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16"/>
  </p:notesMasterIdLst>
  <p:sldIdLst>
    <p:sldId id="256" r:id="rId2"/>
    <p:sldId id="257" r:id="rId3"/>
    <p:sldId id="273" r:id="rId4"/>
    <p:sldId id="274" r:id="rId5"/>
    <p:sldId id="276" r:id="rId6"/>
    <p:sldId id="277" r:id="rId7"/>
    <p:sldId id="264" r:id="rId8"/>
    <p:sldId id="265" r:id="rId9"/>
    <p:sldId id="266" r:id="rId10"/>
    <p:sldId id="267" r:id="rId11"/>
    <p:sldId id="258" r:id="rId12"/>
    <p:sldId id="260" r:id="rId13"/>
    <p:sldId id="26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C1FFB-ADA3-49CE-8D91-D2C73B3950D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BB493-0B6F-465B-B37B-DFFA83FA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BB493-0B6F-465B-B37B-DFFA83FA9D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BB493-0B6F-465B-B37B-DFFA83FA9D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8A56-F979-4A4E-8B47-BE6E8D055BBE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4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B90-B930-4691-80FD-3262CD93C47A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B82B-F0FB-4FA6-8BE7-454E7792005D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BD95-0C0D-404A-8CD9-A63EC2A88DCA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AD50-5C11-42CA-B697-FF5F6CA82702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5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9471-3EDB-41E2-A8F5-6C8E1F5BD035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8946-10B9-4C3D-8580-85C2E0A7A64B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2328-9CDB-45A5-BEBD-FC4ABC9722B5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C4A1-8067-4C42-BE3C-13C0E01B135B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University of Connecticut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3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FA13A6-D420-4031-AEFD-830C93CB6F2A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University of Connecticut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CAE7-BA1A-4DB4-BEB0-D5659326B7D7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CF620B-7C73-429E-A04B-C3E3CC772338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University of Connecticut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4FA793-543A-4B91-9073-932396D11A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8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6EC6-0BD4-43EF-BF84-4FFF550F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82" y="1778000"/>
            <a:ext cx="10058400" cy="257002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Customer Retention A</a:t>
            </a:r>
            <a:r>
              <a:rPr lang="en-US" altLang="zh-CN" sz="5400" dirty="0">
                <a:latin typeface="Century Gothic" panose="020B0502020202020204" pitchFamily="34" charset="0"/>
              </a:rPr>
              <a:t>nalytics </a:t>
            </a:r>
            <a:br>
              <a:rPr lang="en-US" sz="6000" dirty="0"/>
            </a:br>
            <a:r>
              <a:rPr lang="en-US" sz="6000" dirty="0"/>
              <a:t>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E879D-ACBC-4A17-B4D5-A8BA3731F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82" y="4945414"/>
            <a:ext cx="5290457" cy="98512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T</a:t>
            </a:r>
            <a:r>
              <a:rPr lang="en-US" altLang="zh-CN" sz="2000" b="1" dirty="0"/>
              <a:t>eam </a:t>
            </a:r>
            <a:r>
              <a:rPr lang="en-US" sz="2000" b="1" dirty="0"/>
              <a:t>Modeler</a:t>
            </a:r>
          </a:p>
          <a:p>
            <a:r>
              <a:rPr lang="en-US" sz="2000" dirty="0"/>
              <a:t>Y</a:t>
            </a:r>
            <a:r>
              <a:rPr lang="en-US" altLang="zh-CN" sz="2000" dirty="0"/>
              <a:t>unong Liu, </a:t>
            </a:r>
            <a:r>
              <a:rPr lang="en-US" sz="2000" dirty="0"/>
              <a:t>Pei-</a:t>
            </a:r>
            <a:r>
              <a:rPr lang="en-US" sz="2000" dirty="0" err="1"/>
              <a:t>ju</a:t>
            </a:r>
            <a:r>
              <a:rPr lang="en-US" sz="2000" dirty="0"/>
              <a:t> lee, Hui </a:t>
            </a:r>
            <a:r>
              <a:rPr lang="en-US" sz="2000" dirty="0" err="1"/>
              <a:t>huang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BA10-40FF-40AC-87F7-FAFA70CA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639F-4C01-483C-81E9-BE74CCC5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 Methods: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Data Exploration, Correlation Matrix, </a:t>
            </a:r>
            <a:r>
              <a:rPr lang="en-US" sz="2400" dirty="0" err="1"/>
              <a:t>Xgboost</a:t>
            </a:r>
            <a:r>
              <a:rPr lang="en-US" sz="2400" dirty="0"/>
              <a:t> Feature Importance,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Logistic Regression Coefficient, Google Reviews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 Deleted Features: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	'ni.marital.status_0.0','ni.marital.status_1.0',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	'</a:t>
            </a:r>
            <a:r>
              <a:rPr lang="en-US" sz="2400" dirty="0" err="1"/>
              <a:t>ni.marital.status_Other</a:t>
            </a:r>
            <a:r>
              <a:rPr lang="en-US" sz="2400" dirty="0"/>
              <a:t>', '</a:t>
            </a:r>
            <a:r>
              <a:rPr lang="en-US" sz="2400" dirty="0" err="1"/>
              <a:t>zip.code_Other</a:t>
            </a:r>
            <a:r>
              <a:rPr lang="en-US" sz="2400" dirty="0"/>
              <a:t>'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	'</a:t>
            </a:r>
            <a:r>
              <a:rPr lang="en-US" sz="2400" dirty="0" err="1"/>
              <a:t>ni.gender_F</a:t>
            </a:r>
            <a:r>
              <a:rPr lang="en-US" sz="2400" dirty="0"/>
              <a:t>', '</a:t>
            </a:r>
            <a:r>
              <a:rPr lang="en-US" sz="2400" dirty="0" err="1"/>
              <a:t>ni.gender_M</a:t>
            </a:r>
            <a:r>
              <a:rPr lang="en-US" sz="2400" dirty="0"/>
              <a:t>', '</a:t>
            </a:r>
            <a:r>
              <a:rPr lang="en-US" sz="2400" dirty="0" err="1"/>
              <a:t>ni.gender_Other</a:t>
            </a:r>
            <a:r>
              <a:rPr lang="en-US" sz="2400" dirty="0"/>
              <a:t>‘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D028-6CE9-454A-A5B3-DF4E7FB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6757"/>
          </a:xfrm>
        </p:spPr>
        <p:txBody>
          <a:bodyPr/>
          <a:lstStyle/>
          <a:p>
            <a:r>
              <a:rPr lang="en-US" dirty="0">
                <a:latin typeface="+mn-lt"/>
              </a:rPr>
              <a:t>Model</a:t>
            </a:r>
            <a:r>
              <a:rPr lang="en-US" altLang="zh-CN" dirty="0">
                <a:latin typeface="+mn-lt"/>
              </a:rPr>
              <a:t>—</a:t>
            </a:r>
            <a:r>
              <a:rPr lang="en-US" dirty="0" err="1">
                <a:latin typeface="+mn-lt"/>
              </a:rPr>
              <a:t>Xgboost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8D6C-FD63-4E73-B303-D7A63D5C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21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Model D</a:t>
            </a:r>
            <a:r>
              <a:rPr lang="en-US" altLang="zh-CN" sz="3200" dirty="0"/>
              <a:t>etails</a:t>
            </a:r>
            <a:r>
              <a:rPr lang="en-US" sz="3200" dirty="0"/>
              <a:t>: Classification and Regression Trees-CART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Objective Function: Binary Logistic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Additive Training: Start from constant prediction and add a new tree function each time to optimize the objective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D028-6CE9-454A-A5B3-DF4E7FB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6757"/>
          </a:xfrm>
        </p:spPr>
        <p:txBody>
          <a:bodyPr/>
          <a:lstStyle/>
          <a:p>
            <a:r>
              <a:rPr lang="en-US" dirty="0">
                <a:latin typeface="+mn-lt"/>
              </a:rPr>
              <a:t>Model</a:t>
            </a:r>
            <a:r>
              <a:rPr lang="en-US" altLang="zh-CN" dirty="0">
                <a:latin typeface="+mn-lt"/>
              </a:rPr>
              <a:t>—</a:t>
            </a:r>
            <a:r>
              <a:rPr lang="en-US" dirty="0">
                <a:latin typeface="+mn-lt"/>
              </a:rPr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8D6C-FD63-4E73-B303-D7A63D5C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68" y="1836279"/>
            <a:ext cx="11231197" cy="427058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Methods: Grid search, CV function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Steps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Set initial parameter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Adjust and optimize </a:t>
            </a:r>
            <a:r>
              <a:rPr lang="en-US" sz="3200" dirty="0" err="1"/>
              <a:t>max_depth</a:t>
            </a:r>
            <a:r>
              <a:rPr lang="en-US" sz="3200" dirty="0"/>
              <a:t> and </a:t>
            </a:r>
            <a:r>
              <a:rPr lang="en-US" sz="3200" dirty="0" err="1"/>
              <a:t>min_child_weight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Adjust gamma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Adjust subsample and </a:t>
            </a:r>
            <a:r>
              <a:rPr lang="en-US" sz="3200" dirty="0" err="1"/>
              <a:t>colsample_bytree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Adjust regularization parameters, including alpha and lambda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/>
              <a:t>Adjust </a:t>
            </a:r>
            <a:r>
              <a:rPr lang="en-US" sz="3200" dirty="0"/>
              <a:t>learning rate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D028-6CE9-454A-A5B3-DF4E7FB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6757"/>
          </a:xfrm>
        </p:spPr>
        <p:txBody>
          <a:bodyPr/>
          <a:lstStyle/>
          <a:p>
            <a:r>
              <a:rPr lang="en-US" dirty="0">
                <a:latin typeface="+mn-lt"/>
              </a:rPr>
              <a:t>Model</a:t>
            </a:r>
            <a:r>
              <a:rPr lang="en-US" altLang="zh-CN" dirty="0">
                <a:latin typeface="+mn-lt"/>
              </a:rPr>
              <a:t>—AUC score 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1AA907-7854-44A9-9FB0-A76F2F04C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63865"/>
              </p:ext>
            </p:extLst>
          </p:nvPr>
        </p:nvGraphicFramePr>
        <p:xfrm>
          <a:off x="1282890" y="1992572"/>
          <a:ext cx="9266829" cy="21425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88943">
                  <a:extLst>
                    <a:ext uri="{9D8B030D-6E8A-4147-A177-3AD203B41FA5}">
                      <a16:colId xmlns:a16="http://schemas.microsoft.com/office/drawing/2014/main" val="1146409383"/>
                    </a:ext>
                  </a:extLst>
                </a:gridCol>
                <a:gridCol w="3088943">
                  <a:extLst>
                    <a:ext uri="{9D8B030D-6E8A-4147-A177-3AD203B41FA5}">
                      <a16:colId xmlns:a16="http://schemas.microsoft.com/office/drawing/2014/main" val="3155736576"/>
                    </a:ext>
                  </a:extLst>
                </a:gridCol>
                <a:gridCol w="3088943">
                  <a:extLst>
                    <a:ext uri="{9D8B030D-6E8A-4147-A177-3AD203B41FA5}">
                      <a16:colId xmlns:a16="http://schemas.microsoft.com/office/drawing/2014/main" val="452099078"/>
                    </a:ext>
                  </a:extLst>
                </a:gridCol>
              </a:tblGrid>
              <a:tr h="568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64394"/>
                  </a:ext>
                </a:extLst>
              </a:tr>
              <a:tr h="568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0.742049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0.743876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13550"/>
                  </a:ext>
                </a:extLst>
              </a:tr>
              <a:tr h="10056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Split by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0.753732</a:t>
                      </a:r>
                    </a:p>
                    <a:p>
                      <a:pPr algn="ctr"/>
                      <a:r>
                        <a:rPr lang="en-US" sz="2400" dirty="0">
                          <a:effectLst/>
                        </a:rPr>
                        <a:t>(Year: 2013,2014,2015)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effectLst/>
                        </a:rPr>
                        <a:t>0.703973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(Year: 2016)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9933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9E5934-7C44-46CC-A531-B9A2B174F474}"/>
              </a:ext>
            </a:extLst>
          </p:cNvPr>
          <p:cNvSpPr txBox="1"/>
          <p:nvPr/>
        </p:nvSpPr>
        <p:spPr>
          <a:xfrm>
            <a:off x="1869440" y="4530905"/>
            <a:ext cx="7683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Final Result</a:t>
            </a:r>
            <a:r>
              <a:rPr lang="en-US" altLang="zh-CN" sz="3200" dirty="0"/>
              <a:t>s</a:t>
            </a:r>
            <a:r>
              <a:rPr lang="en-US" sz="3200" dirty="0"/>
              <a:t> : 0.686042(first</a:t>
            </a:r>
            <a:r>
              <a:rPr lang="zh-CN" altLang="en-US" sz="3200" dirty="0"/>
              <a:t> </a:t>
            </a:r>
            <a:r>
              <a:rPr lang="en-US" altLang="zh-CN" sz="3200" dirty="0"/>
              <a:t>submission)</a:t>
            </a:r>
          </a:p>
          <a:p>
            <a:r>
              <a:rPr lang="en-US" sz="3200" dirty="0"/>
              <a:t>                         0.7022462(final submission)</a:t>
            </a:r>
          </a:p>
        </p:txBody>
      </p:sp>
    </p:spTree>
    <p:extLst>
      <p:ext uri="{BB962C8B-B14F-4D97-AF65-F5344CB8AC3E}">
        <p14:creationId xmlns:p14="http://schemas.microsoft.com/office/powerpoint/2010/main" val="209302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D7A1-A638-49EA-8751-C0C10C8B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Recomme</a:t>
            </a:r>
            <a:r>
              <a:rPr lang="en-US" altLang="zh-CN" dirty="0">
                <a:latin typeface="+mn-lt"/>
              </a:rPr>
              <a:t>n</a:t>
            </a:r>
            <a:r>
              <a:rPr lang="en-US" dirty="0">
                <a:latin typeface="+mn-lt"/>
              </a:rPr>
              <a:t>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D7C1-8C06-455F-BDD3-11C94BD3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 Customer Life Time Value </a:t>
            </a:r>
            <a:r>
              <a:rPr lang="en-US" altLang="zh-CN" sz="3600" dirty="0"/>
              <a:t>—Market Segmentation</a:t>
            </a:r>
            <a:endParaRPr lang="en-US" sz="36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/>
              <a:t>Invest most marketing resources on policyholders with </a:t>
            </a:r>
            <a:r>
              <a:rPr lang="en-US" sz="2800" dirty="0">
                <a:solidFill>
                  <a:srgbClr val="FF0000"/>
                </a:solidFill>
              </a:rPr>
              <a:t>high credit, from broker, fewer children family, higher tenure ratio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 Price Strategy: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/>
              <a:t>Set </a:t>
            </a:r>
            <a:r>
              <a:rPr lang="en-US" sz="2800" dirty="0">
                <a:solidFill>
                  <a:srgbClr val="FF0000"/>
                </a:solidFill>
              </a:rPr>
              <a:t>affordable premium indicator </a:t>
            </a:r>
            <a:r>
              <a:rPr lang="en-US" sz="2800" dirty="0"/>
              <a:t>considering the number of working family members and number of Children.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A69CE-9457-49DD-8F16-BFE53A94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ABC8-2EDD-4BA3-B12A-859E285B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D028-6CE9-454A-A5B3-DF4E7FB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6757"/>
          </a:xfrm>
        </p:spPr>
        <p:txBody>
          <a:bodyPr/>
          <a:lstStyle/>
          <a:p>
            <a:r>
              <a:rPr lang="en-US" dirty="0">
                <a:latin typeface="+mn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8D6C-FD63-4E73-B303-D7A63D5C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328"/>
            <a:ext cx="9718766" cy="32328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Business Problem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Data Exploration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Data Preprocessing &amp; Feature Engineering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Model(</a:t>
            </a:r>
            <a:r>
              <a:rPr lang="en-US" sz="3200" dirty="0" err="1">
                <a:solidFill>
                  <a:schemeClr val="tx1"/>
                </a:solidFill>
              </a:rPr>
              <a:t>Xgboost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Recommendation </a:t>
            </a:r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30D9-E56B-466B-8BB5-30528F98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0764B-AA99-4B06-B525-26B74B46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2FE51-4BAB-467F-B7AB-EC265BA7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B1AA-3363-4F6A-B1E9-5E89B39457C9}"/>
              </a:ext>
            </a:extLst>
          </p:cNvPr>
          <p:cNvSpPr txBox="1"/>
          <p:nvPr/>
        </p:nvSpPr>
        <p:spPr>
          <a:xfrm>
            <a:off x="1097279" y="2198304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Predictive Retention Models for an insurance company’s homeowner insurance policies 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Key drivers that cause policy cancellations</a:t>
            </a:r>
          </a:p>
        </p:txBody>
      </p:sp>
    </p:spTree>
    <p:extLst>
      <p:ext uri="{BB962C8B-B14F-4D97-AF65-F5344CB8AC3E}">
        <p14:creationId xmlns:p14="http://schemas.microsoft.com/office/powerpoint/2010/main" val="171559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3CC7-688F-4D30-AA44-3A2A682B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 Exploration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—Important Features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E34-460B-42BB-8E06-B419D38C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17" y="1889000"/>
            <a:ext cx="10058400" cy="32220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 Credit: high credit customers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 Sales Channel: customers from Broker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4A77-0424-4311-96C2-1459ADE2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05B3-055C-45FC-92F4-2AEB37A6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83C4E-F748-4FEA-9FFE-559C5DF5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57" y="3086057"/>
            <a:ext cx="5021269" cy="318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C377AF-A17B-42D3-8AC7-4AEE0FBC8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48266" r="59816"/>
          <a:stretch/>
        </p:blipFill>
        <p:spPr>
          <a:xfrm>
            <a:off x="6789918" y="3086057"/>
            <a:ext cx="4361307" cy="29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1F52-21C2-4986-AC3E-E1EB4448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 Exploration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—Important Features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B955-262A-4971-8DC3-18F1153B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600" dirty="0"/>
              <a:t>Number of Children: correlation with cancellations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58D29-AD29-45BB-A746-18F41908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2373-FF05-4A57-AA3A-8DC17C88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C862F29-01B9-4928-9690-5FF00DB3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68" y="2496769"/>
            <a:ext cx="6764870" cy="38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EAB0-D326-48C6-A297-B7143A8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Exploration</a:t>
            </a:r>
            <a:r>
              <a:rPr lang="en-US" altLang="zh-CN" dirty="0">
                <a:latin typeface="+mn-lt"/>
              </a:rPr>
              <a:t>—Correlation Matrix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DE57-1C9B-4E99-8487-C869C757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3E6A-A768-4312-9921-FD9F8F7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4847AD0-8F30-4F50-BA06-D20B8864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37359"/>
            <a:ext cx="4883764" cy="45305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09281-2A37-41B0-92BE-E0CBF8DDFD39}"/>
              </a:ext>
            </a:extLst>
          </p:cNvPr>
          <p:cNvSpPr txBox="1"/>
          <p:nvPr/>
        </p:nvSpPr>
        <p:spPr>
          <a:xfrm>
            <a:off x="6096000" y="2482745"/>
            <a:ext cx="5975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n.children</a:t>
            </a:r>
            <a:r>
              <a:rPr lang="en-US" sz="3200" dirty="0"/>
              <a:t> and </a:t>
            </a:r>
            <a:r>
              <a:rPr lang="en-US" sz="3200" dirty="0" err="1"/>
              <a:t>ni.marital.status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tenure and </a:t>
            </a:r>
            <a:r>
              <a:rPr lang="en-US" sz="3200" dirty="0" err="1"/>
              <a:t>ni.age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900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8B7-1405-4277-992D-3F85AD3D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</a:t>
            </a:r>
            <a:r>
              <a:rPr lang="en-US" altLang="zh-CN" sz="4400" dirty="0">
                <a:latin typeface="+mn-lt"/>
              </a:rPr>
              <a:t>ata </a:t>
            </a:r>
            <a:r>
              <a:rPr lang="en-US" altLang="zh-CN" dirty="0">
                <a:latin typeface="+mn-lt"/>
              </a:rPr>
              <a:t>Processing</a:t>
            </a:r>
            <a:r>
              <a:rPr lang="en-US" altLang="zh-CN" sz="4400" dirty="0">
                <a:latin typeface="+mn-lt"/>
              </a:rPr>
              <a:t>—Unreasonable Variables</a:t>
            </a:r>
            <a:endParaRPr lang="en-US" sz="44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9E227-A8EB-48AF-BE62-D07B4BBB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353" y="1849120"/>
            <a:ext cx="3394128" cy="44805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F600-0C63-4FAF-8050-0F695A65C6AF}"/>
              </a:ext>
            </a:extLst>
          </p:cNvPr>
          <p:cNvSpPr txBox="1"/>
          <p:nvPr/>
        </p:nvSpPr>
        <p:spPr>
          <a:xfrm>
            <a:off x="5672380" y="2126963"/>
            <a:ext cx="5941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40 records len.at.res &gt; </a:t>
            </a:r>
            <a:r>
              <a:rPr lang="en-US" sz="3200" dirty="0" err="1"/>
              <a:t>ni.age</a:t>
            </a:r>
            <a:endParaRPr lang="en-US" sz="3200" dirty="0"/>
          </a:p>
          <a:p>
            <a:r>
              <a:rPr lang="en-US" sz="3200" dirty="0"/>
              <a:t>		</a:t>
            </a:r>
          </a:p>
          <a:p>
            <a:r>
              <a:rPr lang="en-US" altLang="zh-CN" sz="3200" dirty="0"/>
              <a:t>	——</a:t>
            </a:r>
            <a:r>
              <a:rPr lang="en-US" sz="3200" dirty="0"/>
              <a:t>Filled them with NA</a:t>
            </a: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2C06B-1902-4797-8EF8-693CB4980327}"/>
              </a:ext>
            </a:extLst>
          </p:cNvPr>
          <p:cNvSpPr txBox="1"/>
          <p:nvPr/>
        </p:nvSpPr>
        <p:spPr>
          <a:xfrm>
            <a:off x="5672380" y="4625341"/>
            <a:ext cx="6187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Delete records where cancel =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E84-6E01-4706-824E-5DA13BC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</a:t>
            </a:r>
            <a:r>
              <a:rPr lang="en-US" altLang="zh-CN" dirty="0">
                <a:latin typeface="+mn-lt"/>
              </a:rPr>
              <a:t>ata Processing—Missing Values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DFDE-EEEA-45AC-9E7A-EBC2D5F7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Numerical Variables: Filled with median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n.adults</a:t>
            </a:r>
            <a:r>
              <a:rPr lang="en-US" sz="2800" dirty="0">
                <a:solidFill>
                  <a:schemeClr val="tx1"/>
                </a:solidFill>
              </a:rPr>
              <a:t>, premium, tenure, len.at.res, </a:t>
            </a:r>
            <a:r>
              <a:rPr lang="en-US" sz="2800" dirty="0" err="1">
                <a:solidFill>
                  <a:schemeClr val="tx1"/>
                </a:solidFill>
              </a:rPr>
              <a:t>ni.age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Categorical Variables: Filled with ‘Other’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claim.ind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ni.gender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ni.marital.status</a:t>
            </a:r>
            <a:r>
              <a:rPr lang="en-US" sz="2800" dirty="0">
                <a:solidFill>
                  <a:schemeClr val="tx1"/>
                </a:solidFill>
              </a:rPr>
              <a:t>, credit, </a:t>
            </a:r>
            <a:r>
              <a:rPr lang="en-US" sz="2800" dirty="0" err="1">
                <a:solidFill>
                  <a:schemeClr val="tx1"/>
                </a:solidFill>
              </a:rPr>
              <a:t>sales.channel</a:t>
            </a:r>
            <a:r>
              <a:rPr lang="en-US" sz="2800" dirty="0">
                <a:solidFill>
                  <a:schemeClr val="tx1"/>
                </a:solidFill>
              </a:rPr>
              <a:t>, 	</a:t>
            </a:r>
            <a:r>
              <a:rPr lang="en-US" sz="2800" dirty="0" err="1">
                <a:solidFill>
                  <a:schemeClr val="tx1"/>
                </a:solidFill>
              </a:rPr>
              <a:t>coverage.type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dwelling.type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house.color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zip.code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n.children</a:t>
            </a:r>
            <a:r>
              <a:rPr lang="en-US" sz="2800" dirty="0">
                <a:solidFill>
                  <a:schemeClr val="tx1"/>
                </a:solidFill>
              </a:rPr>
              <a:t>: Filled with 0(according to </a:t>
            </a:r>
            <a:r>
              <a:rPr lang="en-US" sz="2800" dirty="0" err="1">
                <a:solidFill>
                  <a:schemeClr val="tx1"/>
                </a:solidFill>
              </a:rPr>
              <a:t>ni.marital.status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C5FC-1FDE-45F2-9AAE-B197E574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15EE-BB78-407B-A0C2-49857BE4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3000" dirty="0"/>
              <a:t> One Hot Encoding for Categorical Variables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3000" dirty="0"/>
              <a:t> Extracted first three digits of </a:t>
            </a:r>
            <a:r>
              <a:rPr lang="en-US" altLang="zh-CN" sz="3000" dirty="0" err="1"/>
              <a:t>zip.code</a:t>
            </a:r>
            <a:endParaRPr lang="en-US" altLang="zh-CN" sz="3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 Created New Features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3000" dirty="0"/>
              <a:t> </a:t>
            </a:r>
            <a:r>
              <a:rPr lang="en-US" sz="3000" dirty="0" err="1"/>
              <a:t>familysize</a:t>
            </a:r>
            <a:r>
              <a:rPr lang="en-US" sz="3000" dirty="0"/>
              <a:t> = </a:t>
            </a:r>
            <a:r>
              <a:rPr lang="en-US" sz="3000" dirty="0" err="1"/>
              <a:t>n.children</a:t>
            </a:r>
            <a:r>
              <a:rPr lang="en-US" sz="3000" dirty="0"/>
              <a:t> + </a:t>
            </a:r>
            <a:r>
              <a:rPr lang="en-US" sz="3000" dirty="0" err="1"/>
              <a:t>n.adults</a:t>
            </a:r>
            <a:endParaRPr lang="en-US" sz="30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3000" dirty="0"/>
              <a:t> </a:t>
            </a:r>
            <a:r>
              <a:rPr lang="en-US" sz="3000" dirty="0" err="1"/>
              <a:t>affordable_price</a:t>
            </a:r>
            <a:r>
              <a:rPr lang="en-US" sz="3000" dirty="0"/>
              <a:t> = premium * </a:t>
            </a:r>
            <a:r>
              <a:rPr lang="en-US" sz="3000" dirty="0" err="1"/>
              <a:t>n.children</a:t>
            </a:r>
            <a:r>
              <a:rPr lang="en-US" sz="3000" dirty="0"/>
              <a:t> / </a:t>
            </a:r>
            <a:r>
              <a:rPr lang="en-US" sz="3000" dirty="0" err="1"/>
              <a:t>n.adults</a:t>
            </a:r>
            <a:endParaRPr lang="en-US" sz="30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3000" dirty="0"/>
              <a:t> </a:t>
            </a:r>
            <a:r>
              <a:rPr lang="en-US" sz="3000" dirty="0" err="1"/>
              <a:t>tenure_ratio</a:t>
            </a:r>
            <a:r>
              <a:rPr lang="en-US" sz="3000" dirty="0"/>
              <a:t>= tenure / </a:t>
            </a:r>
            <a:r>
              <a:rPr lang="en-US" sz="3000" dirty="0" err="1"/>
              <a:t>ni.age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Connecticut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A793-543A-4B91-9073-932396D11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9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452</Words>
  <Application>Microsoft Office PowerPoint</Application>
  <PresentationFormat>Widescreen</PresentationFormat>
  <Paragraphs>133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Century Gothic</vt:lpstr>
      <vt:lpstr>Wingdings</vt:lpstr>
      <vt:lpstr>Retrospect</vt:lpstr>
      <vt:lpstr>Customer Retention Analytics     </vt:lpstr>
      <vt:lpstr>Agenda</vt:lpstr>
      <vt:lpstr>Business Problem</vt:lpstr>
      <vt:lpstr>Data Exploration—Important Features </vt:lpstr>
      <vt:lpstr>Data Exploration—Important Features </vt:lpstr>
      <vt:lpstr>Data Exploration—Correlation Matrix</vt:lpstr>
      <vt:lpstr>Data Processing—Unreasonable Variables</vt:lpstr>
      <vt:lpstr>Data Processing—Missing Values</vt:lpstr>
      <vt:lpstr>Feature Engineering</vt:lpstr>
      <vt:lpstr>Feature Selection </vt:lpstr>
      <vt:lpstr>Model—Xgboost</vt:lpstr>
      <vt:lpstr>Model—Parameters</vt:lpstr>
      <vt:lpstr>Model—AUC score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547271337@qq.com</dc:creator>
  <cp:lastModifiedBy>Liu, Yunong</cp:lastModifiedBy>
  <cp:revision>85</cp:revision>
  <dcterms:created xsi:type="dcterms:W3CDTF">2017-11-09T00:03:27Z</dcterms:created>
  <dcterms:modified xsi:type="dcterms:W3CDTF">2017-11-11T17:05:31Z</dcterms:modified>
</cp:coreProperties>
</file>