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6" r:id="rId21"/>
    <p:sldId id="261" r:id="rId22"/>
    <p:sldId id="277" r:id="rId23"/>
    <p:sldId id="281" r:id="rId24"/>
    <p:sldId id="278" r:id="rId25"/>
    <p:sldId id="280" r:id="rId26"/>
    <p:sldId id="262" r:id="rId27"/>
    <p:sldId id="283" r:id="rId28"/>
    <p:sldId id="28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DADB"/>
    <a:srgbClr val="010080"/>
    <a:srgbClr val="2C2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75" d="100"/>
          <a:sy n="75" d="100"/>
        </p:scale>
        <p:origin x="-1968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CDADB">
                <a:alpha val="80000"/>
              </a:srgbClr>
            </a:solidFill>
            <a:ln>
              <a:solidFill>
                <a:srgbClr val="2CDADB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1A-4312-814B-205F3150E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59424"/>
        <c:axId val="150475904"/>
      </c:barChart>
      <c:catAx>
        <c:axId val="1503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CDADB">
                <a:alpha val="45000"/>
              </a:srgb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50475904"/>
        <c:crosses val="autoZero"/>
        <c:auto val="1"/>
        <c:lblAlgn val="ctr"/>
        <c:lblOffset val="100"/>
        <c:noMultiLvlLbl val="0"/>
      </c:catAx>
      <c:valAx>
        <c:axId val="15047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2CDADB">
                <a:alpha val="45000"/>
              </a:srgb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503594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2CDADB">
                  <a:alpha val="8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A7-463E-94CC-9E04BCE5BD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2CDA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A7-463E-94CC-9E04BCE5B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585536"/>
        <c:axId val="513587456"/>
      </c:lineChart>
      <c:catAx>
        <c:axId val="51358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CDADB">
                <a:alpha val="70000"/>
              </a:srgb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513587456"/>
        <c:crosses val="autoZero"/>
        <c:auto val="1"/>
        <c:lblAlgn val="ctr"/>
        <c:lblOffset val="100"/>
        <c:noMultiLvlLbl val="0"/>
      </c:catAx>
      <c:valAx>
        <c:axId val="51358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2CDADB">
                <a:alpha val="70000"/>
              </a:srgb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51358553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CDAD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15</c:v>
                </c:pt>
                <c:pt idx="2">
                  <c:v>7</c:v>
                </c:pt>
                <c:pt idx="3">
                  <c:v>9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87-45CC-A2C4-2327FEE08E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87-45CC-A2C4-2327FEE08E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787-45CC-A2C4-2327FEE08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5"/>
        <c:overlap val="87"/>
        <c:axId val="68090112"/>
        <c:axId val="68427776"/>
      </c:barChart>
      <c:catAx>
        <c:axId val="6809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8427776"/>
        <c:crosses val="autoZero"/>
        <c:auto val="1"/>
        <c:lblAlgn val="ctr"/>
        <c:lblOffset val="100"/>
        <c:noMultiLvlLbl val="0"/>
      </c:catAx>
      <c:valAx>
        <c:axId val="68427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09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AC2B5-EB8A-4A9F-96A0-7E78D26A0536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788DA-D363-434B-9C3C-1D522FC2F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5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1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0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4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8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35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0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05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36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99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4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35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28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64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1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46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43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5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7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4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2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3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3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0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66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9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6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2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4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045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10871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9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AD24-4A9B-4DF4-A04C-F9FDE3D4F14B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98FD-5878-4D73-8BEE-34928E7A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8950" y="0"/>
            <a:ext cx="6134100" cy="6858000"/>
          </a:xfrm>
          <a:prstGeom prst="rect">
            <a:avLst/>
          </a:prstGeom>
          <a:solidFill>
            <a:srgbClr val="2C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875" y="438150"/>
            <a:ext cx="11144250" cy="59817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0735" y="920153"/>
            <a:ext cx="9881727" cy="4293402"/>
            <a:chOff x="1330735" y="920153"/>
            <a:chExt cx="9881727" cy="4293402"/>
          </a:xfrm>
        </p:grpSpPr>
        <p:grpSp>
          <p:nvGrpSpPr>
            <p:cNvPr id="19" name="组合 18"/>
            <p:cNvGrpSpPr/>
            <p:nvPr/>
          </p:nvGrpSpPr>
          <p:grpSpPr>
            <a:xfrm>
              <a:off x="1330735" y="1644446"/>
              <a:ext cx="8137730" cy="3569109"/>
              <a:chOff x="1330735" y="1644446"/>
              <a:chExt cx="8137730" cy="3569109"/>
            </a:xfrm>
          </p:grpSpPr>
          <p:sp>
            <p:nvSpPr>
              <p:cNvPr id="7" name="图文框 6"/>
              <p:cNvSpPr/>
              <p:nvPr/>
            </p:nvSpPr>
            <p:spPr>
              <a:xfrm>
                <a:off x="1330735" y="1644446"/>
                <a:ext cx="2920180" cy="3569109"/>
              </a:xfrm>
              <a:prstGeom prst="frame">
                <a:avLst>
                  <a:gd name="adj1" fmla="val 5062"/>
                </a:avLst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799303" y="1946787"/>
                <a:ext cx="7669162" cy="2872863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855893" y="2151858"/>
                <a:ext cx="730715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金融商业计划书</a:t>
                </a:r>
                <a:endParaRPr lang="zh-CN" alt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TextBox 7"/>
              <p:cNvSpPr>
                <a:spLocks noChangeArrowheads="1"/>
              </p:cNvSpPr>
              <p:nvPr/>
            </p:nvSpPr>
            <p:spPr bwMode="auto">
              <a:xfrm>
                <a:off x="1962886" y="3388752"/>
                <a:ext cx="540133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8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BUSENESS PLAN</a:t>
                </a:r>
                <a:endParaRPr lang="zh-CN" altLang="en-US" sz="48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" name="Group 8"/>
              <p:cNvGrpSpPr>
                <a:grpSpLocks/>
              </p:cNvGrpSpPr>
              <p:nvPr/>
            </p:nvGrpSpPr>
            <p:grpSpPr bwMode="auto">
              <a:xfrm>
                <a:off x="1931392" y="4256314"/>
                <a:ext cx="4317047" cy="338774"/>
                <a:chOff x="5" y="0"/>
                <a:chExt cx="6800" cy="533"/>
              </a:xfrm>
            </p:grpSpPr>
            <p:sp>
              <p:nvSpPr>
                <p:cNvPr id="12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rgbClr val="2CDADB">
                      <a:alpha val="6000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直接连接符 17"/>
                <p:cNvSpPr>
                  <a:spLocks noChangeShapeType="1"/>
                </p:cNvSpPr>
                <p:nvPr/>
              </p:nvSpPr>
              <p:spPr bwMode="auto">
                <a:xfrm>
                  <a:off x="3453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rgbClr val="2CDADB">
                      <a:alpha val="6000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rgbClr val="2CDADB">
                      <a:alpha val="6000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TextBox 20"/>
                <p:cNvSpPr>
                  <a:spLocks noChangeArrowheads="1"/>
                </p:cNvSpPr>
                <p:nvPr/>
              </p:nvSpPr>
              <p:spPr bwMode="auto">
                <a:xfrm>
                  <a:off x="5" y="0"/>
                  <a:ext cx="1584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itchFamily="34" charset="0"/>
                    <a:buNone/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商务汇报</a:t>
                  </a:r>
                </a:p>
              </p:txBody>
            </p:sp>
            <p:sp>
              <p:nvSpPr>
                <p:cNvPr id="16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584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itchFamily="34" charset="0"/>
                    <a:buNone/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计划总结</a:t>
                  </a:r>
                </a:p>
              </p:txBody>
            </p:sp>
            <p:sp>
              <p:nvSpPr>
                <p:cNvPr id="17" name="TextBox 22"/>
                <p:cNvSpPr>
                  <a:spLocks noChangeArrowheads="1"/>
                </p:cNvSpPr>
                <p:nvPr/>
              </p:nvSpPr>
              <p:spPr bwMode="auto">
                <a:xfrm>
                  <a:off x="3523" y="0"/>
                  <a:ext cx="1584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itchFamily="34" charset="0"/>
                    <a:buNone/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市场调研</a:t>
                  </a:r>
                </a:p>
              </p:txBody>
            </p:sp>
            <p:sp>
              <p:nvSpPr>
                <p:cNvPr id="18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1584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itchFamily="34" charset="0"/>
                    <a:buNone/>
                    <a:defRPr/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品牌宣传</a:t>
                  </a:r>
                  <a:endParaRPr lang="zh-CN" altLang="en-US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0" name="椭圆 19"/>
            <p:cNvSpPr/>
            <p:nvPr/>
          </p:nvSpPr>
          <p:spPr>
            <a:xfrm>
              <a:off x="10698112" y="920153"/>
              <a:ext cx="514350" cy="514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 rot="5400000">
              <a:off x="10000655" y="2249454"/>
              <a:ext cx="190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YOUR LOGO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971416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06737" y="2475163"/>
            <a:ext cx="9978527" cy="3323830"/>
            <a:chOff x="1106737" y="2475163"/>
            <a:chExt cx="9978527" cy="3323830"/>
          </a:xfrm>
        </p:grpSpPr>
        <p:sp>
          <p:nvSpPr>
            <p:cNvPr id="3" name="空心弧 2"/>
            <p:cNvSpPr/>
            <p:nvPr/>
          </p:nvSpPr>
          <p:spPr>
            <a:xfrm>
              <a:off x="1212020" y="2475163"/>
              <a:ext cx="1979454" cy="1979454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rgbClr val="2CDAD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589240" y="3049392"/>
              <a:ext cx="1225015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800" dirty="0" smtClean="0">
                  <a:solidFill>
                    <a:srgbClr val="394A57"/>
                  </a:solidFill>
                  <a:cs typeface="+mn-ea"/>
                  <a:sym typeface="+mn-lt"/>
                </a:rPr>
                <a:t>82</a:t>
              </a:r>
              <a:r>
                <a:rPr lang="en-US" altLang="zh-CN" sz="28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rPr>
                <a:t>%</a:t>
              </a:r>
              <a:endPara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06737" y="5215500"/>
              <a:ext cx="2190019" cy="583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8939" y="4848598"/>
              <a:ext cx="1545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+17,356,123</a:t>
              </a:r>
            </a:p>
          </p:txBody>
        </p:sp>
        <p:sp>
          <p:nvSpPr>
            <p:cNvPr id="7" name="空心弧 6"/>
            <p:cNvSpPr/>
            <p:nvPr/>
          </p:nvSpPr>
          <p:spPr>
            <a:xfrm>
              <a:off x="3808189" y="2475163"/>
              <a:ext cx="1979454" cy="1979454"/>
            </a:xfrm>
            <a:prstGeom prst="blockArc">
              <a:avLst>
                <a:gd name="adj1" fmla="val 15650879"/>
                <a:gd name="adj2" fmla="val 10691500"/>
                <a:gd name="adj3" fmla="val 6227"/>
              </a:avLst>
            </a:prstGeom>
            <a:solidFill>
              <a:srgbClr val="2CDAD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5409" y="3049392"/>
              <a:ext cx="1225015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800" dirty="0" smtClean="0">
                  <a:solidFill>
                    <a:srgbClr val="394A57"/>
                  </a:solidFill>
                  <a:cs typeface="+mn-ea"/>
                  <a:sym typeface="+mn-lt"/>
                </a:rPr>
                <a:t>76</a:t>
              </a:r>
              <a:r>
                <a:rPr lang="en-US" altLang="zh-CN" sz="28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rPr>
                <a:t>%</a:t>
              </a:r>
              <a:endPara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2906" y="5215500"/>
              <a:ext cx="2190019" cy="583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25108" y="4848598"/>
              <a:ext cx="1545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+17,356,123</a:t>
              </a:r>
            </a:p>
          </p:txBody>
        </p:sp>
        <p:sp>
          <p:nvSpPr>
            <p:cNvPr id="11" name="空心弧 10"/>
            <p:cNvSpPr/>
            <p:nvPr/>
          </p:nvSpPr>
          <p:spPr>
            <a:xfrm>
              <a:off x="6404358" y="2475163"/>
              <a:ext cx="1979454" cy="1979454"/>
            </a:xfrm>
            <a:prstGeom prst="blockArc">
              <a:avLst>
                <a:gd name="adj1" fmla="val 11922043"/>
                <a:gd name="adj2" fmla="val 10691500"/>
                <a:gd name="adj3" fmla="val 6227"/>
              </a:avLst>
            </a:prstGeom>
            <a:solidFill>
              <a:srgbClr val="2CDAD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81578" y="3049392"/>
              <a:ext cx="1225015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800" dirty="0" smtClean="0">
                  <a:solidFill>
                    <a:srgbClr val="394A57"/>
                  </a:solidFill>
                  <a:cs typeface="+mn-ea"/>
                  <a:sym typeface="+mn-lt"/>
                </a:rPr>
                <a:t>92</a:t>
              </a:r>
              <a:r>
                <a:rPr lang="en-US" altLang="zh-CN" sz="28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rPr>
                <a:t>%</a:t>
              </a:r>
              <a:endPara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99075" y="5215500"/>
              <a:ext cx="2190019" cy="583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21277" y="4848598"/>
              <a:ext cx="1545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+17,356,123</a:t>
              </a:r>
            </a:p>
          </p:txBody>
        </p:sp>
        <p:sp>
          <p:nvSpPr>
            <p:cNvPr id="15" name="空心弧 14"/>
            <p:cNvSpPr/>
            <p:nvPr/>
          </p:nvSpPr>
          <p:spPr>
            <a:xfrm>
              <a:off x="9000528" y="2475163"/>
              <a:ext cx="1979454" cy="1979454"/>
            </a:xfrm>
            <a:prstGeom prst="blockArc">
              <a:avLst>
                <a:gd name="adj1" fmla="val 19498456"/>
                <a:gd name="adj2" fmla="val 10691500"/>
                <a:gd name="adj3" fmla="val 6227"/>
              </a:avLst>
            </a:prstGeom>
            <a:solidFill>
              <a:srgbClr val="2CDAD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77747" y="3049392"/>
              <a:ext cx="1225015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4800" dirty="0" smtClean="0">
                  <a:solidFill>
                    <a:srgbClr val="394A57"/>
                  </a:solidFill>
                  <a:cs typeface="+mn-ea"/>
                  <a:sym typeface="+mn-lt"/>
                </a:rPr>
                <a:t>54</a:t>
              </a:r>
              <a:r>
                <a:rPr lang="en-US" altLang="zh-CN" sz="28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rPr>
                <a:t>%</a:t>
              </a:r>
              <a:endPara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95245" y="5215500"/>
              <a:ext cx="2190019" cy="583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17447" y="4848598"/>
              <a:ext cx="1545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+17,356,123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6839" y="244108"/>
            <a:ext cx="11104611" cy="2700741"/>
            <a:chOff x="496839" y="244108"/>
            <a:chExt cx="11104611" cy="2700741"/>
          </a:xfrm>
        </p:grpSpPr>
        <p:sp>
          <p:nvSpPr>
            <p:cNvPr id="23" name="矩形 22"/>
            <p:cNvSpPr/>
            <p:nvPr/>
          </p:nvSpPr>
          <p:spPr>
            <a:xfrm>
              <a:off x="496839" y="244108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TextBox 1"/>
            <p:cNvSpPr txBox="1"/>
            <p:nvPr/>
          </p:nvSpPr>
          <p:spPr>
            <a:xfrm>
              <a:off x="843260" y="469654"/>
              <a:ext cx="2541658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2.1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市场潜力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MARKET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POTENTIAL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871377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9" t="1914" r="2220" b="2523"/>
          <a:stretch>
            <a:fillRect/>
          </a:stretch>
        </p:blipFill>
        <p:spPr>
          <a:xfrm>
            <a:off x="0" y="2372077"/>
            <a:ext cx="5779772" cy="3648014"/>
          </a:xfrm>
          <a:custGeom>
            <a:avLst/>
            <a:gdLst>
              <a:gd name="connsiteX0" fmla="*/ 0 w 5779772"/>
              <a:gd name="connsiteY0" fmla="*/ 0 h 3648014"/>
              <a:gd name="connsiteX1" fmla="*/ 5779772 w 5779772"/>
              <a:gd name="connsiteY1" fmla="*/ 0 h 3648014"/>
              <a:gd name="connsiteX2" fmla="*/ 5779772 w 5779772"/>
              <a:gd name="connsiteY2" fmla="*/ 3648014 h 3648014"/>
              <a:gd name="connsiteX3" fmla="*/ 0 w 5779772"/>
              <a:gd name="connsiteY3" fmla="*/ 3648014 h 364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9772" h="3648014">
                <a:moveTo>
                  <a:pt x="0" y="0"/>
                </a:moveTo>
                <a:lnTo>
                  <a:pt x="5779772" y="0"/>
                </a:lnTo>
                <a:lnTo>
                  <a:pt x="5779772" y="3648014"/>
                </a:lnTo>
                <a:lnTo>
                  <a:pt x="0" y="3648014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/>
        </p:nvGrpSpPr>
        <p:grpSpPr>
          <a:xfrm>
            <a:off x="398365" y="244108"/>
            <a:ext cx="3292697" cy="1228228"/>
            <a:chOff x="496839" y="244108"/>
            <a:chExt cx="3292697" cy="1228228"/>
          </a:xfrm>
        </p:grpSpPr>
        <p:sp>
          <p:nvSpPr>
            <p:cNvPr id="13" name="矩形 12"/>
            <p:cNvSpPr/>
            <p:nvPr/>
          </p:nvSpPr>
          <p:spPr>
            <a:xfrm>
              <a:off x="496839" y="244108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TextBox 1"/>
            <p:cNvSpPr txBox="1"/>
            <p:nvPr/>
          </p:nvSpPr>
          <p:spPr>
            <a:xfrm>
              <a:off x="872358" y="476250"/>
              <a:ext cx="2541658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2.1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市场潜力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MARKET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POTENTIAL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6236986" y="2372077"/>
            <a:ext cx="1318656" cy="334268"/>
          </a:xfrm>
          <a:prstGeom prst="rect">
            <a:avLst/>
          </a:prstGeom>
          <a:solidFill>
            <a:srgbClr val="2C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cs typeface="+mn-ea"/>
                <a:sym typeface="+mn-lt"/>
              </a:rPr>
              <a:t>TEXT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24341" y="2706345"/>
            <a:ext cx="247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市场潜力模型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6124341" y="3237788"/>
            <a:ext cx="4538970" cy="246990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号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字，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倍字间距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en-US" altLang="zh-CN" sz="1200" dirty="0" smtClean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087100" y="476250"/>
            <a:ext cx="514350" cy="2468599"/>
            <a:chOff x="11087100" y="476250"/>
            <a:chExt cx="514350" cy="2468599"/>
          </a:xfrm>
        </p:grpSpPr>
        <p:sp>
          <p:nvSpPr>
            <p:cNvPr id="10" name="椭圆 9"/>
            <p:cNvSpPr/>
            <p:nvPr/>
          </p:nvSpPr>
          <p:spPr>
            <a:xfrm>
              <a:off x="11087100" y="476250"/>
              <a:ext cx="514350" cy="51435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rot="5400000">
              <a:off x="10389643" y="1805551"/>
              <a:ext cx="190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YOUR LOGO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1008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88182" y="2007611"/>
            <a:ext cx="10377076" cy="3841140"/>
            <a:chOff x="1188182" y="2007611"/>
            <a:chExt cx="10377076" cy="3841140"/>
          </a:xfrm>
        </p:grpSpPr>
        <p:graphicFrame>
          <p:nvGraphicFramePr>
            <p:cNvPr id="3" name="图表 2"/>
            <p:cNvGraphicFramePr/>
            <p:nvPr>
              <p:extLst>
                <p:ext uri="{D42A27DB-BD31-4B8C-83A1-F6EECF244321}">
                  <p14:modId xmlns:p14="http://schemas.microsoft.com/office/powerpoint/2010/main" val="3857674469"/>
                </p:ext>
              </p:extLst>
            </p:nvPr>
          </p:nvGraphicFramePr>
          <p:xfrm>
            <a:off x="1188182" y="2007611"/>
            <a:ext cx="5121487" cy="38411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4" name="直接连接符 3"/>
            <p:cNvCxnSpPr/>
            <p:nvPr/>
          </p:nvCxnSpPr>
          <p:spPr>
            <a:xfrm>
              <a:off x="6547749" y="2632390"/>
              <a:ext cx="0" cy="1176337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6682796" y="2632390"/>
              <a:ext cx="406212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681">
                <a:lnSpc>
                  <a:spcPct val="20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12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12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47749" y="4353289"/>
              <a:ext cx="0" cy="1176337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657714" y="2086059"/>
              <a:ext cx="4907544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2000" b="1" dirty="0" err="1">
                  <a:cs typeface="+mn-ea"/>
                  <a:sym typeface="+mn-lt"/>
                </a:rPr>
                <a:t>区域市场透析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6839" y="244108"/>
            <a:ext cx="11104611" cy="2700741"/>
            <a:chOff x="496839" y="244108"/>
            <a:chExt cx="11104611" cy="2700741"/>
          </a:xfrm>
        </p:grpSpPr>
        <p:sp>
          <p:nvSpPr>
            <p:cNvPr id="13" name="矩形 12"/>
            <p:cNvSpPr/>
            <p:nvPr/>
          </p:nvSpPr>
          <p:spPr>
            <a:xfrm>
              <a:off x="496839" y="244108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TextBox 1"/>
            <p:cNvSpPr txBox="1"/>
            <p:nvPr/>
          </p:nvSpPr>
          <p:spPr>
            <a:xfrm>
              <a:off x="961132" y="501880"/>
              <a:ext cx="2364109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2.2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市场透析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MARKET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ANALYSIS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288602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920609" y="1362138"/>
            <a:ext cx="8402108" cy="5484682"/>
            <a:chOff x="1836203" y="1465847"/>
            <a:chExt cx="8402108" cy="5484682"/>
          </a:xfrm>
        </p:grpSpPr>
        <p:sp>
          <p:nvSpPr>
            <p:cNvPr id="8" name="原创设计师QQ598969553                    _8"/>
            <p:cNvSpPr/>
            <p:nvPr/>
          </p:nvSpPr>
          <p:spPr>
            <a:xfrm>
              <a:off x="1836203" y="4658856"/>
              <a:ext cx="1912748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原创设计师QQ598969553                    _9"/>
            <p:cNvSpPr/>
            <p:nvPr/>
          </p:nvSpPr>
          <p:spPr>
            <a:xfrm>
              <a:off x="1836203" y="4283706"/>
              <a:ext cx="19127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行业痛点</a:t>
              </a:r>
            </a:p>
          </p:txBody>
        </p:sp>
        <p:sp>
          <p:nvSpPr>
            <p:cNvPr id="10" name="原创设计师QQ598969553                    _10"/>
            <p:cNvSpPr/>
            <p:nvPr/>
          </p:nvSpPr>
          <p:spPr>
            <a:xfrm>
              <a:off x="2395614" y="2889856"/>
              <a:ext cx="1912748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原创设计师QQ598969553                    _11"/>
            <p:cNvSpPr/>
            <p:nvPr/>
          </p:nvSpPr>
          <p:spPr>
            <a:xfrm>
              <a:off x="2395613" y="2514706"/>
              <a:ext cx="19127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行业痛点</a:t>
              </a:r>
            </a:p>
          </p:txBody>
        </p:sp>
        <p:sp>
          <p:nvSpPr>
            <p:cNvPr id="12" name="原创设计师QQ598969553                    _12"/>
            <p:cNvSpPr/>
            <p:nvPr/>
          </p:nvSpPr>
          <p:spPr>
            <a:xfrm>
              <a:off x="7741287" y="2889856"/>
              <a:ext cx="1912748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原创设计师QQ598969553                    _13"/>
            <p:cNvSpPr/>
            <p:nvPr/>
          </p:nvSpPr>
          <p:spPr>
            <a:xfrm>
              <a:off x="7741285" y="2514706"/>
              <a:ext cx="19127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行业痛点</a:t>
              </a:r>
            </a:p>
          </p:txBody>
        </p:sp>
        <p:sp>
          <p:nvSpPr>
            <p:cNvPr id="14" name="原创设计师QQ598969553                    _14"/>
            <p:cNvSpPr/>
            <p:nvPr/>
          </p:nvSpPr>
          <p:spPr>
            <a:xfrm>
              <a:off x="8325563" y="4652811"/>
              <a:ext cx="1912748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原创设计师QQ598969553                    _15"/>
            <p:cNvSpPr/>
            <p:nvPr/>
          </p:nvSpPr>
          <p:spPr>
            <a:xfrm>
              <a:off x="8325561" y="4277662"/>
              <a:ext cx="19127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行业痛点</a:t>
              </a:r>
            </a:p>
          </p:txBody>
        </p:sp>
        <p:sp>
          <p:nvSpPr>
            <p:cNvPr id="16" name="原创设计师QQ598969553                    _16"/>
            <p:cNvSpPr/>
            <p:nvPr/>
          </p:nvSpPr>
          <p:spPr>
            <a:xfrm>
              <a:off x="5052590" y="1840998"/>
              <a:ext cx="1912748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原创设计师QQ598969553                    _17"/>
            <p:cNvSpPr/>
            <p:nvPr/>
          </p:nvSpPr>
          <p:spPr>
            <a:xfrm>
              <a:off x="5052589" y="1465847"/>
              <a:ext cx="19127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行业痛点</a:t>
              </a:r>
            </a:p>
          </p:txBody>
        </p:sp>
        <p:sp>
          <p:nvSpPr>
            <p:cNvPr id="3" name="原创设计师QQ598969553                    _4"/>
            <p:cNvSpPr/>
            <p:nvPr/>
          </p:nvSpPr>
          <p:spPr>
            <a:xfrm>
              <a:off x="6296939" y="3351781"/>
              <a:ext cx="1367389" cy="359874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5000"/>
              </a:avLst>
            </a:prstGeom>
            <a:solidFill>
              <a:srgbClr val="2CDADB"/>
            </a:solidFill>
            <a:ln w="190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原创设计师QQ598969553                    _6"/>
            <p:cNvSpPr/>
            <p:nvPr/>
          </p:nvSpPr>
          <p:spPr>
            <a:xfrm flipH="1">
              <a:off x="4353764" y="3351781"/>
              <a:ext cx="1367389" cy="359874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5000"/>
              </a:avLst>
            </a:prstGeom>
            <a:solidFill>
              <a:srgbClr val="2CDADB"/>
            </a:solidFill>
            <a:ln w="190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8" name="原创设计师QQ598969553                    _18"/>
            <p:cNvSpPr/>
            <p:nvPr/>
          </p:nvSpPr>
          <p:spPr>
            <a:xfrm>
              <a:off x="6711918" y="4426645"/>
              <a:ext cx="1360585" cy="2523884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5000"/>
              </a:avLst>
            </a:prstGeom>
            <a:solidFill>
              <a:srgbClr val="2CDADB"/>
            </a:solidFill>
            <a:ln w="190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3" name="原创设计师QQ598969553                    _20"/>
            <p:cNvSpPr/>
            <p:nvPr/>
          </p:nvSpPr>
          <p:spPr>
            <a:xfrm flipH="1">
              <a:off x="3942188" y="4426645"/>
              <a:ext cx="1360585" cy="2523884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5000"/>
              </a:avLst>
            </a:prstGeom>
            <a:solidFill>
              <a:srgbClr val="2CDADB"/>
            </a:solidFill>
            <a:ln w="1270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7" name="Rectangle 284"/>
            <p:cNvSpPr>
              <a:spLocks noChangeArrowheads="1"/>
            </p:cNvSpPr>
            <p:nvPr/>
          </p:nvSpPr>
          <p:spPr bwMode="auto">
            <a:xfrm>
              <a:off x="4403654" y="4851048"/>
              <a:ext cx="12565" cy="13707"/>
            </a:xfrm>
            <a:prstGeom prst="rect">
              <a:avLst/>
            </a:prstGeom>
            <a:solidFill>
              <a:srgbClr val="010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原创设计师QQ598969553                    _22"/>
            <p:cNvSpPr/>
            <p:nvPr/>
          </p:nvSpPr>
          <p:spPr>
            <a:xfrm>
              <a:off x="5677875" y="2846613"/>
              <a:ext cx="693899" cy="4103915"/>
            </a:xfrm>
            <a:prstGeom prst="upArrow">
              <a:avLst/>
            </a:prstGeom>
            <a:solidFill>
              <a:srgbClr val="2CDADB"/>
            </a:solidFill>
            <a:ln w="19050" cap="flat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6839" y="244108"/>
            <a:ext cx="11104611" cy="2700741"/>
            <a:chOff x="496839" y="244108"/>
            <a:chExt cx="11104611" cy="2700741"/>
          </a:xfrm>
        </p:grpSpPr>
        <p:sp>
          <p:nvSpPr>
            <p:cNvPr id="35" name="矩形 34"/>
            <p:cNvSpPr/>
            <p:nvPr/>
          </p:nvSpPr>
          <p:spPr>
            <a:xfrm>
              <a:off x="496839" y="244108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TextBox 1"/>
            <p:cNvSpPr txBox="1"/>
            <p:nvPr/>
          </p:nvSpPr>
          <p:spPr>
            <a:xfrm>
              <a:off x="639506" y="414555"/>
              <a:ext cx="3007362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2.3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行业痛点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INDUSTRY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PAIN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POINTS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467708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4375" b="2324"/>
          <a:stretch>
            <a:fillRect/>
          </a:stretch>
        </p:blipFill>
        <p:spPr>
          <a:xfrm>
            <a:off x="8114041" y="2050464"/>
            <a:ext cx="2478101" cy="1554398"/>
          </a:xfrm>
          <a:custGeom>
            <a:avLst/>
            <a:gdLst>
              <a:gd name="connsiteX0" fmla="*/ 0 w 2478101"/>
              <a:gd name="connsiteY0" fmla="*/ 0 h 1554398"/>
              <a:gd name="connsiteX1" fmla="*/ 2478101 w 2478101"/>
              <a:gd name="connsiteY1" fmla="*/ 0 h 1554398"/>
              <a:gd name="connsiteX2" fmla="*/ 2478101 w 2478101"/>
              <a:gd name="connsiteY2" fmla="*/ 1554398 h 1554398"/>
              <a:gd name="connsiteX3" fmla="*/ 0 w 2478101"/>
              <a:gd name="connsiteY3" fmla="*/ 1554398 h 155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01" h="1554398">
                <a:moveTo>
                  <a:pt x="0" y="0"/>
                </a:moveTo>
                <a:lnTo>
                  <a:pt x="2478101" y="0"/>
                </a:lnTo>
                <a:lnTo>
                  <a:pt x="2478101" y="1554398"/>
                </a:lnTo>
                <a:lnTo>
                  <a:pt x="0" y="1554398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t="11264" r="6780" b="9029"/>
          <a:stretch>
            <a:fillRect/>
          </a:stretch>
        </p:blipFill>
        <p:spPr>
          <a:xfrm>
            <a:off x="4873312" y="2072255"/>
            <a:ext cx="2478101" cy="1554398"/>
          </a:xfrm>
          <a:custGeom>
            <a:avLst/>
            <a:gdLst>
              <a:gd name="connsiteX0" fmla="*/ 0 w 2478101"/>
              <a:gd name="connsiteY0" fmla="*/ 0 h 1554398"/>
              <a:gd name="connsiteX1" fmla="*/ 2478101 w 2478101"/>
              <a:gd name="connsiteY1" fmla="*/ 0 h 1554398"/>
              <a:gd name="connsiteX2" fmla="*/ 2478101 w 2478101"/>
              <a:gd name="connsiteY2" fmla="*/ 1554398 h 1554398"/>
              <a:gd name="connsiteX3" fmla="*/ 0 w 2478101"/>
              <a:gd name="connsiteY3" fmla="*/ 1554398 h 155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01" h="1554398">
                <a:moveTo>
                  <a:pt x="0" y="0"/>
                </a:moveTo>
                <a:lnTo>
                  <a:pt x="2478101" y="0"/>
                </a:lnTo>
                <a:lnTo>
                  <a:pt x="2478101" y="1554398"/>
                </a:lnTo>
                <a:lnTo>
                  <a:pt x="0" y="1554398"/>
                </a:ln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1" t="19673" r="18863" b="8304"/>
          <a:stretch>
            <a:fillRect/>
          </a:stretch>
        </p:blipFill>
        <p:spPr>
          <a:xfrm>
            <a:off x="1580298" y="2053883"/>
            <a:ext cx="2478101" cy="1554398"/>
          </a:xfrm>
          <a:custGeom>
            <a:avLst/>
            <a:gdLst>
              <a:gd name="connsiteX0" fmla="*/ 0 w 2478101"/>
              <a:gd name="connsiteY0" fmla="*/ 0 h 1554398"/>
              <a:gd name="connsiteX1" fmla="*/ 2478101 w 2478101"/>
              <a:gd name="connsiteY1" fmla="*/ 0 h 1554398"/>
              <a:gd name="connsiteX2" fmla="*/ 2478101 w 2478101"/>
              <a:gd name="connsiteY2" fmla="*/ 1554398 h 1554398"/>
              <a:gd name="connsiteX3" fmla="*/ 0 w 2478101"/>
              <a:gd name="connsiteY3" fmla="*/ 1554398 h 155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01" h="1554398">
                <a:moveTo>
                  <a:pt x="0" y="0"/>
                </a:moveTo>
                <a:lnTo>
                  <a:pt x="2478101" y="0"/>
                </a:lnTo>
                <a:lnTo>
                  <a:pt x="2478101" y="1554398"/>
                </a:lnTo>
                <a:lnTo>
                  <a:pt x="0" y="1554398"/>
                </a:lnTo>
                <a:close/>
              </a:path>
            </a:pathLst>
          </a:custGeom>
        </p:spPr>
      </p:pic>
      <p:cxnSp>
        <p:nvCxnSpPr>
          <p:cNvPr id="6" name="直接连接符 5"/>
          <p:cNvCxnSpPr/>
          <p:nvPr/>
        </p:nvCxnSpPr>
        <p:spPr>
          <a:xfrm flipH="1">
            <a:off x="1343472" y="3645024"/>
            <a:ext cx="2596585" cy="0"/>
          </a:xfrm>
          <a:prstGeom prst="line">
            <a:avLst/>
          </a:prstGeom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774666" y="3645024"/>
            <a:ext cx="2596585" cy="0"/>
          </a:xfrm>
          <a:prstGeom prst="line">
            <a:avLst/>
          </a:prstGeom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220314" y="3645024"/>
            <a:ext cx="2596585" cy="0"/>
          </a:xfrm>
          <a:prstGeom prst="line">
            <a:avLst/>
          </a:prstGeom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17" name="矩形 16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"/>
            <p:cNvSpPr txBox="1"/>
            <p:nvPr/>
          </p:nvSpPr>
          <p:spPr>
            <a:xfrm>
              <a:off x="706430" y="401081"/>
              <a:ext cx="2518446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2.4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解决方案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SOLUTION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METHOD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923833" y="3943188"/>
            <a:ext cx="2016224" cy="1047323"/>
            <a:chOff x="1923833" y="3943188"/>
            <a:chExt cx="2016224" cy="1047323"/>
          </a:xfrm>
        </p:grpSpPr>
        <p:sp>
          <p:nvSpPr>
            <p:cNvPr id="18" name="Text Placeholder 10"/>
            <p:cNvSpPr txBox="1">
              <a:spLocks/>
            </p:cNvSpPr>
            <p:nvPr/>
          </p:nvSpPr>
          <p:spPr>
            <a:xfrm>
              <a:off x="1981058" y="3943188"/>
              <a:ext cx="1787506" cy="338138"/>
            </a:xfrm>
            <a:prstGeom prst="rect">
              <a:avLst/>
            </a:prstGeom>
          </p:spPr>
          <p:txBody>
            <a:bodyPr/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解决方案</a:t>
              </a:r>
            </a:p>
          </p:txBody>
        </p:sp>
        <p:sp>
          <p:nvSpPr>
            <p:cNvPr id="19" name="Text Placeholder 11"/>
            <p:cNvSpPr txBox="1">
              <a:spLocks/>
            </p:cNvSpPr>
            <p:nvPr/>
          </p:nvSpPr>
          <p:spPr>
            <a:xfrm>
              <a:off x="1923833" y="4407935"/>
              <a:ext cx="2016224" cy="58257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1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AU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8780" y="3943188"/>
            <a:ext cx="2247163" cy="1047323"/>
            <a:chOff x="1923832" y="3943188"/>
            <a:chExt cx="2247163" cy="1047323"/>
          </a:xfrm>
        </p:grpSpPr>
        <p:sp>
          <p:nvSpPr>
            <p:cNvPr id="22" name="Text Placeholder 10"/>
            <p:cNvSpPr txBox="1">
              <a:spLocks/>
            </p:cNvSpPr>
            <p:nvPr/>
          </p:nvSpPr>
          <p:spPr>
            <a:xfrm>
              <a:off x="2153660" y="3943188"/>
              <a:ext cx="1787506" cy="338138"/>
            </a:xfrm>
            <a:prstGeom prst="rect">
              <a:avLst/>
            </a:prstGeom>
          </p:spPr>
          <p:txBody>
            <a:bodyPr/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解决方案</a:t>
              </a:r>
            </a:p>
          </p:txBody>
        </p:sp>
        <p:sp>
          <p:nvSpPr>
            <p:cNvPr id="23" name="Text Placeholder 11"/>
            <p:cNvSpPr txBox="1">
              <a:spLocks/>
            </p:cNvSpPr>
            <p:nvPr/>
          </p:nvSpPr>
          <p:spPr>
            <a:xfrm>
              <a:off x="1923832" y="4407935"/>
              <a:ext cx="2247163" cy="58257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1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AU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29509" y="3943188"/>
            <a:ext cx="2247163" cy="1047323"/>
            <a:chOff x="1923832" y="3943188"/>
            <a:chExt cx="2247163" cy="1047323"/>
          </a:xfrm>
        </p:grpSpPr>
        <p:sp>
          <p:nvSpPr>
            <p:cNvPr id="28" name="Text Placeholder 10"/>
            <p:cNvSpPr txBox="1">
              <a:spLocks/>
            </p:cNvSpPr>
            <p:nvPr/>
          </p:nvSpPr>
          <p:spPr>
            <a:xfrm>
              <a:off x="2153660" y="3943188"/>
              <a:ext cx="1787506" cy="338138"/>
            </a:xfrm>
            <a:prstGeom prst="rect">
              <a:avLst/>
            </a:prstGeom>
          </p:spPr>
          <p:txBody>
            <a:bodyPr/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解决方案</a:t>
              </a:r>
            </a:p>
          </p:txBody>
        </p:sp>
        <p:sp>
          <p:nvSpPr>
            <p:cNvPr id="29" name="Text Placeholder 11"/>
            <p:cNvSpPr txBox="1">
              <a:spLocks/>
            </p:cNvSpPr>
            <p:nvPr/>
          </p:nvSpPr>
          <p:spPr>
            <a:xfrm>
              <a:off x="1923832" y="4407935"/>
              <a:ext cx="2247163" cy="58257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1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AU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983308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765833" y="1548388"/>
            <a:ext cx="10660334" cy="4739240"/>
            <a:chOff x="765833" y="1548388"/>
            <a:chExt cx="10660334" cy="4739240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1388852" y="1901694"/>
              <a:ext cx="2012825" cy="2826456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327985" y="1901694"/>
              <a:ext cx="2012825" cy="2826456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765833" y="2961615"/>
              <a:ext cx="1533581" cy="1766536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DADB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299413" y="1548388"/>
              <a:ext cx="2264428" cy="3179763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DADB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355626" y="2392581"/>
              <a:ext cx="2012825" cy="2335570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DADB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07311" y="1901694"/>
              <a:ext cx="2012825" cy="2826456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552831" y="2961615"/>
              <a:ext cx="1533581" cy="1766536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DADB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339190" y="1901694"/>
              <a:ext cx="2012825" cy="2826456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9413342" y="1901694"/>
              <a:ext cx="2012825" cy="2826456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289962" y="1548388"/>
              <a:ext cx="2264428" cy="3179763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rgbClr val="2CDADB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cs typeface="+mn-ea"/>
                <a:sym typeface="+mn-lt"/>
              </a:endParaRPr>
            </a:p>
          </p:txBody>
        </p:sp>
        <p:sp>
          <p:nvSpPr>
            <p:cNvPr id="14" name="Oval 56"/>
            <p:cNvSpPr>
              <a:spLocks noChangeAspect="1"/>
            </p:cNvSpPr>
            <p:nvPr/>
          </p:nvSpPr>
          <p:spPr>
            <a:xfrm>
              <a:off x="1288692" y="4910731"/>
              <a:ext cx="269968" cy="26224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58"/>
            <p:cNvSpPr txBox="1"/>
            <p:nvPr/>
          </p:nvSpPr>
          <p:spPr>
            <a:xfrm>
              <a:off x="1182944" y="5646360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cxnSp>
          <p:nvCxnSpPr>
            <p:cNvPr id="17" name="Straight Connector 59"/>
            <p:cNvCxnSpPr/>
            <p:nvPr/>
          </p:nvCxnSpPr>
          <p:spPr>
            <a:xfrm>
              <a:off x="1423834" y="5172971"/>
              <a:ext cx="0" cy="461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61"/>
            <p:cNvSpPr>
              <a:spLocks noChangeAspect="1"/>
            </p:cNvSpPr>
            <p:nvPr/>
          </p:nvSpPr>
          <p:spPr>
            <a:xfrm>
              <a:off x="2284218" y="4910728"/>
              <a:ext cx="269968" cy="2622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Straight Connector 63"/>
            <p:cNvCxnSpPr/>
            <p:nvPr/>
          </p:nvCxnSpPr>
          <p:spPr>
            <a:xfrm>
              <a:off x="2419202" y="5172968"/>
              <a:ext cx="0" cy="8788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64"/>
            <p:cNvSpPr txBox="1"/>
            <p:nvPr/>
          </p:nvSpPr>
          <p:spPr>
            <a:xfrm>
              <a:off x="2179308" y="6084816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sp>
          <p:nvSpPr>
            <p:cNvPr id="25" name="Oval 101"/>
            <p:cNvSpPr>
              <a:spLocks noChangeAspect="1"/>
            </p:cNvSpPr>
            <p:nvPr/>
          </p:nvSpPr>
          <p:spPr>
            <a:xfrm>
              <a:off x="3281424" y="4910731"/>
              <a:ext cx="269968" cy="26224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103"/>
            <p:cNvSpPr txBox="1"/>
            <p:nvPr/>
          </p:nvSpPr>
          <p:spPr>
            <a:xfrm>
              <a:off x="3175676" y="5646360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cxnSp>
          <p:nvCxnSpPr>
            <p:cNvPr id="28" name="Straight Connector 104"/>
            <p:cNvCxnSpPr/>
            <p:nvPr/>
          </p:nvCxnSpPr>
          <p:spPr>
            <a:xfrm>
              <a:off x="3416566" y="5172971"/>
              <a:ext cx="0" cy="461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106"/>
            <p:cNvSpPr>
              <a:spLocks noChangeAspect="1"/>
            </p:cNvSpPr>
            <p:nvPr/>
          </p:nvSpPr>
          <p:spPr>
            <a:xfrm>
              <a:off x="4276949" y="4910728"/>
              <a:ext cx="269968" cy="2622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2" name="Straight Connector 108"/>
            <p:cNvCxnSpPr/>
            <p:nvPr/>
          </p:nvCxnSpPr>
          <p:spPr>
            <a:xfrm>
              <a:off x="4411933" y="5172968"/>
              <a:ext cx="0" cy="8788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09"/>
            <p:cNvSpPr txBox="1"/>
            <p:nvPr/>
          </p:nvSpPr>
          <p:spPr>
            <a:xfrm>
              <a:off x="4172039" y="6084816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sp>
          <p:nvSpPr>
            <p:cNvPr id="35" name="Oval 111"/>
            <p:cNvSpPr>
              <a:spLocks noChangeAspect="1"/>
            </p:cNvSpPr>
            <p:nvPr/>
          </p:nvSpPr>
          <p:spPr>
            <a:xfrm>
              <a:off x="5274155" y="4910731"/>
              <a:ext cx="269968" cy="26224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113"/>
            <p:cNvSpPr txBox="1"/>
            <p:nvPr/>
          </p:nvSpPr>
          <p:spPr>
            <a:xfrm>
              <a:off x="5168407" y="5646360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cxnSp>
          <p:nvCxnSpPr>
            <p:cNvPr id="38" name="Straight Connector 114"/>
            <p:cNvCxnSpPr/>
            <p:nvPr/>
          </p:nvCxnSpPr>
          <p:spPr>
            <a:xfrm>
              <a:off x="5409297" y="5172971"/>
              <a:ext cx="0" cy="461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6"/>
            <p:cNvSpPr>
              <a:spLocks noChangeAspect="1"/>
            </p:cNvSpPr>
            <p:nvPr/>
          </p:nvSpPr>
          <p:spPr>
            <a:xfrm>
              <a:off x="6269681" y="4910728"/>
              <a:ext cx="269968" cy="2622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2" name="Straight Connector 118"/>
            <p:cNvCxnSpPr/>
            <p:nvPr/>
          </p:nvCxnSpPr>
          <p:spPr>
            <a:xfrm>
              <a:off x="6404665" y="5172968"/>
              <a:ext cx="0" cy="8788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119"/>
            <p:cNvSpPr txBox="1"/>
            <p:nvPr/>
          </p:nvSpPr>
          <p:spPr>
            <a:xfrm>
              <a:off x="6164771" y="6084816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sp>
          <p:nvSpPr>
            <p:cNvPr id="45" name="Oval 121"/>
            <p:cNvSpPr>
              <a:spLocks noChangeAspect="1"/>
            </p:cNvSpPr>
            <p:nvPr/>
          </p:nvSpPr>
          <p:spPr>
            <a:xfrm>
              <a:off x="7266887" y="4910731"/>
              <a:ext cx="269968" cy="26224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TextBox 123"/>
            <p:cNvSpPr txBox="1"/>
            <p:nvPr/>
          </p:nvSpPr>
          <p:spPr>
            <a:xfrm>
              <a:off x="7161139" y="5646360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cxnSp>
          <p:nvCxnSpPr>
            <p:cNvPr id="48" name="Straight Connector 124"/>
            <p:cNvCxnSpPr/>
            <p:nvPr/>
          </p:nvCxnSpPr>
          <p:spPr>
            <a:xfrm>
              <a:off x="7402029" y="5172971"/>
              <a:ext cx="0" cy="461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126"/>
            <p:cNvSpPr>
              <a:spLocks noChangeAspect="1"/>
            </p:cNvSpPr>
            <p:nvPr/>
          </p:nvSpPr>
          <p:spPr>
            <a:xfrm>
              <a:off x="8262413" y="4910728"/>
              <a:ext cx="269968" cy="2622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52" name="Straight Connector 128"/>
            <p:cNvCxnSpPr/>
            <p:nvPr/>
          </p:nvCxnSpPr>
          <p:spPr>
            <a:xfrm>
              <a:off x="8397397" y="5172968"/>
              <a:ext cx="0" cy="8788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129"/>
            <p:cNvSpPr txBox="1"/>
            <p:nvPr/>
          </p:nvSpPr>
          <p:spPr>
            <a:xfrm>
              <a:off x="8157503" y="6084816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sp>
          <p:nvSpPr>
            <p:cNvPr id="55" name="Oval 131"/>
            <p:cNvSpPr>
              <a:spLocks noChangeAspect="1"/>
            </p:cNvSpPr>
            <p:nvPr/>
          </p:nvSpPr>
          <p:spPr>
            <a:xfrm>
              <a:off x="9259618" y="4910731"/>
              <a:ext cx="269968" cy="26224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133"/>
            <p:cNvSpPr txBox="1"/>
            <p:nvPr/>
          </p:nvSpPr>
          <p:spPr>
            <a:xfrm>
              <a:off x="9153870" y="5646360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  <p:cxnSp>
          <p:nvCxnSpPr>
            <p:cNvPr id="58" name="Straight Connector 134"/>
            <p:cNvCxnSpPr/>
            <p:nvPr/>
          </p:nvCxnSpPr>
          <p:spPr>
            <a:xfrm>
              <a:off x="9394760" y="5172971"/>
              <a:ext cx="0" cy="461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136"/>
            <p:cNvSpPr>
              <a:spLocks noChangeAspect="1"/>
            </p:cNvSpPr>
            <p:nvPr/>
          </p:nvSpPr>
          <p:spPr>
            <a:xfrm>
              <a:off x="10255140" y="4910728"/>
              <a:ext cx="269968" cy="2622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Straight Connector 138"/>
            <p:cNvCxnSpPr/>
            <p:nvPr/>
          </p:nvCxnSpPr>
          <p:spPr>
            <a:xfrm>
              <a:off x="10390124" y="5172968"/>
              <a:ext cx="0" cy="8788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139"/>
            <p:cNvSpPr txBox="1"/>
            <p:nvPr/>
          </p:nvSpPr>
          <p:spPr>
            <a:xfrm>
              <a:off x="10150230" y="6084816"/>
              <a:ext cx="615553" cy="20281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竞争对手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67" name="矩形 66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TextBox 1"/>
            <p:cNvSpPr txBox="1"/>
            <p:nvPr/>
          </p:nvSpPr>
          <p:spPr>
            <a:xfrm>
              <a:off x="518757" y="461931"/>
              <a:ext cx="2956835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2.5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竞争分析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COMPETITOR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ANALYSIS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6179981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867999" y="2253761"/>
            <a:ext cx="8456003" cy="4054369"/>
            <a:chOff x="1867999" y="2253761"/>
            <a:chExt cx="8456003" cy="4054369"/>
          </a:xfrm>
        </p:grpSpPr>
        <p:sp>
          <p:nvSpPr>
            <p:cNvPr id="3" name="Shape 726"/>
            <p:cNvSpPr/>
            <p:nvPr/>
          </p:nvSpPr>
          <p:spPr>
            <a:xfrm>
              <a:off x="6852481" y="4056024"/>
              <a:ext cx="1362845" cy="136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500"/>
                    <a:pt x="10800" y="5500"/>
                  </a:cubicBezTo>
                  <a:cubicBezTo>
                    <a:pt x="13728" y="5500"/>
                    <a:pt x="16101" y="7872"/>
                    <a:pt x="16101" y="10800"/>
                  </a:cubicBezTo>
                  <a:cubicBezTo>
                    <a:pt x="16101" y="13728"/>
                    <a:pt x="13728" y="16101"/>
                    <a:pt x="10800" y="16101"/>
                  </a:cubicBezTo>
                  <a:cubicBezTo>
                    <a:pt x="7872" y="16101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2" y="12601"/>
                  </a:cubicBezTo>
                  <a:lnTo>
                    <a:pt x="1963" y="12601"/>
                  </a:lnTo>
                  <a:cubicBezTo>
                    <a:pt x="2448" y="12601"/>
                    <a:pt x="2965" y="12978"/>
                    <a:pt x="3113" y="13439"/>
                  </a:cubicBezTo>
                  <a:lnTo>
                    <a:pt x="3495" y="14371"/>
                  </a:lnTo>
                  <a:cubicBezTo>
                    <a:pt x="3719" y="14800"/>
                    <a:pt x="3621" y="15433"/>
                    <a:pt x="3279" y="15776"/>
                  </a:cubicBezTo>
                  <a:lnTo>
                    <a:pt x="2514" y="16541"/>
                  </a:lnTo>
                  <a:cubicBezTo>
                    <a:pt x="2170" y="16884"/>
                    <a:pt x="2170" y="17444"/>
                    <a:pt x="2514" y="17787"/>
                  </a:cubicBezTo>
                  <a:lnTo>
                    <a:pt x="3812" y="19087"/>
                  </a:lnTo>
                  <a:cubicBezTo>
                    <a:pt x="4156" y="19430"/>
                    <a:pt x="4716" y="19430"/>
                    <a:pt x="5059" y="19087"/>
                  </a:cubicBezTo>
                  <a:lnTo>
                    <a:pt x="5824" y="18321"/>
                  </a:lnTo>
                  <a:cubicBezTo>
                    <a:pt x="6167" y="17979"/>
                    <a:pt x="6800" y="17882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1" y="19152"/>
                    <a:pt x="9001" y="19637"/>
                  </a:cubicBezTo>
                  <a:lnTo>
                    <a:pt x="9001" y="20718"/>
                  </a:lnTo>
                  <a:cubicBezTo>
                    <a:pt x="9001" y="21203"/>
                    <a:pt x="9398" y="21600"/>
                    <a:pt x="9882" y="21600"/>
                  </a:cubicBezTo>
                  <a:lnTo>
                    <a:pt x="11718" y="21600"/>
                  </a:lnTo>
                  <a:cubicBezTo>
                    <a:pt x="12204" y="21600"/>
                    <a:pt x="12601" y="21203"/>
                    <a:pt x="12601" y="20718"/>
                  </a:cubicBezTo>
                  <a:lnTo>
                    <a:pt x="12601" y="19637"/>
                  </a:lnTo>
                  <a:cubicBezTo>
                    <a:pt x="12601" y="19152"/>
                    <a:pt x="12978" y="18635"/>
                    <a:pt x="13440" y="18487"/>
                  </a:cubicBezTo>
                  <a:lnTo>
                    <a:pt x="14370" y="18105"/>
                  </a:lnTo>
                  <a:cubicBezTo>
                    <a:pt x="14800" y="17882"/>
                    <a:pt x="15433" y="17979"/>
                    <a:pt x="15775" y="18321"/>
                  </a:cubicBezTo>
                  <a:lnTo>
                    <a:pt x="16541" y="19087"/>
                  </a:lnTo>
                  <a:cubicBezTo>
                    <a:pt x="16884" y="19430"/>
                    <a:pt x="17444" y="19430"/>
                    <a:pt x="17788" y="19087"/>
                  </a:cubicBezTo>
                  <a:lnTo>
                    <a:pt x="19087" y="17787"/>
                  </a:lnTo>
                  <a:cubicBezTo>
                    <a:pt x="19430" y="17444"/>
                    <a:pt x="19430" y="16884"/>
                    <a:pt x="19087" y="16541"/>
                  </a:cubicBezTo>
                  <a:lnTo>
                    <a:pt x="18321" y="15776"/>
                  </a:lnTo>
                  <a:cubicBezTo>
                    <a:pt x="17979" y="15433"/>
                    <a:pt x="17882" y="14801"/>
                    <a:pt x="18105" y="14371"/>
                  </a:cubicBezTo>
                  <a:lnTo>
                    <a:pt x="18487" y="13439"/>
                  </a:lnTo>
                  <a:cubicBezTo>
                    <a:pt x="18635" y="12978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6"/>
                    <a:pt x="21203" y="8999"/>
                    <a:pt x="20718" y="8999"/>
                  </a:cubicBezTo>
                  <a:lnTo>
                    <a:pt x="19637" y="8999"/>
                  </a:lnTo>
                  <a:cubicBezTo>
                    <a:pt x="19152" y="8999"/>
                    <a:pt x="18635" y="8623"/>
                    <a:pt x="18487" y="8161"/>
                  </a:cubicBezTo>
                  <a:lnTo>
                    <a:pt x="18105" y="7229"/>
                  </a:lnTo>
                  <a:cubicBezTo>
                    <a:pt x="17882" y="6800"/>
                    <a:pt x="17979" y="6167"/>
                    <a:pt x="18321" y="5825"/>
                  </a:cubicBezTo>
                  <a:lnTo>
                    <a:pt x="19087" y="5060"/>
                  </a:lnTo>
                  <a:cubicBezTo>
                    <a:pt x="19430" y="4718"/>
                    <a:pt x="19430" y="4156"/>
                    <a:pt x="19087" y="3813"/>
                  </a:cubicBezTo>
                  <a:lnTo>
                    <a:pt x="17788" y="2514"/>
                  </a:lnTo>
                  <a:cubicBezTo>
                    <a:pt x="17444" y="2171"/>
                    <a:pt x="16884" y="2171"/>
                    <a:pt x="16541" y="2514"/>
                  </a:cubicBezTo>
                  <a:lnTo>
                    <a:pt x="15775" y="3279"/>
                  </a:lnTo>
                  <a:cubicBezTo>
                    <a:pt x="15433" y="3621"/>
                    <a:pt x="14800" y="3718"/>
                    <a:pt x="14370" y="3495"/>
                  </a:cubicBezTo>
                  <a:lnTo>
                    <a:pt x="13440" y="3114"/>
                  </a:lnTo>
                  <a:cubicBezTo>
                    <a:pt x="12978" y="2965"/>
                    <a:pt x="12601" y="2448"/>
                    <a:pt x="12601" y="1963"/>
                  </a:cubicBezTo>
                  <a:lnTo>
                    <a:pt x="12601" y="882"/>
                  </a:lnTo>
                  <a:cubicBezTo>
                    <a:pt x="12601" y="397"/>
                    <a:pt x="12204" y="0"/>
                    <a:pt x="11718" y="0"/>
                  </a:cubicBezTo>
                  <a:lnTo>
                    <a:pt x="9882" y="0"/>
                  </a:lnTo>
                  <a:cubicBezTo>
                    <a:pt x="9398" y="0"/>
                    <a:pt x="9001" y="397"/>
                    <a:pt x="9001" y="882"/>
                  </a:cubicBezTo>
                  <a:lnTo>
                    <a:pt x="9001" y="1963"/>
                  </a:lnTo>
                  <a:cubicBezTo>
                    <a:pt x="9001" y="2448"/>
                    <a:pt x="8622" y="2965"/>
                    <a:pt x="8160" y="3114"/>
                  </a:cubicBezTo>
                  <a:lnTo>
                    <a:pt x="7230" y="3495"/>
                  </a:lnTo>
                  <a:cubicBezTo>
                    <a:pt x="6800" y="3718"/>
                    <a:pt x="6167" y="3621"/>
                    <a:pt x="5824" y="3279"/>
                  </a:cubicBezTo>
                  <a:lnTo>
                    <a:pt x="5059" y="2514"/>
                  </a:lnTo>
                  <a:cubicBezTo>
                    <a:pt x="4716" y="2171"/>
                    <a:pt x="4156" y="2171"/>
                    <a:pt x="3812" y="2514"/>
                  </a:cubicBezTo>
                  <a:lnTo>
                    <a:pt x="2514" y="3813"/>
                  </a:lnTo>
                  <a:cubicBezTo>
                    <a:pt x="2170" y="4156"/>
                    <a:pt x="2170" y="4718"/>
                    <a:pt x="2514" y="5060"/>
                  </a:cubicBezTo>
                  <a:lnTo>
                    <a:pt x="3279" y="5825"/>
                  </a:lnTo>
                  <a:cubicBezTo>
                    <a:pt x="3621" y="6167"/>
                    <a:pt x="3719" y="6800"/>
                    <a:pt x="3495" y="7229"/>
                  </a:cubicBezTo>
                  <a:lnTo>
                    <a:pt x="3113" y="8161"/>
                  </a:lnTo>
                  <a:cubicBezTo>
                    <a:pt x="2965" y="8623"/>
                    <a:pt x="2448" y="8999"/>
                    <a:pt x="1963" y="8999"/>
                  </a:cubicBezTo>
                  <a:lnTo>
                    <a:pt x="882" y="8999"/>
                  </a:lnTo>
                  <a:cubicBezTo>
                    <a:pt x="397" y="8999"/>
                    <a:pt x="0" y="9396"/>
                    <a:pt x="0" y="9882"/>
                  </a:cubicBezTo>
                  <a:close/>
                </a:path>
              </a:pathLst>
            </a:custGeom>
            <a:solidFill>
              <a:srgbClr val="2C2C2C"/>
            </a:solidFill>
            <a:ln w="12700">
              <a:miter lim="400000"/>
            </a:ln>
          </p:spPr>
          <p:txBody>
            <a:bodyPr lIns="40181" tIns="40181" rIns="40181" bIns="40181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cs typeface="+mn-ea"/>
                <a:sym typeface="+mn-lt"/>
              </a:endParaRPr>
            </a:p>
          </p:txBody>
        </p:sp>
        <p:sp>
          <p:nvSpPr>
            <p:cNvPr id="4" name="Shape 727"/>
            <p:cNvSpPr/>
            <p:nvPr/>
          </p:nvSpPr>
          <p:spPr>
            <a:xfrm>
              <a:off x="5888964" y="2410764"/>
              <a:ext cx="1748628" cy="17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3"/>
                    <a:pt x="7872" y="5499"/>
                    <a:pt x="10800" y="5499"/>
                  </a:cubicBezTo>
                  <a:cubicBezTo>
                    <a:pt x="13728" y="5499"/>
                    <a:pt x="16100" y="7873"/>
                    <a:pt x="16100" y="10800"/>
                  </a:cubicBezTo>
                  <a:cubicBezTo>
                    <a:pt x="16100" y="13728"/>
                    <a:pt x="13728" y="16102"/>
                    <a:pt x="10800" y="16102"/>
                  </a:cubicBezTo>
                  <a:cubicBezTo>
                    <a:pt x="7872" y="16102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1" y="12601"/>
                  </a:cubicBezTo>
                  <a:lnTo>
                    <a:pt x="1963" y="12601"/>
                  </a:lnTo>
                  <a:cubicBezTo>
                    <a:pt x="2448" y="12601"/>
                    <a:pt x="2966" y="12979"/>
                    <a:pt x="3113" y="13440"/>
                  </a:cubicBezTo>
                  <a:lnTo>
                    <a:pt x="3495" y="14370"/>
                  </a:lnTo>
                  <a:cubicBezTo>
                    <a:pt x="3719" y="14800"/>
                    <a:pt x="3622" y="15433"/>
                    <a:pt x="3279" y="15776"/>
                  </a:cubicBezTo>
                  <a:lnTo>
                    <a:pt x="2514" y="16541"/>
                  </a:lnTo>
                  <a:cubicBezTo>
                    <a:pt x="2171" y="16883"/>
                    <a:pt x="2171" y="17445"/>
                    <a:pt x="2514" y="17788"/>
                  </a:cubicBezTo>
                  <a:lnTo>
                    <a:pt x="3813" y="19087"/>
                  </a:lnTo>
                  <a:cubicBezTo>
                    <a:pt x="4155" y="19429"/>
                    <a:pt x="4717" y="19429"/>
                    <a:pt x="5060" y="19087"/>
                  </a:cubicBezTo>
                  <a:lnTo>
                    <a:pt x="5825" y="18321"/>
                  </a:lnTo>
                  <a:cubicBezTo>
                    <a:pt x="6167" y="17979"/>
                    <a:pt x="6800" y="17881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0" y="19153"/>
                    <a:pt x="9000" y="19638"/>
                  </a:cubicBezTo>
                  <a:lnTo>
                    <a:pt x="9000" y="20720"/>
                  </a:lnTo>
                  <a:cubicBezTo>
                    <a:pt x="9000" y="21204"/>
                    <a:pt x="9397" y="21600"/>
                    <a:pt x="9881" y="21600"/>
                  </a:cubicBezTo>
                  <a:lnTo>
                    <a:pt x="11719" y="21600"/>
                  </a:lnTo>
                  <a:cubicBezTo>
                    <a:pt x="12203" y="21600"/>
                    <a:pt x="12600" y="21204"/>
                    <a:pt x="12600" y="20720"/>
                  </a:cubicBezTo>
                  <a:lnTo>
                    <a:pt x="12600" y="19638"/>
                  </a:lnTo>
                  <a:cubicBezTo>
                    <a:pt x="12600" y="19153"/>
                    <a:pt x="12978" y="18635"/>
                    <a:pt x="13439" y="18487"/>
                  </a:cubicBezTo>
                  <a:lnTo>
                    <a:pt x="14370" y="18105"/>
                  </a:lnTo>
                  <a:cubicBezTo>
                    <a:pt x="14801" y="17881"/>
                    <a:pt x="15432" y="17979"/>
                    <a:pt x="15775" y="18321"/>
                  </a:cubicBezTo>
                  <a:lnTo>
                    <a:pt x="16540" y="19087"/>
                  </a:lnTo>
                  <a:cubicBezTo>
                    <a:pt x="16883" y="19429"/>
                    <a:pt x="17444" y="19429"/>
                    <a:pt x="17787" y="19087"/>
                  </a:cubicBezTo>
                  <a:lnTo>
                    <a:pt x="19086" y="17788"/>
                  </a:lnTo>
                  <a:cubicBezTo>
                    <a:pt x="19429" y="17445"/>
                    <a:pt x="19429" y="16883"/>
                    <a:pt x="19086" y="16541"/>
                  </a:cubicBezTo>
                  <a:lnTo>
                    <a:pt x="18321" y="15776"/>
                  </a:lnTo>
                  <a:cubicBezTo>
                    <a:pt x="17978" y="15433"/>
                    <a:pt x="17880" y="14800"/>
                    <a:pt x="18104" y="14370"/>
                  </a:cubicBezTo>
                  <a:lnTo>
                    <a:pt x="18487" y="13440"/>
                  </a:lnTo>
                  <a:cubicBezTo>
                    <a:pt x="18634" y="12979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7"/>
                    <a:pt x="21203" y="9000"/>
                    <a:pt x="20718" y="9000"/>
                  </a:cubicBezTo>
                  <a:lnTo>
                    <a:pt x="19637" y="9000"/>
                  </a:lnTo>
                  <a:cubicBezTo>
                    <a:pt x="19152" y="9000"/>
                    <a:pt x="18634" y="8622"/>
                    <a:pt x="18487" y="8160"/>
                  </a:cubicBezTo>
                  <a:lnTo>
                    <a:pt x="18104" y="7230"/>
                  </a:lnTo>
                  <a:cubicBezTo>
                    <a:pt x="17880" y="6800"/>
                    <a:pt x="17978" y="6168"/>
                    <a:pt x="18321" y="5824"/>
                  </a:cubicBezTo>
                  <a:lnTo>
                    <a:pt x="19086" y="5060"/>
                  </a:lnTo>
                  <a:cubicBezTo>
                    <a:pt x="19429" y="4717"/>
                    <a:pt x="19429" y="4156"/>
                    <a:pt x="19086" y="3813"/>
                  </a:cubicBezTo>
                  <a:lnTo>
                    <a:pt x="17787" y="2514"/>
                  </a:lnTo>
                  <a:cubicBezTo>
                    <a:pt x="17444" y="2171"/>
                    <a:pt x="16883" y="2171"/>
                    <a:pt x="16540" y="2514"/>
                  </a:cubicBezTo>
                  <a:lnTo>
                    <a:pt x="15775" y="3279"/>
                  </a:lnTo>
                  <a:cubicBezTo>
                    <a:pt x="15432" y="3622"/>
                    <a:pt x="14801" y="3719"/>
                    <a:pt x="14370" y="3495"/>
                  </a:cubicBezTo>
                  <a:lnTo>
                    <a:pt x="13439" y="3113"/>
                  </a:lnTo>
                  <a:cubicBezTo>
                    <a:pt x="12978" y="2966"/>
                    <a:pt x="12600" y="2448"/>
                    <a:pt x="12600" y="1963"/>
                  </a:cubicBezTo>
                  <a:lnTo>
                    <a:pt x="12600" y="882"/>
                  </a:lnTo>
                  <a:cubicBezTo>
                    <a:pt x="12600" y="397"/>
                    <a:pt x="12203" y="0"/>
                    <a:pt x="11719" y="0"/>
                  </a:cubicBezTo>
                  <a:lnTo>
                    <a:pt x="9881" y="0"/>
                  </a:lnTo>
                  <a:cubicBezTo>
                    <a:pt x="9397" y="0"/>
                    <a:pt x="9000" y="397"/>
                    <a:pt x="9000" y="882"/>
                  </a:cubicBezTo>
                  <a:lnTo>
                    <a:pt x="9000" y="1963"/>
                  </a:lnTo>
                  <a:cubicBezTo>
                    <a:pt x="9000" y="2448"/>
                    <a:pt x="8622" y="2966"/>
                    <a:pt x="8160" y="3113"/>
                  </a:cubicBezTo>
                  <a:lnTo>
                    <a:pt x="7230" y="3495"/>
                  </a:lnTo>
                  <a:cubicBezTo>
                    <a:pt x="6800" y="3719"/>
                    <a:pt x="6167" y="3622"/>
                    <a:pt x="5825" y="3279"/>
                  </a:cubicBezTo>
                  <a:lnTo>
                    <a:pt x="5060" y="2514"/>
                  </a:lnTo>
                  <a:cubicBezTo>
                    <a:pt x="4717" y="2171"/>
                    <a:pt x="4155" y="2171"/>
                    <a:pt x="3813" y="2514"/>
                  </a:cubicBezTo>
                  <a:lnTo>
                    <a:pt x="2514" y="3813"/>
                  </a:lnTo>
                  <a:cubicBezTo>
                    <a:pt x="2171" y="4156"/>
                    <a:pt x="2171" y="4717"/>
                    <a:pt x="2514" y="5060"/>
                  </a:cubicBezTo>
                  <a:lnTo>
                    <a:pt x="3279" y="5824"/>
                  </a:lnTo>
                  <a:cubicBezTo>
                    <a:pt x="3622" y="6168"/>
                    <a:pt x="3719" y="6800"/>
                    <a:pt x="3495" y="7230"/>
                  </a:cubicBezTo>
                  <a:lnTo>
                    <a:pt x="3113" y="8160"/>
                  </a:lnTo>
                  <a:cubicBezTo>
                    <a:pt x="2966" y="8622"/>
                    <a:pt x="2448" y="9000"/>
                    <a:pt x="1963" y="9000"/>
                  </a:cubicBezTo>
                  <a:lnTo>
                    <a:pt x="881" y="9000"/>
                  </a:lnTo>
                  <a:cubicBezTo>
                    <a:pt x="397" y="9000"/>
                    <a:pt x="0" y="9397"/>
                    <a:pt x="0" y="9882"/>
                  </a:cubicBezTo>
                  <a:close/>
                </a:path>
              </a:pathLst>
            </a:custGeom>
            <a:solidFill>
              <a:srgbClr val="2C2C2C"/>
            </a:solidFill>
            <a:ln w="12700">
              <a:miter lim="400000"/>
            </a:ln>
          </p:spPr>
          <p:txBody>
            <a:bodyPr lIns="40181" tIns="40181" rIns="40181" bIns="40181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cs typeface="+mn-ea"/>
                <a:sym typeface="+mn-lt"/>
              </a:endParaRPr>
            </a:p>
          </p:txBody>
        </p:sp>
        <p:sp>
          <p:nvSpPr>
            <p:cNvPr id="5" name="Shape 728"/>
            <p:cNvSpPr/>
            <p:nvPr/>
          </p:nvSpPr>
          <p:spPr>
            <a:xfrm>
              <a:off x="4671048" y="4122438"/>
              <a:ext cx="2185709" cy="218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499"/>
                    <a:pt x="10800" y="5499"/>
                  </a:cubicBezTo>
                  <a:cubicBezTo>
                    <a:pt x="13727" y="5499"/>
                    <a:pt x="16101" y="7872"/>
                    <a:pt x="16101" y="10800"/>
                  </a:cubicBezTo>
                  <a:cubicBezTo>
                    <a:pt x="16101" y="13727"/>
                    <a:pt x="13727" y="16101"/>
                    <a:pt x="10800" y="16101"/>
                  </a:cubicBezTo>
                  <a:cubicBezTo>
                    <a:pt x="7872" y="16101"/>
                    <a:pt x="5499" y="13727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3"/>
                    <a:pt x="397" y="12600"/>
                    <a:pt x="882" y="12600"/>
                  </a:cubicBezTo>
                  <a:lnTo>
                    <a:pt x="1963" y="12600"/>
                  </a:lnTo>
                  <a:cubicBezTo>
                    <a:pt x="2448" y="12600"/>
                    <a:pt x="2965" y="12978"/>
                    <a:pt x="3113" y="13440"/>
                  </a:cubicBezTo>
                  <a:lnTo>
                    <a:pt x="3495" y="14369"/>
                  </a:lnTo>
                  <a:cubicBezTo>
                    <a:pt x="3719" y="14800"/>
                    <a:pt x="3622" y="15433"/>
                    <a:pt x="3279" y="15776"/>
                  </a:cubicBezTo>
                  <a:lnTo>
                    <a:pt x="2514" y="16541"/>
                  </a:lnTo>
                  <a:cubicBezTo>
                    <a:pt x="2171" y="16884"/>
                    <a:pt x="2171" y="17444"/>
                    <a:pt x="2514" y="17788"/>
                  </a:cubicBezTo>
                  <a:lnTo>
                    <a:pt x="3812" y="19086"/>
                  </a:lnTo>
                  <a:cubicBezTo>
                    <a:pt x="4155" y="19429"/>
                    <a:pt x="4717" y="19429"/>
                    <a:pt x="5060" y="19086"/>
                  </a:cubicBezTo>
                  <a:lnTo>
                    <a:pt x="5825" y="18321"/>
                  </a:lnTo>
                  <a:cubicBezTo>
                    <a:pt x="6168" y="17978"/>
                    <a:pt x="6800" y="17880"/>
                    <a:pt x="7230" y="18105"/>
                  </a:cubicBezTo>
                  <a:lnTo>
                    <a:pt x="8160" y="18487"/>
                  </a:lnTo>
                  <a:cubicBezTo>
                    <a:pt x="8622" y="18634"/>
                    <a:pt x="9000" y="19152"/>
                    <a:pt x="9000" y="19637"/>
                  </a:cubicBezTo>
                  <a:lnTo>
                    <a:pt x="9000" y="20719"/>
                  </a:lnTo>
                  <a:cubicBezTo>
                    <a:pt x="9000" y="21203"/>
                    <a:pt x="9396" y="21600"/>
                    <a:pt x="9881" y="21600"/>
                  </a:cubicBezTo>
                  <a:lnTo>
                    <a:pt x="11718" y="21600"/>
                  </a:lnTo>
                  <a:cubicBezTo>
                    <a:pt x="12203" y="21600"/>
                    <a:pt x="12600" y="21203"/>
                    <a:pt x="12600" y="20719"/>
                  </a:cubicBezTo>
                  <a:lnTo>
                    <a:pt x="12600" y="19637"/>
                  </a:lnTo>
                  <a:cubicBezTo>
                    <a:pt x="12600" y="19152"/>
                    <a:pt x="12978" y="18634"/>
                    <a:pt x="13439" y="18487"/>
                  </a:cubicBezTo>
                  <a:lnTo>
                    <a:pt x="14370" y="18105"/>
                  </a:lnTo>
                  <a:cubicBezTo>
                    <a:pt x="14800" y="17880"/>
                    <a:pt x="15432" y="17978"/>
                    <a:pt x="15775" y="18321"/>
                  </a:cubicBezTo>
                  <a:lnTo>
                    <a:pt x="16540" y="19086"/>
                  </a:lnTo>
                  <a:cubicBezTo>
                    <a:pt x="16883" y="19429"/>
                    <a:pt x="17444" y="19429"/>
                    <a:pt x="17787" y="19086"/>
                  </a:cubicBezTo>
                  <a:lnTo>
                    <a:pt x="19086" y="17788"/>
                  </a:lnTo>
                  <a:cubicBezTo>
                    <a:pt x="19429" y="17444"/>
                    <a:pt x="19429" y="16884"/>
                    <a:pt x="19086" y="16541"/>
                  </a:cubicBezTo>
                  <a:lnTo>
                    <a:pt x="18321" y="15776"/>
                  </a:lnTo>
                  <a:cubicBezTo>
                    <a:pt x="17978" y="15433"/>
                    <a:pt x="17881" y="14800"/>
                    <a:pt x="18105" y="14369"/>
                  </a:cubicBezTo>
                  <a:lnTo>
                    <a:pt x="18486" y="13440"/>
                  </a:lnTo>
                  <a:cubicBezTo>
                    <a:pt x="18634" y="12978"/>
                    <a:pt x="19152" y="12600"/>
                    <a:pt x="19637" y="12600"/>
                  </a:cubicBezTo>
                  <a:lnTo>
                    <a:pt x="20718" y="12600"/>
                  </a:lnTo>
                  <a:cubicBezTo>
                    <a:pt x="21203" y="12600"/>
                    <a:pt x="21600" y="12203"/>
                    <a:pt x="21600" y="11719"/>
                  </a:cubicBezTo>
                  <a:lnTo>
                    <a:pt x="21600" y="9882"/>
                  </a:lnTo>
                  <a:cubicBezTo>
                    <a:pt x="21600" y="9397"/>
                    <a:pt x="21203" y="9000"/>
                    <a:pt x="20718" y="9000"/>
                  </a:cubicBezTo>
                  <a:lnTo>
                    <a:pt x="19637" y="9000"/>
                  </a:lnTo>
                  <a:cubicBezTo>
                    <a:pt x="19152" y="9000"/>
                    <a:pt x="18634" y="8622"/>
                    <a:pt x="18486" y="8161"/>
                  </a:cubicBezTo>
                  <a:lnTo>
                    <a:pt x="18105" y="7230"/>
                  </a:lnTo>
                  <a:cubicBezTo>
                    <a:pt x="17881" y="6800"/>
                    <a:pt x="17978" y="6168"/>
                    <a:pt x="18321" y="5825"/>
                  </a:cubicBezTo>
                  <a:lnTo>
                    <a:pt x="19086" y="5059"/>
                  </a:lnTo>
                  <a:cubicBezTo>
                    <a:pt x="19429" y="4717"/>
                    <a:pt x="19429" y="4156"/>
                    <a:pt x="19086" y="3812"/>
                  </a:cubicBezTo>
                  <a:lnTo>
                    <a:pt x="17787" y="2514"/>
                  </a:lnTo>
                  <a:cubicBezTo>
                    <a:pt x="17444" y="2171"/>
                    <a:pt x="16883" y="2171"/>
                    <a:pt x="16540" y="2514"/>
                  </a:cubicBezTo>
                  <a:lnTo>
                    <a:pt x="15775" y="3279"/>
                  </a:lnTo>
                  <a:cubicBezTo>
                    <a:pt x="15432" y="3622"/>
                    <a:pt x="14800" y="3719"/>
                    <a:pt x="14370" y="3495"/>
                  </a:cubicBezTo>
                  <a:lnTo>
                    <a:pt x="13439" y="3113"/>
                  </a:lnTo>
                  <a:cubicBezTo>
                    <a:pt x="12978" y="2965"/>
                    <a:pt x="12600" y="2448"/>
                    <a:pt x="12600" y="1963"/>
                  </a:cubicBezTo>
                  <a:lnTo>
                    <a:pt x="12600" y="882"/>
                  </a:lnTo>
                  <a:cubicBezTo>
                    <a:pt x="12600" y="396"/>
                    <a:pt x="12203" y="0"/>
                    <a:pt x="11718" y="0"/>
                  </a:cubicBezTo>
                  <a:lnTo>
                    <a:pt x="9881" y="0"/>
                  </a:lnTo>
                  <a:cubicBezTo>
                    <a:pt x="9396" y="0"/>
                    <a:pt x="9000" y="396"/>
                    <a:pt x="9000" y="882"/>
                  </a:cubicBezTo>
                  <a:lnTo>
                    <a:pt x="9000" y="1963"/>
                  </a:lnTo>
                  <a:cubicBezTo>
                    <a:pt x="9000" y="2448"/>
                    <a:pt x="8622" y="2965"/>
                    <a:pt x="8160" y="3113"/>
                  </a:cubicBezTo>
                  <a:lnTo>
                    <a:pt x="7230" y="3495"/>
                  </a:lnTo>
                  <a:cubicBezTo>
                    <a:pt x="6800" y="3719"/>
                    <a:pt x="6168" y="3622"/>
                    <a:pt x="5825" y="3279"/>
                  </a:cubicBezTo>
                  <a:lnTo>
                    <a:pt x="5060" y="2514"/>
                  </a:lnTo>
                  <a:cubicBezTo>
                    <a:pt x="4717" y="2171"/>
                    <a:pt x="4155" y="2171"/>
                    <a:pt x="3812" y="2514"/>
                  </a:cubicBezTo>
                  <a:lnTo>
                    <a:pt x="2514" y="3812"/>
                  </a:lnTo>
                  <a:cubicBezTo>
                    <a:pt x="2171" y="4156"/>
                    <a:pt x="2171" y="4717"/>
                    <a:pt x="2514" y="5059"/>
                  </a:cubicBezTo>
                  <a:lnTo>
                    <a:pt x="3279" y="5825"/>
                  </a:lnTo>
                  <a:cubicBezTo>
                    <a:pt x="3622" y="6168"/>
                    <a:pt x="3719" y="6800"/>
                    <a:pt x="3495" y="7230"/>
                  </a:cubicBezTo>
                  <a:lnTo>
                    <a:pt x="3113" y="8161"/>
                  </a:lnTo>
                  <a:cubicBezTo>
                    <a:pt x="2965" y="8622"/>
                    <a:pt x="2448" y="9000"/>
                    <a:pt x="1963" y="9000"/>
                  </a:cubicBezTo>
                  <a:lnTo>
                    <a:pt x="882" y="9000"/>
                  </a:lnTo>
                  <a:cubicBezTo>
                    <a:pt x="397" y="9000"/>
                    <a:pt x="0" y="9397"/>
                    <a:pt x="0" y="9882"/>
                  </a:cubicBezTo>
                  <a:close/>
                </a:path>
              </a:pathLst>
            </a:custGeom>
            <a:solidFill>
              <a:srgbClr val="2CDADB"/>
            </a:solidFill>
            <a:ln w="12700">
              <a:miter lim="400000"/>
            </a:ln>
          </p:spPr>
          <p:txBody>
            <a:bodyPr lIns="40181" tIns="40181" rIns="40181" bIns="40181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cs typeface="+mn-ea"/>
                <a:sym typeface="+mn-lt"/>
              </a:endParaRPr>
            </a:p>
          </p:txBody>
        </p:sp>
        <p:sp>
          <p:nvSpPr>
            <p:cNvPr id="6" name="Shape 726"/>
            <p:cNvSpPr/>
            <p:nvPr/>
          </p:nvSpPr>
          <p:spPr>
            <a:xfrm>
              <a:off x="3927069" y="2716724"/>
              <a:ext cx="1590952" cy="1590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500"/>
                    <a:pt x="10800" y="5500"/>
                  </a:cubicBezTo>
                  <a:cubicBezTo>
                    <a:pt x="13728" y="5500"/>
                    <a:pt x="16101" y="7872"/>
                    <a:pt x="16101" y="10800"/>
                  </a:cubicBezTo>
                  <a:cubicBezTo>
                    <a:pt x="16101" y="13728"/>
                    <a:pt x="13728" y="16101"/>
                    <a:pt x="10800" y="16101"/>
                  </a:cubicBezTo>
                  <a:cubicBezTo>
                    <a:pt x="7872" y="16101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2" y="12601"/>
                  </a:cubicBezTo>
                  <a:lnTo>
                    <a:pt x="1963" y="12601"/>
                  </a:lnTo>
                  <a:cubicBezTo>
                    <a:pt x="2448" y="12601"/>
                    <a:pt x="2965" y="12978"/>
                    <a:pt x="3113" y="13439"/>
                  </a:cubicBezTo>
                  <a:lnTo>
                    <a:pt x="3495" y="14371"/>
                  </a:lnTo>
                  <a:cubicBezTo>
                    <a:pt x="3719" y="14800"/>
                    <a:pt x="3621" y="15433"/>
                    <a:pt x="3279" y="15776"/>
                  </a:cubicBezTo>
                  <a:lnTo>
                    <a:pt x="2514" y="16541"/>
                  </a:lnTo>
                  <a:cubicBezTo>
                    <a:pt x="2170" y="16884"/>
                    <a:pt x="2170" y="17444"/>
                    <a:pt x="2514" y="17787"/>
                  </a:cubicBezTo>
                  <a:lnTo>
                    <a:pt x="3812" y="19087"/>
                  </a:lnTo>
                  <a:cubicBezTo>
                    <a:pt x="4156" y="19430"/>
                    <a:pt x="4716" y="19430"/>
                    <a:pt x="5059" y="19087"/>
                  </a:cubicBezTo>
                  <a:lnTo>
                    <a:pt x="5824" y="18321"/>
                  </a:lnTo>
                  <a:cubicBezTo>
                    <a:pt x="6167" y="17979"/>
                    <a:pt x="6800" y="17882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1" y="19152"/>
                    <a:pt x="9001" y="19637"/>
                  </a:cubicBezTo>
                  <a:lnTo>
                    <a:pt x="9001" y="20718"/>
                  </a:lnTo>
                  <a:cubicBezTo>
                    <a:pt x="9001" y="21203"/>
                    <a:pt x="9398" y="21600"/>
                    <a:pt x="9882" y="21600"/>
                  </a:cubicBezTo>
                  <a:lnTo>
                    <a:pt x="11718" y="21600"/>
                  </a:lnTo>
                  <a:cubicBezTo>
                    <a:pt x="12204" y="21600"/>
                    <a:pt x="12601" y="21203"/>
                    <a:pt x="12601" y="20718"/>
                  </a:cubicBezTo>
                  <a:lnTo>
                    <a:pt x="12601" y="19637"/>
                  </a:lnTo>
                  <a:cubicBezTo>
                    <a:pt x="12601" y="19152"/>
                    <a:pt x="12978" y="18635"/>
                    <a:pt x="13440" y="18487"/>
                  </a:cubicBezTo>
                  <a:lnTo>
                    <a:pt x="14370" y="18105"/>
                  </a:lnTo>
                  <a:cubicBezTo>
                    <a:pt x="14800" y="17882"/>
                    <a:pt x="15433" y="17979"/>
                    <a:pt x="15775" y="18321"/>
                  </a:cubicBezTo>
                  <a:lnTo>
                    <a:pt x="16541" y="19087"/>
                  </a:lnTo>
                  <a:cubicBezTo>
                    <a:pt x="16884" y="19430"/>
                    <a:pt x="17444" y="19430"/>
                    <a:pt x="17788" y="19087"/>
                  </a:cubicBezTo>
                  <a:lnTo>
                    <a:pt x="19087" y="17787"/>
                  </a:lnTo>
                  <a:cubicBezTo>
                    <a:pt x="19430" y="17444"/>
                    <a:pt x="19430" y="16884"/>
                    <a:pt x="19087" y="16541"/>
                  </a:cubicBezTo>
                  <a:lnTo>
                    <a:pt x="18321" y="15776"/>
                  </a:lnTo>
                  <a:cubicBezTo>
                    <a:pt x="17979" y="15433"/>
                    <a:pt x="17882" y="14801"/>
                    <a:pt x="18105" y="14371"/>
                  </a:cubicBezTo>
                  <a:lnTo>
                    <a:pt x="18487" y="13439"/>
                  </a:lnTo>
                  <a:cubicBezTo>
                    <a:pt x="18635" y="12978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6"/>
                    <a:pt x="21203" y="8999"/>
                    <a:pt x="20718" y="8999"/>
                  </a:cubicBezTo>
                  <a:lnTo>
                    <a:pt x="19637" y="8999"/>
                  </a:lnTo>
                  <a:cubicBezTo>
                    <a:pt x="19152" y="8999"/>
                    <a:pt x="18635" y="8623"/>
                    <a:pt x="18487" y="8161"/>
                  </a:cubicBezTo>
                  <a:lnTo>
                    <a:pt x="18105" y="7229"/>
                  </a:lnTo>
                  <a:cubicBezTo>
                    <a:pt x="17882" y="6800"/>
                    <a:pt x="17979" y="6167"/>
                    <a:pt x="18321" y="5825"/>
                  </a:cubicBezTo>
                  <a:lnTo>
                    <a:pt x="19087" y="5060"/>
                  </a:lnTo>
                  <a:cubicBezTo>
                    <a:pt x="19430" y="4718"/>
                    <a:pt x="19430" y="4156"/>
                    <a:pt x="19087" y="3813"/>
                  </a:cubicBezTo>
                  <a:lnTo>
                    <a:pt x="17788" y="2514"/>
                  </a:lnTo>
                  <a:cubicBezTo>
                    <a:pt x="17444" y="2171"/>
                    <a:pt x="16884" y="2171"/>
                    <a:pt x="16541" y="2514"/>
                  </a:cubicBezTo>
                  <a:lnTo>
                    <a:pt x="15775" y="3279"/>
                  </a:lnTo>
                  <a:cubicBezTo>
                    <a:pt x="15433" y="3621"/>
                    <a:pt x="14800" y="3718"/>
                    <a:pt x="14370" y="3495"/>
                  </a:cubicBezTo>
                  <a:lnTo>
                    <a:pt x="13440" y="3114"/>
                  </a:lnTo>
                  <a:cubicBezTo>
                    <a:pt x="12978" y="2965"/>
                    <a:pt x="12601" y="2448"/>
                    <a:pt x="12601" y="1963"/>
                  </a:cubicBezTo>
                  <a:lnTo>
                    <a:pt x="12601" y="882"/>
                  </a:lnTo>
                  <a:cubicBezTo>
                    <a:pt x="12601" y="397"/>
                    <a:pt x="12204" y="0"/>
                    <a:pt x="11718" y="0"/>
                  </a:cubicBezTo>
                  <a:lnTo>
                    <a:pt x="9882" y="0"/>
                  </a:lnTo>
                  <a:cubicBezTo>
                    <a:pt x="9398" y="0"/>
                    <a:pt x="9001" y="397"/>
                    <a:pt x="9001" y="882"/>
                  </a:cubicBezTo>
                  <a:lnTo>
                    <a:pt x="9001" y="1963"/>
                  </a:lnTo>
                  <a:cubicBezTo>
                    <a:pt x="9001" y="2448"/>
                    <a:pt x="8622" y="2965"/>
                    <a:pt x="8160" y="3114"/>
                  </a:cubicBezTo>
                  <a:lnTo>
                    <a:pt x="7230" y="3495"/>
                  </a:lnTo>
                  <a:cubicBezTo>
                    <a:pt x="6800" y="3718"/>
                    <a:pt x="6167" y="3621"/>
                    <a:pt x="5824" y="3279"/>
                  </a:cubicBezTo>
                  <a:lnTo>
                    <a:pt x="5059" y="2514"/>
                  </a:lnTo>
                  <a:cubicBezTo>
                    <a:pt x="4716" y="2171"/>
                    <a:pt x="4156" y="2171"/>
                    <a:pt x="3812" y="2514"/>
                  </a:cubicBezTo>
                  <a:lnTo>
                    <a:pt x="2514" y="3813"/>
                  </a:lnTo>
                  <a:cubicBezTo>
                    <a:pt x="2170" y="4156"/>
                    <a:pt x="2170" y="4718"/>
                    <a:pt x="2514" y="5060"/>
                  </a:cubicBezTo>
                  <a:lnTo>
                    <a:pt x="3279" y="5825"/>
                  </a:lnTo>
                  <a:cubicBezTo>
                    <a:pt x="3621" y="6167"/>
                    <a:pt x="3719" y="6800"/>
                    <a:pt x="3495" y="7229"/>
                  </a:cubicBezTo>
                  <a:lnTo>
                    <a:pt x="3113" y="8161"/>
                  </a:lnTo>
                  <a:cubicBezTo>
                    <a:pt x="2965" y="8623"/>
                    <a:pt x="2448" y="8999"/>
                    <a:pt x="1963" y="8999"/>
                  </a:cubicBezTo>
                  <a:lnTo>
                    <a:pt x="882" y="8999"/>
                  </a:lnTo>
                  <a:cubicBezTo>
                    <a:pt x="397" y="8999"/>
                    <a:pt x="0" y="9396"/>
                    <a:pt x="0" y="9882"/>
                  </a:cubicBezTo>
                  <a:close/>
                </a:path>
              </a:pathLst>
            </a:custGeom>
            <a:solidFill>
              <a:srgbClr val="2CDADB"/>
            </a:solidFill>
            <a:ln w="12700">
              <a:miter lim="400000"/>
            </a:ln>
          </p:spPr>
          <p:txBody>
            <a:bodyPr lIns="40181" tIns="40181" rIns="40181" bIns="40181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cs typeface="+mn-ea"/>
                <a:sym typeface="+mn-lt"/>
              </a:endParaRPr>
            </a:p>
          </p:txBody>
        </p:sp>
        <p:sp>
          <p:nvSpPr>
            <p:cNvPr id="7" name="Text Placeholder 10"/>
            <p:cNvSpPr txBox="1">
              <a:spLocks/>
            </p:cNvSpPr>
            <p:nvPr/>
          </p:nvSpPr>
          <p:spPr>
            <a:xfrm>
              <a:off x="1867999" y="2253761"/>
              <a:ext cx="1631889" cy="306387"/>
            </a:xfrm>
            <a:prstGeom prst="rect">
              <a:avLst/>
            </a:prstGeom>
          </p:spPr>
          <p:txBody>
            <a:bodyPr/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1600" dirty="0" err="1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核心优势一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 Placeholder 11"/>
            <p:cNvSpPr txBox="1">
              <a:spLocks/>
            </p:cNvSpPr>
            <p:nvPr/>
          </p:nvSpPr>
          <p:spPr>
            <a:xfrm>
              <a:off x="1867999" y="2558560"/>
              <a:ext cx="2016224" cy="58351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AU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Text Placeholder 10"/>
            <p:cNvSpPr txBox="1">
              <a:spLocks/>
            </p:cNvSpPr>
            <p:nvPr/>
          </p:nvSpPr>
          <p:spPr>
            <a:xfrm>
              <a:off x="2328141" y="4811222"/>
              <a:ext cx="1787506" cy="338138"/>
            </a:xfrm>
            <a:prstGeom prst="rect">
              <a:avLst/>
            </a:prstGeom>
          </p:spPr>
          <p:txBody>
            <a:bodyPr/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1600" dirty="0" err="1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核心优势</a:t>
              </a: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二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Placeholder 11"/>
            <p:cNvSpPr txBox="1">
              <a:spLocks/>
            </p:cNvSpPr>
            <p:nvPr/>
          </p:nvSpPr>
          <p:spPr>
            <a:xfrm>
              <a:off x="2328141" y="5149360"/>
              <a:ext cx="2016224" cy="58257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请替换文字内容</a:t>
              </a:r>
              <a:r>
                <a:rPr lang="zh-CN" altLang="en-US" sz="120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，点击添加相关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标题文字，修改文字内容，也可以直接复制你的内容到此。</a:t>
              </a:r>
              <a:endParaRPr lang="en-AU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 Placeholder 10"/>
            <p:cNvSpPr txBox="1">
              <a:spLocks/>
            </p:cNvSpPr>
            <p:nvPr/>
          </p:nvSpPr>
          <p:spPr>
            <a:xfrm>
              <a:off x="7718772" y="2253761"/>
              <a:ext cx="1636243" cy="302790"/>
            </a:xfrm>
            <a:prstGeom prst="rect">
              <a:avLst/>
            </a:prstGeom>
          </p:spPr>
          <p:txBody>
            <a:bodyPr/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1600" dirty="0" err="1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核心优势</a:t>
              </a: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三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 Placeholder 11"/>
            <p:cNvSpPr txBox="1">
              <a:spLocks/>
            </p:cNvSpPr>
            <p:nvPr/>
          </p:nvSpPr>
          <p:spPr>
            <a:xfrm>
              <a:off x="7718772" y="2554963"/>
              <a:ext cx="2016224" cy="58351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AU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Placeholder 10"/>
            <p:cNvSpPr txBox="1">
              <a:spLocks/>
            </p:cNvSpPr>
            <p:nvPr/>
          </p:nvSpPr>
          <p:spPr>
            <a:xfrm>
              <a:off x="8307778" y="4811222"/>
              <a:ext cx="1652148" cy="302792"/>
            </a:xfrm>
            <a:prstGeom prst="rect">
              <a:avLst/>
            </a:prstGeom>
          </p:spPr>
          <p:txBody>
            <a:bodyPr/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1600" dirty="0" err="1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核心优势</a:t>
              </a:r>
              <a:r>
                <a:rPr lang="zh-CN" altLang="en-US" sz="16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四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 Placeholder 11"/>
            <p:cNvSpPr txBox="1">
              <a:spLocks/>
            </p:cNvSpPr>
            <p:nvPr/>
          </p:nvSpPr>
          <p:spPr>
            <a:xfrm>
              <a:off x="8307778" y="5112425"/>
              <a:ext cx="2016224" cy="58351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20" indent="-228620" algn="l" defTabSz="91447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请替换文字内容</a:t>
              </a:r>
              <a:r>
                <a:rPr lang="zh-CN" altLang="en-US" sz="120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，点击添加相关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标题文字，修改文字内容，也可以直接复制你的内容到此。</a:t>
              </a:r>
              <a:endParaRPr lang="en-AU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19" name="矩形 18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TextBox 1"/>
            <p:cNvSpPr txBox="1"/>
            <p:nvPr/>
          </p:nvSpPr>
          <p:spPr>
            <a:xfrm>
              <a:off x="543053" y="378156"/>
              <a:ext cx="2956835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2.5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竞争分析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COMPETITOR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ANALYSIS</a:t>
              </a:r>
              <a:endParaRPr lang="en-US" altLang="zh-CN" sz="12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36345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874" y="462775"/>
            <a:ext cx="11144251" cy="5957075"/>
            <a:chOff x="523874" y="462775"/>
            <a:chExt cx="11144251" cy="5957075"/>
          </a:xfrm>
        </p:grpSpPr>
        <p:sp>
          <p:nvSpPr>
            <p:cNvPr id="5" name="矩形 4"/>
            <p:cNvSpPr/>
            <p:nvPr/>
          </p:nvSpPr>
          <p:spPr>
            <a:xfrm>
              <a:off x="523875" y="3086100"/>
              <a:ext cx="11144250" cy="3333750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05850" y="1466850"/>
              <a:ext cx="2247900" cy="2247900"/>
            </a:xfrm>
            <a:prstGeom prst="rect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 smtClean="0">
                  <a:cs typeface="+mn-ea"/>
                  <a:sym typeface="+mn-lt"/>
                </a:rPr>
                <a:t>3</a:t>
              </a:r>
              <a:endParaRPr lang="zh-CN" altLang="en-US" sz="11500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7488882" y="2683818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THREE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feld 29"/>
            <p:cNvSpPr txBox="1"/>
            <p:nvPr/>
          </p:nvSpPr>
          <p:spPr>
            <a:xfrm>
              <a:off x="1301852" y="3086100"/>
              <a:ext cx="39139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/>
              <a:endParaRPr lang="de-DE" sz="4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defTabSz="228600"/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整体规划</a:t>
              </a:r>
              <a:endParaRPr lang="de-DE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 rot="16200000">
              <a:off x="1500999" y="-514350"/>
              <a:ext cx="514350" cy="2468599"/>
              <a:chOff x="11087100" y="476250"/>
              <a:chExt cx="514350" cy="246859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Textfeld 78"/>
          <p:cNvSpPr txBox="1"/>
          <p:nvPr/>
        </p:nvSpPr>
        <p:spPr>
          <a:xfrm>
            <a:off x="1301853" y="4532651"/>
            <a:ext cx="1690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3.1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现状发展</a:t>
            </a:r>
          </a:p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3.2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未来发展</a:t>
            </a: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981" y="673488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833942432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4764" r="2731" b="14386"/>
          <a:stretch>
            <a:fillRect/>
          </a:stretch>
        </p:blipFill>
        <p:spPr>
          <a:xfrm>
            <a:off x="1717809" y="2503737"/>
            <a:ext cx="4338588" cy="2813272"/>
          </a:xfrm>
          <a:custGeom>
            <a:avLst/>
            <a:gdLst>
              <a:gd name="connsiteX0" fmla="*/ 0 w 4338588"/>
              <a:gd name="connsiteY0" fmla="*/ 0 h 2813272"/>
              <a:gd name="connsiteX1" fmla="*/ 4338588 w 4338588"/>
              <a:gd name="connsiteY1" fmla="*/ 0 h 2813272"/>
              <a:gd name="connsiteX2" fmla="*/ 4338588 w 4338588"/>
              <a:gd name="connsiteY2" fmla="*/ 2813272 h 2813272"/>
              <a:gd name="connsiteX3" fmla="*/ 0 w 4338588"/>
              <a:gd name="connsiteY3" fmla="*/ 2813272 h 281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8588" h="2813272">
                <a:moveTo>
                  <a:pt x="0" y="0"/>
                </a:moveTo>
                <a:lnTo>
                  <a:pt x="4338588" y="0"/>
                </a:lnTo>
                <a:lnTo>
                  <a:pt x="4338588" y="2813272"/>
                </a:lnTo>
                <a:lnTo>
                  <a:pt x="0" y="2813272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15" name="矩形 14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TextBox 1"/>
            <p:cNvSpPr txBox="1"/>
            <p:nvPr/>
          </p:nvSpPr>
          <p:spPr>
            <a:xfrm>
              <a:off x="614393" y="404494"/>
              <a:ext cx="2894062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3.1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现状发展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DEVELOPMENT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STATUS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7987376" y="312065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目前发展状况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87376" y="3643874"/>
            <a:ext cx="2432374" cy="148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请替换文字内容，点击添加相关标题文字，修改文字内容，也可以直接复制你的内容到此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  <a:endParaRPr lang="en-AU" altLang="zh-CN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AU" altLang="zh-CN" sz="11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5" y="1990217"/>
            <a:ext cx="6271392" cy="4060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033473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2304939"/>
            <a:ext cx="11546073" cy="3549607"/>
            <a:chOff x="0" y="2304939"/>
            <a:chExt cx="11546073" cy="3549607"/>
          </a:xfrm>
        </p:grpSpPr>
        <p:sp>
          <p:nvSpPr>
            <p:cNvPr id="3" name="Oval 39"/>
            <p:cNvSpPr/>
            <p:nvPr/>
          </p:nvSpPr>
          <p:spPr>
            <a:xfrm>
              <a:off x="3742472" y="2304939"/>
              <a:ext cx="854924" cy="85492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文字内容</a:t>
              </a:r>
              <a:endParaRPr 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Oval 40"/>
            <p:cNvSpPr/>
            <p:nvPr/>
          </p:nvSpPr>
          <p:spPr>
            <a:xfrm>
              <a:off x="7066206" y="2694598"/>
              <a:ext cx="854924" cy="85492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rgbClr val="2C2C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文字内容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Oval 41"/>
            <p:cNvSpPr/>
            <p:nvPr/>
          </p:nvSpPr>
          <p:spPr>
            <a:xfrm>
              <a:off x="5521735" y="4318127"/>
              <a:ext cx="854924" cy="85492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rgbClr val="2C2C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文字内容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Oval 42"/>
            <p:cNvSpPr/>
            <p:nvPr/>
          </p:nvSpPr>
          <p:spPr>
            <a:xfrm>
              <a:off x="8642392" y="3937192"/>
              <a:ext cx="854924" cy="85492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文字内容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Straight Connector 43"/>
            <p:cNvCxnSpPr>
              <a:stCxn id="3" idx="4"/>
            </p:cNvCxnSpPr>
            <p:nvPr/>
          </p:nvCxnSpPr>
          <p:spPr>
            <a:xfrm flipH="1">
              <a:off x="0" y="3159863"/>
              <a:ext cx="4169934" cy="0"/>
            </a:xfrm>
            <a:prstGeom prst="line">
              <a:avLst/>
            </a:prstGeom>
            <a:ln w="139700">
              <a:solidFill>
                <a:srgbClr val="2CDA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3"/>
            <p:cNvCxnSpPr/>
            <p:nvPr/>
          </p:nvCxnSpPr>
          <p:spPr>
            <a:xfrm flipH="1">
              <a:off x="0" y="3549522"/>
              <a:ext cx="7493669" cy="0"/>
            </a:xfrm>
            <a:prstGeom prst="line">
              <a:avLst/>
            </a:prstGeom>
            <a:ln w="139700">
              <a:solidFill>
                <a:srgbClr val="2C2C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64"/>
            <p:cNvCxnSpPr/>
            <p:nvPr/>
          </p:nvCxnSpPr>
          <p:spPr>
            <a:xfrm flipH="1">
              <a:off x="0" y="3937192"/>
              <a:ext cx="9016736" cy="0"/>
            </a:xfrm>
            <a:prstGeom prst="line">
              <a:avLst/>
            </a:prstGeom>
            <a:ln w="139700">
              <a:solidFill>
                <a:srgbClr val="2CDA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>
              <a:stCxn id="5" idx="0"/>
            </p:cNvCxnSpPr>
            <p:nvPr/>
          </p:nvCxnSpPr>
          <p:spPr>
            <a:xfrm flipH="1">
              <a:off x="0" y="4318127"/>
              <a:ext cx="5949197" cy="0"/>
            </a:xfrm>
            <a:prstGeom prst="line">
              <a:avLst/>
            </a:prstGeom>
            <a:ln w="139700">
              <a:solidFill>
                <a:srgbClr val="2C2C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Placeholder 32"/>
            <p:cNvSpPr txBox="1">
              <a:spLocks/>
            </p:cNvSpPr>
            <p:nvPr/>
          </p:nvSpPr>
          <p:spPr>
            <a:xfrm>
              <a:off x="4862317" y="2682632"/>
              <a:ext cx="1755636" cy="8125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，点击添加相关标题文字，修改文字内容，也可以直接复制你的内容到此。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" name="Text Placeholder 33"/>
            <p:cNvSpPr txBox="1">
              <a:spLocks/>
            </p:cNvSpPr>
            <p:nvPr/>
          </p:nvSpPr>
          <p:spPr>
            <a:xfrm>
              <a:off x="4862319" y="2421027"/>
              <a:ext cx="1356000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>
                  <a:solidFill>
                    <a:schemeClr val="bg2">
                      <a:lumMod val="50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endParaRPr lang="en-AU" sz="1400" dirty="0">
                <a:solidFill>
                  <a:schemeClr val="bg2">
                    <a:lumMod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" name="Text Placeholder 32"/>
            <p:cNvSpPr txBox="1">
              <a:spLocks/>
            </p:cNvSpPr>
            <p:nvPr/>
          </p:nvSpPr>
          <p:spPr>
            <a:xfrm>
              <a:off x="8186052" y="3034594"/>
              <a:ext cx="1755636" cy="8125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Text Placeholder 33"/>
            <p:cNvSpPr txBox="1">
              <a:spLocks/>
            </p:cNvSpPr>
            <p:nvPr/>
          </p:nvSpPr>
          <p:spPr>
            <a:xfrm>
              <a:off x="8186053" y="2772989"/>
              <a:ext cx="1356000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>
                  <a:solidFill>
                    <a:schemeClr val="bg2">
                      <a:lumMod val="50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endParaRPr lang="en-AU" sz="1400" dirty="0">
                <a:solidFill>
                  <a:schemeClr val="bg2">
                    <a:lumMod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" name="Text Placeholder 32"/>
            <p:cNvSpPr txBox="1">
              <a:spLocks/>
            </p:cNvSpPr>
            <p:nvPr/>
          </p:nvSpPr>
          <p:spPr>
            <a:xfrm>
              <a:off x="6636441" y="4669985"/>
              <a:ext cx="1755636" cy="8125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" name="Text Placeholder 33"/>
            <p:cNvSpPr txBox="1">
              <a:spLocks/>
            </p:cNvSpPr>
            <p:nvPr/>
          </p:nvSpPr>
          <p:spPr>
            <a:xfrm>
              <a:off x="6636442" y="4408380"/>
              <a:ext cx="1356000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>
                  <a:solidFill>
                    <a:schemeClr val="bg2">
                      <a:lumMod val="50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endParaRPr lang="en-AU" sz="1400" dirty="0">
                <a:solidFill>
                  <a:schemeClr val="bg2">
                    <a:lumMod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7" name="Text Placeholder 32"/>
            <p:cNvSpPr txBox="1">
              <a:spLocks/>
            </p:cNvSpPr>
            <p:nvPr/>
          </p:nvSpPr>
          <p:spPr>
            <a:xfrm>
              <a:off x="9790437" y="4283921"/>
              <a:ext cx="1755636" cy="8125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，点击添加相关标题文字，修改文字内容，也可以直接复制你的内容到此。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8" name="Text Placeholder 33"/>
            <p:cNvSpPr txBox="1">
              <a:spLocks/>
            </p:cNvSpPr>
            <p:nvPr/>
          </p:nvSpPr>
          <p:spPr>
            <a:xfrm>
              <a:off x="9790437" y="4022316"/>
              <a:ext cx="1356000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>
                  <a:solidFill>
                    <a:schemeClr val="bg2">
                      <a:lumMod val="50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endParaRPr lang="en-AU" sz="1400" dirty="0">
                <a:solidFill>
                  <a:schemeClr val="bg2">
                    <a:lumMod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9" name="Oval 74"/>
            <p:cNvSpPr/>
            <p:nvPr/>
          </p:nvSpPr>
          <p:spPr>
            <a:xfrm>
              <a:off x="2391610" y="4690158"/>
              <a:ext cx="854924" cy="85492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文字内容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Straight Connector 75"/>
            <p:cNvCxnSpPr>
              <a:stCxn id="19" idx="0"/>
            </p:cNvCxnSpPr>
            <p:nvPr/>
          </p:nvCxnSpPr>
          <p:spPr>
            <a:xfrm flipH="1">
              <a:off x="0" y="4690158"/>
              <a:ext cx="2819072" cy="0"/>
            </a:xfrm>
            <a:prstGeom prst="line">
              <a:avLst/>
            </a:prstGeom>
            <a:ln w="139700">
              <a:solidFill>
                <a:srgbClr val="2CDA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Placeholder 32"/>
            <p:cNvSpPr txBox="1">
              <a:spLocks/>
            </p:cNvSpPr>
            <p:nvPr/>
          </p:nvSpPr>
          <p:spPr>
            <a:xfrm>
              <a:off x="3506316" y="5042016"/>
              <a:ext cx="1755636" cy="8125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，点击添加相关标题文字，修改文字内容，也可以直接复制你的内容到此。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2" name="Text Placeholder 33"/>
            <p:cNvSpPr txBox="1">
              <a:spLocks/>
            </p:cNvSpPr>
            <p:nvPr/>
          </p:nvSpPr>
          <p:spPr>
            <a:xfrm>
              <a:off x="3506317" y="4780410"/>
              <a:ext cx="1356000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>
                  <a:solidFill>
                    <a:schemeClr val="bg2">
                      <a:lumMod val="50000"/>
                    </a:schemeClr>
                  </a:solidFill>
                  <a:latin typeface="+mn-lt"/>
                  <a:cs typeface="+mn-ea"/>
                  <a:sym typeface="+mn-lt"/>
                </a:rPr>
                <a:t>请替换文字内容</a:t>
              </a:r>
              <a:endParaRPr lang="en-AU" sz="1400" dirty="0">
                <a:solidFill>
                  <a:schemeClr val="bg2">
                    <a:lumMod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28" name="矩形 27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TextBox 1"/>
            <p:cNvSpPr txBox="1"/>
            <p:nvPr/>
          </p:nvSpPr>
          <p:spPr>
            <a:xfrm>
              <a:off x="572115" y="408969"/>
              <a:ext cx="2934201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3.2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未来发展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FUTURE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DEVELOPMENT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411631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38865" y="476250"/>
            <a:ext cx="10362585" cy="5954047"/>
            <a:chOff x="1238865" y="476250"/>
            <a:chExt cx="10362585" cy="5954047"/>
          </a:xfrm>
        </p:grpSpPr>
        <p:sp>
          <p:nvSpPr>
            <p:cNvPr id="5" name="矩形 4"/>
            <p:cNvSpPr/>
            <p:nvPr/>
          </p:nvSpPr>
          <p:spPr>
            <a:xfrm>
              <a:off x="1740310" y="619432"/>
              <a:ext cx="2359742" cy="5810865"/>
            </a:xfrm>
            <a:prstGeom prst="rect">
              <a:avLst/>
            </a:prstGeom>
            <a:solidFill>
              <a:srgbClr val="2C2C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38865" y="884903"/>
              <a:ext cx="914400" cy="1917291"/>
            </a:xfrm>
            <a:prstGeom prst="rect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 smtClean="0">
                  <a:cs typeface="+mn-ea"/>
                  <a:sym typeface="+mn-lt"/>
                </a:rPr>
                <a:t>目</a:t>
              </a:r>
              <a:endParaRPr lang="en-US" altLang="zh-CN" sz="4800" b="1" dirty="0" smtClean="0">
                <a:cs typeface="+mn-ea"/>
                <a:sym typeface="+mn-lt"/>
              </a:endParaRPr>
            </a:p>
            <a:p>
              <a:pPr algn="ctr"/>
              <a:r>
                <a:rPr lang="zh-CN" altLang="en-US" sz="4800" b="1" dirty="0" smtClean="0">
                  <a:cs typeface="+mn-ea"/>
                  <a:sym typeface="+mn-lt"/>
                </a:rPr>
                <a:t>录</a:t>
              </a:r>
              <a:endParaRPr lang="zh-CN" altLang="en-US" sz="4800" b="1" dirty="0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871503" y="1609708"/>
              <a:ext cx="514350" cy="3638584"/>
              <a:chOff x="6953250" y="1705392"/>
              <a:chExt cx="514350" cy="363858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953250" y="1705392"/>
                <a:ext cx="514350" cy="514350"/>
              </a:xfrm>
              <a:prstGeom prst="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cs typeface="+mn-ea"/>
                    <a:sym typeface="+mn-lt"/>
                  </a:rPr>
                  <a:t>01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53250" y="2746803"/>
                <a:ext cx="514350" cy="514350"/>
              </a:xfrm>
              <a:prstGeom prst="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cs typeface="+mn-ea"/>
                    <a:sym typeface="+mn-lt"/>
                  </a:rPr>
                  <a:t>02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953250" y="3788214"/>
                <a:ext cx="514350" cy="514350"/>
              </a:xfrm>
              <a:prstGeom prst="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cs typeface="+mn-ea"/>
                    <a:sym typeface="+mn-lt"/>
                  </a:rPr>
                  <a:t>03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953250" y="4829626"/>
                <a:ext cx="514350" cy="514350"/>
              </a:xfrm>
              <a:prstGeom prst="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cs typeface="+mn-ea"/>
                    <a:sym typeface="+mn-lt"/>
                  </a:rPr>
                  <a:t>04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877429" y="1552558"/>
              <a:ext cx="3409950" cy="3781882"/>
              <a:chOff x="6877429" y="1552558"/>
              <a:chExt cx="3409950" cy="3781882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6877429" y="1552558"/>
                <a:ext cx="3409950" cy="590378"/>
                <a:chOff x="6877429" y="1609708"/>
                <a:chExt cx="3409950" cy="590378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6877429" y="1609708"/>
                  <a:ext cx="3208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spc="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项目概况</a:t>
                  </a:r>
                  <a:endParaRPr lang="zh-CN" altLang="en-US" sz="2000" b="1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877429" y="1923087"/>
                  <a:ext cx="3409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cs typeface="+mn-ea"/>
                      <a:sym typeface="+mn-lt"/>
                    </a:rPr>
                    <a:t>ADD YOUR TITLE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6877429" y="2651089"/>
                <a:ext cx="3409950" cy="595729"/>
                <a:chOff x="6877429" y="2708239"/>
                <a:chExt cx="3409950" cy="595729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6877429" y="2708239"/>
                  <a:ext cx="3208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spc="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市场透视</a:t>
                  </a:r>
                  <a:endParaRPr lang="zh-CN" altLang="en-US" sz="2000" b="1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6877429" y="3026969"/>
                  <a:ext cx="3409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cs typeface="+mn-ea"/>
                      <a:sym typeface="+mn-lt"/>
                    </a:rPr>
                    <a:t>ADD YOUR TITLE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877429" y="3692500"/>
                <a:ext cx="3409950" cy="598129"/>
                <a:chOff x="6877429" y="3749650"/>
                <a:chExt cx="3409950" cy="598129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6877429" y="3749650"/>
                  <a:ext cx="3208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spc="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整体规划</a:t>
                  </a:r>
                  <a:endParaRPr lang="zh-CN" altLang="en-US" sz="2000" b="1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6877429" y="4070780"/>
                  <a:ext cx="3409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cs typeface="+mn-ea"/>
                      <a:sym typeface="+mn-lt"/>
                    </a:rPr>
                    <a:t>ADD YOUR TITLE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877429" y="4733912"/>
                <a:ext cx="3409950" cy="600528"/>
                <a:chOff x="6877429" y="4791062"/>
                <a:chExt cx="3409950" cy="600528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877429" y="4791062"/>
                  <a:ext cx="3208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spc="6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财务分析</a:t>
                  </a:r>
                  <a:endParaRPr lang="zh-CN" altLang="en-US" sz="2000" b="1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877429" y="5114591"/>
                  <a:ext cx="3409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cs typeface="+mn-ea"/>
                      <a:sym typeface="+mn-lt"/>
                    </a:rPr>
                    <a:t>ADD YOUR TITLE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33" name="直接连接符 32"/>
            <p:cNvCxnSpPr/>
            <p:nvPr/>
          </p:nvCxnSpPr>
          <p:spPr>
            <a:xfrm>
              <a:off x="2477729" y="2004436"/>
              <a:ext cx="0" cy="12423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5400000">
              <a:off x="1625812" y="2892875"/>
              <a:ext cx="2745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1087100" y="476250"/>
              <a:ext cx="514350" cy="51435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rot="5400000">
              <a:off x="10389643" y="1805551"/>
              <a:ext cx="190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YOUR LOGO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05260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874" y="462775"/>
            <a:ext cx="11144251" cy="5957075"/>
            <a:chOff x="523874" y="462775"/>
            <a:chExt cx="11144251" cy="5957075"/>
          </a:xfrm>
        </p:grpSpPr>
        <p:sp>
          <p:nvSpPr>
            <p:cNvPr id="5" name="矩形 4"/>
            <p:cNvSpPr/>
            <p:nvPr/>
          </p:nvSpPr>
          <p:spPr>
            <a:xfrm>
              <a:off x="523875" y="3086100"/>
              <a:ext cx="11144250" cy="3333750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05850" y="1466850"/>
              <a:ext cx="2247900" cy="2247900"/>
            </a:xfrm>
            <a:prstGeom prst="rect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 smtClean="0">
                  <a:cs typeface="+mn-ea"/>
                  <a:sym typeface="+mn-lt"/>
                </a:rPr>
                <a:t>4</a:t>
              </a:r>
              <a:endParaRPr lang="zh-CN" altLang="en-US" sz="11500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7488882" y="2683818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FOUR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feld 29"/>
            <p:cNvSpPr txBox="1"/>
            <p:nvPr/>
          </p:nvSpPr>
          <p:spPr>
            <a:xfrm>
              <a:off x="1301852" y="3086100"/>
              <a:ext cx="39139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/>
              <a:endParaRPr 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defTabSz="228600"/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财务分析</a:t>
              </a:r>
              <a:endParaRPr lang="de-DE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 rot="16200000">
              <a:off x="1500999" y="-514350"/>
              <a:ext cx="514350" cy="2468599"/>
              <a:chOff x="11087100" y="476250"/>
              <a:chExt cx="514350" cy="246859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Textfeld 78"/>
          <p:cNvSpPr txBox="1"/>
          <p:nvPr/>
        </p:nvSpPr>
        <p:spPr>
          <a:xfrm>
            <a:off x="1301853" y="4532651"/>
            <a:ext cx="1690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4.1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投资需求</a:t>
            </a:r>
          </a:p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4.2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投资回报</a:t>
            </a: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249216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40550"/>
              </p:ext>
            </p:extLst>
          </p:nvPr>
        </p:nvGraphicFramePr>
        <p:xfrm>
          <a:off x="2162629" y="2162631"/>
          <a:ext cx="8128000" cy="234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464719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826165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8150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657915821"/>
                    </a:ext>
                  </a:extLst>
                </a:gridCol>
              </a:tblGrid>
              <a:tr h="3916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技术研究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人才引进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营销宣传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硬件采购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51633"/>
                  </a:ext>
                </a:extLst>
              </a:tr>
              <a:tr h="391603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9909811"/>
                  </a:ext>
                </a:extLst>
              </a:tr>
              <a:tr h="391603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6451767"/>
                  </a:ext>
                </a:extLst>
              </a:tr>
              <a:tr h="391603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2268357"/>
                  </a:ext>
                </a:extLst>
              </a:tr>
              <a:tr h="391603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3360162"/>
                  </a:ext>
                </a:extLst>
              </a:tr>
              <a:tr h="391603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2CD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59609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162629" y="4544418"/>
            <a:ext cx="8128000" cy="68906"/>
          </a:xfrm>
          <a:prstGeom prst="rect">
            <a:avLst/>
          </a:prstGeom>
          <a:solidFill>
            <a:srgbClr val="2CDADB"/>
          </a:solidFill>
          <a:ln>
            <a:solidFill>
              <a:srgbClr val="2C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8600" y="5354605"/>
            <a:ext cx="91948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18" name="矩形 17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TextBox 1"/>
            <p:cNvSpPr txBox="1"/>
            <p:nvPr/>
          </p:nvSpPr>
          <p:spPr>
            <a:xfrm>
              <a:off x="518141" y="414555"/>
              <a:ext cx="2895023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4.1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投资需求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INVESTMENT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DEMAND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448133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69916" y="1546093"/>
            <a:ext cx="9052169" cy="4790890"/>
            <a:chOff x="1569916" y="1546093"/>
            <a:chExt cx="9052169" cy="4790890"/>
          </a:xfrm>
        </p:grpSpPr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val="413979691"/>
                </p:ext>
              </p:extLst>
            </p:nvPr>
          </p:nvGraphicFramePr>
          <p:xfrm>
            <a:off x="1569916" y="1546093"/>
            <a:ext cx="7656105" cy="3594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1569916" y="5358254"/>
              <a:ext cx="905216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请替换文字内容，点击添加相关标题文字，修改文字内容，也可以直接复制你的内容到此。</a:t>
              </a:r>
              <a:endParaRPr lang="en-US" altLang="zh-CN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9" name="矩形 8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TextBox 1"/>
            <p:cNvSpPr txBox="1"/>
            <p:nvPr/>
          </p:nvSpPr>
          <p:spPr>
            <a:xfrm>
              <a:off x="716979" y="378156"/>
              <a:ext cx="2895023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4.1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投资需求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INVESTMENT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DEMAND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8848507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0" t="3125" r="25080" b="3125"/>
          <a:stretch>
            <a:fillRect/>
          </a:stretch>
        </p:blipFill>
        <p:spPr>
          <a:xfrm>
            <a:off x="1659988" y="2250831"/>
            <a:ext cx="3657600" cy="3657600"/>
          </a:xfrm>
          <a:custGeom>
            <a:avLst/>
            <a:gdLst>
              <a:gd name="connsiteX0" fmla="*/ 0 w 3657600"/>
              <a:gd name="connsiteY0" fmla="*/ 0 h 3657600"/>
              <a:gd name="connsiteX1" fmla="*/ 3657600 w 3657600"/>
              <a:gd name="connsiteY1" fmla="*/ 0 h 3657600"/>
              <a:gd name="connsiteX2" fmla="*/ 3657600 w 3657600"/>
              <a:gd name="connsiteY2" fmla="*/ 3657600 h 3657600"/>
              <a:gd name="connsiteX3" fmla="*/ 0 w 3657600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3657600">
                <a:moveTo>
                  <a:pt x="0" y="0"/>
                </a:moveTo>
                <a:lnTo>
                  <a:pt x="3657600" y="0"/>
                </a:lnTo>
                <a:lnTo>
                  <a:pt x="3657600" y="3657600"/>
                </a:lnTo>
                <a:lnTo>
                  <a:pt x="0" y="3657600"/>
                </a:lnTo>
                <a:close/>
              </a:path>
            </a:pathLst>
          </a:custGeom>
        </p:spPr>
      </p:pic>
      <p:grpSp>
        <p:nvGrpSpPr>
          <p:cNvPr id="27" name="组合 26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23" name="矩形 22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TextBox 1"/>
            <p:cNvSpPr txBox="1"/>
            <p:nvPr/>
          </p:nvSpPr>
          <p:spPr>
            <a:xfrm>
              <a:off x="647778" y="425921"/>
              <a:ext cx="2754280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4.2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投资回报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INVESTMENT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RETURN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094148" y="2713279"/>
            <a:ext cx="2016044" cy="16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000" b="1" dirty="0">
                <a:solidFill>
                  <a:schemeClr val="bg1"/>
                </a:solidFill>
                <a:cs typeface="+mn-ea"/>
                <a:sym typeface="+mn-lt"/>
              </a:rPr>
              <a:t>INSERT HEADER TITLE IN AREA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24341" y="2706345"/>
            <a:ext cx="247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投资回报率</a:t>
            </a:r>
          </a:p>
        </p:txBody>
      </p:sp>
      <p:sp>
        <p:nvSpPr>
          <p:cNvPr id="26" name="矩形 25"/>
          <p:cNvSpPr/>
          <p:nvPr/>
        </p:nvSpPr>
        <p:spPr>
          <a:xfrm>
            <a:off x="6124341" y="3237788"/>
            <a:ext cx="4538970" cy="246990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号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字，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倍字间距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en-US" altLang="zh-CN" sz="1200" dirty="0" smtClean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0808472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9" t="15188" r="11989" b="11119"/>
          <a:stretch>
            <a:fillRect/>
          </a:stretch>
        </p:blipFill>
        <p:spPr>
          <a:xfrm>
            <a:off x="8416955" y="1856198"/>
            <a:ext cx="1874792" cy="2757600"/>
          </a:xfrm>
          <a:custGeom>
            <a:avLst/>
            <a:gdLst>
              <a:gd name="connsiteX0" fmla="*/ 0 w 1874792"/>
              <a:gd name="connsiteY0" fmla="*/ 0 h 2757600"/>
              <a:gd name="connsiteX1" fmla="*/ 1874792 w 1874792"/>
              <a:gd name="connsiteY1" fmla="*/ 0 h 2757600"/>
              <a:gd name="connsiteX2" fmla="*/ 1874792 w 1874792"/>
              <a:gd name="connsiteY2" fmla="*/ 2757600 h 2757600"/>
              <a:gd name="connsiteX3" fmla="*/ 0 w 1874792"/>
              <a:gd name="connsiteY3" fmla="*/ 2757600 h 27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792" h="2757600">
                <a:moveTo>
                  <a:pt x="0" y="0"/>
                </a:moveTo>
                <a:lnTo>
                  <a:pt x="1874792" y="0"/>
                </a:lnTo>
                <a:lnTo>
                  <a:pt x="1874792" y="2757600"/>
                </a:lnTo>
                <a:lnTo>
                  <a:pt x="0" y="275760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0" t="25182" r="23644" b="4136"/>
          <a:stretch>
            <a:fillRect/>
          </a:stretch>
        </p:blipFill>
        <p:spPr>
          <a:xfrm>
            <a:off x="6205680" y="1856198"/>
            <a:ext cx="1874792" cy="2757600"/>
          </a:xfrm>
          <a:custGeom>
            <a:avLst/>
            <a:gdLst>
              <a:gd name="connsiteX0" fmla="*/ 0 w 1874792"/>
              <a:gd name="connsiteY0" fmla="*/ 0 h 2757600"/>
              <a:gd name="connsiteX1" fmla="*/ 1874792 w 1874792"/>
              <a:gd name="connsiteY1" fmla="*/ 0 h 2757600"/>
              <a:gd name="connsiteX2" fmla="*/ 1874792 w 1874792"/>
              <a:gd name="connsiteY2" fmla="*/ 2757600 h 2757600"/>
              <a:gd name="connsiteX3" fmla="*/ 0 w 1874792"/>
              <a:gd name="connsiteY3" fmla="*/ 2757600 h 27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792" h="2757600">
                <a:moveTo>
                  <a:pt x="0" y="0"/>
                </a:moveTo>
                <a:lnTo>
                  <a:pt x="1874792" y="0"/>
                </a:lnTo>
                <a:lnTo>
                  <a:pt x="1874792" y="2757600"/>
                </a:lnTo>
                <a:lnTo>
                  <a:pt x="0" y="2757600"/>
                </a:ln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t="3309" r="24176" b="2245"/>
          <a:stretch>
            <a:fillRect/>
          </a:stretch>
        </p:blipFill>
        <p:spPr>
          <a:xfrm>
            <a:off x="3994405" y="1817492"/>
            <a:ext cx="1874792" cy="2757600"/>
          </a:xfrm>
          <a:custGeom>
            <a:avLst/>
            <a:gdLst>
              <a:gd name="connsiteX0" fmla="*/ 0 w 1874792"/>
              <a:gd name="connsiteY0" fmla="*/ 0 h 2757600"/>
              <a:gd name="connsiteX1" fmla="*/ 1874792 w 1874792"/>
              <a:gd name="connsiteY1" fmla="*/ 0 h 2757600"/>
              <a:gd name="connsiteX2" fmla="*/ 1874792 w 1874792"/>
              <a:gd name="connsiteY2" fmla="*/ 2757600 h 2757600"/>
              <a:gd name="connsiteX3" fmla="*/ 0 w 1874792"/>
              <a:gd name="connsiteY3" fmla="*/ 2757600 h 27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792" h="2757600">
                <a:moveTo>
                  <a:pt x="0" y="0"/>
                </a:moveTo>
                <a:lnTo>
                  <a:pt x="1874792" y="0"/>
                </a:lnTo>
                <a:lnTo>
                  <a:pt x="1874792" y="2757600"/>
                </a:lnTo>
                <a:lnTo>
                  <a:pt x="0" y="2757600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5" t="9367" r="29845" b="522"/>
          <a:stretch>
            <a:fillRect/>
          </a:stretch>
        </p:blipFill>
        <p:spPr>
          <a:xfrm>
            <a:off x="1783133" y="1817492"/>
            <a:ext cx="1874792" cy="2757600"/>
          </a:xfrm>
          <a:custGeom>
            <a:avLst/>
            <a:gdLst>
              <a:gd name="connsiteX0" fmla="*/ 0 w 1874792"/>
              <a:gd name="connsiteY0" fmla="*/ 0 h 2757600"/>
              <a:gd name="connsiteX1" fmla="*/ 1874792 w 1874792"/>
              <a:gd name="connsiteY1" fmla="*/ 0 h 2757600"/>
              <a:gd name="connsiteX2" fmla="*/ 1874792 w 1874792"/>
              <a:gd name="connsiteY2" fmla="*/ 2757600 h 2757600"/>
              <a:gd name="connsiteX3" fmla="*/ 0 w 1874792"/>
              <a:gd name="connsiteY3" fmla="*/ 2757600 h 27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792" h="2757600">
                <a:moveTo>
                  <a:pt x="0" y="0"/>
                </a:moveTo>
                <a:lnTo>
                  <a:pt x="1874792" y="0"/>
                </a:lnTo>
                <a:lnTo>
                  <a:pt x="1874792" y="2757600"/>
                </a:lnTo>
                <a:lnTo>
                  <a:pt x="0" y="275760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1783133" y="4901682"/>
            <a:ext cx="1874792" cy="368169"/>
          </a:xfrm>
          <a:prstGeom prst="rect">
            <a:avLst/>
          </a:prstGeom>
          <a:solidFill>
            <a:srgbClr val="2CDADB"/>
          </a:solidFill>
          <a:ln>
            <a:solidFill>
              <a:srgbClr val="2C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5D35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4407" y="4901682"/>
            <a:ext cx="1874792" cy="368169"/>
          </a:xfrm>
          <a:prstGeom prst="rect">
            <a:avLst/>
          </a:prstGeom>
          <a:solidFill>
            <a:srgbClr val="2CDADB"/>
          </a:solidFill>
          <a:ln>
            <a:solidFill>
              <a:srgbClr val="2C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5D35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5681" y="4901682"/>
            <a:ext cx="1874792" cy="368169"/>
          </a:xfrm>
          <a:prstGeom prst="rect">
            <a:avLst/>
          </a:prstGeom>
          <a:solidFill>
            <a:srgbClr val="2CDADB"/>
          </a:solidFill>
          <a:ln>
            <a:solidFill>
              <a:srgbClr val="2C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5D35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6955" y="4901682"/>
            <a:ext cx="1874792" cy="368169"/>
          </a:xfrm>
          <a:prstGeom prst="rect">
            <a:avLst/>
          </a:prstGeom>
          <a:solidFill>
            <a:srgbClr val="2CDADB"/>
          </a:solidFill>
          <a:ln>
            <a:solidFill>
              <a:srgbClr val="2C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5D35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6332" y="4901682"/>
            <a:ext cx="166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97606" y="4901682"/>
            <a:ext cx="166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08880" y="4901682"/>
            <a:ext cx="166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20154" y="4901682"/>
            <a:ext cx="166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83133" y="5445951"/>
            <a:ext cx="210903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1400" spc="3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2165" y="5445951"/>
            <a:ext cx="210903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1400" spc="3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88561" y="5445950"/>
            <a:ext cx="210903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1400" spc="3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99835" y="5445949"/>
            <a:ext cx="210903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  <a:endParaRPr lang="zh-CN" altLang="en-US" sz="1400" spc="3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9305" y="152610"/>
            <a:ext cx="11282145" cy="2792239"/>
            <a:chOff x="319305" y="152610"/>
            <a:chExt cx="11282145" cy="2792239"/>
          </a:xfrm>
        </p:grpSpPr>
        <p:sp>
          <p:nvSpPr>
            <p:cNvPr id="23" name="矩形 22"/>
            <p:cNvSpPr/>
            <p:nvPr/>
          </p:nvSpPr>
          <p:spPr>
            <a:xfrm>
              <a:off x="319305" y="152610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TextBox 1"/>
            <p:cNvSpPr txBox="1"/>
            <p:nvPr/>
          </p:nvSpPr>
          <p:spPr>
            <a:xfrm>
              <a:off x="620307" y="419372"/>
              <a:ext cx="2754280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4.2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投资回报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INVESTMENT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RETURN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017834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8950" y="0"/>
            <a:ext cx="6134100" cy="6858000"/>
          </a:xfrm>
          <a:prstGeom prst="rect">
            <a:avLst/>
          </a:prstGeom>
          <a:solidFill>
            <a:srgbClr val="2CDADB"/>
          </a:solidFill>
          <a:ln>
            <a:solidFill>
              <a:srgbClr val="2C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875" y="438150"/>
            <a:ext cx="11144250" cy="59817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0735" y="1644446"/>
            <a:ext cx="8137730" cy="3569109"/>
            <a:chOff x="1330735" y="1644446"/>
            <a:chExt cx="8137730" cy="3569109"/>
          </a:xfrm>
        </p:grpSpPr>
        <p:sp>
          <p:nvSpPr>
            <p:cNvPr id="7" name="图文框 6"/>
            <p:cNvSpPr/>
            <p:nvPr/>
          </p:nvSpPr>
          <p:spPr>
            <a:xfrm>
              <a:off x="1330735" y="1644446"/>
              <a:ext cx="2920180" cy="3569109"/>
            </a:xfrm>
            <a:prstGeom prst="frame">
              <a:avLst>
                <a:gd name="adj1" fmla="val 5062"/>
              </a:avLst>
            </a:prstGeom>
            <a:solidFill>
              <a:srgbClr val="2CD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99303" y="1946787"/>
              <a:ext cx="7669162" cy="2872863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55893" y="2151858"/>
              <a:ext cx="730715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感</a:t>
              </a:r>
              <a:r>
                <a:rPr lang="zh-CN" altLang="en-US" sz="6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谢</a:t>
              </a:r>
              <a:r>
                <a:rPr lang="zh-CN" altLang="en-US" sz="6600" b="1" dirty="0">
                  <a:solidFill>
                    <a:schemeClr val="bg1"/>
                  </a:solidFill>
                  <a:cs typeface="+mn-ea"/>
                  <a:sym typeface="+mn-lt"/>
                </a:rPr>
                <a:t>您</a:t>
              </a:r>
              <a:r>
                <a:rPr lang="zh-CN" altLang="en-US" sz="6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</a:t>
              </a:r>
              <a:r>
                <a:rPr lang="zh-CN" altLang="en-US" sz="6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观看</a:t>
              </a:r>
              <a:endParaRPr lang="zh-CN" altLang="en-US" sz="6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7"/>
            <p:cNvSpPr>
              <a:spLocks noChangeArrowheads="1"/>
            </p:cNvSpPr>
            <p:nvPr/>
          </p:nvSpPr>
          <p:spPr bwMode="auto">
            <a:xfrm>
              <a:off x="1962886" y="3388752"/>
              <a:ext cx="592381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THANKS FOR YOU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931392" y="4256314"/>
              <a:ext cx="4317047" cy="338774"/>
              <a:chOff x="5" y="0"/>
              <a:chExt cx="6800" cy="533"/>
            </a:xfrm>
          </p:grpSpPr>
          <p:sp>
            <p:nvSpPr>
              <p:cNvPr id="12" name="直接连接符 16"/>
              <p:cNvSpPr>
                <a:spLocks noChangeShapeType="1"/>
              </p:cNvSpPr>
              <p:nvPr/>
            </p:nvSpPr>
            <p:spPr bwMode="auto">
              <a:xfrm>
                <a:off x="1700" y="90"/>
                <a:ext cx="3" cy="340"/>
              </a:xfrm>
              <a:prstGeom prst="line">
                <a:avLst/>
              </a:prstGeom>
              <a:noFill/>
              <a:ln w="9525">
                <a:solidFill>
                  <a:srgbClr val="2CDADB">
                    <a:alpha val="6000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直接连接符 17"/>
              <p:cNvSpPr>
                <a:spLocks noChangeShapeType="1"/>
              </p:cNvSpPr>
              <p:nvPr/>
            </p:nvSpPr>
            <p:spPr bwMode="auto">
              <a:xfrm>
                <a:off x="3453" y="90"/>
                <a:ext cx="0" cy="340"/>
              </a:xfrm>
              <a:prstGeom prst="line">
                <a:avLst/>
              </a:prstGeom>
              <a:noFill/>
              <a:ln w="9525">
                <a:solidFill>
                  <a:srgbClr val="2CDADB">
                    <a:alpha val="6000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直接连接符 18"/>
              <p:cNvSpPr>
                <a:spLocks noChangeShapeType="1"/>
              </p:cNvSpPr>
              <p:nvPr/>
            </p:nvSpPr>
            <p:spPr bwMode="auto">
              <a:xfrm>
                <a:off x="5221" y="90"/>
                <a:ext cx="0" cy="340"/>
              </a:xfrm>
              <a:prstGeom prst="line">
                <a:avLst/>
              </a:prstGeom>
              <a:noFill/>
              <a:ln w="9525">
                <a:solidFill>
                  <a:srgbClr val="2CDADB">
                    <a:alpha val="6000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20"/>
              <p:cNvSpPr>
                <a:spLocks noChangeArrowheads="1"/>
              </p:cNvSpPr>
              <p:nvPr/>
            </p:nvSpPr>
            <p:spPr bwMode="auto">
              <a:xfrm>
                <a:off x="5" y="0"/>
                <a:ext cx="1584" cy="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商务汇报</a:t>
                </a:r>
              </a:p>
            </p:txBody>
          </p:sp>
          <p:sp>
            <p:nvSpPr>
              <p:cNvPr id="16" name="TextBox 21"/>
              <p:cNvSpPr>
                <a:spLocks noChangeArrowheads="1"/>
              </p:cNvSpPr>
              <p:nvPr/>
            </p:nvSpPr>
            <p:spPr bwMode="auto">
              <a:xfrm>
                <a:off x="1823" y="0"/>
                <a:ext cx="1584" cy="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计划总结</a:t>
                </a:r>
              </a:p>
            </p:txBody>
          </p:sp>
          <p:sp>
            <p:nvSpPr>
              <p:cNvPr id="17" name="TextBox 22"/>
              <p:cNvSpPr>
                <a:spLocks noChangeArrowheads="1"/>
              </p:cNvSpPr>
              <p:nvPr/>
            </p:nvSpPr>
            <p:spPr bwMode="auto">
              <a:xfrm>
                <a:off x="3523" y="0"/>
                <a:ext cx="1584" cy="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市场调研</a:t>
                </a:r>
              </a:p>
            </p:txBody>
          </p:sp>
          <p:sp>
            <p:nvSpPr>
              <p:cNvPr id="18" name="TextBox 23"/>
              <p:cNvSpPr>
                <a:spLocks noChangeArrowheads="1"/>
              </p:cNvSpPr>
              <p:nvPr/>
            </p:nvSpPr>
            <p:spPr bwMode="auto">
              <a:xfrm>
                <a:off x="5221" y="0"/>
                <a:ext cx="1584" cy="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品牌宣传</a:t>
                </a:r>
                <a:endParaRPr lang="zh-CN" altLang="en-US" sz="1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10698112" y="920153"/>
            <a:ext cx="514350" cy="514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 rot="5400000">
            <a:off x="10000655" y="2249454"/>
            <a:ext cx="190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YOUR LOGO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513491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5984" y="3933058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09" y="1844825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1" y="2802292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9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4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874" y="462775"/>
            <a:ext cx="11144251" cy="6101201"/>
            <a:chOff x="523874" y="462775"/>
            <a:chExt cx="11144251" cy="6101201"/>
          </a:xfrm>
        </p:grpSpPr>
        <p:sp>
          <p:nvSpPr>
            <p:cNvPr id="5" name="矩形 4"/>
            <p:cNvSpPr/>
            <p:nvPr/>
          </p:nvSpPr>
          <p:spPr>
            <a:xfrm>
              <a:off x="523875" y="3086100"/>
              <a:ext cx="11144250" cy="3333750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05850" y="1466850"/>
              <a:ext cx="2247900" cy="2247900"/>
            </a:xfrm>
            <a:prstGeom prst="rect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>
                  <a:cs typeface="+mn-ea"/>
                  <a:sym typeface="+mn-lt"/>
                </a:rPr>
                <a:t>1</a:t>
              </a:r>
              <a:endParaRPr lang="zh-CN" altLang="en-US" sz="11500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7488882" y="2683818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PART ONE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01852" y="3086100"/>
              <a:ext cx="3913959" cy="3477876"/>
              <a:chOff x="830037" y="1874892"/>
              <a:chExt cx="3913959" cy="3477876"/>
            </a:xfrm>
          </p:grpSpPr>
          <p:sp>
            <p:nvSpPr>
              <p:cNvPr id="13" name="Textfeld 29"/>
              <p:cNvSpPr txBox="1"/>
              <p:nvPr/>
            </p:nvSpPr>
            <p:spPr>
              <a:xfrm>
                <a:off x="830037" y="1874892"/>
                <a:ext cx="39139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228600"/>
                <a:endParaRPr lang="de-DE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defTabSz="228600"/>
                <a:r>
                  <a:rPr lang="zh-CN" altLang="en-US" sz="44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项目介绍</a:t>
                </a:r>
                <a:endParaRPr lang="de-DE" sz="4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Textfeld 78"/>
              <p:cNvSpPr txBox="1"/>
              <p:nvPr/>
            </p:nvSpPr>
            <p:spPr>
              <a:xfrm>
                <a:off x="830038" y="3321443"/>
                <a:ext cx="169062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228600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1.1 </a:t>
                </a: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项目</a:t>
                </a:r>
                <a:r>
                  <a:rPr lang="zh-CN" altLang="en-US" sz="14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介绍</a:t>
                </a:r>
                <a:endPara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defTabSz="228600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1.2 </a:t>
                </a: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商业</a:t>
                </a:r>
                <a:r>
                  <a:rPr lang="zh-CN" altLang="en-US" sz="14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模式</a:t>
                </a:r>
                <a:endPara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defTabSz="228600"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1.3 </a:t>
                </a:r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团队介绍</a:t>
                </a:r>
              </a:p>
              <a:p>
                <a:pPr defTabSz="228600">
                  <a:lnSpc>
                    <a:spcPct val="150000"/>
                  </a:lnSpc>
                </a:pP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defTabSz="228600">
                  <a:lnSpc>
                    <a:spcPct val="150000"/>
                  </a:lnSpc>
                </a:pPr>
                <a:endPara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defTabSz="228600">
                  <a:lnSpc>
                    <a:spcPct val="150000"/>
                  </a:lnSpc>
                </a:pP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16200000">
              <a:off x="1500999" y="-514350"/>
              <a:ext cx="514350" cy="2468599"/>
              <a:chOff x="11087100" y="476250"/>
              <a:chExt cx="514350" cy="2468599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Textfeld 78"/>
          <p:cNvSpPr txBox="1"/>
          <p:nvPr/>
        </p:nvSpPr>
        <p:spPr>
          <a:xfrm>
            <a:off x="2925140" y="4532650"/>
            <a:ext cx="1690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1.4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项目愿景</a:t>
            </a:r>
          </a:p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1.5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公司简介</a:t>
            </a: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827615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10907" y="474117"/>
            <a:ext cx="3292697" cy="1228228"/>
            <a:chOff x="510907" y="474117"/>
            <a:chExt cx="3292697" cy="1228228"/>
          </a:xfrm>
        </p:grpSpPr>
        <p:sp>
          <p:nvSpPr>
            <p:cNvPr id="3" name="矩形 2"/>
            <p:cNvSpPr/>
            <p:nvPr/>
          </p:nvSpPr>
          <p:spPr>
            <a:xfrm>
              <a:off x="510907" y="474117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66853" y="658136"/>
              <a:ext cx="2868800" cy="765251"/>
              <a:chOff x="766853" y="1572536"/>
              <a:chExt cx="2868800" cy="765251"/>
            </a:xfrm>
          </p:grpSpPr>
          <p:sp>
            <p:nvSpPr>
              <p:cNvPr id="5" name="TextBox 1"/>
              <p:cNvSpPr txBox="1"/>
              <p:nvPr/>
            </p:nvSpPr>
            <p:spPr>
              <a:xfrm>
                <a:off x="766853" y="1572536"/>
                <a:ext cx="2208938" cy="502061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3810"/>
                  </a:lnSpc>
                </a:pPr>
                <a:r>
                  <a:rPr lang="en-US" altLang="zh-CN" sz="2963" b="1" dirty="0">
                    <a:solidFill>
                      <a:schemeClr val="bg1"/>
                    </a:solidFill>
                    <a:cs typeface="+mn-ea"/>
                    <a:sym typeface="+mn-lt"/>
                  </a:rPr>
                  <a:t>1.1</a:t>
                </a:r>
                <a:r>
                  <a:rPr lang="en-US" altLang="zh-CN" sz="2963" dirty="0">
                    <a:solidFill>
                      <a:schemeClr val="bg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963" b="1" dirty="0">
                    <a:solidFill>
                      <a:schemeClr val="bg1"/>
                    </a:solidFill>
                    <a:cs typeface="+mn-ea"/>
                    <a:sym typeface="+mn-lt"/>
                  </a:rPr>
                  <a:t>项目介绍</a:t>
                </a:r>
              </a:p>
            </p:txBody>
          </p:sp>
          <p:sp>
            <p:nvSpPr>
              <p:cNvPr id="6" name="TextBox 1"/>
              <p:cNvSpPr txBox="1"/>
              <p:nvPr/>
            </p:nvSpPr>
            <p:spPr>
              <a:xfrm>
                <a:off x="766854" y="2002631"/>
                <a:ext cx="2868799" cy="335156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434"/>
                  </a:lnSpc>
                </a:pPr>
                <a:r>
                  <a:rPr lang="en-US" altLang="zh-CN" sz="1905" b="1" dirty="0">
                    <a:solidFill>
                      <a:schemeClr val="bg1"/>
                    </a:solidFill>
                    <a:cs typeface="+mn-ea"/>
                    <a:sym typeface="+mn-lt"/>
                  </a:rPr>
                  <a:t>PROJECT</a:t>
                </a:r>
                <a:r>
                  <a:rPr lang="en-US" altLang="zh-CN" sz="1905" dirty="0">
                    <a:solidFill>
                      <a:schemeClr val="bg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905" b="1" dirty="0">
                    <a:solidFill>
                      <a:schemeClr val="bg1"/>
                    </a:solidFill>
                    <a:cs typeface="+mn-ea"/>
                    <a:sym typeface="+mn-lt"/>
                  </a:rPr>
                  <a:t>DESCRIPTION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1087100" y="476250"/>
            <a:ext cx="514350" cy="2468599"/>
            <a:chOff x="11087100" y="476250"/>
            <a:chExt cx="514350" cy="2468599"/>
          </a:xfrm>
        </p:grpSpPr>
        <p:sp>
          <p:nvSpPr>
            <p:cNvPr id="7" name="椭圆 6"/>
            <p:cNvSpPr/>
            <p:nvPr/>
          </p:nvSpPr>
          <p:spPr>
            <a:xfrm>
              <a:off x="11087100" y="476250"/>
              <a:ext cx="514350" cy="51435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10389643" y="1805551"/>
              <a:ext cx="190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YOUR LOGO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93852" y="2132440"/>
            <a:ext cx="10193248" cy="3686947"/>
            <a:chOff x="893852" y="2132440"/>
            <a:chExt cx="10193248" cy="3686947"/>
          </a:xfrm>
        </p:grpSpPr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1935119454"/>
                </p:ext>
              </p:extLst>
            </p:nvPr>
          </p:nvGraphicFramePr>
          <p:xfrm>
            <a:off x="893852" y="2455630"/>
            <a:ext cx="5045635" cy="3363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1006282" y="2132440"/>
              <a:ext cx="4967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共享经济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592240" y="2290546"/>
              <a:ext cx="677950" cy="484008"/>
              <a:chOff x="5240953" y="4923337"/>
              <a:chExt cx="793264" cy="506466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5240953" y="4957971"/>
                <a:ext cx="793264" cy="471832"/>
              </a:xfrm>
              <a:custGeom>
                <a:avLst/>
                <a:gdLst>
                  <a:gd name="connsiteX0" fmla="*/ 20045 w 793264"/>
                  <a:gd name="connsiteY0" fmla="*/ 0 h 471832"/>
                  <a:gd name="connsiteX1" fmla="*/ 303739 w 793264"/>
                  <a:gd name="connsiteY1" fmla="*/ 283693 h 471832"/>
                  <a:gd name="connsiteX2" fmla="*/ 490419 w 793264"/>
                  <a:gd name="connsiteY2" fmla="*/ 283693 h 471832"/>
                  <a:gd name="connsiteX3" fmla="*/ 773579 w 793264"/>
                  <a:gd name="connsiteY3" fmla="*/ 533 h 471832"/>
                  <a:gd name="connsiteX4" fmla="*/ 786675 w 793264"/>
                  <a:gd name="connsiteY4" fmla="*/ 19957 h 471832"/>
                  <a:gd name="connsiteX5" fmla="*/ 793264 w 793264"/>
                  <a:gd name="connsiteY5" fmla="*/ 52595 h 471832"/>
                  <a:gd name="connsiteX6" fmla="*/ 793264 w 793264"/>
                  <a:gd name="connsiteY6" fmla="*/ 387983 h 471832"/>
                  <a:gd name="connsiteX7" fmla="*/ 709415 w 793264"/>
                  <a:gd name="connsiteY7" fmla="*/ 471832 h 471832"/>
                  <a:gd name="connsiteX8" fmla="*/ 83849 w 793264"/>
                  <a:gd name="connsiteY8" fmla="*/ 471832 h 471832"/>
                  <a:gd name="connsiteX9" fmla="*/ 0 w 793264"/>
                  <a:gd name="connsiteY9" fmla="*/ 387983 h 471832"/>
                  <a:gd name="connsiteX10" fmla="*/ 0 w 793264"/>
                  <a:gd name="connsiteY10" fmla="*/ 52595 h 471832"/>
                  <a:gd name="connsiteX11" fmla="*/ 6589 w 793264"/>
                  <a:gd name="connsiteY11" fmla="*/ 19957 h 471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3264" h="471832">
                    <a:moveTo>
                      <a:pt x="20045" y="0"/>
                    </a:moveTo>
                    <a:lnTo>
                      <a:pt x="303739" y="283693"/>
                    </a:lnTo>
                    <a:cubicBezTo>
                      <a:pt x="355289" y="335244"/>
                      <a:pt x="438869" y="335244"/>
                      <a:pt x="490419" y="283693"/>
                    </a:cubicBezTo>
                    <a:lnTo>
                      <a:pt x="773579" y="533"/>
                    </a:lnTo>
                    <a:lnTo>
                      <a:pt x="786675" y="19957"/>
                    </a:lnTo>
                    <a:cubicBezTo>
                      <a:pt x="790918" y="29989"/>
                      <a:pt x="793264" y="41018"/>
                      <a:pt x="793264" y="52595"/>
                    </a:cubicBezTo>
                    <a:lnTo>
                      <a:pt x="793264" y="387983"/>
                    </a:lnTo>
                    <a:cubicBezTo>
                      <a:pt x="793264" y="434292"/>
                      <a:pt x="755724" y="471832"/>
                      <a:pt x="709415" y="471832"/>
                    </a:cubicBezTo>
                    <a:lnTo>
                      <a:pt x="83849" y="471832"/>
                    </a:lnTo>
                    <a:cubicBezTo>
                      <a:pt x="37540" y="471832"/>
                      <a:pt x="0" y="434292"/>
                      <a:pt x="0" y="387983"/>
                    </a:cubicBezTo>
                    <a:lnTo>
                      <a:pt x="0" y="52595"/>
                    </a:lnTo>
                    <a:cubicBezTo>
                      <a:pt x="0" y="41018"/>
                      <a:pt x="2347" y="29989"/>
                      <a:pt x="6589" y="19957"/>
                    </a:cubicBezTo>
                    <a:close/>
                  </a:path>
                </a:pathLst>
              </a:custGeom>
              <a:noFill/>
              <a:ln w="9525">
                <a:solidFill>
                  <a:srgbClr val="2CDADB">
                    <a:alpha val="9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5240953" y="4923337"/>
                <a:ext cx="793264" cy="503086"/>
              </a:xfrm>
              <a:prstGeom prst="roundRect">
                <a:avLst/>
              </a:prstGeom>
              <a:noFill/>
              <a:ln w="9525">
                <a:solidFill>
                  <a:srgbClr val="2CDADB">
                    <a:alpha val="9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6573587" y="4227133"/>
              <a:ext cx="611187" cy="641350"/>
            </a:xfrm>
            <a:custGeom>
              <a:avLst/>
              <a:gdLst>
                <a:gd name="T0" fmla="*/ 80 w 160"/>
                <a:gd name="T1" fmla="*/ 0 h 168"/>
                <a:gd name="T2" fmla="*/ 0 w 160"/>
                <a:gd name="T3" fmla="*/ 72 h 168"/>
                <a:gd name="T4" fmla="*/ 75 w 160"/>
                <a:gd name="T5" fmla="*/ 144 h 168"/>
                <a:gd name="T6" fmla="*/ 80 w 160"/>
                <a:gd name="T7" fmla="*/ 168 h 168"/>
                <a:gd name="T8" fmla="*/ 119 w 160"/>
                <a:gd name="T9" fmla="*/ 135 h 168"/>
                <a:gd name="T10" fmla="*/ 160 w 160"/>
                <a:gd name="T11" fmla="*/ 72 h 168"/>
                <a:gd name="T12" fmla="*/ 80 w 160"/>
                <a:gd name="T13" fmla="*/ 0 h 168"/>
                <a:gd name="T14" fmla="*/ 48 w 160"/>
                <a:gd name="T15" fmla="*/ 80 h 168"/>
                <a:gd name="T16" fmla="*/ 40 w 160"/>
                <a:gd name="T17" fmla="*/ 72 h 168"/>
                <a:gd name="T18" fmla="*/ 48 w 160"/>
                <a:gd name="T19" fmla="*/ 64 h 168"/>
                <a:gd name="T20" fmla="*/ 56 w 160"/>
                <a:gd name="T21" fmla="*/ 72 h 168"/>
                <a:gd name="T22" fmla="*/ 48 w 160"/>
                <a:gd name="T23" fmla="*/ 80 h 168"/>
                <a:gd name="T24" fmla="*/ 80 w 160"/>
                <a:gd name="T25" fmla="*/ 80 h 168"/>
                <a:gd name="T26" fmla="*/ 72 w 160"/>
                <a:gd name="T27" fmla="*/ 72 h 168"/>
                <a:gd name="T28" fmla="*/ 80 w 160"/>
                <a:gd name="T29" fmla="*/ 64 h 168"/>
                <a:gd name="T30" fmla="*/ 88 w 160"/>
                <a:gd name="T31" fmla="*/ 72 h 168"/>
                <a:gd name="T32" fmla="*/ 80 w 160"/>
                <a:gd name="T33" fmla="*/ 80 h 168"/>
                <a:gd name="T34" fmla="*/ 112 w 160"/>
                <a:gd name="T35" fmla="*/ 80 h 168"/>
                <a:gd name="T36" fmla="*/ 104 w 160"/>
                <a:gd name="T37" fmla="*/ 72 h 168"/>
                <a:gd name="T38" fmla="*/ 112 w 160"/>
                <a:gd name="T39" fmla="*/ 64 h 168"/>
                <a:gd name="T40" fmla="*/ 120 w 160"/>
                <a:gd name="T41" fmla="*/ 72 h 168"/>
                <a:gd name="T42" fmla="*/ 112 w 160"/>
                <a:gd name="T43" fmla="*/ 8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168">
                  <a:moveTo>
                    <a:pt x="80" y="0"/>
                  </a:moveTo>
                  <a:cubicBezTo>
                    <a:pt x="36" y="0"/>
                    <a:pt x="0" y="32"/>
                    <a:pt x="0" y="72"/>
                  </a:cubicBezTo>
                  <a:cubicBezTo>
                    <a:pt x="0" y="110"/>
                    <a:pt x="33" y="141"/>
                    <a:pt x="75" y="144"/>
                  </a:cubicBezTo>
                  <a:cubicBezTo>
                    <a:pt x="78" y="158"/>
                    <a:pt x="80" y="168"/>
                    <a:pt x="80" y="168"/>
                  </a:cubicBezTo>
                  <a:cubicBezTo>
                    <a:pt x="80" y="168"/>
                    <a:pt x="100" y="156"/>
                    <a:pt x="119" y="135"/>
                  </a:cubicBezTo>
                  <a:cubicBezTo>
                    <a:pt x="143" y="123"/>
                    <a:pt x="160" y="99"/>
                    <a:pt x="160" y="72"/>
                  </a:cubicBezTo>
                  <a:cubicBezTo>
                    <a:pt x="160" y="32"/>
                    <a:pt x="124" y="0"/>
                    <a:pt x="80" y="0"/>
                  </a:cubicBezTo>
                  <a:close/>
                  <a:moveTo>
                    <a:pt x="48" y="80"/>
                  </a:moveTo>
                  <a:cubicBezTo>
                    <a:pt x="44" y="80"/>
                    <a:pt x="40" y="76"/>
                    <a:pt x="40" y="72"/>
                  </a:cubicBezTo>
                  <a:cubicBezTo>
                    <a:pt x="40" y="68"/>
                    <a:pt x="44" y="64"/>
                    <a:pt x="48" y="64"/>
                  </a:cubicBezTo>
                  <a:cubicBezTo>
                    <a:pt x="52" y="64"/>
                    <a:pt x="56" y="68"/>
                    <a:pt x="56" y="72"/>
                  </a:cubicBezTo>
                  <a:cubicBezTo>
                    <a:pt x="56" y="76"/>
                    <a:pt x="52" y="80"/>
                    <a:pt x="48" y="80"/>
                  </a:cubicBezTo>
                  <a:close/>
                  <a:moveTo>
                    <a:pt x="80" y="80"/>
                  </a:moveTo>
                  <a:cubicBezTo>
                    <a:pt x="76" y="80"/>
                    <a:pt x="72" y="76"/>
                    <a:pt x="72" y="72"/>
                  </a:cubicBezTo>
                  <a:cubicBezTo>
                    <a:pt x="72" y="68"/>
                    <a:pt x="76" y="64"/>
                    <a:pt x="80" y="64"/>
                  </a:cubicBezTo>
                  <a:cubicBezTo>
                    <a:pt x="84" y="64"/>
                    <a:pt x="88" y="68"/>
                    <a:pt x="88" y="72"/>
                  </a:cubicBezTo>
                  <a:cubicBezTo>
                    <a:pt x="88" y="76"/>
                    <a:pt x="84" y="80"/>
                    <a:pt x="80" y="80"/>
                  </a:cubicBezTo>
                  <a:close/>
                  <a:moveTo>
                    <a:pt x="112" y="80"/>
                  </a:moveTo>
                  <a:cubicBezTo>
                    <a:pt x="108" y="80"/>
                    <a:pt x="104" y="76"/>
                    <a:pt x="104" y="72"/>
                  </a:cubicBezTo>
                  <a:cubicBezTo>
                    <a:pt x="104" y="68"/>
                    <a:pt x="108" y="64"/>
                    <a:pt x="112" y="64"/>
                  </a:cubicBezTo>
                  <a:cubicBezTo>
                    <a:pt x="116" y="64"/>
                    <a:pt x="120" y="68"/>
                    <a:pt x="120" y="72"/>
                  </a:cubicBezTo>
                  <a:cubicBezTo>
                    <a:pt x="120" y="76"/>
                    <a:pt x="116" y="80"/>
                    <a:pt x="112" y="80"/>
                  </a:cubicBezTo>
                  <a:close/>
                </a:path>
              </a:pathLst>
            </a:custGeom>
            <a:noFill/>
            <a:ln>
              <a:solidFill>
                <a:srgbClr val="2CDADB">
                  <a:alpha val="95000"/>
                </a:srgb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685888" y="2248989"/>
              <a:ext cx="0" cy="1323340"/>
            </a:xfrm>
            <a:prstGeom prst="line">
              <a:avLst/>
            </a:prstGeom>
            <a:ln>
              <a:solidFill>
                <a:srgbClr val="01008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7838288" y="2270629"/>
              <a:ext cx="3248812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输入文本，点此输入文本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文本，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文本，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文本，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文本，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</a:t>
              </a:r>
            </a:p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685888" y="4260669"/>
              <a:ext cx="0" cy="1323340"/>
            </a:xfrm>
            <a:prstGeom prst="line">
              <a:avLst/>
            </a:prstGeom>
            <a:ln>
              <a:solidFill>
                <a:srgbClr val="01008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7818874" y="4290312"/>
              <a:ext cx="324881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点此输入文本，点此输入文本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点此输入文本，点此输入文本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点此输入文本，点此输入文本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点此输入文本，点此输入文本</a:t>
              </a:r>
            </a:p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点此输入文本，点此输入文本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661927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10907" y="474117"/>
            <a:ext cx="11090543" cy="2470732"/>
            <a:chOff x="510907" y="474117"/>
            <a:chExt cx="11090543" cy="2470732"/>
          </a:xfrm>
        </p:grpSpPr>
        <p:sp>
          <p:nvSpPr>
            <p:cNvPr id="3" name="矩形 2"/>
            <p:cNvSpPr/>
            <p:nvPr/>
          </p:nvSpPr>
          <p:spPr>
            <a:xfrm>
              <a:off x="510907" y="474117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TextBox 1"/>
            <p:cNvSpPr txBox="1"/>
            <p:nvPr/>
          </p:nvSpPr>
          <p:spPr>
            <a:xfrm>
              <a:off x="766853" y="658583"/>
              <a:ext cx="2216954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1.2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商业模式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BUSINESS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MODEL</a:t>
              </a:r>
            </a:p>
          </p:txBody>
        </p:sp>
        <p:sp>
          <p:nvSpPr>
            <p:cNvPr id="4" name="椭圆 3"/>
            <p:cNvSpPr/>
            <p:nvPr/>
          </p:nvSpPr>
          <p:spPr>
            <a:xfrm>
              <a:off x="11087100" y="476250"/>
              <a:ext cx="514350" cy="51435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5400000">
              <a:off x="10389643" y="1805551"/>
              <a:ext cx="190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YOUR LOGO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801942" y="2088691"/>
            <a:ext cx="8588117" cy="4454229"/>
            <a:chOff x="2377439" y="1990217"/>
            <a:chExt cx="8588117" cy="4454229"/>
          </a:xfrm>
        </p:grpSpPr>
        <p:sp>
          <p:nvSpPr>
            <p:cNvPr id="6" name="Rectangle 26"/>
            <p:cNvSpPr/>
            <p:nvPr/>
          </p:nvSpPr>
          <p:spPr>
            <a:xfrm>
              <a:off x="2377439" y="6002192"/>
              <a:ext cx="8588117" cy="53185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36"/>
            <p:cNvSpPr txBox="1"/>
            <p:nvPr/>
          </p:nvSpPr>
          <p:spPr>
            <a:xfrm>
              <a:off x="3093302" y="6209702"/>
              <a:ext cx="683534" cy="234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2014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9" name="Straight Connector 46"/>
            <p:cNvCxnSpPr>
              <a:stCxn id="23" idx="2"/>
              <a:endCxn id="21" idx="0"/>
            </p:cNvCxnSpPr>
            <p:nvPr/>
          </p:nvCxnSpPr>
          <p:spPr>
            <a:xfrm>
              <a:off x="3435069" y="3183841"/>
              <a:ext cx="0" cy="2765934"/>
            </a:xfrm>
            <a:prstGeom prst="line">
              <a:avLst/>
            </a:prstGeom>
            <a:ln w="12700">
              <a:solidFill>
                <a:srgbClr val="2CDA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37"/>
            <p:cNvGrpSpPr>
              <a:grpSpLocks noChangeAspect="1"/>
            </p:cNvGrpSpPr>
            <p:nvPr/>
          </p:nvGrpSpPr>
          <p:grpSpPr>
            <a:xfrm>
              <a:off x="3093395" y="2775604"/>
              <a:ext cx="683349" cy="683347"/>
              <a:chOff x="5737686" y="1481235"/>
              <a:chExt cx="375488" cy="375488"/>
            </a:xfrm>
            <a:solidFill>
              <a:srgbClr val="010080"/>
            </a:solidFill>
          </p:grpSpPr>
          <p:sp>
            <p:nvSpPr>
              <p:cNvPr id="22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Box 44"/>
              <p:cNvSpPr txBox="1"/>
              <p:nvPr/>
            </p:nvSpPr>
            <p:spPr>
              <a:xfrm>
                <a:off x="5784498" y="1612681"/>
                <a:ext cx="281863" cy="92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latin typeface="+mn-lt"/>
                    <a:ea typeface="+mn-ea"/>
                    <a:sym typeface="+mn-lt"/>
                  </a:rPr>
                  <a:t>文字内容</a:t>
                </a:r>
                <a:endParaRPr lang="en-US" sz="1000" dirty="0"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21" name="Oval 45"/>
            <p:cNvSpPr>
              <a:spLocks noChangeAspect="1"/>
            </p:cNvSpPr>
            <p:nvPr/>
          </p:nvSpPr>
          <p:spPr>
            <a:xfrm>
              <a:off x="3360711" y="5949775"/>
              <a:ext cx="148716" cy="148716"/>
            </a:xfrm>
            <a:prstGeom prst="ellipse">
              <a:avLst/>
            </a:prstGeom>
            <a:solidFill>
              <a:srgbClr val="2CDADB"/>
            </a:solidFill>
            <a:ln w="571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 Placeholder 33"/>
            <p:cNvSpPr txBox="1">
              <a:spLocks/>
            </p:cNvSpPr>
            <p:nvPr/>
          </p:nvSpPr>
          <p:spPr>
            <a:xfrm>
              <a:off x="3631975" y="3632169"/>
              <a:ext cx="1453482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消费级无人机市场</a:t>
              </a:r>
            </a:p>
          </p:txBody>
        </p:sp>
        <p:sp>
          <p:nvSpPr>
            <p:cNvPr id="25" name="Text Placeholder 32"/>
            <p:cNvSpPr txBox="1">
              <a:spLocks/>
            </p:cNvSpPr>
            <p:nvPr/>
          </p:nvSpPr>
          <p:spPr>
            <a:xfrm>
              <a:off x="3631976" y="3894045"/>
              <a:ext cx="1590205" cy="38908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请替换文字内容，点击添加相关标题</a:t>
              </a:r>
              <a:r>
                <a:rPr lang="zh-CN" altLang="en-US" sz="1100" dirty="0" smtClean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文字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cxnSp>
          <p:nvCxnSpPr>
            <p:cNvPr id="27" name="Straight Connector 53"/>
            <p:cNvCxnSpPr/>
            <p:nvPr/>
          </p:nvCxnSpPr>
          <p:spPr>
            <a:xfrm>
              <a:off x="5370187" y="2642758"/>
              <a:ext cx="0" cy="3394584"/>
            </a:xfrm>
            <a:prstGeom prst="line">
              <a:avLst/>
            </a:prstGeom>
            <a:ln w="12700">
              <a:solidFill>
                <a:srgbClr val="2CDA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49"/>
            <p:cNvGrpSpPr>
              <a:grpSpLocks noChangeAspect="1"/>
            </p:cNvGrpSpPr>
            <p:nvPr/>
          </p:nvGrpSpPr>
          <p:grpSpPr>
            <a:xfrm>
              <a:off x="5028511" y="1990217"/>
              <a:ext cx="683349" cy="683347"/>
              <a:chOff x="5737686" y="1481235"/>
              <a:chExt cx="375488" cy="375488"/>
            </a:xfrm>
            <a:solidFill>
              <a:srgbClr val="010080"/>
            </a:solidFill>
          </p:grpSpPr>
          <p:sp>
            <p:nvSpPr>
              <p:cNvPr id="30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TextBox 51"/>
              <p:cNvSpPr txBox="1"/>
              <p:nvPr/>
            </p:nvSpPr>
            <p:spPr>
              <a:xfrm>
                <a:off x="5784498" y="1594987"/>
                <a:ext cx="281863" cy="92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latin typeface="+mn-lt"/>
                    <a:ea typeface="+mn-ea"/>
                    <a:sym typeface="+mn-lt"/>
                  </a:rPr>
                  <a:t>文字内容</a:t>
                </a:r>
                <a:endParaRPr lang="en-US" sz="1000" dirty="0"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29" name="Oval 52"/>
            <p:cNvSpPr>
              <a:spLocks noChangeAspect="1"/>
            </p:cNvSpPr>
            <p:nvPr/>
          </p:nvSpPr>
          <p:spPr>
            <a:xfrm>
              <a:off x="5295827" y="5949774"/>
              <a:ext cx="148716" cy="148716"/>
            </a:xfrm>
            <a:prstGeom prst="ellipse">
              <a:avLst/>
            </a:prstGeom>
            <a:solidFill>
              <a:srgbClr val="2CDADB"/>
            </a:solidFill>
            <a:ln w="571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 Placeholder 33"/>
            <p:cNvSpPr txBox="1">
              <a:spLocks/>
            </p:cNvSpPr>
            <p:nvPr/>
          </p:nvSpPr>
          <p:spPr>
            <a:xfrm>
              <a:off x="5567092" y="2861243"/>
              <a:ext cx="2724808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定制公共交通</a:t>
              </a:r>
            </a:p>
          </p:txBody>
        </p:sp>
        <p:sp>
          <p:nvSpPr>
            <p:cNvPr id="33" name="Text Placeholder 32"/>
            <p:cNvSpPr txBox="1">
              <a:spLocks/>
            </p:cNvSpPr>
            <p:nvPr/>
          </p:nvSpPr>
          <p:spPr>
            <a:xfrm>
              <a:off x="5567093" y="3123119"/>
              <a:ext cx="1473697" cy="38908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请替换文字内容，点击添加相关标题</a:t>
              </a:r>
              <a:r>
                <a:rPr lang="zh-CN" altLang="en-US" sz="1100" dirty="0" smtClean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文字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cxnSp>
          <p:nvCxnSpPr>
            <p:cNvPr id="35" name="Straight Connector 62"/>
            <p:cNvCxnSpPr>
              <a:endCxn id="37" idx="0"/>
            </p:cNvCxnSpPr>
            <p:nvPr/>
          </p:nvCxnSpPr>
          <p:spPr>
            <a:xfrm>
              <a:off x="7305306" y="4871571"/>
              <a:ext cx="0" cy="1078203"/>
            </a:xfrm>
            <a:prstGeom prst="line">
              <a:avLst/>
            </a:prstGeom>
            <a:ln w="12700">
              <a:solidFill>
                <a:srgbClr val="2CDA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58"/>
            <p:cNvGrpSpPr>
              <a:grpSpLocks noChangeAspect="1"/>
            </p:cNvGrpSpPr>
            <p:nvPr/>
          </p:nvGrpSpPr>
          <p:grpSpPr>
            <a:xfrm>
              <a:off x="6963631" y="4454413"/>
              <a:ext cx="683349" cy="683347"/>
              <a:chOff x="5737686" y="1481235"/>
              <a:chExt cx="375488" cy="375488"/>
            </a:xfrm>
            <a:solidFill>
              <a:srgbClr val="010080"/>
            </a:solidFill>
          </p:grpSpPr>
          <p:sp>
            <p:nvSpPr>
              <p:cNvPr id="38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TextBox 60"/>
              <p:cNvSpPr txBox="1"/>
              <p:nvPr/>
            </p:nvSpPr>
            <p:spPr>
              <a:xfrm>
                <a:off x="5784501" y="1615517"/>
                <a:ext cx="281863" cy="92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latin typeface="+mn-lt"/>
                    <a:ea typeface="+mn-ea"/>
                    <a:sym typeface="+mn-lt"/>
                  </a:rPr>
                  <a:t>文字内容</a:t>
                </a:r>
                <a:endParaRPr lang="en-US" sz="1000" dirty="0"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37" name="Oval 61"/>
            <p:cNvSpPr>
              <a:spLocks noChangeAspect="1"/>
            </p:cNvSpPr>
            <p:nvPr/>
          </p:nvSpPr>
          <p:spPr>
            <a:xfrm>
              <a:off x="7230947" y="5949775"/>
              <a:ext cx="148716" cy="148716"/>
            </a:xfrm>
            <a:prstGeom prst="ellipse">
              <a:avLst/>
            </a:prstGeom>
            <a:solidFill>
              <a:srgbClr val="2CDADB"/>
            </a:solidFill>
            <a:ln w="571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 Placeholder 33"/>
            <p:cNvSpPr txBox="1">
              <a:spLocks/>
            </p:cNvSpPr>
            <p:nvPr/>
          </p:nvSpPr>
          <p:spPr>
            <a:xfrm>
              <a:off x="7423457" y="5262620"/>
              <a:ext cx="1453482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百度度秘陪你聊天</a:t>
              </a:r>
            </a:p>
          </p:txBody>
        </p:sp>
        <p:sp>
          <p:nvSpPr>
            <p:cNvPr id="41" name="Text Placeholder 32"/>
            <p:cNvSpPr txBox="1">
              <a:spLocks/>
            </p:cNvSpPr>
            <p:nvPr/>
          </p:nvSpPr>
          <p:spPr>
            <a:xfrm>
              <a:off x="7423458" y="5524496"/>
              <a:ext cx="1590205" cy="38908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请替换文字内容，点击添加相关标题</a:t>
              </a:r>
              <a:r>
                <a:rPr lang="zh-CN" altLang="en-US" sz="1100" dirty="0" smtClean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文字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cxnSp>
          <p:nvCxnSpPr>
            <p:cNvPr id="43" name="Straight Connector 84"/>
            <p:cNvCxnSpPr/>
            <p:nvPr/>
          </p:nvCxnSpPr>
          <p:spPr>
            <a:xfrm>
              <a:off x="9166068" y="3401898"/>
              <a:ext cx="0" cy="2593786"/>
            </a:xfrm>
            <a:prstGeom prst="line">
              <a:avLst/>
            </a:prstGeom>
            <a:ln w="12700">
              <a:solidFill>
                <a:srgbClr val="2CDA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80"/>
            <p:cNvGrpSpPr>
              <a:grpSpLocks noChangeAspect="1"/>
            </p:cNvGrpSpPr>
            <p:nvPr/>
          </p:nvGrpSpPr>
          <p:grpSpPr>
            <a:xfrm>
              <a:off x="8824393" y="2800787"/>
              <a:ext cx="683349" cy="683347"/>
              <a:chOff x="5737686" y="1481235"/>
              <a:chExt cx="375488" cy="375488"/>
            </a:xfrm>
            <a:solidFill>
              <a:srgbClr val="010080"/>
            </a:solidFill>
          </p:grpSpPr>
          <p:sp>
            <p:nvSpPr>
              <p:cNvPr id="46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TextBox 82"/>
              <p:cNvSpPr txBox="1"/>
              <p:nvPr/>
            </p:nvSpPr>
            <p:spPr>
              <a:xfrm>
                <a:off x="5784501" y="1608883"/>
                <a:ext cx="281863" cy="92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latin typeface="+mn-lt"/>
                    <a:ea typeface="+mn-ea"/>
                    <a:sym typeface="+mn-lt"/>
                  </a:rPr>
                  <a:t>文字内容</a:t>
                </a:r>
                <a:endParaRPr lang="en-US" altLang="zh-CN" sz="1000" dirty="0">
                  <a:latin typeface="+mn-lt"/>
                  <a:ea typeface="+mn-ea"/>
                  <a:sym typeface="+mn-lt"/>
                </a:endParaRPr>
              </a:p>
            </p:txBody>
          </p:sp>
        </p:grpSp>
        <p:sp>
          <p:nvSpPr>
            <p:cNvPr id="45" name="Oval 83"/>
            <p:cNvSpPr>
              <a:spLocks noChangeAspect="1"/>
            </p:cNvSpPr>
            <p:nvPr/>
          </p:nvSpPr>
          <p:spPr>
            <a:xfrm>
              <a:off x="9091709" y="5949774"/>
              <a:ext cx="148716" cy="148716"/>
            </a:xfrm>
            <a:prstGeom prst="ellipse">
              <a:avLst/>
            </a:prstGeom>
            <a:solidFill>
              <a:srgbClr val="2CDADB"/>
            </a:solidFill>
            <a:ln w="571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 Placeholder 33"/>
            <p:cNvSpPr txBox="1">
              <a:spLocks/>
            </p:cNvSpPr>
            <p:nvPr/>
          </p:nvSpPr>
          <p:spPr>
            <a:xfrm>
              <a:off x="9362973" y="3632169"/>
              <a:ext cx="1453482" cy="2366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人人车二手车</a:t>
              </a:r>
            </a:p>
          </p:txBody>
        </p:sp>
        <p:sp>
          <p:nvSpPr>
            <p:cNvPr id="49" name="Text Placeholder 32"/>
            <p:cNvSpPr txBox="1">
              <a:spLocks/>
            </p:cNvSpPr>
            <p:nvPr/>
          </p:nvSpPr>
          <p:spPr>
            <a:xfrm>
              <a:off x="9362973" y="3894045"/>
              <a:ext cx="1590205" cy="38908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请替换文字内容，点击添加相关标题</a:t>
              </a:r>
              <a:r>
                <a:rPr lang="zh-CN" altLang="en-US" sz="1100" dirty="0" smtClean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ea"/>
                  <a:sym typeface="+mn-lt"/>
                </a:rPr>
                <a:t>文字。</a:t>
              </a:r>
              <a:endPara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50" name="TextBox 87"/>
            <p:cNvSpPr txBox="1"/>
            <p:nvPr/>
          </p:nvSpPr>
          <p:spPr>
            <a:xfrm>
              <a:off x="5028419" y="6209702"/>
              <a:ext cx="683534" cy="234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2015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TextBox 88"/>
            <p:cNvSpPr txBox="1"/>
            <p:nvPr/>
          </p:nvSpPr>
          <p:spPr>
            <a:xfrm>
              <a:off x="6963536" y="6209702"/>
              <a:ext cx="683534" cy="234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2021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89"/>
            <p:cNvSpPr txBox="1"/>
            <p:nvPr/>
          </p:nvSpPr>
          <p:spPr>
            <a:xfrm>
              <a:off x="8824300" y="6209702"/>
              <a:ext cx="683534" cy="234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20XX</a:t>
              </a:r>
              <a:endParaRPr lang="en-AU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178688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744430" y="2269403"/>
            <a:ext cx="8703140" cy="3859295"/>
            <a:chOff x="1744430" y="2269403"/>
            <a:chExt cx="8703140" cy="3859295"/>
          </a:xfrm>
        </p:grpSpPr>
        <p:grpSp>
          <p:nvGrpSpPr>
            <p:cNvPr id="3" name="组合 2"/>
            <p:cNvGrpSpPr/>
            <p:nvPr/>
          </p:nvGrpSpPr>
          <p:grpSpPr>
            <a:xfrm>
              <a:off x="1824550" y="4796745"/>
              <a:ext cx="1621580" cy="432658"/>
              <a:chOff x="1280133" y="2641600"/>
              <a:chExt cx="1773057" cy="473075"/>
            </a:xfrm>
            <a:solidFill>
              <a:srgbClr val="010080"/>
            </a:solidFill>
          </p:grpSpPr>
          <p:sp>
            <p:nvSpPr>
              <p:cNvPr id="4" name="圆角矩形 3"/>
              <p:cNvSpPr/>
              <p:nvPr/>
            </p:nvSpPr>
            <p:spPr>
              <a:xfrm>
                <a:off x="1280133" y="2641600"/>
                <a:ext cx="1773057" cy="388342"/>
              </a:xfrm>
              <a:prstGeom prst="round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TextBox 13"/>
              <p:cNvSpPr txBox="1"/>
              <p:nvPr/>
            </p:nvSpPr>
            <p:spPr>
              <a:xfrm>
                <a:off x="1674115" y="2728049"/>
                <a:ext cx="985093" cy="201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en-US" altLang="zh-CN" sz="1200" dirty="0">
                    <a:latin typeface="+mn-lt"/>
                    <a:ea typeface="+mn-ea"/>
                    <a:cs typeface="+mn-ea"/>
                    <a:sym typeface="+mn-lt"/>
                  </a:rPr>
                  <a:t>CEO</a:t>
                </a: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flipV="1">
                <a:off x="2057344" y="2975421"/>
                <a:ext cx="218634" cy="139254"/>
              </a:xfrm>
              <a:prstGeom prst="triangle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9"/>
            <p:cNvSpPr txBox="1"/>
            <p:nvPr/>
          </p:nvSpPr>
          <p:spPr>
            <a:xfrm>
              <a:off x="1811890" y="5359257"/>
              <a:ext cx="1646898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点击输入简要文字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介绍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，文字内容需概括精炼，不用多余的文字修饰，言简意赅的说明分项内容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31657" y="4796745"/>
              <a:ext cx="1621580" cy="432658"/>
              <a:chOff x="1280133" y="2641600"/>
              <a:chExt cx="1773057" cy="473075"/>
            </a:xfrm>
            <a:solidFill>
              <a:srgbClr val="010080"/>
            </a:solidFill>
          </p:grpSpPr>
          <p:sp>
            <p:nvSpPr>
              <p:cNvPr id="10" name="圆角矩形 9"/>
              <p:cNvSpPr/>
              <p:nvPr/>
            </p:nvSpPr>
            <p:spPr>
              <a:xfrm>
                <a:off x="1280133" y="2641600"/>
                <a:ext cx="1773057" cy="388342"/>
              </a:xfrm>
              <a:prstGeom prst="round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TextBox 46"/>
              <p:cNvSpPr txBox="1"/>
              <p:nvPr/>
            </p:nvSpPr>
            <p:spPr>
              <a:xfrm>
                <a:off x="1674115" y="2728049"/>
                <a:ext cx="985093" cy="201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en-US" altLang="zh-CN" sz="1200" dirty="0">
                    <a:latin typeface="+mn-lt"/>
                    <a:ea typeface="+mn-ea"/>
                    <a:cs typeface="+mn-ea"/>
                    <a:sym typeface="+mn-lt"/>
                  </a:rPr>
                  <a:t>CEO</a:t>
                </a: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flipV="1">
                <a:off x="2057344" y="2975421"/>
                <a:ext cx="218634" cy="139254"/>
              </a:xfrm>
              <a:prstGeom prst="triangle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4" name="TextBox 44"/>
            <p:cNvSpPr txBox="1"/>
            <p:nvPr/>
          </p:nvSpPr>
          <p:spPr>
            <a:xfrm>
              <a:off x="4118998" y="5359257"/>
              <a:ext cx="1646898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点击输入简要文字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介绍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，文字内容需概括精炼，不用多余的文字修饰，言简意赅的说明分项内容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438764" y="4796745"/>
              <a:ext cx="1621580" cy="432658"/>
              <a:chOff x="1280133" y="2641600"/>
              <a:chExt cx="1773057" cy="473075"/>
            </a:xfrm>
            <a:solidFill>
              <a:srgbClr val="010080"/>
            </a:solidFill>
          </p:grpSpPr>
          <p:sp>
            <p:nvSpPr>
              <p:cNvPr id="16" name="圆角矩形 15"/>
              <p:cNvSpPr/>
              <p:nvPr/>
            </p:nvSpPr>
            <p:spPr>
              <a:xfrm>
                <a:off x="1280133" y="2641600"/>
                <a:ext cx="1773057" cy="388342"/>
              </a:xfrm>
              <a:prstGeom prst="round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TextBox 53"/>
              <p:cNvSpPr txBox="1"/>
              <p:nvPr/>
            </p:nvSpPr>
            <p:spPr>
              <a:xfrm>
                <a:off x="1674115" y="2728049"/>
                <a:ext cx="985093" cy="201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>
                    <a:latin typeface="+mn-lt"/>
                    <a:ea typeface="+mn-ea"/>
                    <a:cs typeface="+mn-ea"/>
                    <a:sym typeface="+mn-lt"/>
                  </a:rPr>
                  <a:t>产品总监</a:t>
                </a:r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flipV="1">
                <a:off x="2057344" y="2975421"/>
                <a:ext cx="218634" cy="139254"/>
              </a:xfrm>
              <a:prstGeom prst="triangle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TextBox 51"/>
            <p:cNvSpPr txBox="1"/>
            <p:nvPr/>
          </p:nvSpPr>
          <p:spPr>
            <a:xfrm>
              <a:off x="6426105" y="5359257"/>
              <a:ext cx="1646898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点击输入简要文字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介绍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，文字内容需概括精炼，不用多余的文字修饰，言简意赅的说明分项内容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745872" y="4796745"/>
              <a:ext cx="1621580" cy="432658"/>
              <a:chOff x="1280133" y="2641600"/>
              <a:chExt cx="1773057" cy="473075"/>
            </a:xfrm>
            <a:solidFill>
              <a:srgbClr val="010080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1280133" y="2641600"/>
                <a:ext cx="1773057" cy="388342"/>
              </a:xfrm>
              <a:prstGeom prst="roundRect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TextBox 60"/>
              <p:cNvSpPr txBox="1"/>
              <p:nvPr/>
            </p:nvSpPr>
            <p:spPr>
              <a:xfrm>
                <a:off x="1674115" y="2728049"/>
                <a:ext cx="985093" cy="201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>
                    <a:latin typeface="+mn-lt"/>
                    <a:ea typeface="+mn-ea"/>
                    <a:cs typeface="+mn-ea"/>
                    <a:sym typeface="+mn-lt"/>
                  </a:rPr>
                  <a:t>产品总监</a:t>
                </a: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flipV="1">
                <a:off x="2057344" y="2975421"/>
                <a:ext cx="218634" cy="139254"/>
              </a:xfrm>
              <a:prstGeom prst="triangle">
                <a:avLst/>
              </a:prstGeom>
              <a:solidFill>
                <a:srgbClr val="2C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7" name="TextBox 58"/>
            <p:cNvSpPr txBox="1"/>
            <p:nvPr/>
          </p:nvSpPr>
          <p:spPr>
            <a:xfrm>
              <a:off x="8733213" y="5359257"/>
              <a:ext cx="1646898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点击输入简要文字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介绍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，文字内容需概括精炼，不用多余的文字修饰，言简意赅的说明分项内容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……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椭圆 8"/>
            <p:cNvSpPr/>
            <p:nvPr/>
          </p:nvSpPr>
          <p:spPr>
            <a:xfrm>
              <a:off x="1744430" y="2269403"/>
              <a:ext cx="1781819" cy="1931601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rgbClr val="2CDADB"/>
            </a:solidFill>
            <a:ln w="63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8"/>
            <p:cNvSpPr/>
            <p:nvPr/>
          </p:nvSpPr>
          <p:spPr>
            <a:xfrm>
              <a:off x="4051537" y="2269403"/>
              <a:ext cx="1781819" cy="1931601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rgbClr val="2CDADB"/>
            </a:solidFill>
            <a:ln w="63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8"/>
            <p:cNvSpPr/>
            <p:nvPr/>
          </p:nvSpPr>
          <p:spPr>
            <a:xfrm>
              <a:off x="6358645" y="2269403"/>
              <a:ext cx="1781819" cy="1931601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rgbClr val="2CDADB"/>
            </a:solidFill>
            <a:ln w="63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8"/>
            <p:cNvSpPr/>
            <p:nvPr/>
          </p:nvSpPr>
          <p:spPr>
            <a:xfrm>
              <a:off x="8665751" y="2269403"/>
              <a:ext cx="1781819" cy="1931601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rgbClr val="2CDADB"/>
            </a:solidFill>
            <a:ln w="6350"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048742" y="4301031"/>
              <a:ext cx="1173195" cy="35195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cap="all" dirty="0">
                  <a:cs typeface="+mn-ea"/>
                  <a:sym typeface="+mn-lt"/>
                </a:rPr>
                <a:t>李彦宏</a:t>
              </a: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4355849" y="4301031"/>
              <a:ext cx="1173195" cy="35195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cap="all" dirty="0">
                  <a:cs typeface="+mn-ea"/>
                  <a:sym typeface="+mn-lt"/>
                </a:rPr>
                <a:t>李昕晢</a:t>
              </a: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6662957" y="4301031"/>
              <a:ext cx="1173195" cy="35195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cap="all" dirty="0">
                  <a:cs typeface="+mn-ea"/>
                  <a:sym typeface="+mn-lt"/>
                </a:rPr>
                <a:t>罗永浩</a:t>
              </a: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8970064" y="4301031"/>
              <a:ext cx="1173195" cy="35195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cap="all" dirty="0">
                  <a:cs typeface="+mn-ea"/>
                  <a:sym typeface="+mn-lt"/>
                </a:rPr>
                <a:t>贾跃亭</a:t>
              </a:r>
            </a:p>
          </p:txBody>
        </p:sp>
        <p:sp>
          <p:nvSpPr>
            <p:cNvPr id="7" name="椭圆 8"/>
            <p:cNvSpPr/>
            <p:nvPr/>
          </p:nvSpPr>
          <p:spPr>
            <a:xfrm>
              <a:off x="1824550" y="2356257"/>
              <a:ext cx="1621580" cy="1757894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8"/>
            <p:cNvSpPr/>
            <p:nvPr/>
          </p:nvSpPr>
          <p:spPr>
            <a:xfrm>
              <a:off x="4131657" y="2356257"/>
              <a:ext cx="1621580" cy="1757894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8"/>
            <p:cNvSpPr/>
            <p:nvPr/>
          </p:nvSpPr>
          <p:spPr>
            <a:xfrm>
              <a:off x="6438764" y="2356257"/>
              <a:ext cx="1621580" cy="1757894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1078" t="-4941" r="-37334" b="-11081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8"/>
            <p:cNvSpPr/>
            <p:nvPr/>
          </p:nvSpPr>
          <p:spPr>
            <a:xfrm>
              <a:off x="8745872" y="2356257"/>
              <a:ext cx="1621580" cy="1757894"/>
            </a:xfrm>
            <a:custGeom>
              <a:avLst/>
              <a:gdLst/>
              <a:ahLst/>
              <a:cxnLst/>
              <a:rect l="l" t="t" r="r" b="b"/>
              <a:pathLst>
                <a:path w="1296144" h="1405101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970275"/>
                    <a:pt x="1061011" y="1237560"/>
                    <a:pt x="752636" y="1285603"/>
                  </a:cubicBezTo>
                  <a:lnTo>
                    <a:pt x="648072" y="1405101"/>
                  </a:lnTo>
                  <a:lnTo>
                    <a:pt x="543508" y="1285603"/>
                  </a:lnTo>
                  <a:cubicBezTo>
                    <a:pt x="235133" y="1237560"/>
                    <a:pt x="0" y="970275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536" r="-12446" b="-3883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0907" y="474117"/>
            <a:ext cx="11090543" cy="2470732"/>
            <a:chOff x="510907" y="474117"/>
            <a:chExt cx="11090543" cy="2470732"/>
          </a:xfrm>
        </p:grpSpPr>
        <p:sp>
          <p:nvSpPr>
            <p:cNvPr id="39" name="矩形 38"/>
            <p:cNvSpPr/>
            <p:nvPr/>
          </p:nvSpPr>
          <p:spPr>
            <a:xfrm>
              <a:off x="510907" y="474117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TextBox 1"/>
            <p:cNvSpPr txBox="1"/>
            <p:nvPr/>
          </p:nvSpPr>
          <p:spPr>
            <a:xfrm>
              <a:off x="784297" y="699663"/>
              <a:ext cx="2801151" cy="7771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1.3</a:t>
              </a:r>
              <a:r>
                <a:rPr lang="en-US" altLang="zh-CN" sz="2963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963" b="1" dirty="0">
                  <a:solidFill>
                    <a:schemeClr val="bg1"/>
                  </a:solidFill>
                  <a:cs typeface="+mn-ea"/>
                  <a:sym typeface="+mn-lt"/>
                </a:rPr>
                <a:t>团队介绍</a:t>
              </a:r>
            </a:p>
            <a:p>
              <a:pPr>
                <a:lnSpc>
                  <a:spcPts val="1905"/>
                </a:lnSpc>
              </a:pP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TEAM</a:t>
              </a:r>
              <a:r>
                <a:rPr lang="en-US" altLang="zh-CN" sz="190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1905" b="1" dirty="0">
                  <a:solidFill>
                    <a:schemeClr val="bg1"/>
                  </a:solidFill>
                  <a:cs typeface="+mn-ea"/>
                  <a:sym typeface="+mn-lt"/>
                </a:rPr>
                <a:t>INTRODUCTION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140322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t="4206" r="33867" b="4206"/>
          <a:stretch>
            <a:fillRect/>
          </a:stretch>
        </p:blipFill>
        <p:spPr>
          <a:xfrm>
            <a:off x="738718" y="1874627"/>
            <a:ext cx="3699716" cy="4518926"/>
          </a:xfrm>
          <a:custGeom>
            <a:avLst/>
            <a:gdLst>
              <a:gd name="connsiteX0" fmla="*/ 0 w 3699716"/>
              <a:gd name="connsiteY0" fmla="*/ 0 h 4518926"/>
              <a:gd name="connsiteX1" fmla="*/ 3699716 w 3699716"/>
              <a:gd name="connsiteY1" fmla="*/ 0 h 4518926"/>
              <a:gd name="connsiteX2" fmla="*/ 3699716 w 3699716"/>
              <a:gd name="connsiteY2" fmla="*/ 4518926 h 4518926"/>
              <a:gd name="connsiteX3" fmla="*/ 0 w 3699716"/>
              <a:gd name="connsiteY3" fmla="*/ 4518926 h 451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9716" h="4518926">
                <a:moveTo>
                  <a:pt x="0" y="0"/>
                </a:moveTo>
                <a:lnTo>
                  <a:pt x="3699716" y="0"/>
                </a:lnTo>
                <a:lnTo>
                  <a:pt x="3699716" y="4518926"/>
                </a:lnTo>
                <a:lnTo>
                  <a:pt x="0" y="4518926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4958786" y="2877984"/>
            <a:ext cx="3133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03639" y="2245516"/>
            <a:ext cx="561181" cy="561182"/>
          </a:xfrm>
          <a:prstGeom prst="ellipse">
            <a:avLst/>
          </a:prstGeom>
          <a:solidFill>
            <a:srgbClr val="2C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3BAE9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38126" y="2380003"/>
            <a:ext cx="292209" cy="292209"/>
            <a:chOff x="13405333" y="-598488"/>
            <a:chExt cx="479425" cy="479425"/>
          </a:xfrm>
          <a:solidFill>
            <a:schemeClr val="bg1"/>
          </a:solidFill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3494233" y="-509588"/>
              <a:ext cx="300037" cy="120650"/>
            </a:xfrm>
            <a:custGeom>
              <a:avLst/>
              <a:gdLst>
                <a:gd name="T0" fmla="*/ 189 w 189"/>
                <a:gd name="T1" fmla="*/ 76 h 76"/>
                <a:gd name="T2" fmla="*/ 0 w 189"/>
                <a:gd name="T3" fmla="*/ 76 h 76"/>
                <a:gd name="T4" fmla="*/ 0 w 189"/>
                <a:gd name="T5" fmla="*/ 0 h 76"/>
                <a:gd name="T6" fmla="*/ 19 w 189"/>
                <a:gd name="T7" fmla="*/ 0 h 76"/>
                <a:gd name="T8" fmla="*/ 19 w 189"/>
                <a:gd name="T9" fmla="*/ 57 h 76"/>
                <a:gd name="T10" fmla="*/ 170 w 189"/>
                <a:gd name="T11" fmla="*/ 57 h 76"/>
                <a:gd name="T12" fmla="*/ 170 w 189"/>
                <a:gd name="T13" fmla="*/ 0 h 76"/>
                <a:gd name="T14" fmla="*/ 189 w 189"/>
                <a:gd name="T15" fmla="*/ 0 h 76"/>
                <a:gd name="T16" fmla="*/ 189 w 189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76">
                  <a:moveTo>
                    <a:pt x="189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57"/>
                  </a:lnTo>
                  <a:lnTo>
                    <a:pt x="170" y="57"/>
                  </a:lnTo>
                  <a:lnTo>
                    <a:pt x="170" y="0"/>
                  </a:lnTo>
                  <a:lnTo>
                    <a:pt x="189" y="0"/>
                  </a:lnTo>
                  <a:lnTo>
                    <a:pt x="18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3645045" y="-509588"/>
              <a:ext cx="88900" cy="60325"/>
            </a:xfrm>
            <a:custGeom>
              <a:avLst/>
              <a:gdLst>
                <a:gd name="T0" fmla="*/ 56 w 56"/>
                <a:gd name="T1" fmla="*/ 38 h 38"/>
                <a:gd name="T2" fmla="*/ 0 w 56"/>
                <a:gd name="T3" fmla="*/ 38 h 38"/>
                <a:gd name="T4" fmla="*/ 0 w 56"/>
                <a:gd name="T5" fmla="*/ 0 h 38"/>
                <a:gd name="T6" fmla="*/ 19 w 56"/>
                <a:gd name="T7" fmla="*/ 0 h 38"/>
                <a:gd name="T8" fmla="*/ 19 w 56"/>
                <a:gd name="T9" fmla="*/ 19 h 38"/>
                <a:gd name="T10" fmla="*/ 37 w 56"/>
                <a:gd name="T11" fmla="*/ 19 h 38"/>
                <a:gd name="T12" fmla="*/ 37 w 56"/>
                <a:gd name="T13" fmla="*/ 0 h 38"/>
                <a:gd name="T14" fmla="*/ 56 w 56"/>
                <a:gd name="T15" fmla="*/ 0 h 38"/>
                <a:gd name="T16" fmla="*/ 56 w 56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">
                  <a:moveTo>
                    <a:pt x="56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lnTo>
                    <a:pt x="37" y="19"/>
                  </a:lnTo>
                  <a:lnTo>
                    <a:pt x="37" y="0"/>
                  </a:lnTo>
                  <a:lnTo>
                    <a:pt x="56" y="0"/>
                  </a:lnTo>
                  <a:lnTo>
                    <a:pt x="5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3405333" y="-598488"/>
              <a:ext cx="479425" cy="479425"/>
            </a:xfrm>
            <a:custGeom>
              <a:avLst/>
              <a:gdLst>
                <a:gd name="T0" fmla="*/ 302 w 302"/>
                <a:gd name="T1" fmla="*/ 302 h 302"/>
                <a:gd name="T2" fmla="*/ 0 w 302"/>
                <a:gd name="T3" fmla="*/ 302 h 302"/>
                <a:gd name="T4" fmla="*/ 0 w 302"/>
                <a:gd name="T5" fmla="*/ 0 h 302"/>
                <a:gd name="T6" fmla="*/ 245 w 302"/>
                <a:gd name="T7" fmla="*/ 0 h 302"/>
                <a:gd name="T8" fmla="*/ 245 w 302"/>
                <a:gd name="T9" fmla="*/ 18 h 302"/>
                <a:gd name="T10" fmla="*/ 18 w 302"/>
                <a:gd name="T11" fmla="*/ 18 h 302"/>
                <a:gd name="T12" fmla="*/ 18 w 302"/>
                <a:gd name="T13" fmla="*/ 283 h 302"/>
                <a:gd name="T14" fmla="*/ 283 w 302"/>
                <a:gd name="T15" fmla="*/ 283 h 302"/>
                <a:gd name="T16" fmla="*/ 283 w 302"/>
                <a:gd name="T17" fmla="*/ 56 h 302"/>
                <a:gd name="T18" fmla="*/ 302 w 302"/>
                <a:gd name="T19" fmla="*/ 56 h 302"/>
                <a:gd name="T20" fmla="*/ 302 w 302"/>
                <a:gd name="T2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302">
                  <a:moveTo>
                    <a:pt x="302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245" y="18"/>
                  </a:lnTo>
                  <a:lnTo>
                    <a:pt x="18" y="18"/>
                  </a:lnTo>
                  <a:lnTo>
                    <a:pt x="18" y="283"/>
                  </a:lnTo>
                  <a:lnTo>
                    <a:pt x="283" y="283"/>
                  </a:lnTo>
                  <a:lnTo>
                    <a:pt x="283" y="56"/>
                  </a:lnTo>
                  <a:lnTo>
                    <a:pt x="302" y="56"/>
                  </a:lnTo>
                  <a:lnTo>
                    <a:pt x="30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494233" y="-328613"/>
              <a:ext cx="300037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3494233" y="-269875"/>
              <a:ext cx="300037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3494233" y="-209550"/>
              <a:ext cx="300037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3BAE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570858" y="2362531"/>
            <a:ext cx="1897171" cy="3680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共享经济领创者</a:t>
            </a:r>
          </a:p>
        </p:txBody>
      </p:sp>
      <p:sp>
        <p:nvSpPr>
          <p:cNvPr id="16" name="矩形 15"/>
          <p:cNvSpPr/>
          <p:nvPr/>
        </p:nvSpPr>
        <p:spPr>
          <a:xfrm>
            <a:off x="8352365" y="2877984"/>
            <a:ext cx="313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输入标题，点此输入标题，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64437" y="2361888"/>
            <a:ext cx="189717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共享经济领创者</a:t>
            </a:r>
          </a:p>
        </p:txBody>
      </p:sp>
      <p:sp>
        <p:nvSpPr>
          <p:cNvPr id="19" name="椭圆 18"/>
          <p:cNvSpPr/>
          <p:nvPr/>
        </p:nvSpPr>
        <p:spPr>
          <a:xfrm>
            <a:off x="8397218" y="2245516"/>
            <a:ext cx="561182" cy="561182"/>
          </a:xfrm>
          <a:prstGeom prst="ellipse">
            <a:avLst/>
          </a:prstGeom>
          <a:solidFill>
            <a:srgbClr val="2C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531702" y="2434187"/>
            <a:ext cx="292209" cy="201257"/>
            <a:chOff x="9641770" y="1952307"/>
            <a:chExt cx="219923" cy="151470"/>
          </a:xfrm>
        </p:grpSpPr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9682550" y="2014206"/>
              <a:ext cx="13836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9724059" y="2014206"/>
              <a:ext cx="13836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9765568" y="2014206"/>
              <a:ext cx="13836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9807077" y="2014206"/>
              <a:ext cx="13108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9682550" y="1986533"/>
              <a:ext cx="13836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9724059" y="1986533"/>
              <a:ext cx="13836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9765568" y="1986533"/>
              <a:ext cx="13836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9807077" y="1986533"/>
              <a:ext cx="13108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9696387" y="2055714"/>
              <a:ext cx="110690" cy="13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9641770" y="1952307"/>
              <a:ext cx="219923" cy="151470"/>
            </a:xfrm>
            <a:custGeom>
              <a:avLst/>
              <a:gdLst>
                <a:gd name="T0" fmla="*/ 302 w 302"/>
                <a:gd name="T1" fmla="*/ 208 h 208"/>
                <a:gd name="T2" fmla="*/ 0 w 302"/>
                <a:gd name="T3" fmla="*/ 208 h 208"/>
                <a:gd name="T4" fmla="*/ 0 w 302"/>
                <a:gd name="T5" fmla="*/ 28 h 208"/>
                <a:gd name="T6" fmla="*/ 19 w 302"/>
                <a:gd name="T7" fmla="*/ 28 h 208"/>
                <a:gd name="T8" fmla="*/ 19 w 302"/>
                <a:gd name="T9" fmla="*/ 189 h 208"/>
                <a:gd name="T10" fmla="*/ 283 w 302"/>
                <a:gd name="T11" fmla="*/ 189 h 208"/>
                <a:gd name="T12" fmla="*/ 283 w 302"/>
                <a:gd name="T13" fmla="*/ 19 h 208"/>
                <a:gd name="T14" fmla="*/ 0 w 302"/>
                <a:gd name="T15" fmla="*/ 19 h 208"/>
                <a:gd name="T16" fmla="*/ 0 w 302"/>
                <a:gd name="T17" fmla="*/ 0 h 208"/>
                <a:gd name="T18" fmla="*/ 302 w 302"/>
                <a:gd name="T19" fmla="*/ 0 h 208"/>
                <a:gd name="T20" fmla="*/ 302 w 302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08">
                  <a:moveTo>
                    <a:pt x="302" y="208"/>
                  </a:moveTo>
                  <a:lnTo>
                    <a:pt x="0" y="208"/>
                  </a:lnTo>
                  <a:lnTo>
                    <a:pt x="0" y="28"/>
                  </a:lnTo>
                  <a:lnTo>
                    <a:pt x="19" y="28"/>
                  </a:lnTo>
                  <a:lnTo>
                    <a:pt x="19" y="189"/>
                  </a:lnTo>
                  <a:lnTo>
                    <a:pt x="283" y="189"/>
                  </a:lnTo>
                  <a:lnTo>
                    <a:pt x="283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958786" y="5253224"/>
            <a:ext cx="3133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858" y="4737128"/>
            <a:ext cx="189717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共享经济领创者</a:t>
            </a:r>
          </a:p>
        </p:txBody>
      </p:sp>
      <p:sp>
        <p:nvSpPr>
          <p:cNvPr id="36" name="椭圆 35"/>
          <p:cNvSpPr/>
          <p:nvPr/>
        </p:nvSpPr>
        <p:spPr>
          <a:xfrm>
            <a:off x="5003639" y="4620756"/>
            <a:ext cx="561182" cy="561182"/>
          </a:xfrm>
          <a:prstGeom prst="ellipse">
            <a:avLst/>
          </a:prstGeom>
          <a:solidFill>
            <a:srgbClr val="2C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39060" y="4758542"/>
            <a:ext cx="290337" cy="285609"/>
            <a:chOff x="14627708" y="5551488"/>
            <a:chExt cx="487362" cy="479425"/>
          </a:xfrm>
          <a:solidFill>
            <a:schemeClr val="bg1"/>
          </a:solidFill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4727720" y="5645150"/>
              <a:ext cx="296862" cy="295275"/>
            </a:xfrm>
            <a:custGeom>
              <a:avLst/>
              <a:gdLst>
                <a:gd name="T0" fmla="*/ 81 w 187"/>
                <a:gd name="T1" fmla="*/ 186 h 186"/>
                <a:gd name="T2" fmla="*/ 0 w 187"/>
                <a:gd name="T3" fmla="*/ 106 h 186"/>
                <a:gd name="T4" fmla="*/ 107 w 187"/>
                <a:gd name="T5" fmla="*/ 0 h 186"/>
                <a:gd name="T6" fmla="*/ 187 w 187"/>
                <a:gd name="T7" fmla="*/ 80 h 186"/>
                <a:gd name="T8" fmla="*/ 81 w 187"/>
                <a:gd name="T9" fmla="*/ 186 h 186"/>
                <a:gd name="T10" fmla="*/ 26 w 187"/>
                <a:gd name="T11" fmla="*/ 106 h 186"/>
                <a:gd name="T12" fmla="*/ 81 w 187"/>
                <a:gd name="T13" fmla="*/ 158 h 186"/>
                <a:gd name="T14" fmla="*/ 159 w 187"/>
                <a:gd name="T15" fmla="*/ 80 h 186"/>
                <a:gd name="T16" fmla="*/ 107 w 187"/>
                <a:gd name="T17" fmla="*/ 26 h 186"/>
                <a:gd name="T18" fmla="*/ 26 w 187"/>
                <a:gd name="T19" fmla="*/ 10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86">
                  <a:moveTo>
                    <a:pt x="81" y="186"/>
                  </a:moveTo>
                  <a:lnTo>
                    <a:pt x="0" y="106"/>
                  </a:lnTo>
                  <a:lnTo>
                    <a:pt x="107" y="0"/>
                  </a:lnTo>
                  <a:lnTo>
                    <a:pt x="187" y="80"/>
                  </a:lnTo>
                  <a:lnTo>
                    <a:pt x="81" y="186"/>
                  </a:lnTo>
                  <a:close/>
                  <a:moveTo>
                    <a:pt x="26" y="106"/>
                  </a:moveTo>
                  <a:lnTo>
                    <a:pt x="81" y="158"/>
                  </a:lnTo>
                  <a:lnTo>
                    <a:pt x="159" y="80"/>
                  </a:lnTo>
                  <a:lnTo>
                    <a:pt x="107" y="26"/>
                  </a:lnTo>
                  <a:lnTo>
                    <a:pt x="26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4627708" y="5835650"/>
              <a:ext cx="201612" cy="195263"/>
            </a:xfrm>
            <a:custGeom>
              <a:avLst/>
              <a:gdLst>
                <a:gd name="T0" fmla="*/ 26 w 54"/>
                <a:gd name="T1" fmla="*/ 52 h 52"/>
                <a:gd name="T2" fmla="*/ 9 w 54"/>
                <a:gd name="T3" fmla="*/ 45 h 52"/>
                <a:gd name="T4" fmla="*/ 9 w 54"/>
                <a:gd name="T5" fmla="*/ 11 h 52"/>
                <a:gd name="T6" fmla="*/ 20 w 54"/>
                <a:gd name="T7" fmla="*/ 0 h 52"/>
                <a:gd name="T8" fmla="*/ 26 w 54"/>
                <a:gd name="T9" fmla="*/ 6 h 52"/>
                <a:gd name="T10" fmla="*/ 15 w 54"/>
                <a:gd name="T11" fmla="*/ 17 h 52"/>
                <a:gd name="T12" fmla="*/ 10 w 54"/>
                <a:gd name="T13" fmla="*/ 28 h 52"/>
                <a:gd name="T14" fmla="*/ 15 w 54"/>
                <a:gd name="T15" fmla="*/ 39 h 52"/>
                <a:gd name="T16" fmla="*/ 26 w 54"/>
                <a:gd name="T17" fmla="*/ 44 h 52"/>
                <a:gd name="T18" fmla="*/ 37 w 54"/>
                <a:gd name="T19" fmla="*/ 39 h 52"/>
                <a:gd name="T20" fmla="*/ 48 w 54"/>
                <a:gd name="T21" fmla="*/ 28 h 52"/>
                <a:gd name="T22" fmla="*/ 54 w 54"/>
                <a:gd name="T23" fmla="*/ 34 h 52"/>
                <a:gd name="T24" fmla="*/ 43 w 54"/>
                <a:gd name="T25" fmla="*/ 45 h 52"/>
                <a:gd name="T26" fmla="*/ 26 w 54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2">
                  <a:moveTo>
                    <a:pt x="26" y="52"/>
                  </a:moveTo>
                  <a:cubicBezTo>
                    <a:pt x="20" y="52"/>
                    <a:pt x="14" y="50"/>
                    <a:pt x="9" y="45"/>
                  </a:cubicBezTo>
                  <a:cubicBezTo>
                    <a:pt x="0" y="36"/>
                    <a:pt x="0" y="20"/>
                    <a:pt x="9" y="1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20"/>
                    <a:pt x="10" y="24"/>
                    <a:pt x="10" y="28"/>
                  </a:cubicBezTo>
                  <a:cubicBezTo>
                    <a:pt x="10" y="32"/>
                    <a:pt x="12" y="36"/>
                    <a:pt x="15" y="39"/>
                  </a:cubicBezTo>
                  <a:cubicBezTo>
                    <a:pt x="18" y="42"/>
                    <a:pt x="22" y="44"/>
                    <a:pt x="26" y="44"/>
                  </a:cubicBezTo>
                  <a:cubicBezTo>
                    <a:pt x="30" y="44"/>
                    <a:pt x="34" y="42"/>
                    <a:pt x="37" y="3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8" y="50"/>
                    <a:pt x="32" y="52"/>
                    <a:pt x="26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4919808" y="5551488"/>
              <a:ext cx="195262" cy="193675"/>
            </a:xfrm>
            <a:custGeom>
              <a:avLst/>
              <a:gdLst>
                <a:gd name="T0" fmla="*/ 34 w 52"/>
                <a:gd name="T1" fmla="*/ 52 h 52"/>
                <a:gd name="T2" fmla="*/ 28 w 52"/>
                <a:gd name="T3" fmla="*/ 46 h 52"/>
                <a:gd name="T4" fmla="*/ 39 w 52"/>
                <a:gd name="T5" fmla="*/ 35 h 52"/>
                <a:gd name="T6" fmla="*/ 44 w 52"/>
                <a:gd name="T7" fmla="*/ 24 h 52"/>
                <a:gd name="T8" fmla="*/ 39 w 52"/>
                <a:gd name="T9" fmla="*/ 13 h 52"/>
                <a:gd name="T10" fmla="*/ 17 w 52"/>
                <a:gd name="T11" fmla="*/ 13 h 52"/>
                <a:gd name="T12" fmla="*/ 6 w 52"/>
                <a:gd name="T13" fmla="*/ 24 h 52"/>
                <a:gd name="T14" fmla="*/ 0 w 52"/>
                <a:gd name="T15" fmla="*/ 18 h 52"/>
                <a:gd name="T16" fmla="*/ 11 w 52"/>
                <a:gd name="T17" fmla="*/ 7 h 52"/>
                <a:gd name="T18" fmla="*/ 28 w 52"/>
                <a:gd name="T19" fmla="*/ 0 h 52"/>
                <a:gd name="T20" fmla="*/ 45 w 52"/>
                <a:gd name="T21" fmla="*/ 7 h 52"/>
                <a:gd name="T22" fmla="*/ 52 w 52"/>
                <a:gd name="T23" fmla="*/ 24 h 52"/>
                <a:gd name="T24" fmla="*/ 45 w 52"/>
                <a:gd name="T25" fmla="*/ 41 h 52"/>
                <a:gd name="T26" fmla="*/ 34 w 52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34" y="52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2"/>
                    <a:pt x="44" y="28"/>
                    <a:pt x="44" y="24"/>
                  </a:cubicBezTo>
                  <a:cubicBezTo>
                    <a:pt x="44" y="20"/>
                    <a:pt x="42" y="16"/>
                    <a:pt x="39" y="13"/>
                  </a:cubicBezTo>
                  <a:cubicBezTo>
                    <a:pt x="33" y="7"/>
                    <a:pt x="23" y="7"/>
                    <a:pt x="17" y="1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6" y="2"/>
                    <a:pt x="22" y="0"/>
                    <a:pt x="28" y="0"/>
                  </a:cubicBezTo>
                  <a:cubicBezTo>
                    <a:pt x="34" y="0"/>
                    <a:pt x="40" y="2"/>
                    <a:pt x="45" y="7"/>
                  </a:cubicBezTo>
                  <a:cubicBezTo>
                    <a:pt x="50" y="12"/>
                    <a:pt x="52" y="18"/>
                    <a:pt x="52" y="24"/>
                  </a:cubicBezTo>
                  <a:cubicBezTo>
                    <a:pt x="52" y="30"/>
                    <a:pt x="50" y="36"/>
                    <a:pt x="45" y="41"/>
                  </a:cubicBezTo>
                  <a:lnTo>
                    <a:pt x="3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4791220" y="5783263"/>
              <a:ext cx="46037" cy="44450"/>
            </a:xfrm>
            <a:custGeom>
              <a:avLst/>
              <a:gdLst>
                <a:gd name="T0" fmla="*/ 15 w 29"/>
                <a:gd name="T1" fmla="*/ 28 h 28"/>
                <a:gd name="T2" fmla="*/ 0 w 29"/>
                <a:gd name="T3" fmla="*/ 14 h 28"/>
                <a:gd name="T4" fmla="*/ 15 w 29"/>
                <a:gd name="T5" fmla="*/ 0 h 28"/>
                <a:gd name="T6" fmla="*/ 29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0" y="14"/>
                  </a:lnTo>
                  <a:lnTo>
                    <a:pt x="15" y="0"/>
                  </a:lnTo>
                  <a:lnTo>
                    <a:pt x="29" y="14"/>
                  </a:lnTo>
                  <a:lnTo>
                    <a:pt x="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851545" y="5768975"/>
              <a:ext cx="46037" cy="44450"/>
            </a:xfrm>
            <a:custGeom>
              <a:avLst/>
              <a:gdLst>
                <a:gd name="T0" fmla="*/ 14 w 29"/>
                <a:gd name="T1" fmla="*/ 28 h 28"/>
                <a:gd name="T2" fmla="*/ 0 w 29"/>
                <a:gd name="T3" fmla="*/ 14 h 28"/>
                <a:gd name="T4" fmla="*/ 14 w 29"/>
                <a:gd name="T5" fmla="*/ 0 h 28"/>
                <a:gd name="T6" fmla="*/ 29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29" y="14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4867420" y="5708650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28" y="14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4837258" y="5827713"/>
              <a:ext cx="44450" cy="46038"/>
            </a:xfrm>
            <a:custGeom>
              <a:avLst/>
              <a:gdLst>
                <a:gd name="T0" fmla="*/ 14 w 28"/>
                <a:gd name="T1" fmla="*/ 29 h 29"/>
                <a:gd name="T2" fmla="*/ 0 w 28"/>
                <a:gd name="T3" fmla="*/ 15 h 29"/>
                <a:gd name="T4" fmla="*/ 14 w 28"/>
                <a:gd name="T5" fmla="*/ 0 h 29"/>
                <a:gd name="T6" fmla="*/ 28 w 28"/>
                <a:gd name="T7" fmla="*/ 15 h 29"/>
                <a:gd name="T8" fmla="*/ 14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4" y="2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28" y="15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4911870" y="5753100"/>
              <a:ext cx="44450" cy="46038"/>
            </a:xfrm>
            <a:custGeom>
              <a:avLst/>
              <a:gdLst>
                <a:gd name="T0" fmla="*/ 14 w 28"/>
                <a:gd name="T1" fmla="*/ 29 h 29"/>
                <a:gd name="T2" fmla="*/ 0 w 28"/>
                <a:gd name="T3" fmla="*/ 14 h 29"/>
                <a:gd name="T4" fmla="*/ 14 w 28"/>
                <a:gd name="T5" fmla="*/ 0 h 29"/>
                <a:gd name="T6" fmla="*/ 28 w 28"/>
                <a:gd name="T7" fmla="*/ 14 h 29"/>
                <a:gd name="T8" fmla="*/ 14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4" y="2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28" y="14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352365" y="5253224"/>
            <a:ext cx="3133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点此输入标题，点此输入标题，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964437" y="4737128"/>
            <a:ext cx="189717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共享经济领创者</a:t>
            </a:r>
          </a:p>
        </p:txBody>
      </p:sp>
      <p:sp>
        <p:nvSpPr>
          <p:cNvPr id="49" name="椭圆 48"/>
          <p:cNvSpPr/>
          <p:nvPr/>
        </p:nvSpPr>
        <p:spPr>
          <a:xfrm>
            <a:off x="8397218" y="4620756"/>
            <a:ext cx="561182" cy="561182"/>
          </a:xfrm>
          <a:prstGeom prst="ellipse">
            <a:avLst/>
          </a:prstGeom>
          <a:solidFill>
            <a:srgbClr val="2C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549927" y="4759595"/>
            <a:ext cx="282534" cy="283503"/>
            <a:chOff x="13416445" y="3094038"/>
            <a:chExt cx="463550" cy="465138"/>
          </a:xfrm>
          <a:solidFill>
            <a:schemeClr val="bg1"/>
          </a:solidFill>
        </p:grpSpPr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13464070" y="3094038"/>
              <a:ext cx="415925" cy="417513"/>
            </a:xfrm>
            <a:custGeom>
              <a:avLst/>
              <a:gdLst>
                <a:gd name="T0" fmla="*/ 102 w 262"/>
                <a:gd name="T1" fmla="*/ 263 h 263"/>
                <a:gd name="T2" fmla="*/ 0 w 262"/>
                <a:gd name="T3" fmla="*/ 159 h 263"/>
                <a:gd name="T4" fmla="*/ 203 w 262"/>
                <a:gd name="T5" fmla="*/ 0 h 263"/>
                <a:gd name="T6" fmla="*/ 262 w 262"/>
                <a:gd name="T7" fmla="*/ 59 h 263"/>
                <a:gd name="T8" fmla="*/ 102 w 262"/>
                <a:gd name="T9" fmla="*/ 263 h 263"/>
                <a:gd name="T10" fmla="*/ 29 w 262"/>
                <a:gd name="T11" fmla="*/ 161 h 263"/>
                <a:gd name="T12" fmla="*/ 100 w 262"/>
                <a:gd name="T13" fmla="*/ 234 h 263"/>
                <a:gd name="T14" fmla="*/ 237 w 262"/>
                <a:gd name="T15" fmla="*/ 62 h 263"/>
                <a:gd name="T16" fmla="*/ 201 w 262"/>
                <a:gd name="T17" fmla="*/ 26 h 263"/>
                <a:gd name="T18" fmla="*/ 29 w 262"/>
                <a:gd name="T19" fmla="*/ 16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263">
                  <a:moveTo>
                    <a:pt x="102" y="263"/>
                  </a:moveTo>
                  <a:lnTo>
                    <a:pt x="0" y="159"/>
                  </a:lnTo>
                  <a:lnTo>
                    <a:pt x="203" y="0"/>
                  </a:lnTo>
                  <a:lnTo>
                    <a:pt x="262" y="59"/>
                  </a:lnTo>
                  <a:lnTo>
                    <a:pt x="102" y="263"/>
                  </a:lnTo>
                  <a:close/>
                  <a:moveTo>
                    <a:pt x="29" y="161"/>
                  </a:moveTo>
                  <a:lnTo>
                    <a:pt x="100" y="234"/>
                  </a:lnTo>
                  <a:lnTo>
                    <a:pt x="237" y="62"/>
                  </a:lnTo>
                  <a:lnTo>
                    <a:pt x="201" y="26"/>
                  </a:lnTo>
                  <a:lnTo>
                    <a:pt x="29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13565670" y="3184525"/>
              <a:ext cx="220662" cy="179388"/>
            </a:xfrm>
            <a:custGeom>
              <a:avLst/>
              <a:gdLst>
                <a:gd name="T0" fmla="*/ 12 w 139"/>
                <a:gd name="T1" fmla="*/ 113 h 113"/>
                <a:gd name="T2" fmla="*/ 0 w 139"/>
                <a:gd name="T3" fmla="*/ 99 h 113"/>
                <a:gd name="T4" fmla="*/ 128 w 139"/>
                <a:gd name="T5" fmla="*/ 0 h 113"/>
                <a:gd name="T6" fmla="*/ 139 w 139"/>
                <a:gd name="T7" fmla="*/ 14 h 113"/>
                <a:gd name="T8" fmla="*/ 12 w 13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13">
                  <a:moveTo>
                    <a:pt x="12" y="113"/>
                  </a:moveTo>
                  <a:lnTo>
                    <a:pt x="0" y="99"/>
                  </a:lnTo>
                  <a:lnTo>
                    <a:pt x="128" y="0"/>
                  </a:lnTo>
                  <a:lnTo>
                    <a:pt x="139" y="14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13427558" y="3387725"/>
              <a:ext cx="160337" cy="160338"/>
            </a:xfrm>
            <a:custGeom>
              <a:avLst/>
              <a:gdLst>
                <a:gd name="T0" fmla="*/ 12 w 43"/>
                <a:gd name="T1" fmla="*/ 43 h 43"/>
                <a:gd name="T2" fmla="*/ 0 w 43"/>
                <a:gd name="T3" fmla="*/ 31 h 43"/>
                <a:gd name="T4" fmla="*/ 3 w 43"/>
                <a:gd name="T5" fmla="*/ 29 h 43"/>
                <a:gd name="T6" fmla="*/ 3 w 43"/>
                <a:gd name="T7" fmla="*/ 12 h 43"/>
                <a:gd name="T8" fmla="*/ 0 w 43"/>
                <a:gd name="T9" fmla="*/ 9 h 43"/>
                <a:gd name="T10" fmla="*/ 9 w 43"/>
                <a:gd name="T11" fmla="*/ 0 h 43"/>
                <a:gd name="T12" fmla="*/ 14 w 43"/>
                <a:gd name="T13" fmla="*/ 6 h 43"/>
                <a:gd name="T14" fmla="*/ 11 w 43"/>
                <a:gd name="T15" fmla="*/ 9 h 43"/>
                <a:gd name="T16" fmla="*/ 11 w 43"/>
                <a:gd name="T17" fmla="*/ 31 h 43"/>
                <a:gd name="T18" fmla="*/ 12 w 43"/>
                <a:gd name="T19" fmla="*/ 32 h 43"/>
                <a:gd name="T20" fmla="*/ 34 w 43"/>
                <a:gd name="T21" fmla="*/ 32 h 43"/>
                <a:gd name="T22" fmla="*/ 37 w 43"/>
                <a:gd name="T23" fmla="*/ 29 h 43"/>
                <a:gd name="T24" fmla="*/ 43 w 43"/>
                <a:gd name="T25" fmla="*/ 34 h 43"/>
                <a:gd name="T26" fmla="*/ 34 w 43"/>
                <a:gd name="T27" fmla="*/ 43 h 43"/>
                <a:gd name="T28" fmla="*/ 31 w 43"/>
                <a:gd name="T29" fmla="*/ 40 h 43"/>
                <a:gd name="T30" fmla="*/ 14 w 43"/>
                <a:gd name="T31" fmla="*/ 40 h 43"/>
                <a:gd name="T32" fmla="*/ 12 w 43"/>
                <a:gd name="T3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12" y="4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8" y="24"/>
                    <a:pt x="8" y="16"/>
                    <a:pt x="3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6"/>
                    <a:pt x="16" y="25"/>
                    <a:pt x="11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8" y="27"/>
                    <a:pt x="27" y="27"/>
                    <a:pt x="34" y="32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35"/>
                    <a:pt x="19" y="35"/>
                    <a:pt x="14" y="40"/>
                  </a:cubicBezTo>
                  <a:lnTo>
                    <a:pt x="1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13416445" y="3503613"/>
              <a:ext cx="55562" cy="55563"/>
            </a:xfrm>
            <a:custGeom>
              <a:avLst/>
              <a:gdLst>
                <a:gd name="T0" fmla="*/ 14 w 35"/>
                <a:gd name="T1" fmla="*/ 35 h 35"/>
                <a:gd name="T2" fmla="*/ 0 w 35"/>
                <a:gd name="T3" fmla="*/ 21 h 35"/>
                <a:gd name="T4" fmla="*/ 21 w 35"/>
                <a:gd name="T5" fmla="*/ 0 h 35"/>
                <a:gd name="T6" fmla="*/ 35 w 35"/>
                <a:gd name="T7" fmla="*/ 14 h 35"/>
                <a:gd name="T8" fmla="*/ 14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4" y="35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35" y="14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8704" y="319372"/>
            <a:ext cx="11132746" cy="2625477"/>
            <a:chOff x="468704" y="319372"/>
            <a:chExt cx="11132746" cy="2625477"/>
          </a:xfrm>
        </p:grpSpPr>
        <p:sp>
          <p:nvSpPr>
            <p:cNvPr id="56" name="矩形 55"/>
            <p:cNvSpPr/>
            <p:nvPr/>
          </p:nvSpPr>
          <p:spPr>
            <a:xfrm>
              <a:off x="468704" y="319372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010583" y="631889"/>
              <a:ext cx="2208938" cy="751811"/>
              <a:chOff x="766853" y="1263405"/>
              <a:chExt cx="2208938" cy="751811"/>
            </a:xfrm>
          </p:grpSpPr>
          <p:sp>
            <p:nvSpPr>
              <p:cNvPr id="23" name="TextBox 1"/>
              <p:cNvSpPr txBox="1"/>
              <p:nvPr/>
            </p:nvSpPr>
            <p:spPr>
              <a:xfrm>
                <a:off x="766853" y="1263405"/>
                <a:ext cx="2208938" cy="502061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3810"/>
                  </a:lnSpc>
                </a:pPr>
                <a:r>
                  <a:rPr lang="en-US" altLang="zh-CN" sz="2963" b="1" dirty="0">
                    <a:solidFill>
                      <a:schemeClr val="bg1"/>
                    </a:solidFill>
                    <a:cs typeface="+mn-ea"/>
                    <a:sym typeface="+mn-lt"/>
                  </a:rPr>
                  <a:t>1.4</a:t>
                </a:r>
                <a:r>
                  <a:rPr lang="en-US" altLang="zh-CN" sz="2963" dirty="0">
                    <a:solidFill>
                      <a:schemeClr val="bg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963" b="1" dirty="0">
                    <a:solidFill>
                      <a:schemeClr val="bg1"/>
                    </a:solidFill>
                    <a:cs typeface="+mn-ea"/>
                    <a:sym typeface="+mn-lt"/>
                  </a:rPr>
                  <a:t>项目愿景</a:t>
                </a:r>
              </a:p>
            </p:txBody>
          </p:sp>
          <p:sp>
            <p:nvSpPr>
              <p:cNvPr id="24" name="TextBox 1"/>
              <p:cNvSpPr txBox="1"/>
              <p:nvPr/>
            </p:nvSpPr>
            <p:spPr>
              <a:xfrm>
                <a:off x="766853" y="1680060"/>
                <a:ext cx="2062488" cy="335156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434"/>
                  </a:lnSpc>
                </a:pPr>
                <a:r>
                  <a:rPr lang="en-US" altLang="zh-CN" sz="1905" b="1" dirty="0">
                    <a:solidFill>
                      <a:schemeClr val="bg1"/>
                    </a:solidFill>
                    <a:cs typeface="+mn-ea"/>
                    <a:sym typeface="+mn-lt"/>
                  </a:rPr>
                  <a:t>PROJECT</a:t>
                </a:r>
                <a:r>
                  <a:rPr lang="en-US" altLang="zh-CN" sz="1905" dirty="0">
                    <a:solidFill>
                      <a:schemeClr val="bg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905" b="1" dirty="0">
                    <a:solidFill>
                      <a:schemeClr val="bg1"/>
                    </a:solidFill>
                    <a:cs typeface="+mn-ea"/>
                    <a:sym typeface="+mn-lt"/>
                  </a:rPr>
                  <a:t>VISION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087100" y="476250"/>
              <a:ext cx="514350" cy="2468599"/>
              <a:chOff x="11087100" y="476250"/>
              <a:chExt cx="514350" cy="2468599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solidFill>
                  <a:srgbClr val="2CDAD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224192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7034" y="212485"/>
            <a:ext cx="3560783" cy="1228228"/>
            <a:chOff x="401102" y="338646"/>
            <a:chExt cx="3560783" cy="1228228"/>
          </a:xfrm>
        </p:grpSpPr>
        <p:sp>
          <p:nvSpPr>
            <p:cNvPr id="19" name="矩形 18"/>
            <p:cNvSpPr/>
            <p:nvPr/>
          </p:nvSpPr>
          <p:spPr>
            <a:xfrm>
              <a:off x="401102" y="338646"/>
              <a:ext cx="3292697" cy="1228228"/>
            </a:xfrm>
            <a:prstGeom prst="rect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83972" y="536671"/>
              <a:ext cx="3377913" cy="765250"/>
              <a:chOff x="766853" y="1411251"/>
              <a:chExt cx="3377913" cy="765250"/>
            </a:xfrm>
          </p:grpSpPr>
          <p:sp>
            <p:nvSpPr>
              <p:cNvPr id="5" name="TextBox 1"/>
              <p:cNvSpPr txBox="1"/>
              <p:nvPr/>
            </p:nvSpPr>
            <p:spPr>
              <a:xfrm>
                <a:off x="766853" y="1411251"/>
                <a:ext cx="2208938" cy="502061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3810"/>
                  </a:lnSpc>
                </a:pPr>
                <a:r>
                  <a:rPr lang="en-US" altLang="zh-CN" sz="2963" b="1" dirty="0">
                    <a:solidFill>
                      <a:schemeClr val="bg1"/>
                    </a:solidFill>
                    <a:cs typeface="+mn-ea"/>
                    <a:sym typeface="+mn-lt"/>
                  </a:rPr>
                  <a:t>1.5</a:t>
                </a:r>
                <a:r>
                  <a:rPr lang="en-US" altLang="zh-CN" sz="2963" dirty="0">
                    <a:solidFill>
                      <a:schemeClr val="bg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963" b="1" dirty="0">
                    <a:solidFill>
                      <a:schemeClr val="bg1"/>
                    </a:solidFill>
                    <a:cs typeface="+mn-ea"/>
                    <a:sym typeface="+mn-lt"/>
                  </a:rPr>
                  <a:t>公司简介</a:t>
                </a:r>
              </a:p>
            </p:txBody>
          </p:sp>
          <p:sp>
            <p:nvSpPr>
              <p:cNvPr id="6" name="TextBox 1"/>
              <p:cNvSpPr txBox="1"/>
              <p:nvPr/>
            </p:nvSpPr>
            <p:spPr>
              <a:xfrm>
                <a:off x="766854" y="1841345"/>
                <a:ext cx="3377912" cy="335156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434"/>
                  </a:lnSpc>
                </a:pPr>
                <a:r>
                  <a:rPr lang="en-US" altLang="zh-CN" sz="1905" b="1" dirty="0">
                    <a:solidFill>
                      <a:schemeClr val="bg1"/>
                    </a:solidFill>
                    <a:cs typeface="+mn-ea"/>
                    <a:sym typeface="+mn-lt"/>
                  </a:rPr>
                  <a:t>COMPANY</a:t>
                </a:r>
                <a:r>
                  <a:rPr lang="en-US" altLang="zh-CN" sz="1905" dirty="0">
                    <a:solidFill>
                      <a:schemeClr val="bg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905" b="1" dirty="0">
                    <a:solidFill>
                      <a:schemeClr val="bg1"/>
                    </a:solidFill>
                    <a:cs typeface="+mn-ea"/>
                    <a:sym typeface="+mn-lt"/>
                  </a:rPr>
                  <a:t>INTRODUCTION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755255" y="2390726"/>
            <a:ext cx="7999746" cy="3308784"/>
            <a:chOff x="1469342" y="1699780"/>
            <a:chExt cx="9309246" cy="3850406"/>
          </a:xfrm>
        </p:grpSpPr>
        <p:sp>
          <p:nvSpPr>
            <p:cNvPr id="8" name="椭圆 7"/>
            <p:cNvSpPr/>
            <p:nvPr/>
          </p:nvSpPr>
          <p:spPr>
            <a:xfrm>
              <a:off x="1469342" y="2904143"/>
              <a:ext cx="114446" cy="114446"/>
            </a:xfrm>
            <a:prstGeom prst="ellipse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A4F7A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83788" y="2789843"/>
              <a:ext cx="9194800" cy="5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69342" y="1814079"/>
              <a:ext cx="114446" cy="114446"/>
            </a:xfrm>
            <a:prstGeom prst="ellipse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A4F7A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83788" y="1699780"/>
              <a:ext cx="9194800" cy="5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69342" y="3994207"/>
              <a:ext cx="114446" cy="114446"/>
            </a:xfrm>
            <a:prstGeom prst="ellipse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A4F7A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83788" y="3879908"/>
              <a:ext cx="9194800" cy="5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69342" y="5084270"/>
              <a:ext cx="114446" cy="114446"/>
            </a:xfrm>
            <a:prstGeom prst="ellipse">
              <a:avLst/>
            </a:prstGeom>
            <a:solidFill>
              <a:srgbClr val="2CDADB"/>
            </a:solidFill>
            <a:ln>
              <a:solidFill>
                <a:srgbClr val="2C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5A4F7A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83788" y="4969971"/>
              <a:ext cx="9194800" cy="5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请替换文字内容，点击添加相关标题文字，修改文字内容，也可以直接复制你的内容到此</a:t>
              </a:r>
              <a:r>
                <a:rPr lang="zh-CN" altLang="en-US" sz="11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087100" y="476250"/>
            <a:ext cx="514350" cy="2468599"/>
            <a:chOff x="11087100" y="476250"/>
            <a:chExt cx="514350" cy="2468599"/>
          </a:xfrm>
        </p:grpSpPr>
        <p:sp>
          <p:nvSpPr>
            <p:cNvPr id="21" name="椭圆 20"/>
            <p:cNvSpPr/>
            <p:nvPr/>
          </p:nvSpPr>
          <p:spPr>
            <a:xfrm>
              <a:off x="11087100" y="476250"/>
              <a:ext cx="514350" cy="514350"/>
            </a:xfrm>
            <a:prstGeom prst="ellipse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rot="5400000">
              <a:off x="10389643" y="1805551"/>
              <a:ext cx="190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YOUR LOGO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TextBox 1"/>
          <p:cNvSpPr txBox="1"/>
          <p:nvPr/>
        </p:nvSpPr>
        <p:spPr>
          <a:xfrm>
            <a:off x="723900" y="2489200"/>
            <a:ext cx="923330" cy="322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cs typeface="+mn-ea"/>
                <a:sym typeface="+mn-lt"/>
              </a:rPr>
              <a:t>小米介绍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23900" y="2755900"/>
            <a:ext cx="2727350" cy="322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cs typeface="+mn-ea"/>
                <a:sym typeface="+mn-lt"/>
              </a:rPr>
              <a:t>XIAOMI INTRODUCTION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327454"/>
            <a:ext cx="3393771" cy="25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76398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874" y="462775"/>
            <a:ext cx="11144251" cy="5957075"/>
            <a:chOff x="523874" y="462775"/>
            <a:chExt cx="11144251" cy="5957075"/>
          </a:xfrm>
        </p:grpSpPr>
        <p:sp>
          <p:nvSpPr>
            <p:cNvPr id="5" name="矩形 4"/>
            <p:cNvSpPr/>
            <p:nvPr/>
          </p:nvSpPr>
          <p:spPr>
            <a:xfrm>
              <a:off x="523875" y="3086100"/>
              <a:ext cx="11144250" cy="3333750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05850" y="1466850"/>
              <a:ext cx="2247900" cy="2247900"/>
            </a:xfrm>
            <a:prstGeom prst="rect">
              <a:avLst/>
            </a:prstGeom>
            <a:solidFill>
              <a:srgbClr val="2CDAD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00" dirty="0" smtClean="0">
                  <a:cs typeface="+mn-ea"/>
                  <a:sym typeface="+mn-lt"/>
                </a:rPr>
                <a:t>2</a:t>
              </a:r>
              <a:endParaRPr lang="zh-CN" altLang="en-US" sz="11500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7488882" y="2683818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PART </a:t>
              </a:r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TWO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feld 29"/>
            <p:cNvSpPr txBox="1"/>
            <p:nvPr/>
          </p:nvSpPr>
          <p:spPr>
            <a:xfrm>
              <a:off x="1301852" y="3086100"/>
              <a:ext cx="391395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600"/>
              <a:endParaRPr lang="de-DE" sz="4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defTabSz="228600"/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市场透视</a:t>
              </a:r>
              <a:endParaRPr lang="de-DE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 rot="16200000">
              <a:off x="1500999" y="-514350"/>
              <a:ext cx="514350" cy="2468599"/>
              <a:chOff x="11087100" y="476250"/>
              <a:chExt cx="514350" cy="246859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1087100" y="476250"/>
                <a:ext cx="514350" cy="514350"/>
              </a:xfrm>
              <a:prstGeom prst="ellipse">
                <a:avLst/>
              </a:prstGeom>
              <a:solidFill>
                <a:srgbClr val="2CDAD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rot="5400000">
                <a:off x="10389643" y="1805551"/>
                <a:ext cx="190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+mn-ea"/>
                    <a:sym typeface="+mn-lt"/>
                  </a:rPr>
                  <a:t>YOUR LOGO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Textfeld 78"/>
          <p:cNvSpPr txBox="1"/>
          <p:nvPr/>
        </p:nvSpPr>
        <p:spPr>
          <a:xfrm>
            <a:off x="1301853" y="4532651"/>
            <a:ext cx="1690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2.1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市场潜力</a:t>
            </a:r>
          </a:p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2.2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市场透析</a:t>
            </a:r>
          </a:p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2.3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行业痛点</a:t>
            </a: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feld 78"/>
          <p:cNvSpPr txBox="1"/>
          <p:nvPr/>
        </p:nvSpPr>
        <p:spPr>
          <a:xfrm>
            <a:off x="2775053" y="4532651"/>
            <a:ext cx="1690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2.4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解决方案</a:t>
            </a:r>
          </a:p>
          <a:p>
            <a:pPr defTabSz="2286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2.5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竞争分析</a:t>
            </a: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2286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98775"/>
      </p:ext>
    </p:extLst>
  </p:cSld>
  <p:clrMapOvr>
    <a:masterClrMapping/>
  </p:clrMapOvr>
  <p:transition spd="med" advTm="42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o5elyhh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3300</Words>
  <Application>Microsoft Office PowerPoint</Application>
  <PresentationFormat>自定义</PresentationFormat>
  <Paragraphs>331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Windows User</cp:lastModifiedBy>
  <cp:revision>31</cp:revision>
  <dcterms:created xsi:type="dcterms:W3CDTF">2017-09-09T10:26:37Z</dcterms:created>
  <dcterms:modified xsi:type="dcterms:W3CDTF">2021-05-19T09:19:03Z</dcterms:modified>
</cp:coreProperties>
</file>