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7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33"/>
  </p:notesMasterIdLst>
  <p:sldIdLst>
    <p:sldId id="256" r:id="rId4"/>
    <p:sldId id="258" r:id="rId5"/>
    <p:sldId id="259" r:id="rId6"/>
    <p:sldId id="268" r:id="rId7"/>
    <p:sldId id="313" r:id="rId8"/>
    <p:sldId id="270" r:id="rId9"/>
    <p:sldId id="311" r:id="rId10"/>
    <p:sldId id="272" r:id="rId11"/>
    <p:sldId id="260" r:id="rId12"/>
    <p:sldId id="279" r:id="rId13"/>
    <p:sldId id="280" r:id="rId14"/>
    <p:sldId id="281" r:id="rId15"/>
    <p:sldId id="282" r:id="rId16"/>
    <p:sldId id="283" r:id="rId17"/>
    <p:sldId id="261" r:id="rId18"/>
    <p:sldId id="289" r:id="rId19"/>
    <p:sldId id="290" r:id="rId20"/>
    <p:sldId id="291" r:id="rId21"/>
    <p:sldId id="292" r:id="rId22"/>
    <p:sldId id="263" r:id="rId23"/>
    <p:sldId id="297" r:id="rId24"/>
    <p:sldId id="298" r:id="rId25"/>
    <p:sldId id="299" r:id="rId26"/>
    <p:sldId id="267" r:id="rId27"/>
    <p:sldId id="301" r:id="rId28"/>
    <p:sldId id="306" r:id="rId29"/>
    <p:sldId id="303" r:id="rId30"/>
    <p:sldId id="308" r:id="rId31"/>
    <p:sldId id="31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xuan Zeng" initials="x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727D"/>
    <a:srgbClr val="F35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6314" autoAdjust="0"/>
  </p:normalViewPr>
  <p:slideViewPr>
    <p:cSldViewPr snapToGrid="0">
      <p:cViewPr>
        <p:scale>
          <a:sx n="75" d="100"/>
          <a:sy n="75" d="100"/>
        </p:scale>
        <p:origin x="-2028" y="-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5B727D"/>
              </a:solidFill>
              <a:ln w="1905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0B4-4C16-8316-799794158B9D}"/>
              </c:ext>
            </c:extLst>
          </c:dPt>
          <c:dPt>
            <c:idx val="1"/>
            <c:bubble3D val="0"/>
            <c:spPr>
              <a:solidFill>
                <a:srgbClr val="F35E40"/>
              </a:solidFill>
              <a:ln w="1905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0B4-4C16-8316-799794158B9D}"/>
              </c:ext>
            </c:extLst>
          </c:dPt>
          <c:dPt>
            <c:idx val="2"/>
            <c:bubble3D val="0"/>
            <c:spPr>
              <a:solidFill>
                <a:srgbClr val="F35E40"/>
              </a:solidFill>
              <a:ln w="1905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0B4-4C16-8316-799794158B9D}"/>
              </c:ext>
            </c:extLst>
          </c:dPt>
          <c:dPt>
            <c:idx val="3"/>
            <c:bubble3D val="0"/>
            <c:spPr>
              <a:solidFill>
                <a:srgbClr val="5B727D"/>
              </a:solidFill>
              <a:ln w="1905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0B4-4C16-8316-799794158B9D}"/>
              </c:ext>
            </c:extLst>
          </c:dPt>
          <c:dPt>
            <c:idx val="4"/>
            <c:bubble3D val="0"/>
            <c:spPr>
              <a:solidFill>
                <a:srgbClr val="5B727D"/>
              </a:solidFill>
              <a:ln w="1905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0B4-4C16-8316-799794158B9D}"/>
              </c:ext>
            </c:extLst>
          </c:dPt>
          <c:dPt>
            <c:idx val="5"/>
            <c:bubble3D val="0"/>
            <c:spPr>
              <a:solidFill>
                <a:srgbClr val="F35E40"/>
              </a:solidFill>
              <a:ln w="1905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00B4-4C16-8316-799794158B9D}"/>
              </c:ext>
            </c:extLst>
          </c:dPt>
          <c:dPt>
            <c:idx val="6"/>
            <c:bubble3D val="0"/>
            <c:spPr>
              <a:solidFill>
                <a:srgbClr val="F35E40"/>
              </a:solidFill>
              <a:ln w="1905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00B4-4C16-8316-799794158B9D}"/>
              </c:ext>
            </c:extLst>
          </c:dPt>
          <c:dPt>
            <c:idx val="7"/>
            <c:bubble3D val="0"/>
            <c:spPr>
              <a:solidFill>
                <a:srgbClr val="5B727D"/>
              </a:solidFill>
              <a:ln w="1905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00B4-4C16-8316-799794158B9D}"/>
              </c:ext>
            </c:extLst>
          </c:dPt>
          <c:cat>
            <c:strRef>
              <c:f>Sheet1!$A$2:$A$9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00B4-4C16-8316-799794158B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28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60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190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34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86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35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24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067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61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19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42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39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91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5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745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892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11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032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18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43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11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76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8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583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295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51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51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2021/5/20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1962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2021/5/20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579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72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56848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72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7559-F989-49DB-AB7F-87B54CDBE4D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37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7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-297393" y="-1194554"/>
            <a:ext cx="2807161" cy="280716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1860988" y="1257238"/>
            <a:ext cx="3721976" cy="3721976"/>
            <a:chOff x="-966075" y="2611829"/>
            <a:chExt cx="2049594" cy="2049594"/>
          </a:xfrm>
        </p:grpSpPr>
        <p:sp>
          <p:nvSpPr>
            <p:cNvPr id="5" name="椭圆 4"/>
            <p:cNvSpPr/>
            <p:nvPr/>
          </p:nvSpPr>
          <p:spPr>
            <a:xfrm>
              <a:off x="-843094" y="2734810"/>
              <a:ext cx="1803633" cy="1803633"/>
            </a:xfrm>
            <a:prstGeom prst="ellipse">
              <a:avLst/>
            </a:prstGeom>
            <a:solidFill>
              <a:srgbClr val="5B72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-966075" y="2611829"/>
              <a:ext cx="2049594" cy="2049594"/>
            </a:xfrm>
            <a:prstGeom prst="ellipse">
              <a:avLst/>
            </a:prstGeom>
            <a:noFill/>
            <a:ln>
              <a:solidFill>
                <a:srgbClr val="5B7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176268" y="5377434"/>
            <a:ext cx="1333500" cy="1333500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030374" y="5344283"/>
            <a:ext cx="366960" cy="366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331012" y="3136024"/>
            <a:ext cx="3721976" cy="3721976"/>
            <a:chOff x="-966075" y="2611829"/>
            <a:chExt cx="2049594" cy="2049594"/>
          </a:xfrm>
        </p:grpSpPr>
        <p:sp>
          <p:nvSpPr>
            <p:cNvPr id="11" name="椭圆 10"/>
            <p:cNvSpPr/>
            <p:nvPr/>
          </p:nvSpPr>
          <p:spPr>
            <a:xfrm rot="17180848">
              <a:off x="-843094" y="2734810"/>
              <a:ext cx="1803633" cy="1803633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-966075" y="2611829"/>
              <a:ext cx="2049594" cy="2049594"/>
            </a:xfrm>
            <a:prstGeom prst="ellipse">
              <a:avLst/>
            </a:prstGeom>
            <a:noFill/>
            <a:ln>
              <a:solidFill>
                <a:srgbClr val="F35E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10975254" y="-240722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412928" y="12572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718400" y="198250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10622" y="1888903"/>
            <a:ext cx="55391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商业融资计划书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310622" y="2947912"/>
            <a:ext cx="4394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BUSINESS PROJECT PLAN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3425867" y="3391564"/>
            <a:ext cx="2197322" cy="8679"/>
          </a:xfrm>
          <a:prstGeom prst="line">
            <a:avLst/>
          </a:prstGeom>
          <a:ln w="15875">
            <a:solidFill>
              <a:srgbClr val="5B7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310621" y="3591431"/>
            <a:ext cx="6102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THE CONTENTPLEASE ENTER THE CONTENTPLEASE ENTER THE</a:t>
            </a:r>
          </a:p>
          <a:p>
            <a:r>
              <a:rPr lang="en-US" altLang="zh-CN" sz="10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CONTENTPLEASE ENTER THE CONTENTPLEASE ENTER THE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310622" y="4559321"/>
            <a:ext cx="1630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第一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10692" y="4559321"/>
            <a:ext cx="1630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时 间：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20XX.XX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8140" y="2239355"/>
            <a:ext cx="1015663" cy="17979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20XX</a:t>
            </a:r>
            <a:endParaRPr lang="en-US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9" grpId="0" bldLvl="0" animBg="1"/>
      <p:bldP spid="13" grpId="0" animBg="1"/>
      <p:bldP spid="14" grpId="0" animBg="1"/>
      <p:bldP spid="15" grpId="0" animBg="1"/>
      <p:bldP spid="17" grpId="0"/>
      <p:bldP spid="18" grpId="0"/>
      <p:bldP spid="22" grpId="0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9540000">
            <a:off x="11406828" y="61340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9540000">
            <a:off x="10739355" y="575567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524510" y="398780"/>
            <a:ext cx="2049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企业理念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1752" y="643554"/>
            <a:ext cx="24081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Enterprise idea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1348740" y="1374775"/>
            <a:ext cx="9277350" cy="3444630"/>
            <a:chOff x="1789" y="2382"/>
            <a:chExt cx="15472" cy="5837"/>
          </a:xfrm>
        </p:grpSpPr>
        <p:sp>
          <p:nvSpPr>
            <p:cNvPr id="31746" name="44"/>
            <p:cNvSpPr>
              <a:spLocks noChangeAspect="1"/>
            </p:cNvSpPr>
            <p:nvPr/>
          </p:nvSpPr>
          <p:spPr bwMode="auto">
            <a:xfrm>
              <a:off x="10283" y="4828"/>
              <a:ext cx="3052" cy="3005"/>
            </a:xfrm>
            <a:custGeom>
              <a:avLst/>
              <a:gdLst>
                <a:gd name="T0" fmla="*/ 1938337 w 145"/>
                <a:gd name="T1" fmla="*/ 987447 h 143"/>
                <a:gd name="T2" fmla="*/ 1777923 w 145"/>
                <a:gd name="T3" fmla="*/ 1174262 h 143"/>
                <a:gd name="T4" fmla="*/ 106943 w 145"/>
                <a:gd name="T5" fmla="*/ 1908175 h 143"/>
                <a:gd name="T6" fmla="*/ 26736 w 145"/>
                <a:gd name="T7" fmla="*/ 1881487 h 143"/>
                <a:gd name="T8" fmla="*/ 0 w 145"/>
                <a:gd name="T9" fmla="*/ 1801424 h 143"/>
                <a:gd name="T10" fmla="*/ 80207 w 145"/>
                <a:gd name="T11" fmla="*/ 1441139 h 143"/>
                <a:gd name="T12" fmla="*/ 668392 w 145"/>
                <a:gd name="T13" fmla="*/ 974103 h 143"/>
                <a:gd name="T14" fmla="*/ 280725 w 145"/>
                <a:gd name="T15" fmla="*/ 587131 h 143"/>
                <a:gd name="T16" fmla="*/ 387667 w 145"/>
                <a:gd name="T17" fmla="*/ 106751 h 143"/>
                <a:gd name="T18" fmla="*/ 481242 w 145"/>
                <a:gd name="T19" fmla="*/ 13344 h 143"/>
                <a:gd name="T20" fmla="*/ 588185 w 145"/>
                <a:gd name="T21" fmla="*/ 40032 h 143"/>
                <a:gd name="T22" fmla="*/ 1844762 w 145"/>
                <a:gd name="T23" fmla="*/ 813977 h 143"/>
                <a:gd name="T24" fmla="*/ 1938337 w 145"/>
                <a:gd name="T25" fmla="*/ 987447 h 1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5"/>
                <a:gd name="T40" fmla="*/ 0 h 143"/>
                <a:gd name="T41" fmla="*/ 145 w 145"/>
                <a:gd name="T42" fmla="*/ 143 h 14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rgbClr val="4D8689"/>
            </a:solidFill>
            <a:ln>
              <a:noFill/>
            </a:ln>
          </p:spPr>
          <p:txBody>
            <a:bodyPr lIns="91404" tIns="45718" rIns="91404" bIns="45718" anchor="ctr"/>
            <a:lstStyle/>
            <a:p>
              <a:pPr marL="0" marR="0" lvl="0" indent="0" algn="l" defTabSz="91376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747" name="33"/>
            <p:cNvSpPr/>
            <p:nvPr/>
          </p:nvSpPr>
          <p:spPr bwMode="auto">
            <a:xfrm>
              <a:off x="8710" y="5205"/>
              <a:ext cx="2333" cy="2297"/>
            </a:xfrm>
            <a:custGeom>
              <a:avLst/>
              <a:gdLst>
                <a:gd name="T0" fmla="*/ 1481139 w 145"/>
                <a:gd name="T1" fmla="*/ 754961 h 143"/>
                <a:gd name="T2" fmla="*/ 1358562 w 145"/>
                <a:gd name="T3" fmla="*/ 897792 h 143"/>
                <a:gd name="T4" fmla="*/ 81718 w 145"/>
                <a:gd name="T5" fmla="*/ 1458912 h 143"/>
                <a:gd name="T6" fmla="*/ 20430 w 145"/>
                <a:gd name="T7" fmla="*/ 1438508 h 143"/>
                <a:gd name="T8" fmla="*/ 0 w 145"/>
                <a:gd name="T9" fmla="*/ 1377295 h 143"/>
                <a:gd name="T10" fmla="*/ 61289 w 145"/>
                <a:gd name="T11" fmla="*/ 1101836 h 143"/>
                <a:gd name="T12" fmla="*/ 510738 w 145"/>
                <a:gd name="T13" fmla="*/ 744759 h 143"/>
                <a:gd name="T14" fmla="*/ 214510 w 145"/>
                <a:gd name="T15" fmla="*/ 448896 h 143"/>
                <a:gd name="T16" fmla="*/ 296228 w 145"/>
                <a:gd name="T17" fmla="*/ 81617 h 143"/>
                <a:gd name="T18" fmla="*/ 367731 w 145"/>
                <a:gd name="T19" fmla="*/ 10202 h 143"/>
                <a:gd name="T20" fmla="*/ 449449 w 145"/>
                <a:gd name="T21" fmla="*/ 30607 h 143"/>
                <a:gd name="T22" fmla="*/ 1409636 w 145"/>
                <a:gd name="T23" fmla="*/ 622333 h 143"/>
                <a:gd name="T24" fmla="*/ 1481139 w 145"/>
                <a:gd name="T25" fmla="*/ 754961 h 1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5"/>
                <a:gd name="T40" fmla="*/ 0 h 143"/>
                <a:gd name="T41" fmla="*/ 145 w 145"/>
                <a:gd name="T42" fmla="*/ 143 h 14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rgbClr val="F35E40"/>
            </a:solidFill>
            <a:ln>
              <a:noFill/>
            </a:ln>
          </p:spPr>
          <p:txBody>
            <a:bodyPr lIns="91404" tIns="45718" rIns="91404" bIns="45718" anchor="ctr"/>
            <a:lstStyle/>
            <a:p>
              <a:pPr marL="0" marR="0" lvl="0" indent="0" algn="l" defTabSz="91376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748" name="22"/>
            <p:cNvSpPr/>
            <p:nvPr/>
          </p:nvSpPr>
          <p:spPr bwMode="auto">
            <a:xfrm>
              <a:off x="7263" y="5393"/>
              <a:ext cx="2040" cy="1993"/>
            </a:xfrm>
            <a:custGeom>
              <a:avLst/>
              <a:gdLst>
                <a:gd name="T0" fmla="*/ 1295400 w 127"/>
                <a:gd name="T1" fmla="*/ 653027 h 124"/>
                <a:gd name="T2" fmla="*/ 1193400 w 127"/>
                <a:gd name="T3" fmla="*/ 775469 h 124"/>
                <a:gd name="T4" fmla="*/ 81600 w 127"/>
                <a:gd name="T5" fmla="*/ 1265239 h 124"/>
                <a:gd name="T6" fmla="*/ 20400 w 127"/>
                <a:gd name="T7" fmla="*/ 1255035 h 124"/>
                <a:gd name="T8" fmla="*/ 10200 w 127"/>
                <a:gd name="T9" fmla="*/ 1204018 h 124"/>
                <a:gd name="T10" fmla="*/ 61200 w 127"/>
                <a:gd name="T11" fmla="*/ 959133 h 124"/>
                <a:gd name="T12" fmla="*/ 397800 w 127"/>
                <a:gd name="T13" fmla="*/ 632620 h 124"/>
                <a:gd name="T14" fmla="*/ 193800 w 127"/>
                <a:gd name="T15" fmla="*/ 387735 h 124"/>
                <a:gd name="T16" fmla="*/ 265200 w 127"/>
                <a:gd name="T17" fmla="*/ 61221 h 124"/>
                <a:gd name="T18" fmla="*/ 326400 w 127"/>
                <a:gd name="T19" fmla="*/ 10204 h 124"/>
                <a:gd name="T20" fmla="*/ 397800 w 127"/>
                <a:gd name="T21" fmla="*/ 20407 h 124"/>
                <a:gd name="T22" fmla="*/ 1234200 w 127"/>
                <a:gd name="T23" fmla="*/ 530584 h 124"/>
                <a:gd name="T24" fmla="*/ 1295400 w 127"/>
                <a:gd name="T25" fmla="*/ 653027 h 1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7"/>
                <a:gd name="T40" fmla="*/ 0 h 124"/>
                <a:gd name="T41" fmla="*/ 127 w 127"/>
                <a:gd name="T42" fmla="*/ 124 h 1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solidFill>
              <a:srgbClr val="4D8689"/>
            </a:solidFill>
            <a:ln>
              <a:noFill/>
            </a:ln>
          </p:spPr>
          <p:txBody>
            <a:bodyPr lIns="91404" tIns="45718" rIns="91404" bIns="45718" anchor="ctr"/>
            <a:lstStyle/>
            <a:p>
              <a:pPr marL="0" marR="0" lvl="0" indent="0" algn="l" defTabSz="91376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749" name="11"/>
            <p:cNvSpPr/>
            <p:nvPr/>
          </p:nvSpPr>
          <p:spPr bwMode="auto">
            <a:xfrm>
              <a:off x="6125" y="5593"/>
              <a:ext cx="1620" cy="1640"/>
            </a:xfrm>
            <a:custGeom>
              <a:avLst/>
              <a:gdLst>
                <a:gd name="T0" fmla="*/ 152777 w 101"/>
                <a:gd name="T1" fmla="*/ 316504 h 102"/>
                <a:gd name="T2" fmla="*/ 213888 w 101"/>
                <a:gd name="T3" fmla="*/ 51049 h 102"/>
                <a:gd name="T4" fmla="*/ 264814 w 101"/>
                <a:gd name="T5" fmla="*/ 10210 h 102"/>
                <a:gd name="T6" fmla="*/ 325925 w 101"/>
                <a:gd name="T7" fmla="*/ 20420 h 102"/>
                <a:gd name="T8" fmla="*/ 967589 w 101"/>
                <a:gd name="T9" fmla="*/ 418602 h 102"/>
                <a:gd name="T10" fmla="*/ 1028700 w 101"/>
                <a:gd name="T11" fmla="*/ 520700 h 102"/>
                <a:gd name="T12" fmla="*/ 957404 w 101"/>
                <a:gd name="T13" fmla="*/ 643218 h 102"/>
                <a:gd name="T14" fmla="*/ 61111 w 101"/>
                <a:gd name="T15" fmla="*/ 1041400 h 102"/>
                <a:gd name="T16" fmla="*/ 20370 w 101"/>
                <a:gd name="T17" fmla="*/ 1031190 h 102"/>
                <a:gd name="T18" fmla="*/ 0 w 101"/>
                <a:gd name="T19" fmla="*/ 990351 h 102"/>
                <a:gd name="T20" fmla="*/ 50926 w 101"/>
                <a:gd name="T21" fmla="*/ 786155 h 102"/>
                <a:gd name="T22" fmla="*/ 152777 w 101"/>
                <a:gd name="T23" fmla="*/ 316504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"/>
                <a:gd name="T37" fmla="*/ 0 h 102"/>
                <a:gd name="T38" fmla="*/ 101 w 101"/>
                <a:gd name="T39" fmla="*/ 102 h 1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rgbClr val="F35E40"/>
            </a:solidFill>
            <a:ln>
              <a:noFill/>
            </a:ln>
          </p:spPr>
          <p:txBody>
            <a:bodyPr lIns="91404" tIns="45718" rIns="91404" bIns="45718" anchor="ctr"/>
            <a:lstStyle/>
            <a:p>
              <a:pPr marL="0" marR="0" lvl="0" indent="0" algn="l" defTabSz="91376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750" name="77"/>
            <p:cNvSpPr/>
            <p:nvPr/>
          </p:nvSpPr>
          <p:spPr bwMode="auto">
            <a:xfrm>
              <a:off x="12385" y="5463"/>
              <a:ext cx="4015" cy="453"/>
            </a:xfrm>
            <a:custGeom>
              <a:avLst/>
              <a:gdLst>
                <a:gd name="T0" fmla="*/ 0 w 1600200"/>
                <a:gd name="T1" fmla="*/ 287339 h 552450"/>
                <a:gd name="T2" fmla="*/ 273163 w 1600200"/>
                <a:gd name="T3" fmla="*/ 0 h 552450"/>
                <a:gd name="T4" fmla="*/ 2549525 w 1600200"/>
                <a:gd name="T5" fmla="*/ 0 h 552450"/>
                <a:gd name="T6" fmla="*/ 0 60000 65536"/>
                <a:gd name="T7" fmla="*/ 0 60000 65536"/>
                <a:gd name="T8" fmla="*/ 0 60000 65536"/>
                <a:gd name="T9" fmla="*/ 0 w 1600200"/>
                <a:gd name="T10" fmla="*/ 0 h 552450"/>
                <a:gd name="T11" fmla="*/ 1600200 w 1600200"/>
                <a:gd name="T12" fmla="*/ 552450 h 552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2700">
              <a:solidFill>
                <a:srgbClr val="4D8689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04" tIns="45718" rIns="91404" bIns="45718" anchor="ctr"/>
            <a:lstStyle/>
            <a:p>
              <a:pPr marL="0" marR="0" lvl="0" indent="0" algn="l" defTabSz="91376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751" name="66"/>
            <p:cNvSpPr/>
            <p:nvPr/>
          </p:nvSpPr>
          <p:spPr bwMode="auto">
            <a:xfrm flipH="1">
              <a:off x="2548" y="5948"/>
              <a:ext cx="4017" cy="453"/>
            </a:xfrm>
            <a:custGeom>
              <a:avLst/>
              <a:gdLst>
                <a:gd name="T0" fmla="*/ 0 w 1600200"/>
                <a:gd name="T1" fmla="*/ 287339 h 552450"/>
                <a:gd name="T2" fmla="*/ 273333 w 1600200"/>
                <a:gd name="T3" fmla="*/ 0 h 552450"/>
                <a:gd name="T4" fmla="*/ 2551112 w 1600200"/>
                <a:gd name="T5" fmla="*/ 0 h 552450"/>
                <a:gd name="T6" fmla="*/ 0 60000 65536"/>
                <a:gd name="T7" fmla="*/ 0 60000 65536"/>
                <a:gd name="T8" fmla="*/ 0 60000 65536"/>
                <a:gd name="T9" fmla="*/ 0 w 1600200"/>
                <a:gd name="T10" fmla="*/ 0 h 552450"/>
                <a:gd name="T11" fmla="*/ 1600200 w 1600200"/>
                <a:gd name="T12" fmla="*/ 552450 h 552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2700">
              <a:solidFill>
                <a:srgbClr val="F35E40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04" tIns="45718" rIns="91404" bIns="45718" anchor="ctr"/>
            <a:lstStyle/>
            <a:p>
              <a:pPr marL="0" marR="0" lvl="0" indent="0" algn="l" defTabSz="91376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752" name="55"/>
            <p:cNvSpPr/>
            <p:nvPr/>
          </p:nvSpPr>
          <p:spPr bwMode="auto">
            <a:xfrm>
              <a:off x="9878" y="4360"/>
              <a:ext cx="1060" cy="1577"/>
            </a:xfrm>
            <a:custGeom>
              <a:avLst/>
              <a:gdLst>
                <a:gd name="T0" fmla="*/ 0 w 647700"/>
                <a:gd name="T1" fmla="*/ 1001712 h 965200"/>
                <a:gd name="T2" fmla="*/ 105584 w 647700"/>
                <a:gd name="T3" fmla="*/ 540397 h 965200"/>
                <a:gd name="T4" fmla="*/ 673100 w 647700"/>
                <a:gd name="T5" fmla="*/ 0 h 965200"/>
                <a:gd name="T6" fmla="*/ 0 60000 65536"/>
                <a:gd name="T7" fmla="*/ 0 60000 65536"/>
                <a:gd name="T8" fmla="*/ 0 60000 65536"/>
                <a:gd name="T9" fmla="*/ 0 w 647700"/>
                <a:gd name="T10" fmla="*/ 0 h 965200"/>
                <a:gd name="T11" fmla="*/ 647700 w 647700"/>
                <a:gd name="T12" fmla="*/ 965200 h 965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7700" h="965200">
                  <a:moveTo>
                    <a:pt x="0" y="965200"/>
                  </a:moveTo>
                  <a:lnTo>
                    <a:pt x="101600" y="520700"/>
                  </a:lnTo>
                  <a:lnTo>
                    <a:pt x="647700" y="0"/>
                  </a:lnTo>
                </a:path>
              </a:pathLst>
            </a:custGeom>
            <a:noFill/>
            <a:ln w="12700">
              <a:solidFill>
                <a:srgbClr val="F35E40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04" tIns="45718" rIns="91404" bIns="45718" anchor="ctr"/>
            <a:lstStyle/>
            <a:p>
              <a:pPr marL="0" marR="0" lvl="0" indent="0" algn="l" defTabSz="91376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753" name="44"/>
            <p:cNvSpPr/>
            <p:nvPr/>
          </p:nvSpPr>
          <p:spPr bwMode="auto">
            <a:xfrm flipH="1">
              <a:off x="7180" y="4348"/>
              <a:ext cx="1060" cy="1580"/>
            </a:xfrm>
            <a:custGeom>
              <a:avLst/>
              <a:gdLst>
                <a:gd name="T0" fmla="*/ 0 w 647700"/>
                <a:gd name="T1" fmla="*/ 1003300 h 965200"/>
                <a:gd name="T2" fmla="*/ 105584 w 647700"/>
                <a:gd name="T3" fmla="*/ 541254 h 965200"/>
                <a:gd name="T4" fmla="*/ 673100 w 647700"/>
                <a:gd name="T5" fmla="*/ 0 h 965200"/>
                <a:gd name="T6" fmla="*/ 0 60000 65536"/>
                <a:gd name="T7" fmla="*/ 0 60000 65536"/>
                <a:gd name="T8" fmla="*/ 0 60000 65536"/>
                <a:gd name="T9" fmla="*/ 0 w 647700"/>
                <a:gd name="T10" fmla="*/ 0 h 965200"/>
                <a:gd name="T11" fmla="*/ 647700 w 647700"/>
                <a:gd name="T12" fmla="*/ 965200 h 965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7700" h="965200">
                  <a:moveTo>
                    <a:pt x="0" y="965200"/>
                  </a:moveTo>
                  <a:lnTo>
                    <a:pt x="101600" y="520700"/>
                  </a:lnTo>
                  <a:lnTo>
                    <a:pt x="647700" y="0"/>
                  </a:lnTo>
                </a:path>
              </a:pathLst>
            </a:custGeom>
            <a:noFill/>
            <a:ln w="12700">
              <a:solidFill>
                <a:srgbClr val="4D8689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04" tIns="45718" rIns="91404" bIns="45718" anchor="ctr"/>
            <a:lstStyle/>
            <a:p>
              <a:pPr marL="0" marR="0" lvl="0" indent="0" algn="l" defTabSz="91376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946" name="33"/>
            <p:cNvSpPr>
              <a:spLocks noChangeAspect="1" noEditPoints="1"/>
            </p:cNvSpPr>
            <p:nvPr/>
          </p:nvSpPr>
          <p:spPr bwMode="auto">
            <a:xfrm>
              <a:off x="6825" y="6195"/>
              <a:ext cx="355" cy="380"/>
            </a:xfrm>
            <a:custGeom>
              <a:avLst/>
              <a:gdLst>
                <a:gd name="T0" fmla="*/ 40169 w 376"/>
                <a:gd name="T1" fmla="*/ 1805 h 401"/>
                <a:gd name="T2" fmla="*/ 37171 w 376"/>
                <a:gd name="T3" fmla="*/ 1805 h 401"/>
                <a:gd name="T4" fmla="*/ 0 w 376"/>
                <a:gd name="T5" fmla="*/ 95678 h 401"/>
                <a:gd name="T6" fmla="*/ 38970 w 376"/>
                <a:gd name="T7" fmla="*/ 134189 h 401"/>
                <a:gd name="T8" fmla="*/ 77340 w 376"/>
                <a:gd name="T9" fmla="*/ 95678 h 401"/>
                <a:gd name="T10" fmla="*/ 40169 w 376"/>
                <a:gd name="T11" fmla="*/ 1805 h 401"/>
                <a:gd name="T12" fmla="*/ 187654 w 376"/>
                <a:gd name="T13" fmla="*/ 1805 h 401"/>
                <a:gd name="T14" fmla="*/ 185256 w 376"/>
                <a:gd name="T15" fmla="*/ 1805 h 401"/>
                <a:gd name="T16" fmla="*/ 147486 w 376"/>
                <a:gd name="T17" fmla="*/ 95678 h 401"/>
                <a:gd name="T18" fmla="*/ 186455 w 376"/>
                <a:gd name="T19" fmla="*/ 134189 h 401"/>
                <a:gd name="T20" fmla="*/ 225425 w 376"/>
                <a:gd name="T21" fmla="*/ 95678 h 401"/>
                <a:gd name="T22" fmla="*/ 187654 w 376"/>
                <a:gd name="T23" fmla="*/ 1805 h 401"/>
                <a:gd name="T24" fmla="*/ 110914 w 376"/>
                <a:gd name="T25" fmla="*/ 108314 h 401"/>
                <a:gd name="T26" fmla="*/ 73743 w 376"/>
                <a:gd name="T27" fmla="*/ 202788 h 401"/>
                <a:gd name="T28" fmla="*/ 112713 w 376"/>
                <a:gd name="T29" fmla="*/ 241300 h 401"/>
                <a:gd name="T30" fmla="*/ 151682 w 376"/>
                <a:gd name="T31" fmla="*/ 202788 h 401"/>
                <a:gd name="T32" fmla="*/ 113912 w 376"/>
                <a:gd name="T33" fmla="*/ 108314 h 401"/>
                <a:gd name="T34" fmla="*/ 110914 w 376"/>
                <a:gd name="T35" fmla="*/ 108314 h 40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6"/>
                <a:gd name="T55" fmla="*/ 0 h 401"/>
                <a:gd name="T56" fmla="*/ 376 w 376"/>
                <a:gd name="T57" fmla="*/ 401 h 40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04" tIns="45718" rIns="91404" bIns="45718"/>
            <a:lstStyle/>
            <a:p>
              <a:pPr marL="0" marR="0" lvl="0" indent="0" algn="l" defTabSz="91376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947" name="22"/>
            <p:cNvSpPr>
              <a:spLocks noChangeAspect="1"/>
            </p:cNvSpPr>
            <p:nvPr/>
          </p:nvSpPr>
          <p:spPr bwMode="auto">
            <a:xfrm>
              <a:off x="11853" y="6198"/>
              <a:ext cx="382" cy="395"/>
            </a:xfrm>
            <a:custGeom>
              <a:avLst/>
              <a:gdLst>
                <a:gd name="T0" fmla="*/ 91304 w 274"/>
                <a:gd name="T1" fmla="*/ 250825 h 284"/>
                <a:gd name="T2" fmla="*/ 70916 w 274"/>
                <a:gd name="T3" fmla="*/ 241110 h 284"/>
                <a:gd name="T4" fmla="*/ 7978 w 274"/>
                <a:gd name="T5" fmla="*/ 157207 h 284"/>
                <a:gd name="T6" fmla="*/ 12410 w 274"/>
                <a:gd name="T7" fmla="*/ 122763 h 284"/>
                <a:gd name="T8" fmla="*/ 46982 w 274"/>
                <a:gd name="T9" fmla="*/ 128062 h 284"/>
                <a:gd name="T10" fmla="*/ 88645 w 274"/>
                <a:gd name="T11" fmla="*/ 182820 h 284"/>
                <a:gd name="T12" fmla="*/ 194132 w 274"/>
                <a:gd name="T13" fmla="*/ 15014 h 284"/>
                <a:gd name="T14" fmla="*/ 227817 w 274"/>
                <a:gd name="T15" fmla="*/ 7065 h 284"/>
                <a:gd name="T16" fmla="*/ 235795 w 274"/>
                <a:gd name="T17" fmla="*/ 41510 h 284"/>
                <a:gd name="T18" fmla="*/ 111693 w 274"/>
                <a:gd name="T19" fmla="*/ 239344 h 284"/>
                <a:gd name="T20" fmla="*/ 92191 w 274"/>
                <a:gd name="T21" fmla="*/ 250825 h 284"/>
                <a:gd name="T22" fmla="*/ 91304 w 274"/>
                <a:gd name="T23" fmla="*/ 250825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4"/>
                <a:gd name="T37" fmla="*/ 0 h 284"/>
                <a:gd name="T38" fmla="*/ 274 w 274"/>
                <a:gd name="T39" fmla="*/ 284 h 2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04" tIns="45718" rIns="91404" bIns="45718"/>
            <a:lstStyle/>
            <a:p>
              <a:pPr marL="0" marR="0" lvl="0" indent="0" algn="l" defTabSz="91376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948" name="11"/>
            <p:cNvSpPr>
              <a:spLocks noEditPoints="1"/>
            </p:cNvSpPr>
            <p:nvPr/>
          </p:nvSpPr>
          <p:spPr bwMode="auto">
            <a:xfrm>
              <a:off x="8160" y="6225"/>
              <a:ext cx="408" cy="350"/>
            </a:xfrm>
            <a:custGeom>
              <a:avLst/>
              <a:gdLst>
                <a:gd name="T0" fmla="*/ 249778 w 288"/>
                <a:gd name="T1" fmla="*/ 0 h 246"/>
                <a:gd name="T2" fmla="*/ 46721 w 288"/>
                <a:gd name="T3" fmla="*/ 0 h 246"/>
                <a:gd name="T4" fmla="*/ 37736 w 288"/>
                <a:gd name="T5" fmla="*/ 9035 h 246"/>
                <a:gd name="T6" fmla="*/ 37736 w 288"/>
                <a:gd name="T7" fmla="*/ 38849 h 246"/>
                <a:gd name="T8" fmla="*/ 8985 w 288"/>
                <a:gd name="T9" fmla="*/ 38849 h 246"/>
                <a:gd name="T10" fmla="*/ 0 w 288"/>
                <a:gd name="T11" fmla="*/ 47883 h 246"/>
                <a:gd name="T12" fmla="*/ 0 w 288"/>
                <a:gd name="T13" fmla="*/ 197858 h 246"/>
                <a:gd name="T14" fmla="*/ 24259 w 288"/>
                <a:gd name="T15" fmla="*/ 222251 h 246"/>
                <a:gd name="T16" fmla="*/ 46721 w 288"/>
                <a:gd name="T17" fmla="*/ 222251 h 246"/>
                <a:gd name="T18" fmla="*/ 216534 w 288"/>
                <a:gd name="T19" fmla="*/ 222251 h 246"/>
                <a:gd name="T20" fmla="*/ 249778 w 288"/>
                <a:gd name="T21" fmla="*/ 222251 h 246"/>
                <a:gd name="T22" fmla="*/ 258763 w 288"/>
                <a:gd name="T23" fmla="*/ 213216 h 246"/>
                <a:gd name="T24" fmla="*/ 258763 w 288"/>
                <a:gd name="T25" fmla="*/ 9035 h 246"/>
                <a:gd name="T26" fmla="*/ 249778 w 288"/>
                <a:gd name="T27" fmla="*/ 0 h 246"/>
                <a:gd name="T28" fmla="*/ 243489 w 288"/>
                <a:gd name="T29" fmla="*/ 206892 h 246"/>
                <a:gd name="T30" fmla="*/ 216534 w 288"/>
                <a:gd name="T31" fmla="*/ 206892 h 246"/>
                <a:gd name="T32" fmla="*/ 46721 w 288"/>
                <a:gd name="T33" fmla="*/ 206892 h 246"/>
                <a:gd name="T34" fmla="*/ 24259 w 288"/>
                <a:gd name="T35" fmla="*/ 206892 h 246"/>
                <a:gd name="T36" fmla="*/ 15274 w 288"/>
                <a:gd name="T37" fmla="*/ 197858 h 246"/>
                <a:gd name="T38" fmla="*/ 15274 w 288"/>
                <a:gd name="T39" fmla="*/ 54208 h 246"/>
                <a:gd name="T40" fmla="*/ 37736 w 288"/>
                <a:gd name="T41" fmla="*/ 54208 h 246"/>
                <a:gd name="T42" fmla="*/ 37736 w 288"/>
                <a:gd name="T43" fmla="*/ 193340 h 246"/>
                <a:gd name="T44" fmla="*/ 53010 w 288"/>
                <a:gd name="T45" fmla="*/ 193340 h 246"/>
                <a:gd name="T46" fmla="*/ 53010 w 288"/>
                <a:gd name="T47" fmla="*/ 54208 h 246"/>
                <a:gd name="T48" fmla="*/ 53010 w 288"/>
                <a:gd name="T49" fmla="*/ 54208 h 246"/>
                <a:gd name="T50" fmla="*/ 53010 w 288"/>
                <a:gd name="T51" fmla="*/ 38849 h 246"/>
                <a:gd name="T52" fmla="*/ 53010 w 288"/>
                <a:gd name="T53" fmla="*/ 15359 h 246"/>
                <a:gd name="T54" fmla="*/ 243489 w 288"/>
                <a:gd name="T55" fmla="*/ 15359 h 246"/>
                <a:gd name="T56" fmla="*/ 243489 w 288"/>
                <a:gd name="T57" fmla="*/ 206892 h 2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246"/>
                <a:gd name="T89" fmla="*/ 288 w 288"/>
                <a:gd name="T90" fmla="*/ 246 h 24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246">
                  <a:moveTo>
                    <a:pt x="27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42" y="2"/>
                    <a:pt x="42" y="1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2" y="43"/>
                    <a:pt x="0" y="45"/>
                    <a:pt x="0" y="53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1"/>
                    <a:pt x="14" y="246"/>
                    <a:pt x="27" y="246"/>
                  </a:cubicBezTo>
                  <a:cubicBezTo>
                    <a:pt x="52" y="246"/>
                    <a:pt x="52" y="246"/>
                    <a:pt x="52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86" y="246"/>
                    <a:pt x="288" y="244"/>
                    <a:pt x="288" y="236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2"/>
                    <a:pt x="286" y="0"/>
                    <a:pt x="278" y="0"/>
                  </a:cubicBezTo>
                  <a:close/>
                  <a:moveTo>
                    <a:pt x="271" y="229"/>
                  </a:moveTo>
                  <a:cubicBezTo>
                    <a:pt x="241" y="229"/>
                    <a:pt x="241" y="229"/>
                    <a:pt x="241" y="229"/>
                  </a:cubicBezTo>
                  <a:cubicBezTo>
                    <a:pt x="52" y="229"/>
                    <a:pt x="52" y="229"/>
                    <a:pt x="52" y="22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4" y="229"/>
                    <a:pt x="17" y="222"/>
                    <a:pt x="17" y="2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59" y="214"/>
                    <a:pt x="59" y="214"/>
                    <a:pt x="59" y="214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271" y="17"/>
                    <a:pt x="271" y="17"/>
                    <a:pt x="271" y="17"/>
                  </a:cubicBezTo>
                  <a:lnTo>
                    <a:pt x="271" y="2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04" tIns="45718" rIns="91404" bIns="45718"/>
            <a:lstStyle/>
            <a:p>
              <a:pPr marL="0" marR="0" lvl="0" indent="0" algn="l" defTabSz="91376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949" name="9"/>
            <p:cNvSpPr>
              <a:spLocks noChangeArrowheads="1"/>
            </p:cNvSpPr>
            <p:nvPr/>
          </p:nvSpPr>
          <p:spPr bwMode="auto">
            <a:xfrm>
              <a:off x="8275" y="6283"/>
              <a:ext cx="108" cy="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04" tIns="45718" rIns="91404" bIns="45718"/>
            <a:lstStyle/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950" name="8"/>
            <p:cNvSpPr>
              <a:spLocks noChangeArrowheads="1"/>
            </p:cNvSpPr>
            <p:nvPr/>
          </p:nvSpPr>
          <p:spPr bwMode="auto">
            <a:xfrm>
              <a:off x="8418" y="6298"/>
              <a:ext cx="90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04" tIns="45718" rIns="91404" bIns="45718"/>
            <a:lstStyle/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951" name="7"/>
            <p:cNvSpPr>
              <a:spLocks noChangeArrowheads="1"/>
            </p:cNvSpPr>
            <p:nvPr/>
          </p:nvSpPr>
          <p:spPr bwMode="auto">
            <a:xfrm>
              <a:off x="8418" y="6353"/>
              <a:ext cx="90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04" tIns="45718" rIns="91404" bIns="45718"/>
            <a:lstStyle/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952" name="6"/>
            <p:cNvSpPr>
              <a:spLocks noChangeArrowheads="1"/>
            </p:cNvSpPr>
            <p:nvPr/>
          </p:nvSpPr>
          <p:spPr bwMode="auto">
            <a:xfrm>
              <a:off x="8275" y="6428"/>
              <a:ext cx="233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04" tIns="45718" rIns="91404" bIns="45718"/>
            <a:lstStyle/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953" name="5"/>
            <p:cNvSpPr>
              <a:spLocks noChangeArrowheads="1"/>
            </p:cNvSpPr>
            <p:nvPr/>
          </p:nvSpPr>
          <p:spPr bwMode="auto">
            <a:xfrm>
              <a:off x="8275" y="6485"/>
              <a:ext cx="233" cy="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04" tIns="45718" rIns="91404" bIns="45718"/>
            <a:lstStyle/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954" name="4"/>
            <p:cNvSpPr>
              <a:spLocks noChangeArrowheads="1"/>
            </p:cNvSpPr>
            <p:nvPr/>
          </p:nvSpPr>
          <p:spPr bwMode="auto">
            <a:xfrm>
              <a:off x="9878" y="6163"/>
              <a:ext cx="475" cy="473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61" tIns="40146" rIns="80261" bIns="40146"/>
            <a:lstStyle/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955" name="3"/>
            <p:cNvSpPr/>
            <p:nvPr/>
          </p:nvSpPr>
          <p:spPr bwMode="auto">
            <a:xfrm>
              <a:off x="9950" y="6225"/>
              <a:ext cx="245" cy="222"/>
            </a:xfrm>
            <a:custGeom>
              <a:avLst/>
              <a:gdLst>
                <a:gd name="T0" fmla="*/ 13101 w 95"/>
                <a:gd name="T1" fmla="*/ 53592 h 87"/>
                <a:gd name="T2" fmla="*/ 47491 w 95"/>
                <a:gd name="T3" fmla="*/ 120175 h 87"/>
                <a:gd name="T4" fmla="*/ 93345 w 95"/>
                <a:gd name="T5" fmla="*/ 138039 h 87"/>
                <a:gd name="T6" fmla="*/ 88432 w 95"/>
                <a:gd name="T7" fmla="*/ 131543 h 87"/>
                <a:gd name="T8" fmla="*/ 78606 w 95"/>
                <a:gd name="T9" fmla="*/ 123423 h 87"/>
                <a:gd name="T10" fmla="*/ 73693 w 95"/>
                <a:gd name="T11" fmla="*/ 108807 h 87"/>
                <a:gd name="T12" fmla="*/ 58955 w 95"/>
                <a:gd name="T13" fmla="*/ 103935 h 87"/>
                <a:gd name="T14" fmla="*/ 73693 w 95"/>
                <a:gd name="T15" fmla="*/ 84447 h 87"/>
                <a:gd name="T16" fmla="*/ 116272 w 95"/>
                <a:gd name="T17" fmla="*/ 53592 h 87"/>
                <a:gd name="T18" fmla="*/ 70418 w 95"/>
                <a:gd name="T19" fmla="*/ 4872 h 87"/>
                <a:gd name="T20" fmla="*/ 9826 w 95"/>
                <a:gd name="T21" fmla="*/ 22736 h 87"/>
                <a:gd name="T22" fmla="*/ 13101 w 95"/>
                <a:gd name="T23" fmla="*/ 53592 h 8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5"/>
                <a:gd name="T37" fmla="*/ 0 h 87"/>
                <a:gd name="T38" fmla="*/ 95 w 95"/>
                <a:gd name="T39" fmla="*/ 87 h 8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5" h="87">
                  <a:moveTo>
                    <a:pt x="8" y="33"/>
                  </a:move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61" y="57"/>
                    <a:pt x="59" y="43"/>
                    <a:pt x="71" y="33"/>
                  </a:cubicBezTo>
                  <a:cubicBezTo>
                    <a:pt x="95" y="15"/>
                    <a:pt x="60" y="5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61" tIns="40146" rIns="80261" bIns="40146"/>
            <a:lstStyle/>
            <a:p>
              <a:pPr marL="0" marR="0" lvl="0" indent="0" algn="l" defTabSz="91376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956" name="2"/>
            <p:cNvSpPr/>
            <p:nvPr/>
          </p:nvSpPr>
          <p:spPr bwMode="auto">
            <a:xfrm>
              <a:off x="10083" y="6398"/>
              <a:ext cx="185" cy="218"/>
            </a:xfrm>
            <a:custGeom>
              <a:avLst/>
              <a:gdLst>
                <a:gd name="T0" fmla="*/ 19311 w 73"/>
                <a:gd name="T1" fmla="*/ 51995 h 85"/>
                <a:gd name="T2" fmla="*/ 19311 w 73"/>
                <a:gd name="T3" fmla="*/ 73119 h 85"/>
                <a:gd name="T4" fmla="*/ 40231 w 73"/>
                <a:gd name="T5" fmla="*/ 94242 h 85"/>
                <a:gd name="T6" fmla="*/ 30576 w 73"/>
                <a:gd name="T7" fmla="*/ 129989 h 85"/>
                <a:gd name="T8" fmla="*/ 72416 w 73"/>
                <a:gd name="T9" fmla="*/ 107241 h 85"/>
                <a:gd name="T10" fmla="*/ 106210 w 73"/>
                <a:gd name="T11" fmla="*/ 60120 h 85"/>
                <a:gd name="T12" fmla="*/ 86899 w 73"/>
                <a:gd name="T13" fmla="*/ 38997 h 85"/>
                <a:gd name="T14" fmla="*/ 38622 w 73"/>
                <a:gd name="T15" fmla="*/ 17873 h 85"/>
                <a:gd name="T16" fmla="*/ 19311 w 73"/>
                <a:gd name="T17" fmla="*/ 51995 h 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"/>
                <a:gd name="T28" fmla="*/ 0 h 85"/>
                <a:gd name="T29" fmla="*/ 73 w 73"/>
                <a:gd name="T30" fmla="*/ 85 h 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61" tIns="40146" rIns="80261" bIns="40146"/>
            <a:lstStyle/>
            <a:p>
              <a:pPr marL="0" marR="0" lvl="0" indent="0" algn="l" defTabSz="91376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957" name="1"/>
            <p:cNvSpPr/>
            <p:nvPr/>
          </p:nvSpPr>
          <p:spPr bwMode="auto">
            <a:xfrm>
              <a:off x="10183" y="6173"/>
              <a:ext cx="162" cy="305"/>
            </a:xfrm>
            <a:custGeom>
              <a:avLst/>
              <a:gdLst>
                <a:gd name="T0" fmla="*/ 0 w 63"/>
                <a:gd name="T1" fmla="*/ 0 h 119"/>
                <a:gd name="T2" fmla="*/ 18017 w 63"/>
                <a:gd name="T3" fmla="*/ 48826 h 119"/>
                <a:gd name="T4" fmla="*/ 75343 w 63"/>
                <a:gd name="T5" fmla="*/ 87886 h 119"/>
                <a:gd name="T6" fmla="*/ 88446 w 63"/>
                <a:gd name="T7" fmla="*/ 131829 h 119"/>
                <a:gd name="T8" fmla="*/ 85170 w 63"/>
                <a:gd name="T9" fmla="*/ 180655 h 119"/>
                <a:gd name="T10" fmla="*/ 103187 w 63"/>
                <a:gd name="T11" fmla="*/ 18391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119"/>
                <a:gd name="T20" fmla="*/ 63 w 6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119">
                  <a:moveTo>
                    <a:pt x="0" y="0"/>
                  </a:moveTo>
                  <a:cubicBezTo>
                    <a:pt x="0" y="6"/>
                    <a:pt x="3" y="22"/>
                    <a:pt x="11" y="30"/>
                  </a:cubicBezTo>
                  <a:cubicBezTo>
                    <a:pt x="19" y="37"/>
                    <a:pt x="45" y="44"/>
                    <a:pt x="46" y="54"/>
                  </a:cubicBezTo>
                  <a:cubicBezTo>
                    <a:pt x="47" y="64"/>
                    <a:pt x="58" y="71"/>
                    <a:pt x="54" y="81"/>
                  </a:cubicBezTo>
                  <a:cubicBezTo>
                    <a:pt x="50" y="90"/>
                    <a:pt x="42" y="103"/>
                    <a:pt x="52" y="111"/>
                  </a:cubicBezTo>
                  <a:cubicBezTo>
                    <a:pt x="61" y="119"/>
                    <a:pt x="63" y="113"/>
                    <a:pt x="63" y="113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61" tIns="40146" rIns="80261" bIns="40146"/>
            <a:lstStyle/>
            <a:p>
              <a:pPr marL="0" marR="0" lvl="0" indent="0" algn="l" defTabSz="91376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Rectangle 29"/>
            <p:cNvSpPr/>
            <p:nvPr/>
          </p:nvSpPr>
          <p:spPr>
            <a:xfrm>
              <a:off x="1789" y="6761"/>
              <a:ext cx="3165" cy="1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ts val="20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请在此处添加具体内容，文字尽量言简意赅。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Rectangle 30"/>
            <p:cNvSpPr/>
            <p:nvPr/>
          </p:nvSpPr>
          <p:spPr>
            <a:xfrm>
              <a:off x="2511" y="6225"/>
              <a:ext cx="1964" cy="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Rectangle 29"/>
            <p:cNvSpPr/>
            <p:nvPr/>
          </p:nvSpPr>
          <p:spPr>
            <a:xfrm>
              <a:off x="5402" y="2991"/>
              <a:ext cx="3165" cy="1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20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请在此处添加具体内容，文字尽量言简意赅。</a:t>
              </a:r>
            </a:p>
          </p:txBody>
        </p:sp>
        <p:sp>
          <p:nvSpPr>
            <p:cNvPr id="91" name="Rectangle 30"/>
            <p:cNvSpPr/>
            <p:nvPr/>
          </p:nvSpPr>
          <p:spPr>
            <a:xfrm>
              <a:off x="6125" y="2382"/>
              <a:ext cx="1915" cy="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92" name="Rectangle 29"/>
            <p:cNvSpPr/>
            <p:nvPr/>
          </p:nvSpPr>
          <p:spPr>
            <a:xfrm>
              <a:off x="9623" y="2991"/>
              <a:ext cx="3165" cy="1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20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请在此处添加具体内容，文字尽量言简意赅。</a:t>
              </a:r>
            </a:p>
          </p:txBody>
        </p:sp>
        <p:sp>
          <p:nvSpPr>
            <p:cNvPr id="93" name="Rectangle 30"/>
            <p:cNvSpPr/>
            <p:nvPr/>
          </p:nvSpPr>
          <p:spPr>
            <a:xfrm>
              <a:off x="10345" y="2382"/>
              <a:ext cx="1890" cy="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Rectangle 29"/>
            <p:cNvSpPr/>
            <p:nvPr/>
          </p:nvSpPr>
          <p:spPr>
            <a:xfrm>
              <a:off x="14096" y="6428"/>
              <a:ext cx="3165" cy="1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20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请在此处添加具体内容，文字尽量言简意赅。</a:t>
              </a:r>
            </a:p>
          </p:txBody>
        </p:sp>
        <p:sp>
          <p:nvSpPr>
            <p:cNvPr id="95" name="Rectangle 30"/>
            <p:cNvSpPr/>
            <p:nvPr/>
          </p:nvSpPr>
          <p:spPr>
            <a:xfrm>
              <a:off x="14818" y="5909"/>
              <a:ext cx="1883" cy="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添加标题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96" name="Straight Connector 46"/>
          <p:cNvCxnSpPr/>
          <p:nvPr/>
        </p:nvCxnSpPr>
        <p:spPr>
          <a:xfrm flipV="1">
            <a:off x="1311275" y="5123180"/>
            <a:ext cx="9453880" cy="2032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54"/>
          <p:cNvSpPr txBox="1"/>
          <p:nvPr/>
        </p:nvSpPr>
        <p:spPr>
          <a:xfrm>
            <a:off x="1398270" y="5327015"/>
            <a:ext cx="9366885" cy="792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项目产生的背景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公司以“策略先行，经营致胜，管理为本”的商业推广理念，一步一个脚印发展成为东莞同类企业中经营范围最广、在行业内颇具影响力的企业。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1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8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8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21" grpId="0"/>
      <p:bldP spid="22" grpId="0"/>
      <p:bldP spid="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9540000">
            <a:off x="11406828" y="61340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9540000">
            <a:off x="10739355" y="575567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524510" y="398780"/>
            <a:ext cx="2049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需求分析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1752" y="643554"/>
            <a:ext cx="24081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Demand analysis</a:t>
            </a:r>
          </a:p>
        </p:txBody>
      </p:sp>
      <p:cxnSp>
        <p:nvCxnSpPr>
          <p:cNvPr id="2" name="Straight Connector 46"/>
          <p:cNvCxnSpPr/>
          <p:nvPr/>
        </p:nvCxnSpPr>
        <p:spPr>
          <a:xfrm>
            <a:off x="2014220" y="3714750"/>
            <a:ext cx="800735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668054" y="4017628"/>
            <a:ext cx="1394460" cy="334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575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消费发展趋势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905635" y="4340860"/>
            <a:ext cx="2371725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随着人们生活水平的提高，餐饮消费需求逐步升级，消费需求旺盛，从而形成了休闲与餐饮业相结合的休闲餐饮业。</a:t>
            </a:r>
          </a:p>
        </p:txBody>
      </p:sp>
      <p:sp>
        <p:nvSpPr>
          <p:cNvPr id="29" name="矩形 28"/>
          <p:cNvSpPr/>
          <p:nvPr/>
        </p:nvSpPr>
        <p:spPr>
          <a:xfrm>
            <a:off x="5200720" y="4017628"/>
            <a:ext cx="1596390" cy="334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575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本市发展空间大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977467" y="4371748"/>
            <a:ext cx="2041625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ea"/>
                <a:sym typeface="+mn-lt"/>
              </a:rPr>
              <a:t>本市餐饮企业约有5000家，大都局限纯餐饮经营，集餐饮、休闲与放松为一体的休闲餐饮企业几乎没有。</a:t>
            </a:r>
          </a:p>
        </p:txBody>
      </p:sp>
      <p:sp>
        <p:nvSpPr>
          <p:cNvPr id="31" name="矩形 30"/>
          <p:cNvSpPr/>
          <p:nvPr/>
        </p:nvSpPr>
        <p:spPr>
          <a:xfrm>
            <a:off x="7956746" y="4006922"/>
            <a:ext cx="1394460" cy="334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575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行业快速发展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673340" y="4363720"/>
            <a:ext cx="2526665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ea"/>
                <a:sym typeface="+mn-lt"/>
              </a:rPr>
              <a:t>近年来我国餐饮业快速发展。2014－2016年，同比增长均超过15%；商务部数据表明，未来五年将保持16%的增长速度。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1957705" y="1755775"/>
            <a:ext cx="7872095" cy="1958975"/>
            <a:chOff x="1708715" y="2093846"/>
            <a:chExt cx="5931719" cy="1475917"/>
          </a:xfrm>
        </p:grpSpPr>
        <p:sp>
          <p:nvSpPr>
            <p:cNvPr id="23" name="Chevron 42"/>
            <p:cNvSpPr/>
            <p:nvPr/>
          </p:nvSpPr>
          <p:spPr>
            <a:xfrm>
              <a:off x="2811226" y="2093846"/>
              <a:ext cx="851491" cy="1475917"/>
            </a:xfrm>
            <a:prstGeom prst="chevron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1562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31875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47495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63115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7937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9499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1061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2623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1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7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Chevron 63"/>
            <p:cNvSpPr/>
            <p:nvPr/>
          </p:nvSpPr>
          <p:spPr>
            <a:xfrm>
              <a:off x="4830515" y="2093846"/>
              <a:ext cx="851491" cy="1475917"/>
            </a:xfrm>
            <a:prstGeom prst="chevron">
              <a:avLst/>
            </a:prstGeom>
            <a:solidFill>
              <a:srgbClr val="F35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1562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31875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47495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63115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7937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9499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1061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2623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1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7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Chevron 67"/>
            <p:cNvSpPr/>
            <p:nvPr/>
          </p:nvSpPr>
          <p:spPr>
            <a:xfrm>
              <a:off x="6788943" y="2093846"/>
              <a:ext cx="851491" cy="1475917"/>
            </a:xfrm>
            <a:prstGeom prst="chevron">
              <a:avLst/>
            </a:prstGeom>
            <a:solidFill>
              <a:srgbClr val="4D8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1562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31875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47495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63115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7937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9499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1061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26230" algn="l" defTabSz="103124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1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7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708715" y="2637132"/>
              <a:ext cx="1186180" cy="251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575" b="1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消费观改变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3928481" y="2637437"/>
              <a:ext cx="1192530" cy="251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575" b="1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本地区行情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5851721" y="2637435"/>
              <a:ext cx="1192530" cy="251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575" b="1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行业大背景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1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8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8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48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98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48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98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48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98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21" grpId="0"/>
      <p:bldP spid="22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9540000">
            <a:off x="11406828" y="61340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9540000">
            <a:off x="10739355" y="575567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524510" y="398780"/>
            <a:ext cx="2049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行业前景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1752" y="643554"/>
            <a:ext cx="24081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Industry outlook</a:t>
            </a:r>
          </a:p>
        </p:txBody>
      </p:sp>
      <p:sp>
        <p:nvSpPr>
          <p:cNvPr id="39" name="椭圆 38"/>
          <p:cNvSpPr/>
          <p:nvPr/>
        </p:nvSpPr>
        <p:spPr>
          <a:xfrm>
            <a:off x="4984958" y="2569914"/>
            <a:ext cx="2189143" cy="2189143"/>
          </a:xfrm>
          <a:prstGeom prst="ellipse">
            <a:avLst/>
          </a:prstGeom>
          <a:solidFill>
            <a:srgbClr val="115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405251" y="1951750"/>
            <a:ext cx="3382528" cy="3382528"/>
          </a:xfrm>
          <a:prstGeom prst="ellipse">
            <a:avLst/>
          </a:prstGeom>
          <a:noFill/>
          <a:ln w="19050">
            <a:solidFill>
              <a:srgbClr val="11595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5232165" y="3186414"/>
            <a:ext cx="1659096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65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推广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65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策略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4088015" y="2040403"/>
            <a:ext cx="1247233" cy="168395"/>
            <a:chOff x="2915816" y="1203598"/>
            <a:chExt cx="1066666" cy="144016"/>
          </a:xfrm>
          <a:solidFill>
            <a:srgbClr val="ACC9C7"/>
          </a:solidFill>
        </p:grpSpPr>
        <p:sp>
          <p:nvSpPr>
            <p:cNvPr id="43" name="椭圆 42"/>
            <p:cNvSpPr/>
            <p:nvPr/>
          </p:nvSpPr>
          <p:spPr>
            <a:xfrm>
              <a:off x="3838466" y="1203598"/>
              <a:ext cx="144016" cy="144016"/>
            </a:xfrm>
            <a:prstGeom prst="ellipse">
              <a:avLst/>
            </a:prstGeom>
            <a:grpFill/>
            <a:ln>
              <a:solidFill>
                <a:srgbClr val="ACC9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H="1">
              <a:off x="2915816" y="1275606"/>
              <a:ext cx="945526" cy="0"/>
            </a:xfrm>
            <a:prstGeom prst="line">
              <a:avLst/>
            </a:prstGeom>
            <a:grpFill/>
            <a:ln w="19050">
              <a:solidFill>
                <a:srgbClr val="ACC9C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30"/>
          <p:cNvSpPr txBox="1"/>
          <p:nvPr/>
        </p:nvSpPr>
        <p:spPr>
          <a:xfrm>
            <a:off x="1428167" y="1856468"/>
            <a:ext cx="2639242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8565">
              <a:lnSpc>
                <a:spcPts val="18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网络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r" defTabSz="1218565">
              <a:lnSpc>
                <a:spcPts val="1800"/>
              </a:lnSpc>
            </a:pPr>
            <a:r>
              <a:rPr lang="zh-CN" altLang="en-US" sz="1400" dirty="0">
                <a:solidFill>
                  <a:srgbClr val="181818"/>
                </a:solidFill>
                <a:cs typeface="+mn-ea"/>
                <a:sym typeface="+mn-lt"/>
              </a:rPr>
              <a:t>通过微信公众号、QQ群、校内论坛等方式宣传。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4203603" y="5128214"/>
            <a:ext cx="1247233" cy="168395"/>
            <a:chOff x="2915816" y="3800330"/>
            <a:chExt cx="1066666" cy="144016"/>
          </a:xfrm>
          <a:solidFill>
            <a:srgbClr val="ACC9C7"/>
          </a:solidFill>
        </p:grpSpPr>
        <p:sp>
          <p:nvSpPr>
            <p:cNvPr id="47" name="椭圆 46"/>
            <p:cNvSpPr/>
            <p:nvPr/>
          </p:nvSpPr>
          <p:spPr>
            <a:xfrm>
              <a:off x="3838466" y="3800330"/>
              <a:ext cx="144016" cy="144016"/>
            </a:xfrm>
            <a:prstGeom prst="ellipse">
              <a:avLst/>
            </a:prstGeom>
            <a:grpFill/>
            <a:ln>
              <a:solidFill>
                <a:srgbClr val="ACC9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2915816" y="3872338"/>
              <a:ext cx="945526" cy="0"/>
            </a:xfrm>
            <a:prstGeom prst="line">
              <a:avLst/>
            </a:prstGeom>
            <a:grpFill/>
            <a:ln w="19050">
              <a:solidFill>
                <a:srgbClr val="ACC9C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34"/>
          <p:cNvSpPr txBox="1"/>
          <p:nvPr/>
        </p:nvSpPr>
        <p:spPr>
          <a:xfrm>
            <a:off x="684247" y="5081766"/>
            <a:ext cx="3382527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defTabSz="1218565">
              <a:lnSpc>
                <a:spcPts val="1800"/>
              </a:lnSpc>
              <a:defRPr sz="1000">
                <a:latin typeface="+mn-ea"/>
              </a:defRPr>
            </a:lvl1pPr>
          </a:lstStyle>
          <a:p>
            <a:pPr algn="r" defTabSz="1218565">
              <a:lnSpc>
                <a:spcPts val="18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赞助学生活动</a:t>
            </a:r>
          </a:p>
          <a:p>
            <a:pPr algn="r" defTabSz="1218565">
              <a:lnSpc>
                <a:spcPts val="1800"/>
              </a:lnSpc>
            </a:pPr>
            <a:r>
              <a:rPr lang="zh-CN" altLang="en-US" sz="1400" dirty="0">
                <a:solidFill>
                  <a:srgbClr val="181818"/>
                </a:solidFill>
                <a:latin typeface="+mn-lt"/>
                <a:cs typeface="+mn-ea"/>
                <a:sym typeface="+mn-lt"/>
              </a:rPr>
              <a:t>为学生活动提供经费以店名冠名、提供优惠券、会员卡等作为奖品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4081398" y="4305522"/>
            <a:ext cx="547988" cy="168395"/>
            <a:chOff x="2807205" y="2925693"/>
            <a:chExt cx="468651" cy="144016"/>
          </a:xfrm>
          <a:solidFill>
            <a:srgbClr val="ACC9C7"/>
          </a:solidFill>
        </p:grpSpPr>
        <p:sp>
          <p:nvSpPr>
            <p:cNvPr id="51" name="椭圆 50"/>
            <p:cNvSpPr/>
            <p:nvPr/>
          </p:nvSpPr>
          <p:spPr>
            <a:xfrm>
              <a:off x="3131840" y="2925693"/>
              <a:ext cx="144016" cy="144016"/>
            </a:xfrm>
            <a:prstGeom prst="ellipse">
              <a:avLst/>
            </a:prstGeom>
            <a:grpFill/>
            <a:ln>
              <a:solidFill>
                <a:srgbClr val="ACC9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H="1">
              <a:off x="2807205" y="2997701"/>
              <a:ext cx="312204" cy="0"/>
            </a:xfrm>
            <a:prstGeom prst="line">
              <a:avLst/>
            </a:prstGeom>
            <a:grpFill/>
            <a:ln w="19050">
              <a:solidFill>
                <a:srgbClr val="ACC9C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062646" y="3165239"/>
            <a:ext cx="398324" cy="168395"/>
            <a:chOff x="2935199" y="2067694"/>
            <a:chExt cx="340657" cy="144016"/>
          </a:xfrm>
          <a:solidFill>
            <a:srgbClr val="ACC9C7"/>
          </a:solidFill>
        </p:grpSpPr>
        <p:sp>
          <p:nvSpPr>
            <p:cNvPr id="54" name="椭圆 53"/>
            <p:cNvSpPr/>
            <p:nvPr/>
          </p:nvSpPr>
          <p:spPr>
            <a:xfrm>
              <a:off x="3131840" y="2067694"/>
              <a:ext cx="144016" cy="144016"/>
            </a:xfrm>
            <a:prstGeom prst="ellipse">
              <a:avLst/>
            </a:prstGeom>
            <a:grpFill/>
            <a:ln>
              <a:solidFill>
                <a:srgbClr val="ACC9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 flipH="1">
              <a:off x="2935199" y="2139702"/>
              <a:ext cx="270419" cy="0"/>
            </a:xfrm>
            <a:prstGeom prst="line">
              <a:avLst/>
            </a:prstGeom>
            <a:grpFill/>
            <a:ln w="19050">
              <a:solidFill>
                <a:srgbClr val="ACC9C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43"/>
          <p:cNvSpPr txBox="1"/>
          <p:nvPr/>
        </p:nvSpPr>
        <p:spPr>
          <a:xfrm>
            <a:off x="1310411" y="3059308"/>
            <a:ext cx="275191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defTabSz="1218565">
              <a:lnSpc>
                <a:spcPts val="1800"/>
              </a:lnSpc>
              <a:defRPr sz="1000">
                <a:latin typeface="+mn-ea"/>
              </a:defRPr>
            </a:lvl1pPr>
          </a:lstStyle>
          <a:p>
            <a:pPr algn="r" defTabSz="1218565">
              <a:lnSpc>
                <a:spcPts val="18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优惠券</a:t>
            </a:r>
          </a:p>
          <a:p>
            <a:pPr algn="r" defTabSz="1218565">
              <a:lnSpc>
                <a:spcPts val="1800"/>
              </a:lnSpc>
            </a:pPr>
            <a:r>
              <a:rPr lang="zh-CN" altLang="en-US" sz="1400" dirty="0">
                <a:solidFill>
                  <a:srgbClr val="181818"/>
                </a:solidFill>
                <a:latin typeface="+mn-lt"/>
                <a:cs typeface="+mn-ea"/>
                <a:sym typeface="+mn-lt"/>
              </a:rPr>
              <a:t>分发宣传单、小册予以优惠券等</a:t>
            </a:r>
          </a:p>
        </p:txBody>
      </p:sp>
      <p:sp>
        <p:nvSpPr>
          <p:cNvPr id="57" name="TextBox 44"/>
          <p:cNvSpPr txBox="1"/>
          <p:nvPr/>
        </p:nvSpPr>
        <p:spPr>
          <a:xfrm>
            <a:off x="720302" y="4183456"/>
            <a:ext cx="332937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defTabSz="1218565">
              <a:lnSpc>
                <a:spcPts val="1800"/>
              </a:lnSpc>
              <a:defRPr sz="1000">
                <a:latin typeface="+mn-ea"/>
              </a:defRPr>
            </a:lvl1pPr>
          </a:lstStyle>
          <a:p>
            <a:pPr algn="r" defTabSz="1218565">
              <a:lnSpc>
                <a:spcPts val="18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海报</a:t>
            </a:r>
          </a:p>
          <a:p>
            <a:pPr algn="r" defTabSz="1218565">
              <a:lnSpc>
                <a:spcPts val="1800"/>
              </a:lnSpc>
            </a:pPr>
            <a:r>
              <a:rPr lang="zh-CN" altLang="en-US" sz="1400" dirty="0">
                <a:solidFill>
                  <a:srgbClr val="181818"/>
                </a:solidFill>
                <a:latin typeface="+mn-lt"/>
                <a:cs typeface="+mn-ea"/>
                <a:sym typeface="+mn-lt"/>
              </a:rPr>
              <a:t>制作精美海报并张贴关键位置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6915439" y="2084170"/>
            <a:ext cx="1223751" cy="168395"/>
            <a:chOff x="5181600" y="1203598"/>
            <a:chExt cx="1046584" cy="144016"/>
          </a:xfrm>
          <a:solidFill>
            <a:srgbClr val="ACC9C7"/>
          </a:solidFill>
        </p:grpSpPr>
        <p:cxnSp>
          <p:nvCxnSpPr>
            <p:cNvPr id="59" name="直接连接符 58"/>
            <p:cNvCxnSpPr/>
            <p:nvPr/>
          </p:nvCxnSpPr>
          <p:spPr>
            <a:xfrm flipH="1">
              <a:off x="5282658" y="1275606"/>
              <a:ext cx="945526" cy="0"/>
            </a:xfrm>
            <a:prstGeom prst="line">
              <a:avLst/>
            </a:prstGeom>
            <a:grpFill/>
            <a:ln w="19050">
              <a:solidFill>
                <a:srgbClr val="ACC9C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5181600" y="1203598"/>
              <a:ext cx="144016" cy="144016"/>
            </a:xfrm>
            <a:prstGeom prst="ellipse">
              <a:avLst/>
            </a:prstGeom>
            <a:grpFill/>
            <a:ln>
              <a:solidFill>
                <a:srgbClr val="ACC9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796586" y="5082094"/>
            <a:ext cx="1223751" cy="168395"/>
            <a:chOff x="5181600" y="3800330"/>
            <a:chExt cx="1046584" cy="144016"/>
          </a:xfrm>
          <a:solidFill>
            <a:srgbClr val="ACC9C7"/>
          </a:solidFill>
        </p:grpSpPr>
        <p:cxnSp>
          <p:nvCxnSpPr>
            <p:cNvPr id="62" name="直接连接符 61"/>
            <p:cNvCxnSpPr/>
            <p:nvPr/>
          </p:nvCxnSpPr>
          <p:spPr>
            <a:xfrm flipH="1">
              <a:off x="5282658" y="3872338"/>
              <a:ext cx="945526" cy="0"/>
            </a:xfrm>
            <a:prstGeom prst="line">
              <a:avLst/>
            </a:prstGeom>
            <a:grpFill/>
            <a:ln w="19050">
              <a:solidFill>
                <a:srgbClr val="ACC9C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>
            <a:xfrm>
              <a:off x="5181600" y="3800330"/>
              <a:ext cx="144016" cy="144016"/>
            </a:xfrm>
            <a:prstGeom prst="ellipse">
              <a:avLst/>
            </a:prstGeom>
            <a:grpFill/>
            <a:ln>
              <a:solidFill>
                <a:srgbClr val="ACC9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536661" y="4289035"/>
            <a:ext cx="440424" cy="168395"/>
            <a:chOff x="5874394" y="2925693"/>
            <a:chExt cx="376662" cy="144016"/>
          </a:xfrm>
          <a:solidFill>
            <a:srgbClr val="ACC9C7"/>
          </a:solidFill>
        </p:grpSpPr>
        <p:cxnSp>
          <p:nvCxnSpPr>
            <p:cNvPr id="65" name="直接连接符 64"/>
            <p:cNvCxnSpPr/>
            <p:nvPr/>
          </p:nvCxnSpPr>
          <p:spPr>
            <a:xfrm flipH="1">
              <a:off x="5938856" y="2997701"/>
              <a:ext cx="312204" cy="0"/>
            </a:xfrm>
            <a:prstGeom prst="line">
              <a:avLst/>
            </a:prstGeom>
            <a:grpFill/>
            <a:ln w="19050">
              <a:solidFill>
                <a:srgbClr val="ACC9C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5874394" y="2925693"/>
              <a:ext cx="144016" cy="144016"/>
            </a:xfrm>
            <a:prstGeom prst="ellipse">
              <a:avLst/>
            </a:prstGeom>
            <a:grpFill/>
            <a:ln>
              <a:solidFill>
                <a:srgbClr val="ACC9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630373" y="3059268"/>
            <a:ext cx="440428" cy="168395"/>
            <a:chOff x="5874394" y="2067694"/>
            <a:chExt cx="376666" cy="144016"/>
          </a:xfrm>
          <a:solidFill>
            <a:srgbClr val="ACC9C7"/>
          </a:solidFill>
        </p:grpSpPr>
        <p:cxnSp>
          <p:nvCxnSpPr>
            <p:cNvPr id="68" name="直接连接符 67"/>
            <p:cNvCxnSpPr/>
            <p:nvPr/>
          </p:nvCxnSpPr>
          <p:spPr>
            <a:xfrm flipH="1">
              <a:off x="5938856" y="2139702"/>
              <a:ext cx="312204" cy="0"/>
            </a:xfrm>
            <a:prstGeom prst="line">
              <a:avLst/>
            </a:prstGeom>
            <a:grpFill/>
            <a:ln w="19050">
              <a:solidFill>
                <a:srgbClr val="ACC9C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68"/>
            <p:cNvSpPr/>
            <p:nvPr/>
          </p:nvSpPr>
          <p:spPr>
            <a:xfrm>
              <a:off x="5874394" y="2067694"/>
              <a:ext cx="144016" cy="144016"/>
            </a:xfrm>
            <a:prstGeom prst="ellipse">
              <a:avLst/>
            </a:prstGeom>
            <a:grpFill/>
            <a:ln>
              <a:solidFill>
                <a:srgbClr val="ACC9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0" name="TextBox 55"/>
          <p:cNvSpPr txBox="1"/>
          <p:nvPr/>
        </p:nvSpPr>
        <p:spPr>
          <a:xfrm>
            <a:off x="8101987" y="1892044"/>
            <a:ext cx="3382528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defTabSz="1218565">
              <a:lnSpc>
                <a:spcPts val="1800"/>
              </a:lnSpc>
              <a:defRPr sz="1000">
                <a:latin typeface="+mn-ea"/>
              </a:defRPr>
            </a:lvl1pPr>
          </a:lstStyle>
          <a:p>
            <a:pPr algn="l" defTabSz="1218565">
              <a:lnSpc>
                <a:spcPts val="18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网络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  <a:p>
            <a:pPr algn="l" defTabSz="1218565">
              <a:lnSpc>
                <a:spcPts val="1800"/>
              </a:lnSpc>
            </a:pPr>
            <a:r>
              <a:rPr lang="zh-CN" altLang="en-US" sz="1400" dirty="0">
                <a:solidFill>
                  <a:srgbClr val="181818"/>
                </a:solidFill>
                <a:latin typeface="+mn-lt"/>
                <a:cs typeface="+mn-ea"/>
                <a:sym typeface="+mn-lt"/>
              </a:rPr>
              <a:t>通过微信公众号、QQ群、校内论坛等方式宣传。</a:t>
            </a:r>
          </a:p>
        </p:txBody>
      </p:sp>
      <p:sp>
        <p:nvSpPr>
          <p:cNvPr id="71" name="TextBox 56"/>
          <p:cNvSpPr txBox="1"/>
          <p:nvPr/>
        </p:nvSpPr>
        <p:spPr>
          <a:xfrm>
            <a:off x="8101987" y="4951381"/>
            <a:ext cx="323597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8565">
              <a:lnSpc>
                <a:spcPts val="1800"/>
              </a:lnSpc>
              <a:defRPr sz="1000">
                <a:latin typeface="+mn-ea"/>
              </a:defRPr>
            </a:lvl1pPr>
          </a:lstStyle>
          <a:p>
            <a:pPr algn="l" defTabSz="1218565">
              <a:lnSpc>
                <a:spcPts val="18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宣传单</a:t>
            </a:r>
          </a:p>
          <a:p>
            <a:pPr algn="l" defTabSz="1218565">
              <a:lnSpc>
                <a:spcPts val="1800"/>
              </a:lnSpc>
            </a:pPr>
            <a:r>
              <a:rPr lang="zh-CN" altLang="en-US" sz="1400" dirty="0">
                <a:solidFill>
                  <a:srgbClr val="181818"/>
                </a:solidFill>
                <a:latin typeface="+mn-lt"/>
                <a:cs typeface="+mn-ea"/>
                <a:sym typeface="+mn-lt"/>
              </a:rPr>
              <a:t>在大型商场、酒吧、KTV等分发宣传单或优惠券等。</a:t>
            </a:r>
          </a:p>
        </p:txBody>
      </p:sp>
      <p:sp>
        <p:nvSpPr>
          <p:cNvPr id="72" name="TextBox 57"/>
          <p:cNvSpPr txBox="1"/>
          <p:nvPr/>
        </p:nvSpPr>
        <p:spPr>
          <a:xfrm>
            <a:off x="8078492" y="2972315"/>
            <a:ext cx="324430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8565">
              <a:lnSpc>
                <a:spcPts val="1800"/>
              </a:lnSpc>
              <a:defRPr sz="1000">
                <a:latin typeface="+mn-ea"/>
              </a:defRPr>
            </a:lvl1pPr>
          </a:lstStyle>
          <a:p>
            <a:pPr algn="l" defTabSz="1218565">
              <a:lnSpc>
                <a:spcPts val="18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报纸杂志</a:t>
            </a:r>
          </a:p>
          <a:p>
            <a:pPr algn="l" defTabSz="1218565">
              <a:lnSpc>
                <a:spcPts val="1800"/>
              </a:lnSpc>
            </a:pPr>
            <a:r>
              <a:rPr lang="zh-CN" altLang="en-US" sz="1400" dirty="0">
                <a:solidFill>
                  <a:srgbClr val="181818"/>
                </a:solidFill>
                <a:latin typeface="+mn-lt"/>
                <a:cs typeface="+mn-ea"/>
                <a:sym typeface="+mn-lt"/>
              </a:rPr>
              <a:t>在海东晚报做整版广告宣传。</a:t>
            </a:r>
          </a:p>
        </p:txBody>
      </p:sp>
      <p:sp>
        <p:nvSpPr>
          <p:cNvPr id="73" name="TextBox 58"/>
          <p:cNvSpPr txBox="1"/>
          <p:nvPr/>
        </p:nvSpPr>
        <p:spPr>
          <a:xfrm>
            <a:off x="8101987" y="4096156"/>
            <a:ext cx="32703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8565">
              <a:lnSpc>
                <a:spcPts val="1800"/>
              </a:lnSpc>
              <a:defRPr sz="1000">
                <a:latin typeface="+mn-ea"/>
              </a:defRPr>
            </a:lvl1pPr>
          </a:lstStyle>
          <a:p>
            <a:pPr algn="l" defTabSz="1218565">
              <a:lnSpc>
                <a:spcPts val="18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户外广告</a:t>
            </a:r>
          </a:p>
          <a:p>
            <a:pPr algn="l" defTabSz="1218565">
              <a:lnSpc>
                <a:spcPts val="1800"/>
              </a:lnSpc>
            </a:pPr>
            <a:r>
              <a:rPr lang="zh-CN" altLang="en-US" sz="1400" dirty="0">
                <a:solidFill>
                  <a:srgbClr val="181818"/>
                </a:solidFill>
                <a:latin typeface="+mn-lt"/>
                <a:cs typeface="+mn-ea"/>
                <a:sym typeface="+mn-lt"/>
              </a:rPr>
              <a:t>在公交车站、公交车内投放广告。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1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19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19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19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7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21" grpId="0"/>
      <p:bldP spid="22" grpId="0"/>
      <p:bldP spid="39" grpId="0" bldLvl="0" animBg="1"/>
      <p:bldP spid="40" grpId="0" bldLvl="0" animBg="1"/>
      <p:bldP spid="41" grpId="0"/>
      <p:bldP spid="45" grpId="0"/>
      <p:bldP spid="49" grpId="0"/>
      <p:bldP spid="56" grpId="0"/>
      <p:bldP spid="57" grpId="0"/>
      <p:bldP spid="70" grpId="0"/>
      <p:bldP spid="71" grpId="0"/>
      <p:bldP spid="72" grpId="0"/>
      <p:bldP spid="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9540000">
            <a:off x="11406828" y="61340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9540000">
            <a:off x="10739355" y="575567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524510" y="398780"/>
            <a:ext cx="3021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竞争对手分析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44897" y="643554"/>
            <a:ext cx="24081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Competitor analysis</a:t>
            </a:r>
          </a:p>
        </p:txBody>
      </p:sp>
      <p:grpSp>
        <p:nvGrpSpPr>
          <p:cNvPr id="2" name="PA_库_组合 1"/>
          <p:cNvGrpSpPr/>
          <p:nvPr>
            <p:custDataLst>
              <p:tags r:id="rId1"/>
            </p:custDataLst>
          </p:nvPr>
        </p:nvGrpSpPr>
        <p:grpSpPr>
          <a:xfrm>
            <a:off x="1700290" y="1826714"/>
            <a:ext cx="1973942" cy="3802743"/>
            <a:chOff x="1700290" y="1527629"/>
            <a:chExt cx="1973942" cy="3802743"/>
          </a:xfrm>
        </p:grpSpPr>
        <p:sp>
          <p:nvSpPr>
            <p:cNvPr id="7" name="矩形: 圆角 6"/>
            <p:cNvSpPr/>
            <p:nvPr/>
          </p:nvSpPr>
          <p:spPr>
            <a:xfrm>
              <a:off x="1700290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marL="0" marR="0" lvl="0" indent="0" algn="ctr" defTabSz="914400" rtl="0" fontAlgn="auto">
                <a:lnSpc>
                  <a:spcPts val="2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请在此处添加具体内容，文字尽量言简意赅，注意板面美观度。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/>
              </a:r>
              <a:b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</a:b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264134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3264134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700290" y="3740544"/>
              <a:ext cx="1968024" cy="603504"/>
            </a:xfrm>
            <a:prstGeom prst="rect">
              <a:avLst/>
            </a:prstGeom>
            <a:solidFill>
              <a:srgbClr val="F35E4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785759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处于起步阶段</a:t>
              </a:r>
            </a:p>
          </p:txBody>
        </p:sp>
        <p:sp>
          <p:nvSpPr>
            <p:cNvPr id="34" name="任意多边形: 形状 33"/>
            <p:cNvSpPr/>
            <p:nvPr/>
          </p:nvSpPr>
          <p:spPr bwMode="auto">
            <a:xfrm>
              <a:off x="2349977" y="4547186"/>
              <a:ext cx="601048" cy="507929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rgbClr val="F35E40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8" name="PA_库_组合 37"/>
          <p:cNvGrpSpPr/>
          <p:nvPr>
            <p:custDataLst>
              <p:tags r:id="rId2"/>
            </p:custDataLst>
          </p:nvPr>
        </p:nvGrpSpPr>
        <p:grpSpPr>
          <a:xfrm>
            <a:off x="3369032" y="1826714"/>
            <a:ext cx="2583742" cy="3802743"/>
            <a:chOff x="3369032" y="1527629"/>
            <a:chExt cx="2583742" cy="3802743"/>
          </a:xfrm>
        </p:grpSpPr>
        <p:sp>
          <p:nvSpPr>
            <p:cNvPr id="11" name="矩形: 圆角 3"/>
            <p:cNvSpPr/>
            <p:nvPr/>
          </p:nvSpPr>
          <p:spPr>
            <a:xfrm>
              <a:off x="3978832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marL="0" marR="0" lvl="0" indent="0" algn="ctr" defTabSz="914400" rtl="0" fontAlgn="auto">
                <a:lnSpc>
                  <a:spcPts val="2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请在此处添加具体内容，文字尽量言简意赅，注意板面美观度。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/>
              </a:r>
              <a:b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</a:b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4093155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093155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557718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557718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3369032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: 圆角 20"/>
            <p:cNvSpPr/>
            <p:nvPr/>
          </p:nvSpPr>
          <p:spPr>
            <a:xfrm>
              <a:off x="3369032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974756" y="3740544"/>
              <a:ext cx="1968024" cy="603504"/>
            </a:xfrm>
            <a:prstGeom prst="rect">
              <a:avLst/>
            </a:prstGeom>
            <a:solidFill>
              <a:srgbClr val="4D8689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067260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市场占有率低</a:t>
              </a:r>
            </a:p>
          </p:txBody>
        </p:sp>
        <p:sp>
          <p:nvSpPr>
            <p:cNvPr id="36" name="任意多边形: 形状 35"/>
            <p:cNvSpPr/>
            <p:nvPr/>
          </p:nvSpPr>
          <p:spPr bwMode="auto">
            <a:xfrm>
              <a:off x="4713428" y="4566343"/>
              <a:ext cx="487208" cy="411726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rgbClr val="4D8689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9" name="PA_库_组合 38"/>
          <p:cNvGrpSpPr/>
          <p:nvPr>
            <p:custDataLst>
              <p:tags r:id="rId3"/>
            </p:custDataLst>
          </p:nvPr>
        </p:nvGrpSpPr>
        <p:grpSpPr>
          <a:xfrm>
            <a:off x="5629993" y="1826714"/>
            <a:ext cx="2575417" cy="3802743"/>
            <a:chOff x="5629993" y="1527629"/>
            <a:chExt cx="2575417" cy="3802743"/>
          </a:xfrm>
        </p:grpSpPr>
        <p:sp>
          <p:nvSpPr>
            <p:cNvPr id="18" name="矩形: 圆角 4"/>
            <p:cNvSpPr/>
            <p:nvPr/>
          </p:nvSpPr>
          <p:spPr>
            <a:xfrm>
              <a:off x="6231468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marL="0" marR="0" lvl="0" indent="0" algn="ctr" defTabSz="914400" rtl="0" fontAlgn="auto">
                <a:lnSpc>
                  <a:spcPts val="2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请在此处添加具体内容，文字尽量言简意赅，注意板面美观度。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/>
              </a:r>
              <a:b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</a:b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383512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383512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832184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832184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矩形: 圆角 21"/>
            <p:cNvSpPr/>
            <p:nvPr/>
          </p:nvSpPr>
          <p:spPr>
            <a:xfrm>
              <a:off x="5629993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矩形: 圆角 22"/>
            <p:cNvSpPr/>
            <p:nvPr/>
          </p:nvSpPr>
          <p:spPr>
            <a:xfrm>
              <a:off x="5629993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237386" y="3740544"/>
              <a:ext cx="1968024" cy="603504"/>
            </a:xfrm>
            <a:prstGeom prst="rect">
              <a:avLst/>
            </a:prstGeom>
            <a:solidFill>
              <a:srgbClr val="F35E4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319896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整体规模较小</a:t>
              </a:r>
            </a:p>
          </p:txBody>
        </p:sp>
        <p:sp>
          <p:nvSpPr>
            <p:cNvPr id="37" name="任意多边形: 形状 36"/>
            <p:cNvSpPr/>
            <p:nvPr/>
          </p:nvSpPr>
          <p:spPr bwMode="auto">
            <a:xfrm>
              <a:off x="6947236" y="4576817"/>
              <a:ext cx="542404" cy="45837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rgbClr val="F35E40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0" name="PA_库_组合 39"/>
          <p:cNvGrpSpPr/>
          <p:nvPr>
            <p:custDataLst>
              <p:tags r:id="rId4"/>
            </p:custDataLst>
          </p:nvPr>
        </p:nvGrpSpPr>
        <p:grpSpPr>
          <a:xfrm>
            <a:off x="7930403" y="1826714"/>
            <a:ext cx="2561307" cy="3802743"/>
            <a:chOff x="7930403" y="1527629"/>
            <a:chExt cx="2561307" cy="3802743"/>
          </a:xfrm>
        </p:grpSpPr>
        <p:sp>
          <p:nvSpPr>
            <p:cNvPr id="33" name="矩形: 圆角 5"/>
            <p:cNvSpPr/>
            <p:nvPr/>
          </p:nvSpPr>
          <p:spPr>
            <a:xfrm>
              <a:off x="8517768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marL="0" marR="0" lvl="0" indent="0" algn="ctr" defTabSz="914400" rtl="0" fontAlgn="auto">
                <a:lnSpc>
                  <a:spcPts val="2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请在此处添加具体内容，文字尽量言简意赅，注意板面美观度。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/>
              </a:r>
              <a:b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</a:b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8657977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8657977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矩形: 圆角 23"/>
            <p:cNvSpPr/>
            <p:nvPr/>
          </p:nvSpPr>
          <p:spPr>
            <a:xfrm>
              <a:off x="7930403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矩形: 圆角 24"/>
            <p:cNvSpPr/>
            <p:nvPr/>
          </p:nvSpPr>
          <p:spPr>
            <a:xfrm>
              <a:off x="7930403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517768" y="3740544"/>
              <a:ext cx="1968024" cy="603504"/>
            </a:xfrm>
            <a:prstGeom prst="rect">
              <a:avLst/>
            </a:prstGeom>
            <a:solidFill>
              <a:srgbClr val="4D8689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8603237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市场认知度低</a:t>
              </a:r>
            </a:p>
          </p:txBody>
        </p:sp>
        <p:sp>
          <p:nvSpPr>
            <p:cNvPr id="46" name="任意多边形: 形状 34"/>
            <p:cNvSpPr>
              <a:spLocks noChangeAspect="1"/>
            </p:cNvSpPr>
            <p:nvPr/>
          </p:nvSpPr>
          <p:spPr bwMode="auto">
            <a:xfrm>
              <a:off x="9231503" y="4554700"/>
              <a:ext cx="540552" cy="456805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rgbClr val="4D8689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20"/>
                            </p:stCondLst>
                            <p:childTnLst>
                              <p:par>
                                <p:cTn id="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20"/>
                            </p:stCondLst>
                            <p:childTnLst>
                              <p:par>
                                <p:cTn id="3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20"/>
                            </p:stCondLst>
                            <p:childTnLst>
                              <p:par>
                                <p:cTn id="4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20"/>
                            </p:stCondLst>
                            <p:childTnLst>
                              <p:par>
                                <p:cTn id="5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9540000">
            <a:off x="11406828" y="61340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9540000">
            <a:off x="10739355" y="575567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524510" y="398780"/>
            <a:ext cx="2834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我们的优势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59122" y="643554"/>
            <a:ext cx="24081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Our advantage</a:t>
            </a:r>
          </a:p>
        </p:txBody>
      </p:sp>
      <p:sp>
        <p:nvSpPr>
          <p:cNvPr id="2" name="Oval 65"/>
          <p:cNvSpPr>
            <a:spLocks noChangeArrowheads="1"/>
          </p:cNvSpPr>
          <p:nvPr/>
        </p:nvSpPr>
        <p:spPr bwMode="auto">
          <a:xfrm rot="10800000" flipV="1">
            <a:off x="1261278" y="2831084"/>
            <a:ext cx="1939121" cy="18435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37" tIns="67170" rIns="134337" bIns="67170" anchor="ctr"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Oval 65"/>
          <p:cNvSpPr>
            <a:spLocks noChangeArrowheads="1"/>
          </p:cNvSpPr>
          <p:nvPr/>
        </p:nvSpPr>
        <p:spPr bwMode="auto">
          <a:xfrm rot="10800000" flipV="1">
            <a:off x="1302761" y="6037970"/>
            <a:ext cx="1939120" cy="18435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37" tIns="67170" rIns="134337" bIns="67170" anchor="ctr"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Oval 65"/>
          <p:cNvSpPr>
            <a:spLocks noChangeArrowheads="1"/>
          </p:cNvSpPr>
          <p:nvPr/>
        </p:nvSpPr>
        <p:spPr bwMode="auto">
          <a:xfrm rot="10800000" flipV="1">
            <a:off x="8915143" y="4408661"/>
            <a:ext cx="1939121" cy="18435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37" tIns="67170" rIns="134337" bIns="67170" anchor="ctr"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615774" y="1489616"/>
            <a:ext cx="1253451" cy="1334439"/>
            <a:chOff x="611306" y="1203674"/>
            <a:chExt cx="1328332" cy="1414234"/>
          </a:xfrm>
          <a:solidFill>
            <a:srgbClr val="E19520"/>
          </a:solidFill>
        </p:grpSpPr>
        <p:sp>
          <p:nvSpPr>
            <p:cNvPr id="25" name="菱形 24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grpFill/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5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菱形 25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rgbClr val="F35E40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26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endParaRPr kumimoji="0" lang="zh-CN" altLang="en-US" sz="42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645598" y="4681333"/>
            <a:ext cx="1253451" cy="1354259"/>
            <a:chOff x="1951890" y="2794690"/>
            <a:chExt cx="1328332" cy="1435240"/>
          </a:xfrm>
          <a:solidFill>
            <a:srgbClr val="E19520"/>
          </a:solidFill>
        </p:grpSpPr>
        <p:sp>
          <p:nvSpPr>
            <p:cNvPr id="28" name="菱形 27"/>
            <p:cNvSpPr/>
            <p:nvPr/>
          </p:nvSpPr>
          <p:spPr>
            <a:xfrm>
              <a:off x="2063897" y="2901458"/>
              <a:ext cx="1104318" cy="1328472"/>
            </a:xfrm>
            <a:prstGeom prst="diamond">
              <a:avLst/>
            </a:prstGeom>
            <a:grpFill/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5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菱形 28"/>
            <p:cNvSpPr/>
            <p:nvPr/>
          </p:nvSpPr>
          <p:spPr>
            <a:xfrm>
              <a:off x="1951890" y="2794690"/>
              <a:ext cx="1328332" cy="1328471"/>
            </a:xfrm>
            <a:prstGeom prst="diamond">
              <a:avLst/>
            </a:prstGeom>
            <a:solidFill>
              <a:srgbClr val="F35E40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26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C</a:t>
              </a:r>
              <a:endParaRPr kumimoji="0" lang="zh-CN" altLang="en-US" sz="42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257973" y="3085474"/>
            <a:ext cx="1253454" cy="1334439"/>
            <a:chOff x="4056282" y="1203598"/>
            <a:chExt cx="1328333" cy="1414234"/>
          </a:xfrm>
          <a:solidFill>
            <a:srgbClr val="4D8689"/>
          </a:solidFill>
        </p:grpSpPr>
        <p:sp>
          <p:nvSpPr>
            <p:cNvPr id="31" name="菱形 30"/>
            <p:cNvSpPr/>
            <p:nvPr/>
          </p:nvSpPr>
          <p:spPr>
            <a:xfrm>
              <a:off x="4168289" y="1289361"/>
              <a:ext cx="1104319" cy="1328471"/>
            </a:xfrm>
            <a:prstGeom prst="diamond">
              <a:avLst/>
            </a:prstGeom>
            <a:grpFill/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5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菱形 31"/>
            <p:cNvSpPr/>
            <p:nvPr/>
          </p:nvSpPr>
          <p:spPr>
            <a:xfrm>
              <a:off x="4056282" y="1203598"/>
              <a:ext cx="1328333" cy="1326722"/>
            </a:xfrm>
            <a:prstGeom prst="diamond">
              <a:avLst/>
            </a:prstGeom>
            <a:grpFill/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26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endParaRPr kumimoji="0" lang="zh-CN" altLang="en-US" sz="42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3" name="文本框 17"/>
          <p:cNvSpPr txBox="1"/>
          <p:nvPr/>
        </p:nvSpPr>
        <p:spPr>
          <a:xfrm>
            <a:off x="2936983" y="1624241"/>
            <a:ext cx="5940221" cy="1748790"/>
          </a:xfrm>
          <a:prstGeom prst="rect">
            <a:avLst/>
          </a:prstGeom>
          <a:noFill/>
        </p:spPr>
        <p:txBody>
          <a:bodyPr wrap="square" lIns="134337" tIns="67170" rIns="134337" bIns="67170">
            <a:spAutoFit/>
          </a:bodyPr>
          <a:lstStyle/>
          <a:p>
            <a:pPr marL="0" marR="0" lvl="0" indent="0" algn="l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cs typeface="+mn-ea"/>
                <a:sym typeface="+mn-lt"/>
              </a:rPr>
              <a:t>强大的执行力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文本框 22"/>
          <p:cNvSpPr txBox="1"/>
          <p:nvPr/>
        </p:nvSpPr>
        <p:spPr>
          <a:xfrm>
            <a:off x="3077624" y="4967291"/>
            <a:ext cx="5658951" cy="1671955"/>
          </a:xfrm>
          <a:prstGeom prst="rect">
            <a:avLst/>
          </a:prstGeom>
          <a:noFill/>
        </p:spPr>
        <p:txBody>
          <a:bodyPr wrap="square" lIns="134337" tIns="67170" rIns="134337" bIns="67170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dirty="0">
                <a:cs typeface="+mn-ea"/>
                <a:sym typeface="+mn-lt"/>
              </a:rPr>
              <a:t>项目的深刻理解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23"/>
          <p:cNvSpPr txBox="1"/>
          <p:nvPr/>
        </p:nvSpPr>
        <p:spPr>
          <a:xfrm>
            <a:off x="2945614" y="3318944"/>
            <a:ext cx="5922956" cy="1671955"/>
          </a:xfrm>
          <a:prstGeom prst="rect">
            <a:avLst/>
          </a:prstGeom>
          <a:noFill/>
        </p:spPr>
        <p:txBody>
          <a:bodyPr wrap="square" lIns="134337" tIns="67170" rIns="134337" bIns="67170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dirty="0">
                <a:cs typeface="+mn-ea"/>
                <a:sym typeface="+mn-lt"/>
              </a:rPr>
              <a:t>精准的营销能力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4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4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94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44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940"/>
                            </p:stCondLst>
                            <p:childTnLst>
                              <p:par>
                                <p:cTn id="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94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44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94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21" grpId="0"/>
      <p:bldP spid="22" grpId="0"/>
      <p:bldP spid="2" grpId="0" bldLvl="0" animBg="1"/>
      <p:bldP spid="3" grpId="0" bldLvl="0" animBg="1"/>
      <p:bldP spid="23" grpId="0" bldLvl="0" animBg="1"/>
      <p:bldP spid="33" grpId="0"/>
      <p:bldP spid="34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229097" y="2182445"/>
            <a:ext cx="3733800" cy="19380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09947" y="3857729"/>
            <a:ext cx="5372101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产品与运营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3081020" y="827405"/>
            <a:ext cx="6029960" cy="4951730"/>
          </a:xfrm>
          <a:prstGeom prst="triangle">
            <a:avLst/>
          </a:prstGeom>
          <a:noFill/>
          <a:ln w="76200">
            <a:solidFill>
              <a:srgbClr val="5B72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975254" y="-240722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412928" y="12572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18400" y="198250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5472" y="3996944"/>
            <a:ext cx="1333500" cy="1333500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808634" y="3996813"/>
            <a:ext cx="366960" cy="366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06618" y="601283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12090" y="1326546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84552" y="5078611"/>
            <a:ext cx="2807161" cy="280716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99"/>
          <p:cNvSpPr txBox="1"/>
          <p:nvPr/>
        </p:nvSpPr>
        <p:spPr>
          <a:xfrm>
            <a:off x="3820368" y="4710889"/>
            <a:ext cx="1655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产品概述</a:t>
            </a:r>
          </a:p>
        </p:txBody>
      </p:sp>
      <p:sp>
        <p:nvSpPr>
          <p:cNvPr id="25" name="TextBox 15"/>
          <p:cNvSpPr txBox="1"/>
          <p:nvPr/>
        </p:nvSpPr>
        <p:spPr>
          <a:xfrm>
            <a:off x="7053788" y="4711328"/>
            <a:ext cx="1655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产品形式</a:t>
            </a:r>
          </a:p>
        </p:txBody>
      </p:sp>
      <p:sp>
        <p:nvSpPr>
          <p:cNvPr id="26" name="TextBox 16"/>
          <p:cNvSpPr txBox="1"/>
          <p:nvPr/>
        </p:nvSpPr>
        <p:spPr>
          <a:xfrm>
            <a:off x="3820368" y="5023684"/>
            <a:ext cx="2093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利润来源分析</a:t>
            </a:r>
          </a:p>
        </p:txBody>
      </p:sp>
      <p:sp>
        <p:nvSpPr>
          <p:cNvPr id="27" name="TextBox 17"/>
          <p:cNvSpPr txBox="1"/>
          <p:nvPr/>
        </p:nvSpPr>
        <p:spPr>
          <a:xfrm>
            <a:off x="7053788" y="5078733"/>
            <a:ext cx="1655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产品功能</a:t>
            </a:r>
          </a:p>
        </p:txBody>
      </p:sp>
      <p:sp>
        <p:nvSpPr>
          <p:cNvPr id="28" name="TextBox 18"/>
          <p:cNvSpPr txBox="1"/>
          <p:nvPr/>
        </p:nvSpPr>
        <p:spPr>
          <a:xfrm>
            <a:off x="5293360" y="4711065"/>
            <a:ext cx="1882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线下推广方案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5579318" y="5023748"/>
            <a:ext cx="1895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执行方式</a:t>
            </a:r>
          </a:p>
        </p:txBody>
      </p:sp>
      <p:sp>
        <p:nvSpPr>
          <p:cNvPr id="30" name="TextBox 20"/>
          <p:cNvSpPr txBox="1"/>
          <p:nvPr/>
        </p:nvSpPr>
        <p:spPr>
          <a:xfrm>
            <a:off x="3820368" y="5330389"/>
            <a:ext cx="238851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网络营销方案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92" y="6726123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4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9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4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9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4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900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224"/>
                            </p:stCondLst>
                            <p:childTnLst>
                              <p:par>
                                <p:cTn id="6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50"/>
                            </p:stCondLst>
                            <p:childTnLst>
                              <p:par>
                                <p:cTn id="7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925"/>
                            </p:stCondLst>
                            <p:childTnLst>
                              <p:par>
                                <p:cTn id="8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250"/>
                            </p:stCondLst>
                            <p:childTnLst>
                              <p:par>
                                <p:cTn id="8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25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625"/>
                            </p:stCondLst>
                            <p:childTnLst>
                              <p:par>
                                <p:cTn id="9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950"/>
                            </p:stCondLst>
                            <p:childTnLst>
                              <p:par>
                                <p:cTn id="10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5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" grpId="0" bldLvl="0" animBg="1"/>
      <p:bldP spid="13" grpId="0" bldLvl="0" animBg="1"/>
      <p:bldP spid="3" grpId="0" bldLvl="0" animBg="1"/>
      <p:bldP spid="12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9540000">
            <a:off x="11406828" y="61340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9540000">
            <a:off x="10739355" y="575567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524510" y="398780"/>
            <a:ext cx="3021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产品形式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55897" y="643554"/>
            <a:ext cx="24081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Product form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05354" y="2124900"/>
            <a:ext cx="1592226" cy="2277986"/>
            <a:chOff x="1083229" y="2454948"/>
            <a:chExt cx="1924051" cy="2752725"/>
          </a:xfrm>
          <a:solidFill>
            <a:srgbClr val="F35E40"/>
          </a:solidFill>
        </p:grpSpPr>
        <p:sp>
          <p:nvSpPr>
            <p:cNvPr id="12" name="Freeform 11"/>
            <p:cNvSpPr/>
            <p:nvPr/>
          </p:nvSpPr>
          <p:spPr bwMode="auto">
            <a:xfrm>
              <a:off x="1521379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083229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2129392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任意多边形 47"/>
            <p:cNvSpPr/>
            <p:nvPr/>
          </p:nvSpPr>
          <p:spPr bwMode="auto">
            <a:xfrm>
              <a:off x="1370567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6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3 w 1358900"/>
                <a:gd name="connsiteY30" fmla="*/ 173232 h 1355725"/>
                <a:gd name="connsiteX31" fmla="*/ 607730 w 1358900"/>
                <a:gd name="connsiteY31" fmla="*/ 3766 h 1355725"/>
                <a:gd name="connsiteX32" fmla="*/ 634153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6" y="248047"/>
                  </a:cubicBezTo>
                  <a:cubicBezTo>
                    <a:pt x="290278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6" y="1250950"/>
                    <a:pt x="1252538" y="994569"/>
                    <a:pt x="1252538" y="677863"/>
                  </a:cubicBezTo>
                  <a:cubicBezTo>
                    <a:pt x="1252538" y="519510"/>
                    <a:pt x="1188388" y="380008"/>
                    <a:pt x="1086501" y="274439"/>
                  </a:cubicBezTo>
                  <a:cubicBezTo>
                    <a:pt x="1082728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1" y="168870"/>
                    <a:pt x="856314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29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8" y="0"/>
                    <a:pt x="709648" y="0"/>
                    <a:pt x="720972" y="0"/>
                  </a:cubicBezTo>
                  <a:cubicBezTo>
                    <a:pt x="728522" y="3766"/>
                    <a:pt x="736071" y="3766"/>
                    <a:pt x="743620" y="3766"/>
                  </a:cubicBezTo>
                  <a:cubicBezTo>
                    <a:pt x="890835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6" y="323868"/>
                    <a:pt x="1358900" y="493333"/>
                    <a:pt x="1358900" y="677863"/>
                  </a:cubicBezTo>
                  <a:cubicBezTo>
                    <a:pt x="1358900" y="1054453"/>
                    <a:pt x="1053148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3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3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583506" y="4110728"/>
              <a:ext cx="928258" cy="78102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902869" y="2124900"/>
            <a:ext cx="1592226" cy="2277986"/>
            <a:chOff x="3780744" y="2454948"/>
            <a:chExt cx="1924051" cy="2752725"/>
          </a:xfrm>
          <a:solidFill>
            <a:srgbClr val="4D8689"/>
          </a:solidFill>
        </p:grpSpPr>
        <p:sp>
          <p:nvSpPr>
            <p:cNvPr id="51" name="Freeform 11"/>
            <p:cNvSpPr/>
            <p:nvPr/>
          </p:nvSpPr>
          <p:spPr bwMode="auto">
            <a:xfrm>
              <a:off x="4218894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Freeform 12"/>
            <p:cNvSpPr/>
            <p:nvPr/>
          </p:nvSpPr>
          <p:spPr bwMode="auto">
            <a:xfrm>
              <a:off x="3780744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Freeform 13"/>
            <p:cNvSpPr/>
            <p:nvPr/>
          </p:nvSpPr>
          <p:spPr bwMode="auto">
            <a:xfrm>
              <a:off x="4826907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任意多边形 53"/>
            <p:cNvSpPr/>
            <p:nvPr/>
          </p:nvSpPr>
          <p:spPr bwMode="auto">
            <a:xfrm>
              <a:off x="4068082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6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4 w 1358900"/>
                <a:gd name="connsiteY30" fmla="*/ 173232 h 1355725"/>
                <a:gd name="connsiteX31" fmla="*/ 607730 w 1358900"/>
                <a:gd name="connsiteY31" fmla="*/ 3766 h 1355725"/>
                <a:gd name="connsiteX32" fmla="*/ 634154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6" y="248047"/>
                  </a:cubicBezTo>
                  <a:cubicBezTo>
                    <a:pt x="290279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6" y="1250950"/>
                    <a:pt x="1252538" y="994569"/>
                    <a:pt x="1252538" y="677863"/>
                  </a:cubicBezTo>
                  <a:cubicBezTo>
                    <a:pt x="1252538" y="519510"/>
                    <a:pt x="1188388" y="380008"/>
                    <a:pt x="1086501" y="274439"/>
                  </a:cubicBezTo>
                  <a:cubicBezTo>
                    <a:pt x="1082728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1" y="168870"/>
                    <a:pt x="856314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30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9" y="0"/>
                    <a:pt x="709648" y="0"/>
                    <a:pt x="720972" y="0"/>
                  </a:cubicBezTo>
                  <a:cubicBezTo>
                    <a:pt x="728522" y="3766"/>
                    <a:pt x="736071" y="3766"/>
                    <a:pt x="743620" y="3766"/>
                  </a:cubicBezTo>
                  <a:cubicBezTo>
                    <a:pt x="890835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6" y="323868"/>
                    <a:pt x="1358900" y="493333"/>
                    <a:pt x="1358900" y="677863"/>
                  </a:cubicBezTo>
                  <a:cubicBezTo>
                    <a:pt x="1358900" y="1054453"/>
                    <a:pt x="1053148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4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4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274964" y="4085446"/>
              <a:ext cx="940372" cy="78102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609909" y="2124900"/>
            <a:ext cx="1592226" cy="2566584"/>
            <a:chOff x="6487784" y="2454948"/>
            <a:chExt cx="1924051" cy="3101468"/>
          </a:xfrm>
          <a:solidFill>
            <a:srgbClr val="F35E40"/>
          </a:solidFill>
        </p:grpSpPr>
        <p:sp>
          <p:nvSpPr>
            <p:cNvPr id="57" name="Freeform 11"/>
            <p:cNvSpPr/>
            <p:nvPr/>
          </p:nvSpPr>
          <p:spPr bwMode="auto">
            <a:xfrm>
              <a:off x="6925934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Freeform 12"/>
            <p:cNvSpPr/>
            <p:nvPr/>
          </p:nvSpPr>
          <p:spPr bwMode="auto">
            <a:xfrm>
              <a:off x="6487784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Freeform 13"/>
            <p:cNvSpPr/>
            <p:nvPr/>
          </p:nvSpPr>
          <p:spPr bwMode="auto">
            <a:xfrm>
              <a:off x="7533947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任意多边形 59"/>
            <p:cNvSpPr/>
            <p:nvPr/>
          </p:nvSpPr>
          <p:spPr bwMode="auto">
            <a:xfrm>
              <a:off x="6775122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6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4 w 1358900"/>
                <a:gd name="connsiteY30" fmla="*/ 173232 h 1355725"/>
                <a:gd name="connsiteX31" fmla="*/ 607730 w 1358900"/>
                <a:gd name="connsiteY31" fmla="*/ 3766 h 1355725"/>
                <a:gd name="connsiteX32" fmla="*/ 634154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6" y="248047"/>
                  </a:cubicBezTo>
                  <a:cubicBezTo>
                    <a:pt x="290279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6" y="1250950"/>
                    <a:pt x="1252538" y="994569"/>
                    <a:pt x="1252538" y="677863"/>
                  </a:cubicBezTo>
                  <a:cubicBezTo>
                    <a:pt x="1252538" y="519510"/>
                    <a:pt x="1188388" y="380008"/>
                    <a:pt x="1086501" y="274439"/>
                  </a:cubicBezTo>
                  <a:cubicBezTo>
                    <a:pt x="1082728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1" y="168870"/>
                    <a:pt x="856314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30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9" y="0"/>
                    <a:pt x="709648" y="0"/>
                    <a:pt x="720972" y="0"/>
                  </a:cubicBezTo>
                  <a:cubicBezTo>
                    <a:pt x="728522" y="3766"/>
                    <a:pt x="736071" y="3766"/>
                    <a:pt x="743620" y="3766"/>
                  </a:cubicBezTo>
                  <a:cubicBezTo>
                    <a:pt x="890835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6" y="323868"/>
                    <a:pt x="1358900" y="493333"/>
                    <a:pt x="1358900" y="677863"/>
                  </a:cubicBezTo>
                  <a:cubicBezTo>
                    <a:pt x="1358900" y="1054453"/>
                    <a:pt x="1053148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4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4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048528" y="4105935"/>
              <a:ext cx="880946" cy="145048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9326474" y="2124900"/>
            <a:ext cx="1592226" cy="2566584"/>
            <a:chOff x="9185299" y="2454948"/>
            <a:chExt cx="1924051" cy="3101468"/>
          </a:xfrm>
          <a:solidFill>
            <a:srgbClr val="4D8689"/>
          </a:solidFill>
        </p:grpSpPr>
        <p:sp>
          <p:nvSpPr>
            <p:cNvPr id="63" name="Freeform 11"/>
            <p:cNvSpPr/>
            <p:nvPr/>
          </p:nvSpPr>
          <p:spPr bwMode="auto">
            <a:xfrm>
              <a:off x="9623449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Freeform 12"/>
            <p:cNvSpPr/>
            <p:nvPr/>
          </p:nvSpPr>
          <p:spPr bwMode="auto">
            <a:xfrm>
              <a:off x="9185299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Freeform 13"/>
            <p:cNvSpPr/>
            <p:nvPr/>
          </p:nvSpPr>
          <p:spPr bwMode="auto">
            <a:xfrm>
              <a:off x="10231462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任意多边形 65"/>
            <p:cNvSpPr/>
            <p:nvPr/>
          </p:nvSpPr>
          <p:spPr bwMode="auto">
            <a:xfrm>
              <a:off x="9472637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5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3 w 1358900"/>
                <a:gd name="connsiteY30" fmla="*/ 173232 h 1355725"/>
                <a:gd name="connsiteX31" fmla="*/ 607730 w 1358900"/>
                <a:gd name="connsiteY31" fmla="*/ 3766 h 1355725"/>
                <a:gd name="connsiteX32" fmla="*/ 634153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5" y="248047"/>
                  </a:cubicBezTo>
                  <a:cubicBezTo>
                    <a:pt x="290278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5" y="1250950"/>
                    <a:pt x="1252538" y="994569"/>
                    <a:pt x="1252538" y="677863"/>
                  </a:cubicBezTo>
                  <a:cubicBezTo>
                    <a:pt x="1252538" y="519510"/>
                    <a:pt x="1188387" y="380008"/>
                    <a:pt x="1086501" y="274439"/>
                  </a:cubicBezTo>
                  <a:cubicBezTo>
                    <a:pt x="1082727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0" y="168870"/>
                    <a:pt x="856313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29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8" y="0"/>
                    <a:pt x="709648" y="0"/>
                    <a:pt x="720972" y="0"/>
                  </a:cubicBezTo>
                  <a:cubicBezTo>
                    <a:pt x="728521" y="3766"/>
                    <a:pt x="736071" y="3766"/>
                    <a:pt x="743620" y="3766"/>
                  </a:cubicBezTo>
                  <a:cubicBezTo>
                    <a:pt x="890834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5" y="323868"/>
                    <a:pt x="1358900" y="493333"/>
                    <a:pt x="1358900" y="677863"/>
                  </a:cubicBezTo>
                  <a:cubicBezTo>
                    <a:pt x="1358900" y="1054453"/>
                    <a:pt x="1053147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3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3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9725099" y="4105935"/>
              <a:ext cx="839550" cy="145048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68" name="TextBox 15"/>
          <p:cNvSpPr txBox="1"/>
          <p:nvPr/>
        </p:nvSpPr>
        <p:spPr>
          <a:xfrm>
            <a:off x="750390" y="4809702"/>
            <a:ext cx="2389097" cy="1119505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/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TextBox 16"/>
          <p:cNvSpPr txBox="1"/>
          <p:nvPr/>
        </p:nvSpPr>
        <p:spPr>
          <a:xfrm>
            <a:off x="1344352" y="4506658"/>
            <a:ext cx="1215929" cy="341226"/>
          </a:xfrm>
          <a:prstGeom prst="rect">
            <a:avLst/>
          </a:prstGeom>
          <a:noFill/>
        </p:spPr>
        <p:txBody>
          <a:bodyPr wrap="none" lIns="94085" tIns="47043" rIns="94085" bIns="47043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电脑客户端</a:t>
            </a:r>
          </a:p>
        </p:txBody>
      </p:sp>
      <p:sp>
        <p:nvSpPr>
          <p:cNvPr id="70" name="TextBox 15"/>
          <p:cNvSpPr txBox="1"/>
          <p:nvPr/>
        </p:nvSpPr>
        <p:spPr>
          <a:xfrm>
            <a:off x="3508404" y="4809906"/>
            <a:ext cx="2339361" cy="1119505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/>
          <a:p>
            <a:pPr lvl="0"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71" name="TextBox 16"/>
          <p:cNvSpPr txBox="1"/>
          <p:nvPr/>
        </p:nvSpPr>
        <p:spPr>
          <a:xfrm>
            <a:off x="4178958" y="4487757"/>
            <a:ext cx="1010745" cy="341226"/>
          </a:xfrm>
          <a:prstGeom prst="rect">
            <a:avLst/>
          </a:prstGeom>
          <a:noFill/>
        </p:spPr>
        <p:txBody>
          <a:bodyPr wrap="none" lIns="94085" tIns="47043" rIns="94085" bIns="47043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线下门店</a:t>
            </a:r>
          </a:p>
        </p:txBody>
      </p:sp>
      <p:sp>
        <p:nvSpPr>
          <p:cNvPr id="72" name="TextBox 15"/>
          <p:cNvSpPr txBox="1"/>
          <p:nvPr/>
        </p:nvSpPr>
        <p:spPr>
          <a:xfrm>
            <a:off x="6265657" y="4841465"/>
            <a:ext cx="2403478" cy="1119505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/>
          <a:p>
            <a:pPr lvl="0"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73" name="TextBox 16"/>
          <p:cNvSpPr txBox="1"/>
          <p:nvPr/>
        </p:nvSpPr>
        <p:spPr>
          <a:xfrm>
            <a:off x="6989900" y="4506807"/>
            <a:ext cx="1010920" cy="339725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手机店面</a:t>
            </a:r>
          </a:p>
        </p:txBody>
      </p:sp>
      <p:sp>
        <p:nvSpPr>
          <p:cNvPr id="74" name="TextBox 15"/>
          <p:cNvSpPr txBox="1"/>
          <p:nvPr/>
        </p:nvSpPr>
        <p:spPr>
          <a:xfrm>
            <a:off x="8931363" y="4834954"/>
            <a:ext cx="2376513" cy="1119505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/>
          <a:p>
            <a:pPr lvl="0"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75" name="TextBox 16"/>
          <p:cNvSpPr txBox="1"/>
          <p:nvPr/>
        </p:nvSpPr>
        <p:spPr>
          <a:xfrm>
            <a:off x="9583892" y="4506658"/>
            <a:ext cx="1010745" cy="341226"/>
          </a:xfrm>
          <a:prstGeom prst="rect">
            <a:avLst/>
          </a:prstGeom>
          <a:noFill/>
        </p:spPr>
        <p:txBody>
          <a:bodyPr wrap="none" lIns="94085" tIns="47043" rIns="94085" bIns="47043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网站详情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1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6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860"/>
                            </p:stCondLst>
                            <p:childTnLst>
                              <p:par>
                                <p:cTn id="5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9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9"/>
                            </p:stCondLst>
                            <p:childTnLst>
                              <p:par>
                                <p:cTn id="6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59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59"/>
                            </p:stCondLst>
                            <p:childTnLst>
                              <p:par>
                                <p:cTn id="7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61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110"/>
                            </p:stCondLst>
                            <p:childTnLst>
                              <p:par>
                                <p:cTn id="8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659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21" grpId="0"/>
      <p:bldP spid="22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9540000">
            <a:off x="11406828" y="61340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9540000">
            <a:off x="10739355" y="575567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524510" y="398780"/>
            <a:ext cx="3021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网络营销方案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44897" y="643554"/>
            <a:ext cx="2408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Network marketing program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157277" y="1519484"/>
            <a:ext cx="3877451" cy="3904555"/>
            <a:chOff x="3957637" y="1203325"/>
            <a:chExt cx="4429126" cy="4460085"/>
          </a:xfrm>
        </p:grpSpPr>
        <p:sp>
          <p:nvSpPr>
            <p:cNvPr id="8" name="任意多边形: 形状 7"/>
            <p:cNvSpPr/>
            <p:nvPr/>
          </p:nvSpPr>
          <p:spPr>
            <a:xfrm>
              <a:off x="5026025" y="1203325"/>
              <a:ext cx="1955800" cy="1955800"/>
            </a:xfrm>
            <a:custGeom>
              <a:avLst/>
              <a:gdLst>
                <a:gd name="connsiteX0" fmla="*/ 0 w 1955800"/>
                <a:gd name="connsiteY0" fmla="*/ 0 h 1955800"/>
                <a:gd name="connsiteX1" fmla="*/ 1955800 w 1955800"/>
                <a:gd name="connsiteY1" fmla="*/ 0 h 1955800"/>
                <a:gd name="connsiteX2" fmla="*/ 1955800 w 1955800"/>
                <a:gd name="connsiteY2" fmla="*/ 1404937 h 1955800"/>
                <a:gd name="connsiteX3" fmla="*/ 1404937 w 1955800"/>
                <a:gd name="connsiteY3" fmla="*/ 1404937 h 1955800"/>
                <a:gd name="connsiteX4" fmla="*/ 854074 w 1955800"/>
                <a:gd name="connsiteY4" fmla="*/ 1404937 h 1955800"/>
                <a:gd name="connsiteX5" fmla="*/ 854074 w 1955800"/>
                <a:gd name="connsiteY5" fmla="*/ 1955800 h 1955800"/>
                <a:gd name="connsiteX6" fmla="*/ 0 w 1955800"/>
                <a:gd name="connsiteY6" fmla="*/ 1955800 h 1955800"/>
                <a:gd name="connsiteX7" fmla="*/ 0 w 1955800"/>
                <a:gd name="connsiteY7" fmla="*/ 0 h 195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5800" h="1955800">
                  <a:moveTo>
                    <a:pt x="0" y="0"/>
                  </a:moveTo>
                  <a:lnTo>
                    <a:pt x="1955800" y="0"/>
                  </a:lnTo>
                  <a:lnTo>
                    <a:pt x="1955800" y="1404937"/>
                  </a:lnTo>
                  <a:lnTo>
                    <a:pt x="1404937" y="1404937"/>
                  </a:lnTo>
                  <a:lnTo>
                    <a:pt x="854074" y="1404937"/>
                  </a:lnTo>
                  <a:lnTo>
                    <a:pt x="854074" y="1955800"/>
                  </a:lnTo>
                  <a:lnTo>
                    <a:pt x="0" y="195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8689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7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" name="任意多边形: 形状 8"/>
            <p:cNvSpPr/>
            <p:nvPr/>
          </p:nvSpPr>
          <p:spPr>
            <a:xfrm>
              <a:off x="5362575" y="3707610"/>
              <a:ext cx="1955800" cy="1955800"/>
            </a:xfrm>
            <a:custGeom>
              <a:avLst/>
              <a:gdLst>
                <a:gd name="connsiteX0" fmla="*/ 1101726 w 1955800"/>
                <a:gd name="connsiteY0" fmla="*/ 0 h 1955800"/>
                <a:gd name="connsiteX1" fmla="*/ 1955800 w 1955800"/>
                <a:gd name="connsiteY1" fmla="*/ 0 h 1955800"/>
                <a:gd name="connsiteX2" fmla="*/ 1955800 w 1955800"/>
                <a:gd name="connsiteY2" fmla="*/ 1955800 h 1955800"/>
                <a:gd name="connsiteX3" fmla="*/ 0 w 1955800"/>
                <a:gd name="connsiteY3" fmla="*/ 1955800 h 1955800"/>
                <a:gd name="connsiteX4" fmla="*/ 0 w 1955800"/>
                <a:gd name="connsiteY4" fmla="*/ 550863 h 1955800"/>
                <a:gd name="connsiteX5" fmla="*/ 550863 w 1955800"/>
                <a:gd name="connsiteY5" fmla="*/ 550863 h 1955800"/>
                <a:gd name="connsiteX6" fmla="*/ 1101726 w 1955800"/>
                <a:gd name="connsiteY6" fmla="*/ 550863 h 1955800"/>
                <a:gd name="connsiteX7" fmla="*/ 1101726 w 1955800"/>
                <a:gd name="connsiteY7" fmla="*/ 0 h 195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5800" h="1955800">
                  <a:moveTo>
                    <a:pt x="1101726" y="0"/>
                  </a:moveTo>
                  <a:lnTo>
                    <a:pt x="1955800" y="0"/>
                  </a:lnTo>
                  <a:lnTo>
                    <a:pt x="1955800" y="1955800"/>
                  </a:lnTo>
                  <a:lnTo>
                    <a:pt x="0" y="1955800"/>
                  </a:lnTo>
                  <a:lnTo>
                    <a:pt x="0" y="550863"/>
                  </a:lnTo>
                  <a:lnTo>
                    <a:pt x="550863" y="550863"/>
                  </a:lnTo>
                  <a:lnTo>
                    <a:pt x="1101726" y="550863"/>
                  </a:lnTo>
                  <a:lnTo>
                    <a:pt x="1101726" y="0"/>
                  </a:lnTo>
                  <a:close/>
                </a:path>
              </a:pathLst>
            </a:custGeom>
            <a:solidFill>
              <a:srgbClr val="4D8689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7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" name="任意多边形: 形状 9"/>
            <p:cNvSpPr/>
            <p:nvPr/>
          </p:nvSpPr>
          <p:spPr>
            <a:xfrm rot="5400000">
              <a:off x="3957638" y="2608262"/>
              <a:ext cx="1955800" cy="1955801"/>
            </a:xfrm>
            <a:custGeom>
              <a:avLst/>
              <a:gdLst>
                <a:gd name="connsiteX0" fmla="*/ 0 w 1955800"/>
                <a:gd name="connsiteY0" fmla="*/ 1955801 h 1955801"/>
                <a:gd name="connsiteX1" fmla="*/ 0 w 1955800"/>
                <a:gd name="connsiteY1" fmla="*/ 0 h 1955801"/>
                <a:gd name="connsiteX2" fmla="*/ 2 w 1955800"/>
                <a:gd name="connsiteY2" fmla="*/ 0 h 1955801"/>
                <a:gd name="connsiteX3" fmla="*/ 2 w 1955800"/>
                <a:gd name="connsiteY3" fmla="*/ 550864 h 1955801"/>
                <a:gd name="connsiteX4" fmla="*/ 550865 w 1955800"/>
                <a:gd name="connsiteY4" fmla="*/ 550864 h 1955801"/>
                <a:gd name="connsiteX5" fmla="*/ 1101728 w 1955800"/>
                <a:gd name="connsiteY5" fmla="*/ 550864 h 1955801"/>
                <a:gd name="connsiteX6" fmla="*/ 1101728 w 1955800"/>
                <a:gd name="connsiteY6" fmla="*/ 0 h 1955801"/>
                <a:gd name="connsiteX7" fmla="*/ 1955800 w 1955800"/>
                <a:gd name="connsiteY7" fmla="*/ 0 h 1955801"/>
                <a:gd name="connsiteX8" fmla="*/ 1955800 w 1955800"/>
                <a:gd name="connsiteY8" fmla="*/ 1955801 h 1955801"/>
                <a:gd name="connsiteX9" fmla="*/ 0 w 1955800"/>
                <a:gd name="connsiteY9" fmla="*/ 1955801 h 195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5800" h="1955801">
                  <a:moveTo>
                    <a:pt x="0" y="1955801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550864"/>
                  </a:lnTo>
                  <a:lnTo>
                    <a:pt x="550865" y="550864"/>
                  </a:lnTo>
                  <a:lnTo>
                    <a:pt x="1101728" y="550864"/>
                  </a:lnTo>
                  <a:lnTo>
                    <a:pt x="1101728" y="0"/>
                  </a:lnTo>
                  <a:lnTo>
                    <a:pt x="1955800" y="0"/>
                  </a:lnTo>
                  <a:lnTo>
                    <a:pt x="1955800" y="1955801"/>
                  </a:lnTo>
                  <a:lnTo>
                    <a:pt x="0" y="1955801"/>
                  </a:lnTo>
                  <a:close/>
                </a:path>
              </a:pathLst>
            </a:custGeom>
            <a:solidFill>
              <a:srgbClr val="F35E4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7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任意多边形: 形状 10"/>
            <p:cNvSpPr/>
            <p:nvPr/>
          </p:nvSpPr>
          <p:spPr>
            <a:xfrm rot="5400000">
              <a:off x="6430962" y="2302672"/>
              <a:ext cx="1955801" cy="1955801"/>
            </a:xfrm>
            <a:custGeom>
              <a:avLst/>
              <a:gdLst>
                <a:gd name="connsiteX0" fmla="*/ 0 w 1955801"/>
                <a:gd name="connsiteY0" fmla="*/ 1955801 h 1955801"/>
                <a:gd name="connsiteX1" fmla="*/ 0 w 1955801"/>
                <a:gd name="connsiteY1" fmla="*/ 0 h 1955801"/>
                <a:gd name="connsiteX2" fmla="*/ 1955801 w 1955801"/>
                <a:gd name="connsiteY2" fmla="*/ 0 h 1955801"/>
                <a:gd name="connsiteX3" fmla="*/ 1955800 w 1955801"/>
                <a:gd name="connsiteY3" fmla="*/ 1404937 h 1955801"/>
                <a:gd name="connsiteX4" fmla="*/ 1404939 w 1955801"/>
                <a:gd name="connsiteY4" fmla="*/ 1404937 h 1955801"/>
                <a:gd name="connsiteX5" fmla="*/ 854076 w 1955801"/>
                <a:gd name="connsiteY5" fmla="*/ 1404937 h 1955801"/>
                <a:gd name="connsiteX6" fmla="*/ 854076 w 1955801"/>
                <a:gd name="connsiteY6" fmla="*/ 1955801 h 1955801"/>
                <a:gd name="connsiteX7" fmla="*/ 0 w 1955801"/>
                <a:gd name="connsiteY7" fmla="*/ 1955801 h 195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5801" h="1955801">
                  <a:moveTo>
                    <a:pt x="0" y="1955801"/>
                  </a:moveTo>
                  <a:lnTo>
                    <a:pt x="0" y="0"/>
                  </a:lnTo>
                  <a:lnTo>
                    <a:pt x="1955801" y="0"/>
                  </a:lnTo>
                  <a:lnTo>
                    <a:pt x="1955800" y="1404937"/>
                  </a:lnTo>
                  <a:lnTo>
                    <a:pt x="1404939" y="1404937"/>
                  </a:lnTo>
                  <a:lnTo>
                    <a:pt x="854076" y="1404937"/>
                  </a:lnTo>
                  <a:lnTo>
                    <a:pt x="854076" y="1955801"/>
                  </a:lnTo>
                  <a:lnTo>
                    <a:pt x="0" y="1955801"/>
                  </a:lnTo>
                  <a:close/>
                </a:path>
              </a:pathLst>
            </a:custGeom>
            <a:solidFill>
              <a:srgbClr val="F35E4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7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" name="任意多边形: 形状 11"/>
          <p:cNvSpPr>
            <a:spLocks noChangeAspect="1"/>
          </p:cNvSpPr>
          <p:nvPr/>
        </p:nvSpPr>
        <p:spPr bwMode="auto">
          <a:xfrm>
            <a:off x="5786975" y="1865040"/>
            <a:ext cx="490750" cy="414719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7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任意多边形: 形状 12"/>
          <p:cNvSpPr/>
          <p:nvPr/>
        </p:nvSpPr>
        <p:spPr bwMode="auto">
          <a:xfrm>
            <a:off x="4486740" y="3378600"/>
            <a:ext cx="425977" cy="359982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97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任意多边形: 形状 13"/>
          <p:cNvSpPr/>
          <p:nvPr/>
        </p:nvSpPr>
        <p:spPr bwMode="auto">
          <a:xfrm>
            <a:off x="5877274" y="3185956"/>
            <a:ext cx="458896" cy="571610"/>
          </a:xfrm>
          <a:custGeom>
            <a:avLst/>
            <a:gdLst>
              <a:gd name="connsiteX0" fmla="*/ 79065 w 271462"/>
              <a:gd name="connsiteY0" fmla="*/ 301625 h 338138"/>
              <a:gd name="connsiteX1" fmla="*/ 69850 w 271462"/>
              <a:gd name="connsiteY1" fmla="*/ 312632 h 338138"/>
              <a:gd name="connsiteX2" fmla="*/ 79065 w 271462"/>
              <a:gd name="connsiteY2" fmla="*/ 322263 h 338138"/>
              <a:gd name="connsiteX3" fmla="*/ 114610 w 271462"/>
              <a:gd name="connsiteY3" fmla="*/ 322263 h 338138"/>
              <a:gd name="connsiteX4" fmla="*/ 123825 w 271462"/>
              <a:gd name="connsiteY4" fmla="*/ 312632 h 338138"/>
              <a:gd name="connsiteX5" fmla="*/ 114610 w 271462"/>
              <a:gd name="connsiteY5" fmla="*/ 301625 h 338138"/>
              <a:gd name="connsiteX6" fmla="*/ 79065 w 271462"/>
              <a:gd name="connsiteY6" fmla="*/ 301625 h 338138"/>
              <a:gd name="connsiteX7" fmla="*/ 166687 w 271462"/>
              <a:gd name="connsiteY7" fmla="*/ 152400 h 338138"/>
              <a:gd name="connsiteX8" fmla="*/ 166687 w 271462"/>
              <a:gd name="connsiteY8" fmla="*/ 166688 h 338138"/>
              <a:gd name="connsiteX9" fmla="*/ 171450 w 271462"/>
              <a:gd name="connsiteY9" fmla="*/ 166688 h 338138"/>
              <a:gd name="connsiteX10" fmla="*/ 171450 w 271462"/>
              <a:gd name="connsiteY10" fmla="*/ 193676 h 338138"/>
              <a:gd name="connsiteX11" fmla="*/ 166687 w 271462"/>
              <a:gd name="connsiteY11" fmla="*/ 193676 h 338138"/>
              <a:gd name="connsiteX12" fmla="*/ 166687 w 271462"/>
              <a:gd name="connsiteY12" fmla="*/ 207963 h 338138"/>
              <a:gd name="connsiteX13" fmla="*/ 193675 w 271462"/>
              <a:gd name="connsiteY13" fmla="*/ 207963 h 338138"/>
              <a:gd name="connsiteX14" fmla="*/ 193675 w 271462"/>
              <a:gd name="connsiteY14" fmla="*/ 193676 h 338138"/>
              <a:gd name="connsiteX15" fmla="*/ 190500 w 271462"/>
              <a:gd name="connsiteY15" fmla="*/ 193676 h 338138"/>
              <a:gd name="connsiteX16" fmla="*/ 190500 w 271462"/>
              <a:gd name="connsiteY16" fmla="*/ 152400 h 338138"/>
              <a:gd name="connsiteX17" fmla="*/ 179388 w 271462"/>
              <a:gd name="connsiteY17" fmla="*/ 125413 h 338138"/>
              <a:gd name="connsiteX18" fmla="*/ 168275 w 271462"/>
              <a:gd name="connsiteY18" fmla="*/ 135732 h 338138"/>
              <a:gd name="connsiteX19" fmla="*/ 179388 w 271462"/>
              <a:gd name="connsiteY19" fmla="*/ 146051 h 338138"/>
              <a:gd name="connsiteX20" fmla="*/ 190501 w 271462"/>
              <a:gd name="connsiteY20" fmla="*/ 135732 h 338138"/>
              <a:gd name="connsiteX21" fmla="*/ 179388 w 271462"/>
              <a:gd name="connsiteY21" fmla="*/ 125413 h 338138"/>
              <a:gd name="connsiteX22" fmla="*/ 180975 w 271462"/>
              <a:gd name="connsiteY22" fmla="*/ 88900 h 338138"/>
              <a:gd name="connsiteX23" fmla="*/ 271462 w 271462"/>
              <a:gd name="connsiteY23" fmla="*/ 169069 h 338138"/>
              <a:gd name="connsiteX24" fmla="*/ 180975 w 271462"/>
              <a:gd name="connsiteY24" fmla="*/ 249238 h 338138"/>
              <a:gd name="connsiteX25" fmla="*/ 131141 w 271462"/>
              <a:gd name="connsiteY25" fmla="*/ 236096 h 338138"/>
              <a:gd name="connsiteX26" fmla="*/ 97044 w 271462"/>
              <a:gd name="connsiteY26" fmla="*/ 242667 h 338138"/>
              <a:gd name="connsiteX27" fmla="*/ 95732 w 271462"/>
              <a:gd name="connsiteY27" fmla="*/ 237410 h 338138"/>
              <a:gd name="connsiteX28" fmla="*/ 110158 w 271462"/>
              <a:gd name="connsiteY28" fmla="*/ 219011 h 338138"/>
              <a:gd name="connsiteX29" fmla="*/ 90487 w 271462"/>
              <a:gd name="connsiteY29" fmla="*/ 169069 h 338138"/>
              <a:gd name="connsiteX30" fmla="*/ 180975 w 271462"/>
              <a:gd name="connsiteY30" fmla="*/ 88900 h 338138"/>
              <a:gd name="connsiteX31" fmla="*/ 37042 w 271462"/>
              <a:gd name="connsiteY31" fmla="*/ 0 h 338138"/>
              <a:gd name="connsiteX32" fmla="*/ 162719 w 271462"/>
              <a:gd name="connsiteY32" fmla="*/ 0 h 338138"/>
              <a:gd name="connsiteX33" fmla="*/ 198438 w 271462"/>
              <a:gd name="connsiteY33" fmla="*/ 38304 h 338138"/>
              <a:gd name="connsiteX34" fmla="*/ 198438 w 271462"/>
              <a:gd name="connsiteY34" fmla="*/ 67363 h 338138"/>
              <a:gd name="connsiteX35" fmla="*/ 181240 w 271462"/>
              <a:gd name="connsiteY35" fmla="*/ 66042 h 338138"/>
              <a:gd name="connsiteX36" fmla="*/ 165365 w 271462"/>
              <a:gd name="connsiteY36" fmla="*/ 67363 h 338138"/>
              <a:gd name="connsiteX37" fmla="*/ 165365 w 271462"/>
              <a:gd name="connsiteY37" fmla="*/ 51513 h 338138"/>
              <a:gd name="connsiteX38" fmla="*/ 34396 w 271462"/>
              <a:gd name="connsiteY38" fmla="*/ 51513 h 338138"/>
              <a:gd name="connsiteX39" fmla="*/ 33073 w 271462"/>
              <a:gd name="connsiteY39" fmla="*/ 51513 h 338138"/>
              <a:gd name="connsiteX40" fmla="*/ 33073 w 271462"/>
              <a:gd name="connsiteY40" fmla="*/ 286625 h 338138"/>
              <a:gd name="connsiteX41" fmla="*/ 34396 w 271462"/>
              <a:gd name="connsiteY41" fmla="*/ 286625 h 338138"/>
              <a:gd name="connsiteX42" fmla="*/ 165365 w 271462"/>
              <a:gd name="connsiteY42" fmla="*/ 286625 h 338138"/>
              <a:gd name="connsiteX43" fmla="*/ 165365 w 271462"/>
              <a:gd name="connsiteY43" fmla="*/ 270775 h 338138"/>
              <a:gd name="connsiteX44" fmla="*/ 181240 w 271462"/>
              <a:gd name="connsiteY44" fmla="*/ 272096 h 338138"/>
              <a:gd name="connsiteX45" fmla="*/ 198438 w 271462"/>
              <a:gd name="connsiteY45" fmla="*/ 270775 h 338138"/>
              <a:gd name="connsiteX46" fmla="*/ 198438 w 271462"/>
              <a:gd name="connsiteY46" fmla="*/ 299834 h 338138"/>
              <a:gd name="connsiteX47" fmla="*/ 162719 w 271462"/>
              <a:gd name="connsiteY47" fmla="*/ 338138 h 338138"/>
              <a:gd name="connsiteX48" fmla="*/ 37042 w 271462"/>
              <a:gd name="connsiteY48" fmla="*/ 338138 h 338138"/>
              <a:gd name="connsiteX49" fmla="*/ 0 w 271462"/>
              <a:gd name="connsiteY49" fmla="*/ 299834 h 338138"/>
              <a:gd name="connsiteX50" fmla="*/ 0 w 271462"/>
              <a:gd name="connsiteY50" fmla="*/ 38304 h 338138"/>
              <a:gd name="connsiteX51" fmla="*/ 37042 w 271462"/>
              <a:gd name="connsiteY51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71462" h="338138">
                <a:moveTo>
                  <a:pt x="79065" y="301625"/>
                </a:moveTo>
                <a:cubicBezTo>
                  <a:pt x="73799" y="301625"/>
                  <a:pt x="69850" y="305753"/>
                  <a:pt x="69850" y="312632"/>
                </a:cubicBezTo>
                <a:cubicBezTo>
                  <a:pt x="69850" y="318136"/>
                  <a:pt x="73799" y="322263"/>
                  <a:pt x="79065" y="322263"/>
                </a:cubicBezTo>
                <a:cubicBezTo>
                  <a:pt x="79065" y="322263"/>
                  <a:pt x="79065" y="322263"/>
                  <a:pt x="114610" y="322263"/>
                </a:cubicBezTo>
                <a:cubicBezTo>
                  <a:pt x="119875" y="322263"/>
                  <a:pt x="123825" y="318136"/>
                  <a:pt x="123825" y="312632"/>
                </a:cubicBezTo>
                <a:cubicBezTo>
                  <a:pt x="123825" y="305753"/>
                  <a:pt x="119875" y="301625"/>
                  <a:pt x="114610" y="301625"/>
                </a:cubicBezTo>
                <a:cubicBezTo>
                  <a:pt x="114610" y="301625"/>
                  <a:pt x="114610" y="301625"/>
                  <a:pt x="79065" y="301625"/>
                </a:cubicBezTo>
                <a:close/>
                <a:moveTo>
                  <a:pt x="166687" y="152400"/>
                </a:moveTo>
                <a:lnTo>
                  <a:pt x="166687" y="166688"/>
                </a:lnTo>
                <a:lnTo>
                  <a:pt x="171450" y="166688"/>
                </a:lnTo>
                <a:lnTo>
                  <a:pt x="171450" y="193676"/>
                </a:lnTo>
                <a:lnTo>
                  <a:pt x="166687" y="193676"/>
                </a:lnTo>
                <a:lnTo>
                  <a:pt x="166687" y="207963"/>
                </a:lnTo>
                <a:lnTo>
                  <a:pt x="193675" y="207963"/>
                </a:lnTo>
                <a:lnTo>
                  <a:pt x="193675" y="193676"/>
                </a:lnTo>
                <a:lnTo>
                  <a:pt x="190500" y="193676"/>
                </a:lnTo>
                <a:lnTo>
                  <a:pt x="190500" y="152400"/>
                </a:lnTo>
                <a:close/>
                <a:moveTo>
                  <a:pt x="179388" y="125413"/>
                </a:moveTo>
                <a:cubicBezTo>
                  <a:pt x="173250" y="125413"/>
                  <a:pt x="168275" y="130033"/>
                  <a:pt x="168275" y="135732"/>
                </a:cubicBezTo>
                <a:cubicBezTo>
                  <a:pt x="168275" y="141431"/>
                  <a:pt x="173250" y="146051"/>
                  <a:pt x="179388" y="146051"/>
                </a:cubicBezTo>
                <a:cubicBezTo>
                  <a:pt x="185526" y="146051"/>
                  <a:pt x="190501" y="141431"/>
                  <a:pt x="190501" y="135732"/>
                </a:cubicBezTo>
                <a:cubicBezTo>
                  <a:pt x="190501" y="130033"/>
                  <a:pt x="185526" y="125413"/>
                  <a:pt x="179388" y="125413"/>
                </a:cubicBezTo>
                <a:close/>
                <a:moveTo>
                  <a:pt x="180975" y="88900"/>
                </a:moveTo>
                <a:cubicBezTo>
                  <a:pt x="230808" y="88900"/>
                  <a:pt x="271462" y="124384"/>
                  <a:pt x="271462" y="169069"/>
                </a:cubicBezTo>
                <a:cubicBezTo>
                  <a:pt x="271462" y="212439"/>
                  <a:pt x="230808" y="249238"/>
                  <a:pt x="180975" y="249238"/>
                </a:cubicBezTo>
                <a:cubicBezTo>
                  <a:pt x="162614" y="249238"/>
                  <a:pt x="145566" y="243981"/>
                  <a:pt x="131141" y="236096"/>
                </a:cubicBezTo>
                <a:cubicBezTo>
                  <a:pt x="119338" y="243981"/>
                  <a:pt x="104912" y="242667"/>
                  <a:pt x="97044" y="242667"/>
                </a:cubicBezTo>
                <a:cubicBezTo>
                  <a:pt x="94421" y="241353"/>
                  <a:pt x="94421" y="238724"/>
                  <a:pt x="95732" y="237410"/>
                </a:cubicBezTo>
                <a:cubicBezTo>
                  <a:pt x="103601" y="232153"/>
                  <a:pt x="107535" y="225582"/>
                  <a:pt x="110158" y="219011"/>
                </a:cubicBezTo>
                <a:cubicBezTo>
                  <a:pt x="97044" y="205868"/>
                  <a:pt x="90487" y="187469"/>
                  <a:pt x="90487" y="169069"/>
                </a:cubicBezTo>
                <a:cubicBezTo>
                  <a:pt x="90487" y="124384"/>
                  <a:pt x="131141" y="88900"/>
                  <a:pt x="180975" y="88900"/>
                </a:cubicBezTo>
                <a:close/>
                <a:moveTo>
                  <a:pt x="37042" y="0"/>
                </a:moveTo>
                <a:cubicBezTo>
                  <a:pt x="37042" y="0"/>
                  <a:pt x="37042" y="0"/>
                  <a:pt x="162719" y="0"/>
                </a:cubicBezTo>
                <a:cubicBezTo>
                  <a:pt x="182563" y="0"/>
                  <a:pt x="198438" y="17171"/>
                  <a:pt x="198438" y="38304"/>
                </a:cubicBezTo>
                <a:cubicBezTo>
                  <a:pt x="198438" y="38304"/>
                  <a:pt x="198438" y="38304"/>
                  <a:pt x="198438" y="67363"/>
                </a:cubicBezTo>
                <a:cubicBezTo>
                  <a:pt x="193147" y="67363"/>
                  <a:pt x="186532" y="66042"/>
                  <a:pt x="181240" y="66042"/>
                </a:cubicBezTo>
                <a:cubicBezTo>
                  <a:pt x="175949" y="66042"/>
                  <a:pt x="170657" y="67363"/>
                  <a:pt x="165365" y="67363"/>
                </a:cubicBezTo>
                <a:cubicBezTo>
                  <a:pt x="165365" y="67363"/>
                  <a:pt x="165365" y="67363"/>
                  <a:pt x="165365" y="51513"/>
                </a:cubicBezTo>
                <a:cubicBezTo>
                  <a:pt x="165365" y="51513"/>
                  <a:pt x="165365" y="51513"/>
                  <a:pt x="34396" y="51513"/>
                </a:cubicBezTo>
                <a:cubicBezTo>
                  <a:pt x="34396" y="51513"/>
                  <a:pt x="33073" y="51513"/>
                  <a:pt x="33073" y="51513"/>
                </a:cubicBezTo>
                <a:cubicBezTo>
                  <a:pt x="33073" y="51513"/>
                  <a:pt x="33073" y="51513"/>
                  <a:pt x="33073" y="286625"/>
                </a:cubicBezTo>
                <a:cubicBezTo>
                  <a:pt x="33073" y="286625"/>
                  <a:pt x="34396" y="286625"/>
                  <a:pt x="34396" y="286625"/>
                </a:cubicBezTo>
                <a:cubicBezTo>
                  <a:pt x="34396" y="286625"/>
                  <a:pt x="34396" y="286625"/>
                  <a:pt x="165365" y="286625"/>
                </a:cubicBezTo>
                <a:cubicBezTo>
                  <a:pt x="165365" y="286625"/>
                  <a:pt x="165365" y="286625"/>
                  <a:pt x="165365" y="270775"/>
                </a:cubicBezTo>
                <a:cubicBezTo>
                  <a:pt x="170657" y="270775"/>
                  <a:pt x="175949" y="272096"/>
                  <a:pt x="181240" y="272096"/>
                </a:cubicBezTo>
                <a:cubicBezTo>
                  <a:pt x="186532" y="272096"/>
                  <a:pt x="193147" y="270775"/>
                  <a:pt x="198438" y="270775"/>
                </a:cubicBezTo>
                <a:cubicBezTo>
                  <a:pt x="198438" y="270775"/>
                  <a:pt x="198438" y="270775"/>
                  <a:pt x="198438" y="299834"/>
                </a:cubicBezTo>
                <a:cubicBezTo>
                  <a:pt x="198438" y="320967"/>
                  <a:pt x="182563" y="338138"/>
                  <a:pt x="162719" y="338138"/>
                </a:cubicBezTo>
                <a:cubicBezTo>
                  <a:pt x="162719" y="338138"/>
                  <a:pt x="162719" y="338138"/>
                  <a:pt x="37042" y="338138"/>
                </a:cubicBezTo>
                <a:cubicBezTo>
                  <a:pt x="17198" y="338138"/>
                  <a:pt x="0" y="320967"/>
                  <a:pt x="0" y="299834"/>
                </a:cubicBezTo>
                <a:cubicBezTo>
                  <a:pt x="0" y="299834"/>
                  <a:pt x="0" y="299834"/>
                  <a:pt x="0" y="38304"/>
                </a:cubicBezTo>
                <a:cubicBezTo>
                  <a:pt x="0" y="17171"/>
                  <a:pt x="17198" y="0"/>
                  <a:pt x="3704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97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任意多边形: 形状 14"/>
          <p:cNvSpPr/>
          <p:nvPr/>
        </p:nvSpPr>
        <p:spPr bwMode="auto">
          <a:xfrm>
            <a:off x="5984922" y="4651827"/>
            <a:ext cx="454137" cy="383778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97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任意多边形: 形状 15"/>
          <p:cNvSpPr/>
          <p:nvPr/>
        </p:nvSpPr>
        <p:spPr bwMode="auto">
          <a:xfrm>
            <a:off x="7208788" y="3118420"/>
            <a:ext cx="421932" cy="356563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97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40524" y="2536289"/>
            <a:ext cx="2709581" cy="2108282"/>
            <a:chOff x="8170814" y="1912116"/>
            <a:chExt cx="2749722" cy="2139516"/>
          </a:xfrm>
        </p:grpSpPr>
        <p:grpSp>
          <p:nvGrpSpPr>
            <p:cNvPr id="20" name="组合 19"/>
            <p:cNvGrpSpPr/>
            <p:nvPr/>
          </p:nvGrpSpPr>
          <p:grpSpPr>
            <a:xfrm>
              <a:off x="8170814" y="1912116"/>
              <a:ext cx="2611177" cy="2139516"/>
              <a:chOff x="1193500" y="1491637"/>
              <a:chExt cx="3761195" cy="2139516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4" name="文本框 58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Autofit/>
                </a:bodyPr>
                <a:lstStyle/>
                <a:p>
                  <a:pPr lvl="0" algn="ctr">
                    <a:lnSpc>
                      <a:spcPts val="2000"/>
                    </a:lnSpc>
                    <a:defRPr/>
                  </a:pP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+mn-ea"/>
                      <a:sym typeface="+mn-lt"/>
                    </a:rPr>
                    <a:t>请在此处添加具体内容，文字尽量言简意赅，简单说明即可，不必过于繁琐，注意板面美观度。</a:t>
                  </a:r>
                </a:p>
                <a:p>
                  <a:pPr lvl="0" algn="ctr">
                    <a:lnSpc>
                      <a:spcPts val="2000"/>
                    </a:lnSpc>
                    <a:defRPr/>
                  </a:pPr>
                  <a:endPara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b="1" noProof="0" dirty="0">
                      <a:ln>
                        <a:noFill/>
                      </a:ln>
                      <a:solidFill>
                        <a:prstClr val="black">
                          <a:lumMod val="75000"/>
                        </a:prstClr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微博推广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3" name="文本框 56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Autofit/>
                </a:bodyPr>
                <a:lstStyle/>
                <a:p>
                  <a:pPr lvl="0" algn="ctr">
                    <a:lnSpc>
                      <a:spcPts val="2000"/>
                    </a:lnSpc>
                    <a:defRPr/>
                  </a:pP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+mn-ea"/>
                      <a:sym typeface="+mn-lt"/>
                    </a:rPr>
                    <a:t>请在此处添加具体内容，文字尽量言简意赅，简单说明即可，不必过于繁琐，注意板面美观度。</a:t>
                  </a: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b="1" noProof="0" dirty="0">
                      <a:ln>
                        <a:noFill/>
                      </a:ln>
                      <a:solidFill>
                        <a:prstClr val="black">
                          <a:lumMod val="75000"/>
                        </a:prstClr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微网站推广</a:t>
                  </a:r>
                </a:p>
              </p:txBody>
            </p:sp>
          </p:grpSp>
        </p:grpSp>
        <p:cxnSp>
          <p:nvCxnSpPr>
            <p:cNvPr id="27" name="文本框 26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noFill/>
          </p:spPr>
        </p:cxnSp>
      </p:grpSp>
      <p:grpSp>
        <p:nvGrpSpPr>
          <p:cNvPr id="29" name="组合 28"/>
          <p:cNvGrpSpPr/>
          <p:nvPr/>
        </p:nvGrpSpPr>
        <p:grpSpPr>
          <a:xfrm>
            <a:off x="1478280" y="2536190"/>
            <a:ext cx="2573020" cy="2108200"/>
            <a:chOff x="1193500" y="1491637"/>
            <a:chExt cx="3761195" cy="2139516"/>
          </a:xfrm>
        </p:grpSpPr>
        <p:grpSp>
          <p:nvGrpSpPr>
            <p:cNvPr id="30" name="组合 29"/>
            <p:cNvGrpSpPr/>
            <p:nvPr/>
          </p:nvGrpSpPr>
          <p:grpSpPr>
            <a:xfrm>
              <a:off x="1193500" y="1491637"/>
              <a:ext cx="3761195" cy="815608"/>
              <a:chOff x="1317257" y="1824875"/>
              <a:chExt cx="3761195" cy="815608"/>
            </a:xfrm>
          </p:grpSpPr>
          <p:sp>
            <p:nvSpPr>
              <p:cNvPr id="33" name="文本框 50"/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 algn="ctr" fontAlgn="auto">
                  <a:lnSpc>
                    <a:spcPts val="2000"/>
                  </a:lnSpc>
                  <a:defRPr/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请在此处添加具体内容，文字尽量言简意赅，简单说明即可，不必过于繁琐，注意板面美观度。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775" b="1" noProof="0" dirty="0">
                    <a:ln>
                      <a:noFill/>
                    </a:ln>
                    <a:solidFill>
                      <a:prstClr val="black">
                        <a:lumMod val="7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微信推广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193500" y="2815545"/>
              <a:ext cx="3761195" cy="815608"/>
              <a:chOff x="1317257" y="1824875"/>
              <a:chExt cx="3761195" cy="815608"/>
            </a:xfrm>
          </p:grpSpPr>
          <p:sp>
            <p:nvSpPr>
              <p:cNvPr id="32" name="文本框 48"/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 lvl="0" algn="ctr">
                  <a:lnSpc>
                    <a:spcPts val="2000"/>
                  </a:lnSpc>
                  <a:defRPr/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请在此处添加具体内容，文字尽量言简意赅，简单说明即可，不必过于繁琐，注意板面美观度。</a:t>
                </a:r>
              </a:p>
              <a:p>
                <a:pPr lvl="0" algn="ctr">
                  <a:lnSpc>
                    <a:spcPts val="2000"/>
                  </a:lnSpc>
                  <a:defRPr/>
                </a:pPr>
                <a:endPara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  <a:p>
                <a:pPr lvl="0" algn="ctr">
                  <a:lnSpc>
                    <a:spcPts val="2000"/>
                  </a:lnSpc>
                  <a:defRPr/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。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775" b="1" noProof="0" dirty="0">
                    <a:ln>
                      <a:noFill/>
                    </a:ln>
                    <a:solidFill>
                      <a:prstClr val="black">
                        <a:lumMod val="7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百度论坛推广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6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6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96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46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6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46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96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46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21" grpId="0"/>
      <p:bldP spid="22" grpId="0"/>
      <p:bldP spid="4" grpId="0" bldLvl="0" animBg="1"/>
      <p:bldP spid="5" grpId="0" bldLvl="0" animBg="1"/>
      <p:bldP spid="16" grpId="0" bldLvl="0" animBg="1"/>
      <p:bldP spid="17" grpId="0" bldLvl="0" animBg="1"/>
      <p:bldP spid="1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9540000">
            <a:off x="11406828" y="61340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9540000">
            <a:off x="10739355" y="575567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524510" y="398780"/>
            <a:ext cx="3021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线下推广方案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44897" y="643554"/>
            <a:ext cx="24081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Line extension scheme</a:t>
            </a:r>
          </a:p>
        </p:txBody>
      </p:sp>
      <p:sp>
        <p:nvSpPr>
          <p:cNvPr id="2" name="矩形 1"/>
          <p:cNvSpPr/>
          <p:nvPr/>
        </p:nvSpPr>
        <p:spPr>
          <a:xfrm rot="10800000">
            <a:off x="1475008" y="4149615"/>
            <a:ext cx="1968136" cy="1853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50800" dir="16200000" sx="97000" sy="97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rot="10800000">
            <a:off x="3823357" y="4149615"/>
            <a:ext cx="1968136" cy="1853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50800" dir="16200000" sx="97000" sy="97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 rot="10800000">
            <a:off x="6200480" y="4149615"/>
            <a:ext cx="1968136" cy="1853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50800" dir="16200000" sx="97000" sy="97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 rot="10800000">
            <a:off x="8577349" y="4149615"/>
            <a:ext cx="1968136" cy="1853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50800" dir="16200000" sx="97000" sy="97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75008" y="3311570"/>
            <a:ext cx="1968136" cy="838045"/>
          </a:xfrm>
          <a:prstGeom prst="rect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8"/>
          <p:cNvSpPr txBox="1"/>
          <p:nvPr/>
        </p:nvSpPr>
        <p:spPr>
          <a:xfrm>
            <a:off x="1986833" y="3331927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01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27167" y="3311570"/>
            <a:ext cx="1968136" cy="838045"/>
          </a:xfrm>
          <a:prstGeom prst="rect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40"/>
          <p:cNvSpPr txBox="1"/>
          <p:nvPr/>
        </p:nvSpPr>
        <p:spPr>
          <a:xfrm>
            <a:off x="4338991" y="3331927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02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00480" y="3311570"/>
            <a:ext cx="1968136" cy="838045"/>
          </a:xfrm>
          <a:prstGeom prst="rect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57"/>
          <p:cNvSpPr txBox="1"/>
          <p:nvPr/>
        </p:nvSpPr>
        <p:spPr>
          <a:xfrm>
            <a:off x="6712304" y="3331927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03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73794" y="3311570"/>
            <a:ext cx="1968136" cy="838045"/>
          </a:xfrm>
          <a:prstGeom prst="rect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74"/>
          <p:cNvSpPr txBox="1"/>
          <p:nvPr/>
        </p:nvSpPr>
        <p:spPr>
          <a:xfrm>
            <a:off x="9085618" y="3331927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04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40" name="Picture 2" descr="C:\Users\Administrator\Desktop\图片3.png图片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7580" y="1623060"/>
            <a:ext cx="196469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Administrator\Desktop\图片3.png图片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105" y="1606550"/>
            <a:ext cx="1967865" cy="17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C:\Users\Administrator\Desktop\图片3.png图片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6510" y="1606550"/>
            <a:ext cx="1964690" cy="17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C:\Users\Administrator\Desktop\图片3.png图片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0140" y="1623060"/>
            <a:ext cx="195072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715136" y="4941407"/>
            <a:ext cx="1824147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点击此处添加部门情况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点击此处添加内容</a:t>
            </a:r>
          </a:p>
        </p:txBody>
      </p:sp>
      <p:sp>
        <p:nvSpPr>
          <p:cNvPr id="45" name="Freeform 512"/>
          <p:cNvSpPr/>
          <p:nvPr/>
        </p:nvSpPr>
        <p:spPr bwMode="auto">
          <a:xfrm>
            <a:off x="1628286" y="4589168"/>
            <a:ext cx="118465" cy="234695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rgbClr val="F35E40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14247" y="4532677"/>
            <a:ext cx="182503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楼体广告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52782" y="4941407"/>
            <a:ext cx="1824147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点击此处添加部门情况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点击此处添加内容</a:t>
            </a:r>
          </a:p>
        </p:txBody>
      </p:sp>
      <p:sp>
        <p:nvSpPr>
          <p:cNvPr id="48" name="Freeform 512"/>
          <p:cNvSpPr/>
          <p:nvPr/>
        </p:nvSpPr>
        <p:spPr bwMode="auto">
          <a:xfrm>
            <a:off x="3965932" y="4589168"/>
            <a:ext cx="118465" cy="234695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rgbClr val="F35E40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84397" y="4532677"/>
            <a:ext cx="179253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广告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21561" y="4941407"/>
            <a:ext cx="1824147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点击此处添加部门情况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点击此处添加内容</a:t>
            </a:r>
          </a:p>
        </p:txBody>
      </p:sp>
      <p:sp>
        <p:nvSpPr>
          <p:cNvPr id="51" name="Freeform 512"/>
          <p:cNvSpPr/>
          <p:nvPr/>
        </p:nvSpPr>
        <p:spPr bwMode="auto">
          <a:xfrm>
            <a:off x="6334711" y="4589168"/>
            <a:ext cx="118465" cy="234695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rgbClr val="F35E40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97834" y="4532677"/>
            <a:ext cx="16526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候车厅广告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02964" y="4941407"/>
            <a:ext cx="1824147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点击此处添加部门情况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点击此处添加内容</a:t>
            </a:r>
          </a:p>
        </p:txBody>
      </p:sp>
      <p:sp>
        <p:nvSpPr>
          <p:cNvPr id="54" name="Freeform 512"/>
          <p:cNvSpPr/>
          <p:nvPr/>
        </p:nvSpPr>
        <p:spPr bwMode="auto">
          <a:xfrm>
            <a:off x="8716114" y="4589168"/>
            <a:ext cx="118465" cy="234695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rgbClr val="F35E40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02075" y="4532677"/>
            <a:ext cx="182503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电梯广告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8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3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7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2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7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49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649"/>
                            </p:stCondLst>
                            <p:childTnLst>
                              <p:par>
                                <p:cTn id="9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149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649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149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649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149"/>
                            </p:stCondLst>
                            <p:childTnLst>
                              <p:par>
                                <p:cTn id="1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1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600"/>
                            </p:stCondLst>
                            <p:childTnLst>
                              <p:par>
                                <p:cTn id="1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1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2600"/>
                            </p:stCondLst>
                            <p:childTnLst>
                              <p:par>
                                <p:cTn id="1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31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36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4100"/>
                            </p:stCondLst>
                            <p:childTnLst>
                              <p:par>
                                <p:cTn id="1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21" grpId="0"/>
      <p:bldP spid="22" grpId="0"/>
      <p:bldP spid="2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/>
      <p:bldP spid="3" grpId="0" bldLvl="0" animBg="1"/>
      <p:bldP spid="4" grpId="0"/>
      <p:bldP spid="23" grpId="0" bldLvl="0" animBg="1"/>
      <p:bldP spid="24" grpId="0"/>
      <p:bldP spid="25" grpId="0" bldLvl="0" animBg="1"/>
      <p:bldP spid="39" grpId="0"/>
      <p:bldP spid="44" grpId="0"/>
      <p:bldP spid="45" grpId="0" bldLvl="0" animBg="1"/>
      <p:bldP spid="46" grpId="0"/>
      <p:bldP spid="47" grpId="0"/>
      <p:bldP spid="48" grpId="0" bldLvl="0" animBg="1"/>
      <p:bldP spid="49" grpId="0"/>
      <p:bldP spid="50" grpId="0"/>
      <p:bldP spid="51" grpId="0" bldLvl="0" animBg="1"/>
      <p:bldP spid="52" grpId="0"/>
      <p:bldP spid="53" grpId="0"/>
      <p:bldP spid="54" grpId="0" bldLvl="0" animBg="1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9540000">
            <a:off x="11406828" y="61340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9540000">
            <a:off x="10739355" y="575567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524510" y="398780"/>
            <a:ext cx="3021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利润来源分析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44897" y="643554"/>
            <a:ext cx="24081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Source analysis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123861" y="2250354"/>
            <a:ext cx="2729317" cy="3687854"/>
            <a:chOff x="9123469" y="2117952"/>
            <a:chExt cx="2729822" cy="3688537"/>
          </a:xfrm>
        </p:grpSpPr>
        <p:grpSp>
          <p:nvGrpSpPr>
            <p:cNvPr id="16" name="组合 15"/>
            <p:cNvGrpSpPr/>
            <p:nvPr/>
          </p:nvGrpSpPr>
          <p:grpSpPr>
            <a:xfrm>
              <a:off x="9123469" y="2216110"/>
              <a:ext cx="2729822" cy="3590379"/>
              <a:chOff x="1026359" y="1205784"/>
              <a:chExt cx="3446277" cy="4532692"/>
            </a:xfrm>
          </p:grpSpPr>
          <p:sp>
            <p:nvSpPr>
              <p:cNvPr id="40" name="任意多边形 39"/>
              <p:cNvSpPr/>
              <p:nvPr/>
            </p:nvSpPr>
            <p:spPr>
              <a:xfrm>
                <a:off x="1313863" y="1781540"/>
                <a:ext cx="3158773" cy="3544231"/>
              </a:xfrm>
              <a:custGeom>
                <a:avLst/>
                <a:gdLst>
                  <a:gd name="connsiteX0" fmla="*/ 1465943 w 2075543"/>
                  <a:gd name="connsiteY0" fmla="*/ 0 h 2162628"/>
                  <a:gd name="connsiteX1" fmla="*/ 2075543 w 2075543"/>
                  <a:gd name="connsiteY1" fmla="*/ 653143 h 2162628"/>
                  <a:gd name="connsiteX2" fmla="*/ 0 w 2075543"/>
                  <a:gd name="connsiteY2" fmla="*/ 2162628 h 2162628"/>
                  <a:gd name="connsiteX3" fmla="*/ 1465943 w 2075543"/>
                  <a:gd name="connsiteY3" fmla="*/ 0 h 216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5543" h="2162628">
                    <a:moveTo>
                      <a:pt x="1465943" y="0"/>
                    </a:moveTo>
                    <a:lnTo>
                      <a:pt x="2075543" y="653143"/>
                    </a:lnTo>
                    <a:lnTo>
                      <a:pt x="0" y="2162628"/>
                    </a:lnTo>
                    <a:lnTo>
                      <a:pt x="1465943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35000"/>
                </a:schemeClr>
              </a:solidFill>
              <a:ln>
                <a:noFill/>
              </a:ln>
              <a:effectLst>
                <a:softEdge rad="266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>
              <a:xfrm rot="18900000">
                <a:off x="1026359" y="2031999"/>
                <a:ext cx="3280229" cy="1582057"/>
              </a:xfrm>
              <a:prstGeom prst="roundRect">
                <a:avLst>
                  <a:gd name="adj" fmla="val 10245"/>
                </a:avLst>
              </a:prstGeom>
              <a:solidFill>
                <a:srgbClr val="F35E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 rot="2700000">
                <a:off x="59067" y="3527438"/>
                <a:ext cx="3460793" cy="5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21000">
                    <a:schemeClr val="tx1">
                      <a:lumMod val="65000"/>
                      <a:lumOff val="35000"/>
                      <a:alpha val="57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 useBgFill="1">
            <p:nvSpPr>
              <p:cNvPr id="43" name="矩形 42"/>
              <p:cNvSpPr/>
              <p:nvPr/>
            </p:nvSpPr>
            <p:spPr>
              <a:xfrm rot="2700000">
                <a:off x="-209134" y="3612132"/>
                <a:ext cx="3425372" cy="8273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 rot="18900000">
                <a:off x="3303181" y="1205784"/>
                <a:ext cx="551494" cy="1413715"/>
              </a:xfrm>
              <a:custGeom>
                <a:avLst/>
                <a:gdLst>
                  <a:gd name="connsiteX0" fmla="*/ 569692 w 617165"/>
                  <a:gd name="connsiteY0" fmla="*/ 47473 h 1582057"/>
                  <a:gd name="connsiteX1" fmla="*/ 617165 w 617165"/>
                  <a:gd name="connsiteY1" fmla="*/ 162082 h 1582057"/>
                  <a:gd name="connsiteX2" fmla="*/ 617165 w 617165"/>
                  <a:gd name="connsiteY2" fmla="*/ 1419975 h 1582057"/>
                  <a:gd name="connsiteX3" fmla="*/ 455083 w 617165"/>
                  <a:gd name="connsiteY3" fmla="*/ 1582057 h 1582057"/>
                  <a:gd name="connsiteX4" fmla="*/ 0 w 617165"/>
                  <a:gd name="connsiteY4" fmla="*/ 1582057 h 1582057"/>
                  <a:gd name="connsiteX5" fmla="*/ 0 w 617165"/>
                  <a:gd name="connsiteY5" fmla="*/ 0 h 1582057"/>
                  <a:gd name="connsiteX6" fmla="*/ 455083 w 617165"/>
                  <a:gd name="connsiteY6" fmla="*/ 0 h 1582057"/>
                  <a:gd name="connsiteX7" fmla="*/ 569692 w 617165"/>
                  <a:gd name="connsiteY7" fmla="*/ 47473 h 158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7165" h="1582057">
                    <a:moveTo>
                      <a:pt x="569692" y="47473"/>
                    </a:moveTo>
                    <a:cubicBezTo>
                      <a:pt x="599024" y="76804"/>
                      <a:pt x="617165" y="117325"/>
                      <a:pt x="617165" y="162082"/>
                    </a:cubicBezTo>
                    <a:lnTo>
                      <a:pt x="617165" y="1419975"/>
                    </a:lnTo>
                    <a:cubicBezTo>
                      <a:pt x="617165" y="1509490"/>
                      <a:pt x="544598" y="1582057"/>
                      <a:pt x="455083" y="1582057"/>
                    </a:cubicBezTo>
                    <a:lnTo>
                      <a:pt x="0" y="1582057"/>
                    </a:lnTo>
                    <a:lnTo>
                      <a:pt x="0" y="0"/>
                    </a:lnTo>
                    <a:lnTo>
                      <a:pt x="455083" y="0"/>
                    </a:lnTo>
                    <a:cubicBezTo>
                      <a:pt x="499841" y="0"/>
                      <a:pt x="540361" y="18141"/>
                      <a:pt x="569692" y="474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39"/>
            <p:cNvSpPr txBox="1"/>
            <p:nvPr/>
          </p:nvSpPr>
          <p:spPr>
            <a:xfrm rot="18900000">
              <a:off x="10591908" y="2117952"/>
              <a:ext cx="506964" cy="769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</a:t>
              </a:r>
              <a:endPara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 rot="18900000">
              <a:off x="10079073" y="3783924"/>
              <a:ext cx="102715" cy="102716"/>
              <a:chOff x="917575" y="533400"/>
              <a:chExt cx="193675" cy="193676"/>
            </a:xfrm>
            <a:solidFill>
              <a:schemeClr val="bg1"/>
            </a:solidFill>
          </p:grpSpPr>
          <p:sp>
            <p:nvSpPr>
              <p:cNvPr id="3" name="Freeform 18"/>
              <p:cNvSpPr/>
              <p:nvPr/>
            </p:nvSpPr>
            <p:spPr bwMode="auto">
              <a:xfrm>
                <a:off x="1041400" y="533400"/>
                <a:ext cx="69850" cy="69850"/>
              </a:xfrm>
              <a:custGeom>
                <a:avLst/>
                <a:gdLst>
                  <a:gd name="T0" fmla="*/ 4 w 25"/>
                  <a:gd name="T1" fmla="*/ 25 h 25"/>
                  <a:gd name="T2" fmla="*/ 7 w 25"/>
                  <a:gd name="T3" fmla="*/ 24 h 25"/>
                  <a:gd name="T4" fmla="*/ 23 w 25"/>
                  <a:gd name="T5" fmla="*/ 8 h 25"/>
                  <a:gd name="T6" fmla="*/ 23 w 25"/>
                  <a:gd name="T7" fmla="*/ 2 h 25"/>
                  <a:gd name="T8" fmla="*/ 17 w 25"/>
                  <a:gd name="T9" fmla="*/ 2 h 25"/>
                  <a:gd name="T10" fmla="*/ 1 w 25"/>
                  <a:gd name="T11" fmla="*/ 18 h 25"/>
                  <a:gd name="T12" fmla="*/ 1 w 25"/>
                  <a:gd name="T13" fmla="*/ 24 h 25"/>
                  <a:gd name="T14" fmla="*/ 4 w 25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5">
                    <a:moveTo>
                      <a:pt x="4" y="25"/>
                    </a:moveTo>
                    <a:cubicBezTo>
                      <a:pt x="5" y="25"/>
                      <a:pt x="6" y="24"/>
                      <a:pt x="7" y="24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5" y="6"/>
                      <a:pt x="25" y="4"/>
                      <a:pt x="23" y="2"/>
                    </a:cubicBezTo>
                    <a:cubicBezTo>
                      <a:pt x="21" y="0"/>
                      <a:pt x="19" y="0"/>
                      <a:pt x="17" y="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0"/>
                      <a:pt x="0" y="22"/>
                      <a:pt x="1" y="24"/>
                    </a:cubicBezTo>
                    <a:cubicBezTo>
                      <a:pt x="2" y="24"/>
                      <a:pt x="3" y="25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3" tIns="45711" rIns="91423" bIns="45711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Freeform 19"/>
              <p:cNvSpPr/>
              <p:nvPr/>
            </p:nvSpPr>
            <p:spPr bwMode="auto">
              <a:xfrm>
                <a:off x="1041400" y="625475"/>
                <a:ext cx="66675" cy="23813"/>
              </a:xfrm>
              <a:custGeom>
                <a:avLst/>
                <a:gdLst>
                  <a:gd name="T0" fmla="*/ 20 w 24"/>
                  <a:gd name="T1" fmla="*/ 0 h 8"/>
                  <a:gd name="T2" fmla="*/ 4 w 24"/>
                  <a:gd name="T3" fmla="*/ 0 h 8"/>
                  <a:gd name="T4" fmla="*/ 0 w 24"/>
                  <a:gd name="T5" fmla="*/ 4 h 8"/>
                  <a:gd name="T6" fmla="*/ 4 w 24"/>
                  <a:gd name="T7" fmla="*/ 8 h 8"/>
                  <a:gd name="T8" fmla="*/ 20 w 24"/>
                  <a:gd name="T9" fmla="*/ 8 h 8"/>
                  <a:gd name="T10" fmla="*/ 24 w 24"/>
                  <a:gd name="T11" fmla="*/ 4 h 8"/>
                  <a:gd name="T12" fmla="*/ 20 w 24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8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2" y="8"/>
                      <a:pt x="24" y="6"/>
                      <a:pt x="24" y="4"/>
                    </a:cubicBezTo>
                    <a:cubicBezTo>
                      <a:pt x="24" y="2"/>
                      <a:pt x="22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3" tIns="45711" rIns="91423" bIns="45711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Freeform 20"/>
              <p:cNvSpPr/>
              <p:nvPr/>
            </p:nvSpPr>
            <p:spPr bwMode="auto">
              <a:xfrm>
                <a:off x="1041400" y="668338"/>
                <a:ext cx="69850" cy="58738"/>
              </a:xfrm>
              <a:custGeom>
                <a:avLst/>
                <a:gdLst>
                  <a:gd name="T0" fmla="*/ 7 w 25"/>
                  <a:gd name="T1" fmla="*/ 2 h 21"/>
                  <a:gd name="T2" fmla="*/ 1 w 25"/>
                  <a:gd name="T3" fmla="*/ 2 h 21"/>
                  <a:gd name="T4" fmla="*/ 2 w 25"/>
                  <a:gd name="T5" fmla="*/ 8 h 21"/>
                  <a:gd name="T6" fmla="*/ 18 w 25"/>
                  <a:gd name="T7" fmla="*/ 20 h 21"/>
                  <a:gd name="T8" fmla="*/ 20 w 25"/>
                  <a:gd name="T9" fmla="*/ 21 h 21"/>
                  <a:gd name="T10" fmla="*/ 23 w 25"/>
                  <a:gd name="T11" fmla="*/ 19 h 21"/>
                  <a:gd name="T12" fmla="*/ 23 w 25"/>
                  <a:gd name="T13" fmla="*/ 14 h 21"/>
                  <a:gd name="T14" fmla="*/ 7 w 25"/>
                  <a:gd name="T15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1">
                    <a:moveTo>
                      <a:pt x="7" y="2"/>
                    </a:moveTo>
                    <a:cubicBezTo>
                      <a:pt x="5" y="0"/>
                      <a:pt x="2" y="1"/>
                      <a:pt x="1" y="2"/>
                    </a:cubicBezTo>
                    <a:cubicBezTo>
                      <a:pt x="0" y="4"/>
                      <a:pt x="0" y="7"/>
                      <a:pt x="2" y="8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1" y="21"/>
                      <a:pt x="23" y="20"/>
                      <a:pt x="23" y="19"/>
                    </a:cubicBezTo>
                    <a:cubicBezTo>
                      <a:pt x="25" y="17"/>
                      <a:pt x="24" y="15"/>
                      <a:pt x="23" y="14"/>
                    </a:cubicBezTo>
                    <a:lnTo>
                      <a:pt x="7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3" tIns="45711" rIns="91423" bIns="45711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Freeform 21"/>
              <p:cNvSpPr/>
              <p:nvPr/>
            </p:nvSpPr>
            <p:spPr bwMode="auto">
              <a:xfrm>
                <a:off x="995363" y="536575"/>
                <a:ext cx="23813" cy="66675"/>
              </a:xfrm>
              <a:custGeom>
                <a:avLst/>
                <a:gdLst>
                  <a:gd name="T0" fmla="*/ 4 w 8"/>
                  <a:gd name="T1" fmla="*/ 24 h 24"/>
                  <a:gd name="T2" fmla="*/ 8 w 8"/>
                  <a:gd name="T3" fmla="*/ 20 h 24"/>
                  <a:gd name="T4" fmla="*/ 8 w 8"/>
                  <a:gd name="T5" fmla="*/ 4 h 24"/>
                  <a:gd name="T6" fmla="*/ 4 w 8"/>
                  <a:gd name="T7" fmla="*/ 0 h 24"/>
                  <a:gd name="T8" fmla="*/ 0 w 8"/>
                  <a:gd name="T9" fmla="*/ 4 h 24"/>
                  <a:gd name="T10" fmla="*/ 0 w 8"/>
                  <a:gd name="T11" fmla="*/ 20 h 24"/>
                  <a:gd name="T12" fmla="*/ 4 w 8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4">
                    <a:moveTo>
                      <a:pt x="4" y="24"/>
                    </a:moveTo>
                    <a:cubicBezTo>
                      <a:pt x="6" y="24"/>
                      <a:pt x="8" y="22"/>
                      <a:pt x="8" y="2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2"/>
                      <a:pt x="2" y="24"/>
                      <a:pt x="4" y="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3" tIns="45711" rIns="91423" bIns="45711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Freeform 22"/>
              <p:cNvSpPr/>
              <p:nvPr/>
            </p:nvSpPr>
            <p:spPr bwMode="auto">
              <a:xfrm>
                <a:off x="917575" y="533400"/>
                <a:ext cx="58738" cy="69850"/>
              </a:xfrm>
              <a:custGeom>
                <a:avLst/>
                <a:gdLst>
                  <a:gd name="T0" fmla="*/ 13 w 21"/>
                  <a:gd name="T1" fmla="*/ 23 h 25"/>
                  <a:gd name="T2" fmla="*/ 16 w 21"/>
                  <a:gd name="T3" fmla="*/ 25 h 25"/>
                  <a:gd name="T4" fmla="*/ 19 w 21"/>
                  <a:gd name="T5" fmla="*/ 24 h 25"/>
                  <a:gd name="T6" fmla="*/ 19 w 21"/>
                  <a:gd name="T7" fmla="*/ 18 h 25"/>
                  <a:gd name="T8" fmla="*/ 7 w 21"/>
                  <a:gd name="T9" fmla="*/ 2 h 25"/>
                  <a:gd name="T10" fmla="*/ 2 w 21"/>
                  <a:gd name="T11" fmla="*/ 2 h 25"/>
                  <a:gd name="T12" fmla="*/ 1 w 21"/>
                  <a:gd name="T13" fmla="*/ 7 h 25"/>
                  <a:gd name="T14" fmla="*/ 13 w 21"/>
                  <a:gd name="T15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5">
                    <a:moveTo>
                      <a:pt x="13" y="23"/>
                    </a:moveTo>
                    <a:cubicBezTo>
                      <a:pt x="14" y="24"/>
                      <a:pt x="15" y="25"/>
                      <a:pt x="16" y="25"/>
                    </a:cubicBezTo>
                    <a:cubicBezTo>
                      <a:pt x="17" y="25"/>
                      <a:pt x="18" y="25"/>
                      <a:pt x="19" y="24"/>
                    </a:cubicBezTo>
                    <a:cubicBezTo>
                      <a:pt x="20" y="23"/>
                      <a:pt x="21" y="20"/>
                      <a:pt x="19" y="18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3" y="0"/>
                      <a:pt x="2" y="2"/>
                    </a:cubicBezTo>
                    <a:cubicBezTo>
                      <a:pt x="0" y="3"/>
                      <a:pt x="0" y="5"/>
                      <a:pt x="1" y="7"/>
                    </a:cubicBezTo>
                    <a:lnTo>
                      <a:pt x="13" y="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3" tIns="45711" rIns="91423" bIns="45711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7846507" y="2184674"/>
            <a:ext cx="2729317" cy="3680154"/>
            <a:chOff x="7845879" y="2077714"/>
            <a:chExt cx="2729822" cy="3680835"/>
          </a:xfrm>
        </p:grpSpPr>
        <p:grpSp>
          <p:nvGrpSpPr>
            <p:cNvPr id="46" name="组合 45"/>
            <p:cNvGrpSpPr/>
            <p:nvPr/>
          </p:nvGrpSpPr>
          <p:grpSpPr>
            <a:xfrm>
              <a:off x="7845879" y="2168170"/>
              <a:ext cx="2729822" cy="3590379"/>
              <a:chOff x="1026359" y="1205784"/>
              <a:chExt cx="3446277" cy="4532692"/>
            </a:xfrm>
          </p:grpSpPr>
          <p:sp>
            <p:nvSpPr>
              <p:cNvPr id="52" name="任意多边形 51"/>
              <p:cNvSpPr/>
              <p:nvPr/>
            </p:nvSpPr>
            <p:spPr>
              <a:xfrm>
                <a:off x="1313863" y="1781540"/>
                <a:ext cx="3158773" cy="3544231"/>
              </a:xfrm>
              <a:custGeom>
                <a:avLst/>
                <a:gdLst>
                  <a:gd name="connsiteX0" fmla="*/ 1465943 w 2075543"/>
                  <a:gd name="connsiteY0" fmla="*/ 0 h 2162628"/>
                  <a:gd name="connsiteX1" fmla="*/ 2075543 w 2075543"/>
                  <a:gd name="connsiteY1" fmla="*/ 653143 h 2162628"/>
                  <a:gd name="connsiteX2" fmla="*/ 0 w 2075543"/>
                  <a:gd name="connsiteY2" fmla="*/ 2162628 h 2162628"/>
                  <a:gd name="connsiteX3" fmla="*/ 1465943 w 2075543"/>
                  <a:gd name="connsiteY3" fmla="*/ 0 h 216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5543" h="2162628">
                    <a:moveTo>
                      <a:pt x="1465943" y="0"/>
                    </a:moveTo>
                    <a:lnTo>
                      <a:pt x="2075543" y="653143"/>
                    </a:lnTo>
                    <a:lnTo>
                      <a:pt x="0" y="2162628"/>
                    </a:lnTo>
                    <a:lnTo>
                      <a:pt x="1465943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35000"/>
                </a:schemeClr>
              </a:solidFill>
              <a:ln>
                <a:noFill/>
              </a:ln>
              <a:effectLst>
                <a:softEdge rad="266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圆角矩形 52"/>
              <p:cNvSpPr/>
              <p:nvPr/>
            </p:nvSpPr>
            <p:spPr>
              <a:xfrm rot="18900000">
                <a:off x="1026359" y="2031999"/>
                <a:ext cx="3280229" cy="1582057"/>
              </a:xfrm>
              <a:prstGeom prst="roundRect">
                <a:avLst>
                  <a:gd name="adj" fmla="val 10245"/>
                </a:avLst>
              </a:prstGeom>
              <a:solidFill>
                <a:srgbClr val="5B727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 rot="2700000">
                <a:off x="59067" y="3527438"/>
                <a:ext cx="3460793" cy="5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21000">
                    <a:schemeClr val="tx1">
                      <a:lumMod val="65000"/>
                      <a:lumOff val="35000"/>
                      <a:alpha val="57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 useBgFill="1">
            <p:nvSpPr>
              <p:cNvPr id="55" name="矩形 54"/>
              <p:cNvSpPr/>
              <p:nvPr/>
            </p:nvSpPr>
            <p:spPr>
              <a:xfrm rot="2700000">
                <a:off x="-209134" y="3612132"/>
                <a:ext cx="3425372" cy="8273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6" name="任意多边形 55"/>
              <p:cNvSpPr/>
              <p:nvPr/>
            </p:nvSpPr>
            <p:spPr>
              <a:xfrm rot="18900000">
                <a:off x="3303181" y="1205784"/>
                <a:ext cx="551494" cy="1413715"/>
              </a:xfrm>
              <a:custGeom>
                <a:avLst/>
                <a:gdLst>
                  <a:gd name="connsiteX0" fmla="*/ 569692 w 617165"/>
                  <a:gd name="connsiteY0" fmla="*/ 47473 h 1582057"/>
                  <a:gd name="connsiteX1" fmla="*/ 617165 w 617165"/>
                  <a:gd name="connsiteY1" fmla="*/ 162082 h 1582057"/>
                  <a:gd name="connsiteX2" fmla="*/ 617165 w 617165"/>
                  <a:gd name="connsiteY2" fmla="*/ 1419975 h 1582057"/>
                  <a:gd name="connsiteX3" fmla="*/ 455083 w 617165"/>
                  <a:gd name="connsiteY3" fmla="*/ 1582057 h 1582057"/>
                  <a:gd name="connsiteX4" fmla="*/ 0 w 617165"/>
                  <a:gd name="connsiteY4" fmla="*/ 1582057 h 1582057"/>
                  <a:gd name="connsiteX5" fmla="*/ 0 w 617165"/>
                  <a:gd name="connsiteY5" fmla="*/ 0 h 1582057"/>
                  <a:gd name="connsiteX6" fmla="*/ 455083 w 617165"/>
                  <a:gd name="connsiteY6" fmla="*/ 0 h 1582057"/>
                  <a:gd name="connsiteX7" fmla="*/ 569692 w 617165"/>
                  <a:gd name="connsiteY7" fmla="*/ 47473 h 158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7165" h="1582057">
                    <a:moveTo>
                      <a:pt x="569692" y="47473"/>
                    </a:moveTo>
                    <a:cubicBezTo>
                      <a:pt x="599024" y="76804"/>
                      <a:pt x="617165" y="117325"/>
                      <a:pt x="617165" y="162082"/>
                    </a:cubicBezTo>
                    <a:lnTo>
                      <a:pt x="617165" y="1419975"/>
                    </a:lnTo>
                    <a:cubicBezTo>
                      <a:pt x="617165" y="1509490"/>
                      <a:pt x="544598" y="1582057"/>
                      <a:pt x="455083" y="1582057"/>
                    </a:cubicBezTo>
                    <a:lnTo>
                      <a:pt x="0" y="1582057"/>
                    </a:lnTo>
                    <a:lnTo>
                      <a:pt x="0" y="0"/>
                    </a:lnTo>
                    <a:lnTo>
                      <a:pt x="455083" y="0"/>
                    </a:lnTo>
                    <a:cubicBezTo>
                      <a:pt x="499841" y="0"/>
                      <a:pt x="540361" y="18141"/>
                      <a:pt x="569692" y="474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7" name="文本框 38"/>
            <p:cNvSpPr txBox="1"/>
            <p:nvPr/>
          </p:nvSpPr>
          <p:spPr>
            <a:xfrm rot="18900000">
              <a:off x="9272264" y="2077714"/>
              <a:ext cx="632021" cy="769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</a:t>
              </a:r>
              <a:endPara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566581" y="2103678"/>
            <a:ext cx="2729317" cy="3680153"/>
            <a:chOff x="6565716" y="2077715"/>
            <a:chExt cx="2729822" cy="3680834"/>
          </a:xfrm>
        </p:grpSpPr>
        <p:grpSp>
          <p:nvGrpSpPr>
            <p:cNvPr id="58" name="组合 57"/>
            <p:cNvGrpSpPr/>
            <p:nvPr/>
          </p:nvGrpSpPr>
          <p:grpSpPr>
            <a:xfrm>
              <a:off x="6565716" y="2168170"/>
              <a:ext cx="2729822" cy="3590379"/>
              <a:chOff x="1026359" y="1205784"/>
              <a:chExt cx="3446277" cy="4532692"/>
            </a:xfrm>
          </p:grpSpPr>
          <p:sp>
            <p:nvSpPr>
              <p:cNvPr id="65" name="任意多边形 64"/>
              <p:cNvSpPr/>
              <p:nvPr/>
            </p:nvSpPr>
            <p:spPr>
              <a:xfrm>
                <a:off x="1313863" y="1781540"/>
                <a:ext cx="3158773" cy="3544231"/>
              </a:xfrm>
              <a:custGeom>
                <a:avLst/>
                <a:gdLst>
                  <a:gd name="connsiteX0" fmla="*/ 1465943 w 2075543"/>
                  <a:gd name="connsiteY0" fmla="*/ 0 h 2162628"/>
                  <a:gd name="connsiteX1" fmla="*/ 2075543 w 2075543"/>
                  <a:gd name="connsiteY1" fmla="*/ 653143 h 2162628"/>
                  <a:gd name="connsiteX2" fmla="*/ 0 w 2075543"/>
                  <a:gd name="connsiteY2" fmla="*/ 2162628 h 2162628"/>
                  <a:gd name="connsiteX3" fmla="*/ 1465943 w 2075543"/>
                  <a:gd name="connsiteY3" fmla="*/ 0 h 216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5543" h="2162628">
                    <a:moveTo>
                      <a:pt x="1465943" y="0"/>
                    </a:moveTo>
                    <a:lnTo>
                      <a:pt x="2075543" y="653143"/>
                    </a:lnTo>
                    <a:lnTo>
                      <a:pt x="0" y="2162628"/>
                    </a:lnTo>
                    <a:lnTo>
                      <a:pt x="1465943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35000"/>
                </a:schemeClr>
              </a:solidFill>
              <a:ln>
                <a:noFill/>
              </a:ln>
              <a:effectLst>
                <a:softEdge rad="266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 rot="18900000">
                <a:off x="1026359" y="2031999"/>
                <a:ext cx="3280229" cy="1582057"/>
              </a:xfrm>
              <a:prstGeom prst="roundRect">
                <a:avLst>
                  <a:gd name="adj" fmla="val 10245"/>
                </a:avLst>
              </a:prstGeom>
              <a:solidFill>
                <a:srgbClr val="F35E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2700000">
                <a:off x="59067" y="3527438"/>
                <a:ext cx="3460793" cy="5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21000">
                    <a:schemeClr val="tx1">
                      <a:lumMod val="65000"/>
                      <a:lumOff val="35000"/>
                      <a:alpha val="57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 useBgFill="1">
            <p:nvSpPr>
              <p:cNvPr id="68" name="矩形 67"/>
              <p:cNvSpPr/>
              <p:nvPr/>
            </p:nvSpPr>
            <p:spPr>
              <a:xfrm rot="2700000">
                <a:off x="-209134" y="3612132"/>
                <a:ext cx="3425372" cy="8273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 rot="18900000">
                <a:off x="3303181" y="1205784"/>
                <a:ext cx="551494" cy="1413715"/>
              </a:xfrm>
              <a:custGeom>
                <a:avLst/>
                <a:gdLst>
                  <a:gd name="connsiteX0" fmla="*/ 569692 w 617165"/>
                  <a:gd name="connsiteY0" fmla="*/ 47473 h 1582057"/>
                  <a:gd name="connsiteX1" fmla="*/ 617165 w 617165"/>
                  <a:gd name="connsiteY1" fmla="*/ 162082 h 1582057"/>
                  <a:gd name="connsiteX2" fmla="*/ 617165 w 617165"/>
                  <a:gd name="connsiteY2" fmla="*/ 1419975 h 1582057"/>
                  <a:gd name="connsiteX3" fmla="*/ 455083 w 617165"/>
                  <a:gd name="connsiteY3" fmla="*/ 1582057 h 1582057"/>
                  <a:gd name="connsiteX4" fmla="*/ 0 w 617165"/>
                  <a:gd name="connsiteY4" fmla="*/ 1582057 h 1582057"/>
                  <a:gd name="connsiteX5" fmla="*/ 0 w 617165"/>
                  <a:gd name="connsiteY5" fmla="*/ 0 h 1582057"/>
                  <a:gd name="connsiteX6" fmla="*/ 455083 w 617165"/>
                  <a:gd name="connsiteY6" fmla="*/ 0 h 1582057"/>
                  <a:gd name="connsiteX7" fmla="*/ 569692 w 617165"/>
                  <a:gd name="connsiteY7" fmla="*/ 47473 h 158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7165" h="1582057">
                    <a:moveTo>
                      <a:pt x="569692" y="47473"/>
                    </a:moveTo>
                    <a:cubicBezTo>
                      <a:pt x="599024" y="76804"/>
                      <a:pt x="617165" y="117325"/>
                      <a:pt x="617165" y="162082"/>
                    </a:cubicBezTo>
                    <a:lnTo>
                      <a:pt x="617165" y="1419975"/>
                    </a:lnTo>
                    <a:cubicBezTo>
                      <a:pt x="617165" y="1509490"/>
                      <a:pt x="544598" y="1582057"/>
                      <a:pt x="455083" y="1582057"/>
                    </a:cubicBezTo>
                    <a:lnTo>
                      <a:pt x="0" y="1582057"/>
                    </a:lnTo>
                    <a:lnTo>
                      <a:pt x="0" y="0"/>
                    </a:lnTo>
                    <a:lnTo>
                      <a:pt x="455083" y="0"/>
                    </a:lnTo>
                    <a:cubicBezTo>
                      <a:pt x="499841" y="0"/>
                      <a:pt x="540361" y="18141"/>
                      <a:pt x="569692" y="474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9" name="文本框 37"/>
            <p:cNvSpPr txBox="1"/>
            <p:nvPr/>
          </p:nvSpPr>
          <p:spPr>
            <a:xfrm rot="18900000">
              <a:off x="8001599" y="2077715"/>
              <a:ext cx="564682" cy="769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</a:t>
              </a:r>
              <a:endPara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 rot="18900000">
              <a:off x="7411151" y="3880568"/>
              <a:ext cx="23842" cy="23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286655" y="2053082"/>
            <a:ext cx="2729317" cy="3680152"/>
            <a:chOff x="5285553" y="2077716"/>
            <a:chExt cx="2729822" cy="3680833"/>
          </a:xfrm>
        </p:grpSpPr>
        <p:grpSp>
          <p:nvGrpSpPr>
            <p:cNvPr id="71" name="组合 70"/>
            <p:cNvGrpSpPr/>
            <p:nvPr/>
          </p:nvGrpSpPr>
          <p:grpSpPr>
            <a:xfrm>
              <a:off x="5285553" y="2168170"/>
              <a:ext cx="2729822" cy="3590379"/>
              <a:chOff x="1026359" y="1205784"/>
              <a:chExt cx="3446277" cy="4532692"/>
            </a:xfrm>
          </p:grpSpPr>
          <p:sp>
            <p:nvSpPr>
              <p:cNvPr id="78" name="任意多边形 77"/>
              <p:cNvSpPr/>
              <p:nvPr/>
            </p:nvSpPr>
            <p:spPr>
              <a:xfrm>
                <a:off x="1313863" y="1781540"/>
                <a:ext cx="3158773" cy="3544231"/>
              </a:xfrm>
              <a:custGeom>
                <a:avLst/>
                <a:gdLst>
                  <a:gd name="connsiteX0" fmla="*/ 1465943 w 2075543"/>
                  <a:gd name="connsiteY0" fmla="*/ 0 h 2162628"/>
                  <a:gd name="connsiteX1" fmla="*/ 2075543 w 2075543"/>
                  <a:gd name="connsiteY1" fmla="*/ 653143 h 2162628"/>
                  <a:gd name="connsiteX2" fmla="*/ 0 w 2075543"/>
                  <a:gd name="connsiteY2" fmla="*/ 2162628 h 2162628"/>
                  <a:gd name="connsiteX3" fmla="*/ 1465943 w 2075543"/>
                  <a:gd name="connsiteY3" fmla="*/ 0 h 216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5543" h="2162628">
                    <a:moveTo>
                      <a:pt x="1465943" y="0"/>
                    </a:moveTo>
                    <a:lnTo>
                      <a:pt x="2075543" y="653143"/>
                    </a:lnTo>
                    <a:lnTo>
                      <a:pt x="0" y="2162628"/>
                    </a:lnTo>
                    <a:lnTo>
                      <a:pt x="1465943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35000"/>
                </a:schemeClr>
              </a:solidFill>
              <a:ln>
                <a:noFill/>
              </a:ln>
              <a:effectLst>
                <a:softEdge rad="266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 rot="18900000">
                <a:off x="1026359" y="2031999"/>
                <a:ext cx="3280229" cy="1582057"/>
              </a:xfrm>
              <a:prstGeom prst="roundRect">
                <a:avLst>
                  <a:gd name="adj" fmla="val 10245"/>
                </a:avLst>
              </a:prstGeom>
              <a:solidFill>
                <a:srgbClr val="5B727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 rot="2700000">
                <a:off x="59067" y="3527438"/>
                <a:ext cx="3460793" cy="5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21000">
                    <a:schemeClr val="tx1">
                      <a:lumMod val="65000"/>
                      <a:lumOff val="35000"/>
                      <a:alpha val="57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 useBgFill="1">
            <p:nvSpPr>
              <p:cNvPr id="81" name="矩形 80"/>
              <p:cNvSpPr/>
              <p:nvPr/>
            </p:nvSpPr>
            <p:spPr>
              <a:xfrm rot="2700000">
                <a:off x="-209134" y="3612132"/>
                <a:ext cx="3425372" cy="8273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任意多边形 81"/>
              <p:cNvSpPr/>
              <p:nvPr/>
            </p:nvSpPr>
            <p:spPr>
              <a:xfrm rot="18900000">
                <a:off x="3303181" y="1205784"/>
                <a:ext cx="551494" cy="1413715"/>
              </a:xfrm>
              <a:custGeom>
                <a:avLst/>
                <a:gdLst>
                  <a:gd name="connsiteX0" fmla="*/ 569692 w 617165"/>
                  <a:gd name="connsiteY0" fmla="*/ 47473 h 1582057"/>
                  <a:gd name="connsiteX1" fmla="*/ 617165 w 617165"/>
                  <a:gd name="connsiteY1" fmla="*/ 162082 h 1582057"/>
                  <a:gd name="connsiteX2" fmla="*/ 617165 w 617165"/>
                  <a:gd name="connsiteY2" fmla="*/ 1419975 h 1582057"/>
                  <a:gd name="connsiteX3" fmla="*/ 455083 w 617165"/>
                  <a:gd name="connsiteY3" fmla="*/ 1582057 h 1582057"/>
                  <a:gd name="connsiteX4" fmla="*/ 0 w 617165"/>
                  <a:gd name="connsiteY4" fmla="*/ 1582057 h 1582057"/>
                  <a:gd name="connsiteX5" fmla="*/ 0 w 617165"/>
                  <a:gd name="connsiteY5" fmla="*/ 0 h 1582057"/>
                  <a:gd name="connsiteX6" fmla="*/ 455083 w 617165"/>
                  <a:gd name="connsiteY6" fmla="*/ 0 h 1582057"/>
                  <a:gd name="connsiteX7" fmla="*/ 569692 w 617165"/>
                  <a:gd name="connsiteY7" fmla="*/ 47473 h 158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7165" h="1582057">
                    <a:moveTo>
                      <a:pt x="569692" y="47473"/>
                    </a:moveTo>
                    <a:cubicBezTo>
                      <a:pt x="599024" y="76804"/>
                      <a:pt x="617165" y="117325"/>
                      <a:pt x="617165" y="162082"/>
                    </a:cubicBezTo>
                    <a:lnTo>
                      <a:pt x="617165" y="1419975"/>
                    </a:lnTo>
                    <a:cubicBezTo>
                      <a:pt x="617165" y="1509490"/>
                      <a:pt x="544598" y="1582057"/>
                      <a:pt x="455083" y="1582057"/>
                    </a:cubicBezTo>
                    <a:lnTo>
                      <a:pt x="0" y="1582057"/>
                    </a:lnTo>
                    <a:lnTo>
                      <a:pt x="0" y="0"/>
                    </a:lnTo>
                    <a:lnTo>
                      <a:pt x="455083" y="0"/>
                    </a:lnTo>
                    <a:cubicBezTo>
                      <a:pt x="499841" y="0"/>
                      <a:pt x="540361" y="18141"/>
                      <a:pt x="569692" y="474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2" name="文本框 36"/>
            <p:cNvSpPr txBox="1"/>
            <p:nvPr/>
          </p:nvSpPr>
          <p:spPr>
            <a:xfrm rot="18900000">
              <a:off x="6715971" y="2077716"/>
              <a:ext cx="571096" cy="769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</a:t>
              </a:r>
              <a:endPara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6" name="Oval 43"/>
            <p:cNvSpPr>
              <a:spLocks noChangeArrowheads="1"/>
            </p:cNvSpPr>
            <p:nvPr/>
          </p:nvSpPr>
          <p:spPr bwMode="auto">
            <a:xfrm rot="18900000">
              <a:off x="6146918" y="3850396"/>
              <a:ext cx="56094" cy="56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006729" y="2077331"/>
            <a:ext cx="2729317" cy="3680152"/>
            <a:chOff x="4005390" y="2077716"/>
            <a:chExt cx="2729822" cy="3680833"/>
          </a:xfrm>
        </p:grpSpPr>
        <p:grpSp>
          <p:nvGrpSpPr>
            <p:cNvPr id="84" name="组合 83"/>
            <p:cNvGrpSpPr/>
            <p:nvPr/>
          </p:nvGrpSpPr>
          <p:grpSpPr>
            <a:xfrm>
              <a:off x="4005390" y="2168170"/>
              <a:ext cx="2729822" cy="3590379"/>
              <a:chOff x="1026359" y="1205784"/>
              <a:chExt cx="3446277" cy="4532692"/>
            </a:xfrm>
          </p:grpSpPr>
          <p:sp>
            <p:nvSpPr>
              <p:cNvPr id="92" name="任意多边形 91"/>
              <p:cNvSpPr/>
              <p:nvPr/>
            </p:nvSpPr>
            <p:spPr>
              <a:xfrm>
                <a:off x="1313863" y="1781540"/>
                <a:ext cx="3158773" cy="3544231"/>
              </a:xfrm>
              <a:custGeom>
                <a:avLst/>
                <a:gdLst>
                  <a:gd name="connsiteX0" fmla="*/ 1465943 w 2075543"/>
                  <a:gd name="connsiteY0" fmla="*/ 0 h 2162628"/>
                  <a:gd name="connsiteX1" fmla="*/ 2075543 w 2075543"/>
                  <a:gd name="connsiteY1" fmla="*/ 653143 h 2162628"/>
                  <a:gd name="connsiteX2" fmla="*/ 0 w 2075543"/>
                  <a:gd name="connsiteY2" fmla="*/ 2162628 h 2162628"/>
                  <a:gd name="connsiteX3" fmla="*/ 1465943 w 2075543"/>
                  <a:gd name="connsiteY3" fmla="*/ 0 h 216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5543" h="2162628">
                    <a:moveTo>
                      <a:pt x="1465943" y="0"/>
                    </a:moveTo>
                    <a:lnTo>
                      <a:pt x="2075543" y="653143"/>
                    </a:lnTo>
                    <a:lnTo>
                      <a:pt x="0" y="2162628"/>
                    </a:lnTo>
                    <a:lnTo>
                      <a:pt x="1465943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35000"/>
                </a:schemeClr>
              </a:solidFill>
              <a:ln>
                <a:noFill/>
              </a:ln>
              <a:effectLst>
                <a:softEdge rad="266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 rot="18900000">
                <a:off x="1026359" y="2031999"/>
                <a:ext cx="3280229" cy="1582057"/>
              </a:xfrm>
              <a:prstGeom prst="roundRect">
                <a:avLst>
                  <a:gd name="adj" fmla="val 10245"/>
                </a:avLst>
              </a:prstGeom>
              <a:solidFill>
                <a:srgbClr val="F35E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 rot="2700000">
                <a:off x="59067" y="3527438"/>
                <a:ext cx="3460793" cy="5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21000">
                    <a:schemeClr val="tx1">
                      <a:lumMod val="65000"/>
                      <a:lumOff val="35000"/>
                      <a:alpha val="57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 useBgFill="1">
            <p:nvSpPr>
              <p:cNvPr id="95" name="矩形 94"/>
              <p:cNvSpPr/>
              <p:nvPr/>
            </p:nvSpPr>
            <p:spPr>
              <a:xfrm rot="2700000">
                <a:off x="-209134" y="3612132"/>
                <a:ext cx="3425372" cy="8273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" name="任意多边形 95"/>
              <p:cNvSpPr/>
              <p:nvPr/>
            </p:nvSpPr>
            <p:spPr>
              <a:xfrm rot="18900000">
                <a:off x="3303181" y="1205784"/>
                <a:ext cx="551494" cy="1413715"/>
              </a:xfrm>
              <a:custGeom>
                <a:avLst/>
                <a:gdLst>
                  <a:gd name="connsiteX0" fmla="*/ 569692 w 617165"/>
                  <a:gd name="connsiteY0" fmla="*/ 47473 h 1582057"/>
                  <a:gd name="connsiteX1" fmla="*/ 617165 w 617165"/>
                  <a:gd name="connsiteY1" fmla="*/ 162082 h 1582057"/>
                  <a:gd name="connsiteX2" fmla="*/ 617165 w 617165"/>
                  <a:gd name="connsiteY2" fmla="*/ 1419975 h 1582057"/>
                  <a:gd name="connsiteX3" fmla="*/ 455083 w 617165"/>
                  <a:gd name="connsiteY3" fmla="*/ 1582057 h 1582057"/>
                  <a:gd name="connsiteX4" fmla="*/ 0 w 617165"/>
                  <a:gd name="connsiteY4" fmla="*/ 1582057 h 1582057"/>
                  <a:gd name="connsiteX5" fmla="*/ 0 w 617165"/>
                  <a:gd name="connsiteY5" fmla="*/ 0 h 1582057"/>
                  <a:gd name="connsiteX6" fmla="*/ 455083 w 617165"/>
                  <a:gd name="connsiteY6" fmla="*/ 0 h 1582057"/>
                  <a:gd name="connsiteX7" fmla="*/ 569692 w 617165"/>
                  <a:gd name="connsiteY7" fmla="*/ 47473 h 158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7165" h="1582057">
                    <a:moveTo>
                      <a:pt x="569692" y="47473"/>
                    </a:moveTo>
                    <a:cubicBezTo>
                      <a:pt x="599024" y="76804"/>
                      <a:pt x="617165" y="117325"/>
                      <a:pt x="617165" y="162082"/>
                    </a:cubicBezTo>
                    <a:lnTo>
                      <a:pt x="617165" y="1419975"/>
                    </a:lnTo>
                    <a:cubicBezTo>
                      <a:pt x="617165" y="1509490"/>
                      <a:pt x="544598" y="1582057"/>
                      <a:pt x="455083" y="1582057"/>
                    </a:cubicBezTo>
                    <a:lnTo>
                      <a:pt x="0" y="1582057"/>
                    </a:lnTo>
                    <a:lnTo>
                      <a:pt x="0" y="0"/>
                    </a:lnTo>
                    <a:lnTo>
                      <a:pt x="455083" y="0"/>
                    </a:lnTo>
                    <a:cubicBezTo>
                      <a:pt x="499841" y="0"/>
                      <a:pt x="540361" y="18141"/>
                      <a:pt x="569692" y="474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6" name="文本框 35"/>
            <p:cNvSpPr txBox="1"/>
            <p:nvPr/>
          </p:nvSpPr>
          <p:spPr>
            <a:xfrm rot="18900000">
              <a:off x="5437809" y="2077716"/>
              <a:ext cx="609575" cy="769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</a:t>
              </a:r>
              <a:endPara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73691" y="1942359"/>
            <a:ext cx="2071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56376" y="2416229"/>
            <a:ext cx="3306863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公司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必须清醒地看到前进中的困难与挑战，为集团公司提供强有力的金融服务与支持。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1" name="TextBox 100"/>
          <p:cNvSpPr txBox="1"/>
          <p:nvPr/>
        </p:nvSpPr>
        <p:spPr>
          <a:xfrm rot="19021192">
            <a:off x="4482336" y="3168103"/>
            <a:ext cx="1483565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点击此处添加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收入来源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" name="TextBox 101"/>
          <p:cNvSpPr txBox="1"/>
          <p:nvPr/>
        </p:nvSpPr>
        <p:spPr>
          <a:xfrm rot="19021192">
            <a:off x="5849958" y="3255357"/>
            <a:ext cx="1483565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点击此处添加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收入来源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3" name="TextBox 102"/>
          <p:cNvSpPr txBox="1"/>
          <p:nvPr/>
        </p:nvSpPr>
        <p:spPr>
          <a:xfrm rot="19021192">
            <a:off x="7127312" y="3283677"/>
            <a:ext cx="1483565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点击此处添加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收入来源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" name="TextBox 103"/>
          <p:cNvSpPr txBox="1"/>
          <p:nvPr/>
        </p:nvSpPr>
        <p:spPr>
          <a:xfrm rot="19021192">
            <a:off x="8377288" y="3404388"/>
            <a:ext cx="1483565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点击此处添加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收入来源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5" name="TextBox 104"/>
          <p:cNvSpPr txBox="1"/>
          <p:nvPr/>
        </p:nvSpPr>
        <p:spPr>
          <a:xfrm rot="19021192">
            <a:off x="9735398" y="3404387"/>
            <a:ext cx="1483565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点击此处添加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收入来源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 descr="5c88555d5fc446964"/>
          <p:cNvPicPr>
            <a:picLocks noChangeAspect="1"/>
          </p:cNvPicPr>
          <p:nvPr/>
        </p:nvPicPr>
        <p:blipFill>
          <a:blip r:embed="rId3"/>
          <a:srcRect b="32201"/>
          <a:stretch>
            <a:fillRect/>
          </a:stretch>
        </p:blipFill>
        <p:spPr>
          <a:xfrm>
            <a:off x="173990" y="3390900"/>
            <a:ext cx="5050155" cy="2445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9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09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11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3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83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353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435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935"/>
                            </p:stCondLst>
                            <p:childTnLst>
                              <p:par>
                                <p:cTn id="6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353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 tmFilter="0,0; .5, 1; 1, 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41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41"/>
                            </p:stCondLst>
                            <p:childTnLst>
                              <p:par>
                                <p:cTn id="7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353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647"/>
                            </p:stCondLst>
                            <p:childTnLst>
                              <p:par>
                                <p:cTn id="8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47"/>
                            </p:stCondLst>
                            <p:childTnLst>
                              <p:par>
                                <p:cTn id="9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353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 tmFilter="0,0; .5, 1; 1, 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753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253"/>
                            </p:stCondLst>
                            <p:childTnLst>
                              <p:par>
                                <p:cTn id="10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353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 tmFilter="0,0; .5, 1; 1, 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859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21" grpId="0"/>
      <p:bldP spid="22" grpId="0"/>
      <p:bldP spid="98" grpId="0"/>
      <p:bldP spid="99" grpId="0"/>
      <p:bldP spid="101" grpId="0"/>
      <p:bldP spid="102" grpId="0"/>
      <p:bldP spid="103" grpId="0"/>
      <p:bldP spid="104" grpId="0"/>
      <p:bldP spid="1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10800000">
            <a:off x="5826146" y="2654586"/>
            <a:ext cx="539707" cy="46526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81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1965" y="3333115"/>
            <a:ext cx="1933575" cy="1944903"/>
            <a:chOff x="1955" y="5357"/>
            <a:chExt cx="3045" cy="3063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2087" y="6060"/>
              <a:ext cx="27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312"/>
            <p:cNvSpPr txBox="1">
              <a:spLocks noChangeArrowheads="1"/>
            </p:cNvSpPr>
            <p:nvPr/>
          </p:nvSpPr>
          <p:spPr bwMode="auto">
            <a:xfrm>
              <a:off x="2087" y="5357"/>
              <a:ext cx="2785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公司与团队</a:t>
              </a:r>
            </a:p>
          </p:txBody>
        </p:sp>
        <p:sp>
          <p:nvSpPr>
            <p:cNvPr id="23" name="文本框 316"/>
            <p:cNvSpPr txBox="1">
              <a:spLocks noChangeArrowheads="1"/>
            </p:cNvSpPr>
            <p:nvPr/>
          </p:nvSpPr>
          <p:spPr bwMode="auto">
            <a:xfrm>
              <a:off x="2087" y="6225"/>
              <a:ext cx="2785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我们是谁</a:t>
              </a:r>
            </a:p>
          </p:txBody>
        </p:sp>
        <p:sp>
          <p:nvSpPr>
            <p:cNvPr id="27" name="矩形 320"/>
            <p:cNvSpPr>
              <a:spLocks noChangeArrowheads="1"/>
            </p:cNvSpPr>
            <p:nvPr/>
          </p:nvSpPr>
          <p:spPr bwMode="auto">
            <a:xfrm>
              <a:off x="1955" y="6942"/>
              <a:ext cx="3045" cy="1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Time would heal almost all wounds. If your wounds have not been healed up, please wait for a short while. </a:t>
              </a:r>
              <a:endPara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898328" y="3333114"/>
            <a:ext cx="1936750" cy="1861431"/>
            <a:chOff x="6023" y="5357"/>
            <a:chExt cx="3050" cy="2931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6156" y="6060"/>
              <a:ext cx="27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313"/>
            <p:cNvSpPr txBox="1">
              <a:spLocks noChangeArrowheads="1"/>
            </p:cNvSpPr>
            <p:nvPr/>
          </p:nvSpPr>
          <p:spPr bwMode="auto">
            <a:xfrm>
              <a:off x="6156" y="5357"/>
              <a:ext cx="2785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项目介绍</a:t>
              </a:r>
            </a:p>
          </p:txBody>
        </p:sp>
        <p:sp>
          <p:nvSpPr>
            <p:cNvPr id="24" name="文本框 317"/>
            <p:cNvSpPr txBox="1">
              <a:spLocks noChangeArrowheads="1"/>
            </p:cNvSpPr>
            <p:nvPr/>
          </p:nvSpPr>
          <p:spPr bwMode="auto">
            <a:xfrm>
              <a:off x="6151" y="6230"/>
              <a:ext cx="2785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我们要做什么</a:t>
              </a:r>
            </a:p>
          </p:txBody>
        </p:sp>
        <p:sp>
          <p:nvSpPr>
            <p:cNvPr id="28" name="矩形 321"/>
            <p:cNvSpPr>
              <a:spLocks noChangeArrowheads="1"/>
            </p:cNvSpPr>
            <p:nvPr/>
          </p:nvSpPr>
          <p:spPr bwMode="auto">
            <a:xfrm>
              <a:off x="6023" y="6810"/>
              <a:ext cx="3050" cy="1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Time would heal almost all wounds. If your wounds have not been healed up, please wait for a short while. </a:t>
              </a:r>
              <a:endPara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108575" y="3333114"/>
            <a:ext cx="2015950" cy="1861431"/>
            <a:chOff x="9990" y="5357"/>
            <a:chExt cx="3175" cy="293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0247" y="6060"/>
              <a:ext cx="27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314"/>
            <p:cNvSpPr txBox="1">
              <a:spLocks noChangeArrowheads="1"/>
            </p:cNvSpPr>
            <p:nvPr/>
          </p:nvSpPr>
          <p:spPr bwMode="auto">
            <a:xfrm>
              <a:off x="9990" y="5357"/>
              <a:ext cx="3042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产品与运营</a:t>
              </a:r>
            </a:p>
          </p:txBody>
        </p:sp>
        <p:sp>
          <p:nvSpPr>
            <p:cNvPr id="25" name="文本框 318"/>
            <p:cNvSpPr txBox="1">
              <a:spLocks noChangeArrowheads="1"/>
            </p:cNvSpPr>
            <p:nvPr/>
          </p:nvSpPr>
          <p:spPr bwMode="auto">
            <a:xfrm>
              <a:off x="10247" y="6222"/>
              <a:ext cx="2785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我们怎么做</a:t>
              </a:r>
            </a:p>
          </p:txBody>
        </p:sp>
        <p:sp>
          <p:nvSpPr>
            <p:cNvPr id="29" name="矩形 322"/>
            <p:cNvSpPr>
              <a:spLocks noChangeArrowheads="1"/>
            </p:cNvSpPr>
            <p:nvPr/>
          </p:nvSpPr>
          <p:spPr bwMode="auto">
            <a:xfrm>
              <a:off x="10115" y="6810"/>
              <a:ext cx="3050" cy="1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Time would heal almost all wounds. If your wounds have not been healed up, please wait for a short while. </a:t>
              </a:r>
              <a:endPara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477760" y="3333115"/>
            <a:ext cx="2129155" cy="1861358"/>
            <a:chOff x="14183" y="5326"/>
            <a:chExt cx="3353" cy="2931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4315" y="6029"/>
              <a:ext cx="27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315"/>
            <p:cNvSpPr txBox="1">
              <a:spLocks noChangeArrowheads="1"/>
            </p:cNvSpPr>
            <p:nvPr/>
          </p:nvSpPr>
          <p:spPr bwMode="auto">
            <a:xfrm>
              <a:off x="14311" y="5326"/>
              <a:ext cx="2785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发展前景</a:t>
              </a:r>
            </a:p>
          </p:txBody>
        </p:sp>
        <p:sp>
          <p:nvSpPr>
            <p:cNvPr id="26" name="文本框 319"/>
            <p:cNvSpPr txBox="1">
              <a:spLocks noChangeArrowheads="1"/>
            </p:cNvSpPr>
            <p:nvPr/>
          </p:nvSpPr>
          <p:spPr bwMode="auto">
            <a:xfrm>
              <a:off x="14183" y="6191"/>
              <a:ext cx="3353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长期的战略目标</a:t>
              </a:r>
            </a:p>
          </p:txBody>
        </p:sp>
        <p:sp>
          <p:nvSpPr>
            <p:cNvPr id="30" name="矩形 323"/>
            <p:cNvSpPr>
              <a:spLocks noChangeArrowheads="1"/>
            </p:cNvSpPr>
            <p:nvPr/>
          </p:nvSpPr>
          <p:spPr bwMode="auto">
            <a:xfrm>
              <a:off x="14183" y="6779"/>
              <a:ext cx="3048" cy="1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Time would heal almost all wounds. If your wounds have not been healed up, please wait for a short while. </a:t>
              </a:r>
              <a:endPara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4" name="MH_Others_1"/>
          <p:cNvSpPr txBox="1"/>
          <p:nvPr>
            <p:custDataLst>
              <p:tags r:id="rId1"/>
            </p:custDataLst>
          </p:nvPr>
        </p:nvSpPr>
        <p:spPr>
          <a:xfrm>
            <a:off x="4664655" y="887475"/>
            <a:ext cx="2917914" cy="10156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目 录</a:t>
            </a:r>
          </a:p>
        </p:txBody>
      </p:sp>
      <p:sp>
        <p:nvSpPr>
          <p:cNvPr id="35" name="MH_Others_2"/>
          <p:cNvSpPr txBox="1"/>
          <p:nvPr>
            <p:custDataLst>
              <p:tags r:id="rId2"/>
            </p:custDataLst>
          </p:nvPr>
        </p:nvSpPr>
        <p:spPr>
          <a:xfrm>
            <a:off x="4216400" y="1871556"/>
            <a:ext cx="3759200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930" b="1">
                <a:gradFill>
                  <a:gsLst>
                    <a:gs pos="8000">
                      <a:srgbClr val="9B7F45"/>
                    </a:gs>
                    <a:gs pos="83000">
                      <a:srgbClr val="E7D6B6"/>
                    </a:gs>
                  </a:gsLst>
                  <a:lin ang="8100000" scaled="1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</a:defRPr>
            </a:lvl1pPr>
          </a:lstStyle>
          <a:p>
            <a:r>
              <a:rPr lang="en-US" altLang="zh-CN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CONTENTS</a:t>
            </a:r>
          </a:p>
        </p:txBody>
      </p:sp>
      <p:sp>
        <p:nvSpPr>
          <p:cNvPr id="13" name="椭圆 12"/>
          <p:cNvSpPr/>
          <p:nvPr/>
        </p:nvSpPr>
        <p:spPr>
          <a:xfrm>
            <a:off x="10975254" y="-240722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9412928" y="12572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718400" y="198250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76268" y="5377434"/>
            <a:ext cx="1333500" cy="1333500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30374" y="5377303"/>
            <a:ext cx="366960" cy="366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9766300" y="3333115"/>
            <a:ext cx="1935480" cy="1861185"/>
            <a:chOff x="14183" y="5326"/>
            <a:chExt cx="3048" cy="2931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14315" y="6029"/>
              <a:ext cx="27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15"/>
            <p:cNvSpPr txBox="1">
              <a:spLocks noChangeArrowheads="1"/>
            </p:cNvSpPr>
            <p:nvPr/>
          </p:nvSpPr>
          <p:spPr bwMode="auto">
            <a:xfrm>
              <a:off x="14311" y="5326"/>
              <a:ext cx="2785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财务与融资</a:t>
              </a:r>
            </a:p>
          </p:txBody>
        </p:sp>
        <p:sp>
          <p:nvSpPr>
            <p:cNvPr id="38" name="文本框 319"/>
            <p:cNvSpPr txBox="1">
              <a:spLocks noChangeArrowheads="1"/>
            </p:cNvSpPr>
            <p:nvPr/>
          </p:nvSpPr>
          <p:spPr bwMode="auto">
            <a:xfrm>
              <a:off x="14311" y="6191"/>
              <a:ext cx="2785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商务合作方式</a:t>
              </a:r>
            </a:p>
          </p:txBody>
        </p:sp>
        <p:sp>
          <p:nvSpPr>
            <p:cNvPr id="39" name="矩形 323"/>
            <p:cNvSpPr>
              <a:spLocks noChangeArrowheads="1"/>
            </p:cNvSpPr>
            <p:nvPr/>
          </p:nvSpPr>
          <p:spPr bwMode="auto">
            <a:xfrm>
              <a:off x="14183" y="6779"/>
              <a:ext cx="3048" cy="1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Time would heal almost all wounds. If your wounds have not been healed up, please wait for a short while. </a:t>
              </a:r>
              <a:endPara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rot="8940000">
            <a:off x="-1350448" y="-1108951"/>
            <a:ext cx="3721976" cy="3721976"/>
            <a:chOff x="-966075" y="2611829"/>
            <a:chExt cx="2049594" cy="2049594"/>
          </a:xfrm>
        </p:grpSpPr>
        <p:sp>
          <p:nvSpPr>
            <p:cNvPr id="42" name="椭圆 41"/>
            <p:cNvSpPr/>
            <p:nvPr/>
          </p:nvSpPr>
          <p:spPr>
            <a:xfrm rot="17180848">
              <a:off x="-843094" y="2734810"/>
              <a:ext cx="1803633" cy="1803633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-966075" y="2611829"/>
              <a:ext cx="2049594" cy="2049594"/>
            </a:xfrm>
            <a:prstGeom prst="ellipse">
              <a:avLst/>
            </a:prstGeom>
            <a:noFill/>
            <a:ln>
              <a:solidFill>
                <a:srgbClr val="F35E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34" grpId="0"/>
      <p:bldP spid="35" grpId="0"/>
      <p:bldP spid="13" grpId="0" bldLvl="0" animBg="1"/>
      <p:bldP spid="2" grpId="0" bldLvl="0" animBg="1"/>
      <p:bldP spid="3" grpId="0" bldLvl="0" animBg="1"/>
      <p:bldP spid="5" grpId="0" bldLvl="0" animBg="1"/>
      <p:bldP spid="6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229097" y="2182445"/>
            <a:ext cx="3733800" cy="19380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09947" y="3857729"/>
            <a:ext cx="5372101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财务与融资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3081020" y="827405"/>
            <a:ext cx="6029960" cy="4951730"/>
          </a:xfrm>
          <a:prstGeom prst="triangle">
            <a:avLst/>
          </a:prstGeom>
          <a:noFill/>
          <a:ln w="76200">
            <a:solidFill>
              <a:srgbClr val="5B72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975254" y="-240722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412928" y="12572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18400" y="198250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5472" y="3996944"/>
            <a:ext cx="1333500" cy="1333500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808634" y="3996813"/>
            <a:ext cx="366960" cy="366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06618" y="601283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12090" y="1326546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84552" y="5078611"/>
            <a:ext cx="2807161" cy="280716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99"/>
          <p:cNvSpPr txBox="1"/>
          <p:nvPr/>
        </p:nvSpPr>
        <p:spPr>
          <a:xfrm>
            <a:off x="4212798" y="4587064"/>
            <a:ext cx="1655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产品开发计划</a:t>
            </a:r>
          </a:p>
        </p:txBody>
      </p:sp>
      <p:sp>
        <p:nvSpPr>
          <p:cNvPr id="25" name="TextBox 15"/>
          <p:cNvSpPr txBox="1"/>
          <p:nvPr/>
        </p:nvSpPr>
        <p:spPr>
          <a:xfrm>
            <a:off x="4212798" y="5206628"/>
            <a:ext cx="1655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五年发展规划</a:t>
            </a:r>
          </a:p>
        </p:txBody>
      </p:sp>
      <p:sp>
        <p:nvSpPr>
          <p:cNvPr id="26" name="TextBox 16"/>
          <p:cNvSpPr txBox="1"/>
          <p:nvPr/>
        </p:nvSpPr>
        <p:spPr>
          <a:xfrm>
            <a:off x="4212798" y="4899859"/>
            <a:ext cx="2093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市场开拓计划</a:t>
            </a:r>
          </a:p>
        </p:txBody>
      </p:sp>
      <p:sp>
        <p:nvSpPr>
          <p:cNvPr id="28" name="TextBox 18"/>
          <p:cNvSpPr txBox="1"/>
          <p:nvPr/>
        </p:nvSpPr>
        <p:spPr>
          <a:xfrm>
            <a:off x="5971540" y="4587240"/>
            <a:ext cx="1882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销售网络布局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5971748" y="4899923"/>
            <a:ext cx="1895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短期盈利计划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4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9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4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9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4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900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275"/>
                            </p:stCondLst>
                            <p:childTnLst>
                              <p:par>
                                <p:cTn id="6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650"/>
                            </p:stCondLst>
                            <p:childTnLst>
                              <p:par>
                                <p:cTn id="7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24"/>
                            </p:stCondLst>
                            <p:childTnLst>
                              <p:par>
                                <p:cTn id="8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399"/>
                            </p:stCondLst>
                            <p:childTnLst>
                              <p:par>
                                <p:cTn id="8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25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" grpId="0" bldLvl="0" animBg="1"/>
      <p:bldP spid="13" grpId="0" bldLvl="0" animBg="1"/>
      <p:bldP spid="3" grpId="0" bldLvl="0" animBg="1"/>
      <p:bldP spid="12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4" grpId="0"/>
      <p:bldP spid="25" grpId="0"/>
      <p:bldP spid="26" grpId="0"/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9540000">
            <a:off x="11406828" y="61340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9540000">
            <a:off x="10739355" y="575567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524510" y="398780"/>
            <a:ext cx="3021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线下推广方案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44897" y="643554"/>
            <a:ext cx="24081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Line extension scheme</a:t>
            </a:r>
          </a:p>
        </p:txBody>
      </p:sp>
      <p:sp>
        <p:nvSpPr>
          <p:cNvPr id="5" name="Freeform 6"/>
          <p:cNvSpPr/>
          <p:nvPr/>
        </p:nvSpPr>
        <p:spPr bwMode="auto">
          <a:xfrm>
            <a:off x="3504247" y="2808882"/>
            <a:ext cx="1681599" cy="1689977"/>
          </a:xfrm>
          <a:custGeom>
            <a:avLst/>
            <a:gdLst>
              <a:gd name="T0" fmla="*/ 84 w 168"/>
              <a:gd name="T1" fmla="*/ 0 h 169"/>
              <a:gd name="T2" fmla="*/ 143 w 168"/>
              <a:gd name="T3" fmla="*/ 24 h 169"/>
              <a:gd name="T4" fmla="*/ 132 w 168"/>
              <a:gd name="T5" fmla="*/ 37 h 169"/>
              <a:gd name="T6" fmla="*/ 84 w 168"/>
              <a:gd name="T7" fmla="*/ 17 h 169"/>
              <a:gd name="T8" fmla="*/ 17 w 168"/>
              <a:gd name="T9" fmla="*/ 84 h 169"/>
              <a:gd name="T10" fmla="*/ 84 w 168"/>
              <a:gd name="T11" fmla="*/ 152 h 169"/>
              <a:gd name="T12" fmla="*/ 152 w 168"/>
              <a:gd name="T13" fmla="*/ 84 h 169"/>
              <a:gd name="T14" fmla="*/ 143 w 168"/>
              <a:gd name="T15" fmla="*/ 51 h 169"/>
              <a:gd name="T16" fmla="*/ 154 w 168"/>
              <a:gd name="T17" fmla="*/ 37 h 169"/>
              <a:gd name="T18" fmla="*/ 168 w 168"/>
              <a:gd name="T19" fmla="*/ 84 h 169"/>
              <a:gd name="T20" fmla="*/ 84 w 168"/>
              <a:gd name="T21" fmla="*/ 169 h 169"/>
              <a:gd name="T22" fmla="*/ 0 w 168"/>
              <a:gd name="T23" fmla="*/ 84 h 169"/>
              <a:gd name="T24" fmla="*/ 84 w 168"/>
              <a:gd name="T25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8" h="169">
                <a:moveTo>
                  <a:pt x="84" y="0"/>
                </a:moveTo>
                <a:cubicBezTo>
                  <a:pt x="107" y="0"/>
                  <a:pt x="128" y="9"/>
                  <a:pt x="143" y="24"/>
                </a:cubicBezTo>
                <a:cubicBezTo>
                  <a:pt x="139" y="28"/>
                  <a:pt x="135" y="32"/>
                  <a:pt x="132" y="37"/>
                </a:cubicBezTo>
                <a:cubicBezTo>
                  <a:pt x="120" y="24"/>
                  <a:pt x="103" y="17"/>
                  <a:pt x="84" y="17"/>
                </a:cubicBezTo>
                <a:cubicBezTo>
                  <a:pt x="47" y="17"/>
                  <a:pt x="17" y="47"/>
                  <a:pt x="17" y="84"/>
                </a:cubicBezTo>
                <a:cubicBezTo>
                  <a:pt x="17" y="122"/>
                  <a:pt x="47" y="152"/>
                  <a:pt x="84" y="152"/>
                </a:cubicBezTo>
                <a:cubicBezTo>
                  <a:pt x="121" y="152"/>
                  <a:pt x="152" y="122"/>
                  <a:pt x="152" y="84"/>
                </a:cubicBezTo>
                <a:cubicBezTo>
                  <a:pt x="152" y="72"/>
                  <a:pt x="148" y="61"/>
                  <a:pt x="143" y="51"/>
                </a:cubicBezTo>
                <a:cubicBezTo>
                  <a:pt x="146" y="46"/>
                  <a:pt x="149" y="41"/>
                  <a:pt x="154" y="37"/>
                </a:cubicBezTo>
                <a:cubicBezTo>
                  <a:pt x="163" y="50"/>
                  <a:pt x="168" y="67"/>
                  <a:pt x="168" y="84"/>
                </a:cubicBezTo>
                <a:cubicBezTo>
                  <a:pt x="168" y="131"/>
                  <a:pt x="131" y="169"/>
                  <a:pt x="84" y="169"/>
                </a:cubicBezTo>
                <a:cubicBezTo>
                  <a:pt x="38" y="169"/>
                  <a:pt x="0" y="131"/>
                  <a:pt x="0" y="84"/>
                </a:cubicBezTo>
                <a:cubicBezTo>
                  <a:pt x="0" y="38"/>
                  <a:pt x="38" y="0"/>
                  <a:pt x="84" y="0"/>
                </a:cubicBezTo>
                <a:close/>
              </a:path>
            </a:pathLst>
          </a:custGeom>
          <a:solidFill>
            <a:srgbClr val="F35E40"/>
          </a:solidFill>
          <a:ln w="5" cap="flat">
            <a:noFill/>
            <a:prstDash val="solid"/>
            <a:miter lim="800000"/>
          </a:ln>
        </p:spPr>
        <p:txBody>
          <a:bodyPr vert="horz" wrap="square" lIns="91423" tIns="45712" rIns="91423" bIns="4571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Freeform 7"/>
          <p:cNvSpPr>
            <a:spLocks noEditPoints="1"/>
          </p:cNvSpPr>
          <p:nvPr/>
        </p:nvSpPr>
        <p:spPr bwMode="auto">
          <a:xfrm>
            <a:off x="4673318" y="2808882"/>
            <a:ext cx="1690071" cy="1689977"/>
          </a:xfrm>
          <a:custGeom>
            <a:avLst/>
            <a:gdLst>
              <a:gd name="T0" fmla="*/ 84 w 169"/>
              <a:gd name="T1" fmla="*/ 0 h 169"/>
              <a:gd name="T2" fmla="*/ 169 w 169"/>
              <a:gd name="T3" fmla="*/ 84 h 169"/>
              <a:gd name="T4" fmla="*/ 154 w 169"/>
              <a:gd name="T5" fmla="*/ 132 h 169"/>
              <a:gd name="T6" fmla="*/ 143 w 169"/>
              <a:gd name="T7" fmla="*/ 118 h 169"/>
              <a:gd name="T8" fmla="*/ 152 w 169"/>
              <a:gd name="T9" fmla="*/ 84 h 169"/>
              <a:gd name="T10" fmla="*/ 84 w 169"/>
              <a:gd name="T11" fmla="*/ 17 h 169"/>
              <a:gd name="T12" fmla="*/ 17 w 169"/>
              <a:gd name="T13" fmla="*/ 84 h 169"/>
              <a:gd name="T14" fmla="*/ 26 w 169"/>
              <a:gd name="T15" fmla="*/ 118 h 169"/>
              <a:gd name="T16" fmla="*/ 15 w 169"/>
              <a:gd name="T17" fmla="*/ 132 h 169"/>
              <a:gd name="T18" fmla="*/ 0 w 169"/>
              <a:gd name="T19" fmla="*/ 84 h 169"/>
              <a:gd name="T20" fmla="*/ 84 w 169"/>
              <a:gd name="T21" fmla="*/ 0 h 169"/>
              <a:gd name="T22" fmla="*/ 143 w 169"/>
              <a:gd name="T23" fmla="*/ 145 h 169"/>
              <a:gd name="T24" fmla="*/ 84 w 169"/>
              <a:gd name="T25" fmla="*/ 169 h 169"/>
              <a:gd name="T26" fmla="*/ 26 w 169"/>
              <a:gd name="T27" fmla="*/ 145 h 169"/>
              <a:gd name="T28" fmla="*/ 37 w 169"/>
              <a:gd name="T29" fmla="*/ 132 h 169"/>
              <a:gd name="T30" fmla="*/ 84 w 169"/>
              <a:gd name="T31" fmla="*/ 152 h 169"/>
              <a:gd name="T32" fmla="*/ 132 w 169"/>
              <a:gd name="T33" fmla="*/ 132 h 169"/>
              <a:gd name="T34" fmla="*/ 143 w 169"/>
              <a:gd name="T35" fmla="*/ 145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" h="169">
                <a:moveTo>
                  <a:pt x="84" y="0"/>
                </a:moveTo>
                <a:cubicBezTo>
                  <a:pt x="131" y="0"/>
                  <a:pt x="169" y="38"/>
                  <a:pt x="169" y="84"/>
                </a:cubicBezTo>
                <a:cubicBezTo>
                  <a:pt x="169" y="102"/>
                  <a:pt x="163" y="119"/>
                  <a:pt x="154" y="132"/>
                </a:cubicBezTo>
                <a:cubicBezTo>
                  <a:pt x="150" y="128"/>
                  <a:pt x="146" y="123"/>
                  <a:pt x="143" y="118"/>
                </a:cubicBezTo>
                <a:cubicBezTo>
                  <a:pt x="149" y="108"/>
                  <a:pt x="152" y="97"/>
                  <a:pt x="152" y="84"/>
                </a:cubicBezTo>
                <a:cubicBezTo>
                  <a:pt x="152" y="47"/>
                  <a:pt x="122" y="17"/>
                  <a:pt x="84" y="17"/>
                </a:cubicBezTo>
                <a:cubicBezTo>
                  <a:pt x="47" y="17"/>
                  <a:pt x="17" y="47"/>
                  <a:pt x="17" y="84"/>
                </a:cubicBezTo>
                <a:cubicBezTo>
                  <a:pt x="17" y="97"/>
                  <a:pt x="20" y="108"/>
                  <a:pt x="26" y="118"/>
                </a:cubicBezTo>
                <a:cubicBezTo>
                  <a:pt x="23" y="123"/>
                  <a:pt x="19" y="128"/>
                  <a:pt x="15" y="132"/>
                </a:cubicBezTo>
                <a:cubicBezTo>
                  <a:pt x="5" y="119"/>
                  <a:pt x="0" y="102"/>
                  <a:pt x="0" y="84"/>
                </a:cubicBezTo>
                <a:cubicBezTo>
                  <a:pt x="0" y="38"/>
                  <a:pt x="38" y="0"/>
                  <a:pt x="84" y="0"/>
                </a:cubicBezTo>
                <a:close/>
                <a:moveTo>
                  <a:pt x="143" y="145"/>
                </a:moveTo>
                <a:cubicBezTo>
                  <a:pt x="128" y="160"/>
                  <a:pt x="107" y="169"/>
                  <a:pt x="84" y="169"/>
                </a:cubicBezTo>
                <a:cubicBezTo>
                  <a:pt x="62" y="169"/>
                  <a:pt x="41" y="160"/>
                  <a:pt x="26" y="145"/>
                </a:cubicBezTo>
                <a:cubicBezTo>
                  <a:pt x="30" y="141"/>
                  <a:pt x="33" y="137"/>
                  <a:pt x="37" y="132"/>
                </a:cubicBezTo>
                <a:cubicBezTo>
                  <a:pt x="49" y="144"/>
                  <a:pt x="66" y="152"/>
                  <a:pt x="84" y="152"/>
                </a:cubicBezTo>
                <a:cubicBezTo>
                  <a:pt x="103" y="152"/>
                  <a:pt x="120" y="144"/>
                  <a:pt x="132" y="132"/>
                </a:cubicBezTo>
                <a:cubicBezTo>
                  <a:pt x="135" y="137"/>
                  <a:pt x="139" y="141"/>
                  <a:pt x="143" y="145"/>
                </a:cubicBezTo>
                <a:close/>
              </a:path>
            </a:pathLst>
          </a:custGeom>
          <a:solidFill>
            <a:srgbClr val="4D8689"/>
          </a:solidFill>
          <a:ln w="5" cap="flat">
            <a:noFill/>
            <a:prstDash val="solid"/>
            <a:miter lim="800000"/>
          </a:ln>
        </p:spPr>
        <p:txBody>
          <a:bodyPr vert="horz" wrap="square" lIns="91423" tIns="45712" rIns="91423" bIns="4571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Freeform 8"/>
          <p:cNvSpPr>
            <a:spLocks noEditPoints="1"/>
          </p:cNvSpPr>
          <p:nvPr/>
        </p:nvSpPr>
        <p:spPr bwMode="auto">
          <a:xfrm>
            <a:off x="5842387" y="2808882"/>
            <a:ext cx="1690071" cy="1689977"/>
          </a:xfrm>
          <a:custGeom>
            <a:avLst/>
            <a:gdLst>
              <a:gd name="T0" fmla="*/ 85 w 169"/>
              <a:gd name="T1" fmla="*/ 0 h 169"/>
              <a:gd name="T2" fmla="*/ 143 w 169"/>
              <a:gd name="T3" fmla="*/ 24 h 169"/>
              <a:gd name="T4" fmla="*/ 132 w 169"/>
              <a:gd name="T5" fmla="*/ 37 h 169"/>
              <a:gd name="T6" fmla="*/ 85 w 169"/>
              <a:gd name="T7" fmla="*/ 17 h 169"/>
              <a:gd name="T8" fmla="*/ 37 w 169"/>
              <a:gd name="T9" fmla="*/ 37 h 169"/>
              <a:gd name="T10" fmla="*/ 26 w 169"/>
              <a:gd name="T11" fmla="*/ 24 h 169"/>
              <a:gd name="T12" fmla="*/ 85 w 169"/>
              <a:gd name="T13" fmla="*/ 0 h 169"/>
              <a:gd name="T14" fmla="*/ 154 w 169"/>
              <a:gd name="T15" fmla="*/ 37 h 169"/>
              <a:gd name="T16" fmla="*/ 169 w 169"/>
              <a:gd name="T17" fmla="*/ 84 h 169"/>
              <a:gd name="T18" fmla="*/ 85 w 169"/>
              <a:gd name="T19" fmla="*/ 169 h 169"/>
              <a:gd name="T20" fmla="*/ 0 w 169"/>
              <a:gd name="T21" fmla="*/ 84 h 169"/>
              <a:gd name="T22" fmla="*/ 15 w 169"/>
              <a:gd name="T23" fmla="*/ 37 h 169"/>
              <a:gd name="T24" fmla="*/ 26 w 169"/>
              <a:gd name="T25" fmla="*/ 51 h 169"/>
              <a:gd name="T26" fmla="*/ 17 w 169"/>
              <a:gd name="T27" fmla="*/ 84 h 169"/>
              <a:gd name="T28" fmla="*/ 85 w 169"/>
              <a:gd name="T29" fmla="*/ 152 h 169"/>
              <a:gd name="T30" fmla="*/ 152 w 169"/>
              <a:gd name="T31" fmla="*/ 84 h 169"/>
              <a:gd name="T32" fmla="*/ 143 w 169"/>
              <a:gd name="T33" fmla="*/ 51 h 169"/>
              <a:gd name="T34" fmla="*/ 154 w 169"/>
              <a:gd name="T35" fmla="*/ 37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" h="169">
                <a:moveTo>
                  <a:pt x="85" y="0"/>
                </a:moveTo>
                <a:cubicBezTo>
                  <a:pt x="107" y="0"/>
                  <a:pt x="128" y="9"/>
                  <a:pt x="143" y="24"/>
                </a:cubicBezTo>
                <a:cubicBezTo>
                  <a:pt x="139" y="28"/>
                  <a:pt x="135" y="32"/>
                  <a:pt x="132" y="37"/>
                </a:cubicBezTo>
                <a:cubicBezTo>
                  <a:pt x="120" y="24"/>
                  <a:pt x="103" y="17"/>
                  <a:pt x="85" y="17"/>
                </a:cubicBezTo>
                <a:cubicBezTo>
                  <a:pt x="66" y="17"/>
                  <a:pt x="49" y="24"/>
                  <a:pt x="37" y="37"/>
                </a:cubicBezTo>
                <a:cubicBezTo>
                  <a:pt x="34" y="32"/>
                  <a:pt x="30" y="28"/>
                  <a:pt x="26" y="24"/>
                </a:cubicBezTo>
                <a:cubicBezTo>
                  <a:pt x="41" y="9"/>
                  <a:pt x="62" y="0"/>
                  <a:pt x="85" y="0"/>
                </a:cubicBezTo>
                <a:close/>
                <a:moveTo>
                  <a:pt x="154" y="37"/>
                </a:moveTo>
                <a:cubicBezTo>
                  <a:pt x="164" y="50"/>
                  <a:pt x="169" y="67"/>
                  <a:pt x="169" y="84"/>
                </a:cubicBezTo>
                <a:cubicBezTo>
                  <a:pt x="169" y="131"/>
                  <a:pt x="131" y="169"/>
                  <a:pt x="85" y="169"/>
                </a:cubicBezTo>
                <a:cubicBezTo>
                  <a:pt x="38" y="169"/>
                  <a:pt x="0" y="131"/>
                  <a:pt x="0" y="84"/>
                </a:cubicBezTo>
                <a:cubicBezTo>
                  <a:pt x="0" y="67"/>
                  <a:pt x="6" y="50"/>
                  <a:pt x="15" y="37"/>
                </a:cubicBezTo>
                <a:cubicBezTo>
                  <a:pt x="19" y="41"/>
                  <a:pt x="23" y="46"/>
                  <a:pt x="26" y="51"/>
                </a:cubicBezTo>
                <a:cubicBezTo>
                  <a:pt x="20" y="61"/>
                  <a:pt x="17" y="72"/>
                  <a:pt x="17" y="84"/>
                </a:cubicBezTo>
                <a:cubicBezTo>
                  <a:pt x="17" y="122"/>
                  <a:pt x="47" y="152"/>
                  <a:pt x="85" y="152"/>
                </a:cubicBezTo>
                <a:cubicBezTo>
                  <a:pt x="122" y="152"/>
                  <a:pt x="152" y="122"/>
                  <a:pt x="152" y="84"/>
                </a:cubicBezTo>
                <a:cubicBezTo>
                  <a:pt x="152" y="72"/>
                  <a:pt x="149" y="61"/>
                  <a:pt x="143" y="51"/>
                </a:cubicBezTo>
                <a:cubicBezTo>
                  <a:pt x="146" y="46"/>
                  <a:pt x="150" y="41"/>
                  <a:pt x="154" y="37"/>
                </a:cubicBezTo>
                <a:close/>
              </a:path>
            </a:pathLst>
          </a:custGeom>
          <a:solidFill>
            <a:srgbClr val="F35E40"/>
          </a:solidFill>
          <a:ln w="5" cap="flat">
            <a:noFill/>
            <a:prstDash val="solid"/>
            <a:miter lim="800000"/>
          </a:ln>
        </p:spPr>
        <p:txBody>
          <a:bodyPr vert="horz" wrap="square" lIns="91423" tIns="45712" rIns="91423" bIns="4571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Freeform 9"/>
          <p:cNvSpPr/>
          <p:nvPr/>
        </p:nvSpPr>
        <p:spPr bwMode="auto">
          <a:xfrm>
            <a:off x="7015691" y="2808882"/>
            <a:ext cx="1690071" cy="1689977"/>
          </a:xfrm>
          <a:custGeom>
            <a:avLst/>
            <a:gdLst>
              <a:gd name="T0" fmla="*/ 85 w 169"/>
              <a:gd name="T1" fmla="*/ 0 h 169"/>
              <a:gd name="T2" fmla="*/ 169 w 169"/>
              <a:gd name="T3" fmla="*/ 84 h 169"/>
              <a:gd name="T4" fmla="*/ 85 w 169"/>
              <a:gd name="T5" fmla="*/ 169 h 169"/>
              <a:gd name="T6" fmla="*/ 26 w 169"/>
              <a:gd name="T7" fmla="*/ 145 h 169"/>
              <a:gd name="T8" fmla="*/ 37 w 169"/>
              <a:gd name="T9" fmla="*/ 132 h 169"/>
              <a:gd name="T10" fmla="*/ 85 w 169"/>
              <a:gd name="T11" fmla="*/ 152 h 169"/>
              <a:gd name="T12" fmla="*/ 152 w 169"/>
              <a:gd name="T13" fmla="*/ 84 h 169"/>
              <a:gd name="T14" fmla="*/ 85 w 169"/>
              <a:gd name="T15" fmla="*/ 17 h 169"/>
              <a:gd name="T16" fmla="*/ 17 w 169"/>
              <a:gd name="T17" fmla="*/ 84 h 169"/>
              <a:gd name="T18" fmla="*/ 26 w 169"/>
              <a:gd name="T19" fmla="*/ 118 h 169"/>
              <a:gd name="T20" fmla="*/ 15 w 169"/>
              <a:gd name="T21" fmla="*/ 132 h 169"/>
              <a:gd name="T22" fmla="*/ 0 w 169"/>
              <a:gd name="T23" fmla="*/ 84 h 169"/>
              <a:gd name="T24" fmla="*/ 85 w 169"/>
              <a:gd name="T25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9" h="169">
                <a:moveTo>
                  <a:pt x="85" y="0"/>
                </a:moveTo>
                <a:cubicBezTo>
                  <a:pt x="131" y="0"/>
                  <a:pt x="169" y="38"/>
                  <a:pt x="169" y="84"/>
                </a:cubicBezTo>
                <a:cubicBezTo>
                  <a:pt x="169" y="131"/>
                  <a:pt x="131" y="169"/>
                  <a:pt x="85" y="169"/>
                </a:cubicBezTo>
                <a:cubicBezTo>
                  <a:pt x="62" y="169"/>
                  <a:pt x="41" y="160"/>
                  <a:pt x="26" y="145"/>
                </a:cubicBezTo>
                <a:cubicBezTo>
                  <a:pt x="30" y="141"/>
                  <a:pt x="34" y="137"/>
                  <a:pt x="37" y="132"/>
                </a:cubicBezTo>
                <a:cubicBezTo>
                  <a:pt x="49" y="144"/>
                  <a:pt x="66" y="152"/>
                  <a:pt x="85" y="152"/>
                </a:cubicBezTo>
                <a:cubicBezTo>
                  <a:pt x="122" y="152"/>
                  <a:pt x="152" y="122"/>
                  <a:pt x="152" y="84"/>
                </a:cubicBezTo>
                <a:cubicBezTo>
                  <a:pt x="152" y="47"/>
                  <a:pt x="122" y="17"/>
                  <a:pt x="85" y="17"/>
                </a:cubicBezTo>
                <a:cubicBezTo>
                  <a:pt x="48" y="17"/>
                  <a:pt x="17" y="47"/>
                  <a:pt x="17" y="84"/>
                </a:cubicBezTo>
                <a:cubicBezTo>
                  <a:pt x="17" y="97"/>
                  <a:pt x="21" y="108"/>
                  <a:pt x="26" y="118"/>
                </a:cubicBezTo>
                <a:cubicBezTo>
                  <a:pt x="23" y="123"/>
                  <a:pt x="19" y="128"/>
                  <a:pt x="15" y="132"/>
                </a:cubicBezTo>
                <a:cubicBezTo>
                  <a:pt x="6" y="119"/>
                  <a:pt x="0" y="102"/>
                  <a:pt x="0" y="84"/>
                </a:cubicBezTo>
                <a:cubicBezTo>
                  <a:pt x="0" y="38"/>
                  <a:pt x="38" y="0"/>
                  <a:pt x="85" y="0"/>
                </a:cubicBezTo>
                <a:close/>
              </a:path>
            </a:pathLst>
          </a:custGeom>
          <a:solidFill>
            <a:srgbClr val="4D8689"/>
          </a:solidFill>
          <a:ln w="5" cap="flat">
            <a:noFill/>
            <a:prstDash val="solid"/>
            <a:miter lim="800000"/>
          </a:ln>
        </p:spPr>
        <p:txBody>
          <a:bodyPr vert="horz" wrap="square" lIns="91423" tIns="45712" rIns="91423" bIns="4571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3491539" y="2245557"/>
            <a:ext cx="851389" cy="372728"/>
          </a:xfrm>
          <a:custGeom>
            <a:avLst/>
            <a:gdLst>
              <a:gd name="T0" fmla="*/ 201 w 201"/>
              <a:gd name="T1" fmla="*/ 88 h 88"/>
              <a:gd name="T2" fmla="*/ 201 w 201"/>
              <a:gd name="T3" fmla="*/ 0 h 88"/>
              <a:gd name="T4" fmla="*/ 0 w 201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" h="88">
                <a:moveTo>
                  <a:pt x="201" y="88"/>
                </a:moveTo>
                <a:lnTo>
                  <a:pt x="201" y="0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2" rIns="91423" bIns="4571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>
            <a:off x="2873119" y="2038015"/>
            <a:ext cx="448991" cy="398141"/>
          </a:xfrm>
          <a:custGeom>
            <a:avLst/>
            <a:gdLst>
              <a:gd name="T0" fmla="*/ 7 w 45"/>
              <a:gd name="T1" fmla="*/ 0 h 40"/>
              <a:gd name="T2" fmla="*/ 39 w 45"/>
              <a:gd name="T3" fmla="*/ 0 h 40"/>
              <a:gd name="T4" fmla="*/ 45 w 45"/>
              <a:gd name="T5" fmla="*/ 7 h 40"/>
              <a:gd name="T6" fmla="*/ 45 w 45"/>
              <a:gd name="T7" fmla="*/ 33 h 40"/>
              <a:gd name="T8" fmla="*/ 39 w 45"/>
              <a:gd name="T9" fmla="*/ 40 h 40"/>
              <a:gd name="T10" fmla="*/ 7 w 45"/>
              <a:gd name="T11" fmla="*/ 40 h 40"/>
              <a:gd name="T12" fmla="*/ 0 w 45"/>
              <a:gd name="T13" fmla="*/ 33 h 40"/>
              <a:gd name="T14" fmla="*/ 0 w 45"/>
              <a:gd name="T15" fmla="*/ 7 h 40"/>
              <a:gd name="T16" fmla="*/ 7 w 45"/>
              <a:gd name="T1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7" y="0"/>
                </a:moveTo>
                <a:cubicBezTo>
                  <a:pt x="39" y="0"/>
                  <a:pt x="39" y="0"/>
                  <a:pt x="39" y="0"/>
                </a:cubicBezTo>
                <a:cubicBezTo>
                  <a:pt x="42" y="0"/>
                  <a:pt x="45" y="3"/>
                  <a:pt x="45" y="7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37"/>
                  <a:pt x="42" y="40"/>
                  <a:pt x="39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3" y="40"/>
                  <a:pt x="0" y="37"/>
                  <a:pt x="0" y="33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</a:path>
            </a:pathLst>
          </a:custGeom>
          <a:solidFill>
            <a:srgbClr val="F35E40"/>
          </a:solidFill>
          <a:ln w="5" cap="flat">
            <a:noFill/>
            <a:prstDash val="solid"/>
            <a:miter lim="800000"/>
          </a:ln>
        </p:spPr>
        <p:txBody>
          <a:bodyPr vert="horz" wrap="square" lIns="91423" tIns="45712" rIns="91423" bIns="45712" numCol="1" anchor="ctr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</a:p>
        </p:txBody>
      </p:sp>
      <p:sp>
        <p:nvSpPr>
          <p:cNvPr id="10" name="Freeform 12"/>
          <p:cNvSpPr/>
          <p:nvPr/>
        </p:nvSpPr>
        <p:spPr bwMode="auto">
          <a:xfrm>
            <a:off x="7845900" y="2245557"/>
            <a:ext cx="847152" cy="372728"/>
          </a:xfrm>
          <a:custGeom>
            <a:avLst/>
            <a:gdLst>
              <a:gd name="T0" fmla="*/ 0 w 200"/>
              <a:gd name="T1" fmla="*/ 88 h 88"/>
              <a:gd name="T2" fmla="*/ 0 w 200"/>
              <a:gd name="T3" fmla="*/ 0 h 88"/>
              <a:gd name="T4" fmla="*/ 200 w 200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" h="88">
                <a:moveTo>
                  <a:pt x="0" y="88"/>
                </a:moveTo>
                <a:lnTo>
                  <a:pt x="0" y="0"/>
                </a:lnTo>
                <a:lnTo>
                  <a:pt x="200" y="0"/>
                </a:ln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2" rIns="91423" bIns="4571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Freeform 13"/>
          <p:cNvSpPr/>
          <p:nvPr/>
        </p:nvSpPr>
        <p:spPr bwMode="auto">
          <a:xfrm>
            <a:off x="8854013" y="2038015"/>
            <a:ext cx="461699" cy="398141"/>
          </a:xfrm>
          <a:custGeom>
            <a:avLst/>
            <a:gdLst>
              <a:gd name="T0" fmla="*/ 39 w 46"/>
              <a:gd name="T1" fmla="*/ 0 h 40"/>
              <a:gd name="T2" fmla="*/ 7 w 46"/>
              <a:gd name="T3" fmla="*/ 0 h 40"/>
              <a:gd name="T4" fmla="*/ 0 w 46"/>
              <a:gd name="T5" fmla="*/ 7 h 40"/>
              <a:gd name="T6" fmla="*/ 0 w 46"/>
              <a:gd name="T7" fmla="*/ 33 h 40"/>
              <a:gd name="T8" fmla="*/ 7 w 46"/>
              <a:gd name="T9" fmla="*/ 40 h 40"/>
              <a:gd name="T10" fmla="*/ 39 w 46"/>
              <a:gd name="T11" fmla="*/ 40 h 40"/>
              <a:gd name="T12" fmla="*/ 46 w 46"/>
              <a:gd name="T13" fmla="*/ 33 h 40"/>
              <a:gd name="T14" fmla="*/ 46 w 46"/>
              <a:gd name="T15" fmla="*/ 7 h 40"/>
              <a:gd name="T16" fmla="*/ 39 w 46"/>
              <a:gd name="T1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39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7"/>
                  <a:pt x="3" y="40"/>
                  <a:pt x="7" y="40"/>
                </a:cubicBezTo>
                <a:cubicBezTo>
                  <a:pt x="39" y="40"/>
                  <a:pt x="39" y="40"/>
                  <a:pt x="39" y="40"/>
                </a:cubicBezTo>
                <a:cubicBezTo>
                  <a:pt x="43" y="40"/>
                  <a:pt x="46" y="37"/>
                  <a:pt x="46" y="33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3"/>
                  <a:pt x="43" y="0"/>
                  <a:pt x="39" y="0"/>
                </a:cubicBezTo>
                <a:close/>
              </a:path>
            </a:pathLst>
          </a:custGeom>
          <a:solidFill>
            <a:srgbClr val="4D8689"/>
          </a:solidFill>
          <a:ln w="5" cap="flat">
            <a:noFill/>
            <a:prstDash val="solid"/>
            <a:miter lim="800000"/>
          </a:ln>
        </p:spPr>
        <p:txBody>
          <a:bodyPr vert="horz" wrap="square" lIns="91423" tIns="45712" rIns="91423" bIns="45712" numCol="1" anchor="ctr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</a:p>
        </p:txBody>
      </p:sp>
      <p:sp>
        <p:nvSpPr>
          <p:cNvPr id="13" name="Freeform 14"/>
          <p:cNvSpPr/>
          <p:nvPr/>
        </p:nvSpPr>
        <p:spPr bwMode="auto">
          <a:xfrm>
            <a:off x="4681788" y="4625925"/>
            <a:ext cx="851389" cy="381199"/>
          </a:xfrm>
          <a:custGeom>
            <a:avLst/>
            <a:gdLst>
              <a:gd name="T0" fmla="*/ 201 w 201"/>
              <a:gd name="T1" fmla="*/ 0 h 90"/>
              <a:gd name="T2" fmla="*/ 201 w 201"/>
              <a:gd name="T3" fmla="*/ 90 h 90"/>
              <a:gd name="T4" fmla="*/ 0 w 201"/>
              <a:gd name="T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" h="90">
                <a:moveTo>
                  <a:pt x="201" y="0"/>
                </a:moveTo>
                <a:lnTo>
                  <a:pt x="201" y="90"/>
                </a:lnTo>
                <a:lnTo>
                  <a:pt x="0" y="90"/>
                </a:ln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2" rIns="91423" bIns="4571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Freeform 15"/>
          <p:cNvSpPr/>
          <p:nvPr/>
        </p:nvSpPr>
        <p:spPr bwMode="auto">
          <a:xfrm>
            <a:off x="4054897" y="4816523"/>
            <a:ext cx="457463" cy="389669"/>
          </a:xfrm>
          <a:custGeom>
            <a:avLst/>
            <a:gdLst>
              <a:gd name="T0" fmla="*/ 7 w 46"/>
              <a:gd name="T1" fmla="*/ 39 h 39"/>
              <a:gd name="T2" fmla="*/ 39 w 46"/>
              <a:gd name="T3" fmla="*/ 39 h 39"/>
              <a:gd name="T4" fmla="*/ 46 w 46"/>
              <a:gd name="T5" fmla="*/ 32 h 39"/>
              <a:gd name="T6" fmla="*/ 46 w 46"/>
              <a:gd name="T7" fmla="*/ 7 h 39"/>
              <a:gd name="T8" fmla="*/ 39 w 46"/>
              <a:gd name="T9" fmla="*/ 0 h 39"/>
              <a:gd name="T10" fmla="*/ 7 w 46"/>
              <a:gd name="T11" fmla="*/ 0 h 39"/>
              <a:gd name="T12" fmla="*/ 0 w 46"/>
              <a:gd name="T13" fmla="*/ 7 h 39"/>
              <a:gd name="T14" fmla="*/ 0 w 46"/>
              <a:gd name="T15" fmla="*/ 32 h 39"/>
              <a:gd name="T16" fmla="*/ 7 w 46"/>
              <a:gd name="T1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39">
                <a:moveTo>
                  <a:pt x="7" y="39"/>
                </a:moveTo>
                <a:cubicBezTo>
                  <a:pt x="39" y="39"/>
                  <a:pt x="39" y="39"/>
                  <a:pt x="39" y="39"/>
                </a:cubicBezTo>
                <a:cubicBezTo>
                  <a:pt x="43" y="39"/>
                  <a:pt x="46" y="36"/>
                  <a:pt x="46" y="32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3"/>
                  <a:pt x="43" y="0"/>
                  <a:pt x="39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6"/>
                  <a:pt x="3" y="39"/>
                  <a:pt x="7" y="39"/>
                </a:cubicBezTo>
                <a:close/>
              </a:path>
            </a:pathLst>
          </a:custGeom>
          <a:solidFill>
            <a:srgbClr val="4D8689"/>
          </a:solidFill>
          <a:ln w="5" cap="flat">
            <a:noFill/>
            <a:prstDash val="solid"/>
            <a:miter lim="800000"/>
          </a:ln>
        </p:spPr>
        <p:txBody>
          <a:bodyPr vert="horz" wrap="square" lIns="91423" tIns="45712" rIns="91423" bIns="45712" numCol="1" anchor="ctr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</a:p>
        </p:txBody>
      </p:sp>
      <p:sp>
        <p:nvSpPr>
          <p:cNvPr id="27" name="Freeform 16"/>
          <p:cNvSpPr/>
          <p:nvPr/>
        </p:nvSpPr>
        <p:spPr bwMode="auto">
          <a:xfrm>
            <a:off x="6664126" y="4625925"/>
            <a:ext cx="851389" cy="381199"/>
          </a:xfrm>
          <a:custGeom>
            <a:avLst/>
            <a:gdLst>
              <a:gd name="T0" fmla="*/ 0 w 201"/>
              <a:gd name="T1" fmla="*/ 0 h 90"/>
              <a:gd name="T2" fmla="*/ 0 w 201"/>
              <a:gd name="T3" fmla="*/ 90 h 90"/>
              <a:gd name="T4" fmla="*/ 201 w 201"/>
              <a:gd name="T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" h="90">
                <a:moveTo>
                  <a:pt x="0" y="0"/>
                </a:moveTo>
                <a:lnTo>
                  <a:pt x="0" y="90"/>
                </a:lnTo>
                <a:lnTo>
                  <a:pt x="201" y="90"/>
                </a:ln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2" rIns="91423" bIns="4571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Freeform 17"/>
          <p:cNvSpPr/>
          <p:nvPr/>
        </p:nvSpPr>
        <p:spPr bwMode="auto">
          <a:xfrm>
            <a:off x="7684943" y="4816523"/>
            <a:ext cx="461699" cy="389669"/>
          </a:xfrm>
          <a:custGeom>
            <a:avLst/>
            <a:gdLst>
              <a:gd name="T0" fmla="*/ 39 w 46"/>
              <a:gd name="T1" fmla="*/ 39 h 39"/>
              <a:gd name="T2" fmla="*/ 7 w 46"/>
              <a:gd name="T3" fmla="*/ 39 h 39"/>
              <a:gd name="T4" fmla="*/ 0 w 46"/>
              <a:gd name="T5" fmla="*/ 32 h 39"/>
              <a:gd name="T6" fmla="*/ 0 w 46"/>
              <a:gd name="T7" fmla="*/ 7 h 39"/>
              <a:gd name="T8" fmla="*/ 7 w 46"/>
              <a:gd name="T9" fmla="*/ 0 h 39"/>
              <a:gd name="T10" fmla="*/ 39 w 46"/>
              <a:gd name="T11" fmla="*/ 0 h 39"/>
              <a:gd name="T12" fmla="*/ 46 w 46"/>
              <a:gd name="T13" fmla="*/ 7 h 39"/>
              <a:gd name="T14" fmla="*/ 46 w 46"/>
              <a:gd name="T15" fmla="*/ 32 h 39"/>
              <a:gd name="T16" fmla="*/ 39 w 46"/>
              <a:gd name="T1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39">
                <a:moveTo>
                  <a:pt x="39" y="39"/>
                </a:moveTo>
                <a:cubicBezTo>
                  <a:pt x="7" y="39"/>
                  <a:pt x="7" y="39"/>
                  <a:pt x="7" y="39"/>
                </a:cubicBezTo>
                <a:cubicBezTo>
                  <a:pt x="3" y="39"/>
                  <a:pt x="0" y="36"/>
                  <a:pt x="0" y="32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3" y="0"/>
                  <a:pt x="46" y="3"/>
                  <a:pt x="46" y="7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36"/>
                  <a:pt x="43" y="39"/>
                  <a:pt x="39" y="39"/>
                </a:cubicBezTo>
                <a:close/>
              </a:path>
            </a:pathLst>
          </a:custGeom>
          <a:solidFill>
            <a:srgbClr val="F35E40"/>
          </a:solidFill>
          <a:ln w="5" cap="flat">
            <a:noFill/>
            <a:prstDash val="solid"/>
            <a:miter lim="800000"/>
          </a:ln>
        </p:spPr>
        <p:txBody>
          <a:bodyPr vert="horz" wrap="square" lIns="91423" tIns="45712" rIns="91423" bIns="45712" numCol="1" anchor="ctr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</a:p>
        </p:txBody>
      </p:sp>
      <p:sp>
        <p:nvSpPr>
          <p:cNvPr id="29" name="Freeform 20"/>
          <p:cNvSpPr>
            <a:spLocks noEditPoints="1"/>
          </p:cNvSpPr>
          <p:nvPr/>
        </p:nvSpPr>
        <p:spPr bwMode="auto">
          <a:xfrm>
            <a:off x="6536393" y="3429384"/>
            <a:ext cx="302056" cy="448976"/>
          </a:xfrm>
          <a:custGeom>
            <a:avLst/>
            <a:gdLst>
              <a:gd name="T0" fmla="*/ 63 w 94"/>
              <a:gd name="T1" fmla="*/ 23 h 140"/>
              <a:gd name="T2" fmla="*/ 58 w 94"/>
              <a:gd name="T3" fmla="*/ 12 h 140"/>
              <a:gd name="T4" fmla="*/ 47 w 94"/>
              <a:gd name="T5" fmla="*/ 0 h 140"/>
              <a:gd name="T6" fmla="*/ 36 w 94"/>
              <a:gd name="T7" fmla="*/ 12 h 140"/>
              <a:gd name="T8" fmla="*/ 32 w 94"/>
              <a:gd name="T9" fmla="*/ 23 h 140"/>
              <a:gd name="T10" fmla="*/ 0 w 94"/>
              <a:gd name="T11" fmla="*/ 30 h 140"/>
              <a:gd name="T12" fmla="*/ 8 w 94"/>
              <a:gd name="T13" fmla="*/ 140 h 140"/>
              <a:gd name="T14" fmla="*/ 94 w 94"/>
              <a:gd name="T15" fmla="*/ 132 h 140"/>
              <a:gd name="T16" fmla="*/ 86 w 94"/>
              <a:gd name="T17" fmla="*/ 23 h 140"/>
              <a:gd name="T18" fmla="*/ 56 w 94"/>
              <a:gd name="T19" fmla="*/ 11 h 140"/>
              <a:gd name="T20" fmla="*/ 38 w 94"/>
              <a:gd name="T21" fmla="*/ 11 h 140"/>
              <a:gd name="T22" fmla="*/ 83 w 94"/>
              <a:gd name="T23" fmla="*/ 124 h 140"/>
              <a:gd name="T24" fmla="*/ 11 w 94"/>
              <a:gd name="T25" fmla="*/ 29 h 140"/>
              <a:gd name="T26" fmla="*/ 22 w 94"/>
              <a:gd name="T27" fmla="*/ 35 h 140"/>
              <a:gd name="T28" fmla="*/ 70 w 94"/>
              <a:gd name="T29" fmla="*/ 29 h 140"/>
              <a:gd name="T30" fmla="*/ 83 w 94"/>
              <a:gd name="T31" fmla="*/ 124 h 140"/>
              <a:gd name="T32" fmla="*/ 54 w 94"/>
              <a:gd name="T33" fmla="*/ 11 h 140"/>
              <a:gd name="T34" fmla="*/ 40 w 94"/>
              <a:gd name="T35" fmla="*/ 11 h 140"/>
              <a:gd name="T36" fmla="*/ 47 w 94"/>
              <a:gd name="T37" fmla="*/ 6 h 140"/>
              <a:gd name="T38" fmla="*/ 47 w 94"/>
              <a:gd name="T39" fmla="*/ 16 h 140"/>
              <a:gd name="T40" fmla="*/ 47 w 94"/>
              <a:gd name="T41" fmla="*/ 6 h 140"/>
              <a:gd name="T42" fmla="*/ 37 w 94"/>
              <a:gd name="T43" fmla="*/ 88 h 140"/>
              <a:gd name="T44" fmla="*/ 25 w 94"/>
              <a:gd name="T45" fmla="*/ 102 h 140"/>
              <a:gd name="T46" fmla="*/ 18 w 94"/>
              <a:gd name="T47" fmla="*/ 94 h 140"/>
              <a:gd name="T48" fmla="*/ 25 w 94"/>
              <a:gd name="T49" fmla="*/ 95 h 140"/>
              <a:gd name="T50" fmla="*/ 35 w 94"/>
              <a:gd name="T51" fmla="*/ 67 h 140"/>
              <a:gd name="T52" fmla="*/ 26 w 94"/>
              <a:gd name="T53" fmla="*/ 81 h 140"/>
              <a:gd name="T54" fmla="*/ 24 w 94"/>
              <a:gd name="T55" fmla="*/ 81 h 140"/>
              <a:gd name="T56" fmla="*/ 20 w 94"/>
              <a:gd name="T57" fmla="*/ 72 h 140"/>
              <a:gd name="T58" fmla="*/ 35 w 94"/>
              <a:gd name="T59" fmla="*/ 67 h 140"/>
              <a:gd name="T60" fmla="*/ 37 w 94"/>
              <a:gd name="T61" fmla="*/ 50 h 140"/>
              <a:gd name="T62" fmla="*/ 25 w 94"/>
              <a:gd name="T63" fmla="*/ 63 h 140"/>
              <a:gd name="T64" fmla="*/ 18 w 94"/>
              <a:gd name="T65" fmla="*/ 55 h 140"/>
              <a:gd name="T66" fmla="*/ 25 w 94"/>
              <a:gd name="T67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4" h="140">
                <a:moveTo>
                  <a:pt x="86" y="23"/>
                </a:moveTo>
                <a:cubicBezTo>
                  <a:pt x="63" y="23"/>
                  <a:pt x="63" y="23"/>
                  <a:pt x="63" y="23"/>
                </a:cubicBezTo>
                <a:cubicBezTo>
                  <a:pt x="58" y="19"/>
                  <a:pt x="58" y="12"/>
                  <a:pt x="58" y="12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8" y="11"/>
                  <a:pt x="58" y="11"/>
                </a:cubicBezTo>
                <a:cubicBezTo>
                  <a:pt x="58" y="5"/>
                  <a:pt x="53" y="0"/>
                  <a:pt x="47" y="0"/>
                </a:cubicBezTo>
                <a:cubicBezTo>
                  <a:pt x="41" y="0"/>
                  <a:pt x="36" y="5"/>
                  <a:pt x="36" y="11"/>
                </a:cubicBezTo>
                <a:cubicBezTo>
                  <a:pt x="36" y="11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7" y="19"/>
                  <a:pt x="32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4" y="23"/>
                  <a:pt x="0" y="26"/>
                  <a:pt x="0" y="30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37"/>
                  <a:pt x="4" y="140"/>
                  <a:pt x="8" y="140"/>
                </a:cubicBezTo>
                <a:cubicBezTo>
                  <a:pt x="86" y="140"/>
                  <a:pt x="86" y="140"/>
                  <a:pt x="86" y="140"/>
                </a:cubicBezTo>
                <a:cubicBezTo>
                  <a:pt x="91" y="140"/>
                  <a:pt x="94" y="137"/>
                  <a:pt x="94" y="132"/>
                </a:cubicBezTo>
                <a:cubicBezTo>
                  <a:pt x="94" y="30"/>
                  <a:pt x="94" y="30"/>
                  <a:pt x="94" y="30"/>
                </a:cubicBezTo>
                <a:cubicBezTo>
                  <a:pt x="94" y="26"/>
                  <a:pt x="91" y="23"/>
                  <a:pt x="86" y="23"/>
                </a:cubicBezTo>
                <a:close/>
                <a:moveTo>
                  <a:pt x="47" y="2"/>
                </a:moveTo>
                <a:cubicBezTo>
                  <a:pt x="52" y="2"/>
                  <a:pt x="56" y="6"/>
                  <a:pt x="56" y="11"/>
                </a:cubicBezTo>
                <a:cubicBezTo>
                  <a:pt x="56" y="16"/>
                  <a:pt x="52" y="20"/>
                  <a:pt x="47" y="20"/>
                </a:cubicBezTo>
                <a:cubicBezTo>
                  <a:pt x="42" y="20"/>
                  <a:pt x="38" y="16"/>
                  <a:pt x="38" y="11"/>
                </a:cubicBezTo>
                <a:cubicBezTo>
                  <a:pt x="38" y="6"/>
                  <a:pt x="42" y="2"/>
                  <a:pt x="47" y="2"/>
                </a:cubicBezTo>
                <a:close/>
                <a:moveTo>
                  <a:pt x="83" y="124"/>
                </a:moveTo>
                <a:cubicBezTo>
                  <a:pt x="11" y="124"/>
                  <a:pt x="11" y="124"/>
                  <a:pt x="11" y="124"/>
                </a:cubicBezTo>
                <a:cubicBezTo>
                  <a:pt x="11" y="29"/>
                  <a:pt x="11" y="29"/>
                  <a:pt x="11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2" y="35"/>
                  <a:pt x="22" y="35"/>
                  <a:pt x="2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0" y="29"/>
                  <a:pt x="70" y="29"/>
                  <a:pt x="70" y="29"/>
                </a:cubicBezTo>
                <a:cubicBezTo>
                  <a:pt x="83" y="29"/>
                  <a:pt x="83" y="29"/>
                  <a:pt x="83" y="29"/>
                </a:cubicBezTo>
                <a:lnTo>
                  <a:pt x="83" y="124"/>
                </a:lnTo>
                <a:close/>
                <a:moveTo>
                  <a:pt x="47" y="18"/>
                </a:moveTo>
                <a:cubicBezTo>
                  <a:pt x="51" y="18"/>
                  <a:pt x="54" y="15"/>
                  <a:pt x="54" y="11"/>
                </a:cubicBezTo>
                <a:cubicBezTo>
                  <a:pt x="54" y="7"/>
                  <a:pt x="51" y="4"/>
                  <a:pt x="47" y="4"/>
                </a:cubicBezTo>
                <a:cubicBezTo>
                  <a:pt x="43" y="4"/>
                  <a:pt x="40" y="7"/>
                  <a:pt x="40" y="11"/>
                </a:cubicBezTo>
                <a:cubicBezTo>
                  <a:pt x="40" y="15"/>
                  <a:pt x="43" y="18"/>
                  <a:pt x="47" y="18"/>
                </a:cubicBezTo>
                <a:close/>
                <a:moveTo>
                  <a:pt x="47" y="6"/>
                </a:moveTo>
                <a:cubicBezTo>
                  <a:pt x="50" y="6"/>
                  <a:pt x="52" y="8"/>
                  <a:pt x="52" y="11"/>
                </a:cubicBezTo>
                <a:cubicBezTo>
                  <a:pt x="52" y="14"/>
                  <a:pt x="50" y="16"/>
                  <a:pt x="47" y="16"/>
                </a:cubicBezTo>
                <a:cubicBezTo>
                  <a:pt x="44" y="16"/>
                  <a:pt x="42" y="14"/>
                  <a:pt x="42" y="11"/>
                </a:cubicBezTo>
                <a:cubicBezTo>
                  <a:pt x="42" y="8"/>
                  <a:pt x="44" y="6"/>
                  <a:pt x="47" y="6"/>
                </a:cubicBezTo>
                <a:close/>
                <a:moveTo>
                  <a:pt x="35" y="86"/>
                </a:moveTo>
                <a:cubicBezTo>
                  <a:pt x="37" y="88"/>
                  <a:pt x="37" y="88"/>
                  <a:pt x="37" y="88"/>
                </a:cubicBezTo>
                <a:cubicBezTo>
                  <a:pt x="26" y="101"/>
                  <a:pt x="26" y="101"/>
                  <a:pt x="26" y="101"/>
                </a:cubicBezTo>
                <a:cubicBezTo>
                  <a:pt x="25" y="102"/>
                  <a:pt x="25" y="102"/>
                  <a:pt x="25" y="102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18" y="94"/>
                  <a:pt x="18" y="94"/>
                  <a:pt x="18" y="94"/>
                </a:cubicBezTo>
                <a:cubicBezTo>
                  <a:pt x="20" y="91"/>
                  <a:pt x="20" y="91"/>
                  <a:pt x="20" y="91"/>
                </a:cubicBezTo>
                <a:cubicBezTo>
                  <a:pt x="25" y="95"/>
                  <a:pt x="25" y="95"/>
                  <a:pt x="25" y="95"/>
                </a:cubicBezTo>
                <a:lnTo>
                  <a:pt x="35" y="86"/>
                </a:lnTo>
                <a:close/>
                <a:moveTo>
                  <a:pt x="35" y="67"/>
                </a:moveTo>
                <a:cubicBezTo>
                  <a:pt x="37" y="69"/>
                  <a:pt x="37" y="69"/>
                  <a:pt x="37" y="69"/>
                </a:cubicBezTo>
                <a:cubicBezTo>
                  <a:pt x="26" y="81"/>
                  <a:pt x="26" y="81"/>
                  <a:pt x="26" y="81"/>
                </a:cubicBezTo>
                <a:cubicBezTo>
                  <a:pt x="25" y="83"/>
                  <a:pt x="25" y="83"/>
                  <a:pt x="25" y="83"/>
                </a:cubicBezTo>
                <a:cubicBezTo>
                  <a:pt x="24" y="81"/>
                  <a:pt x="24" y="81"/>
                  <a:pt x="24" y="81"/>
                </a:cubicBezTo>
                <a:cubicBezTo>
                  <a:pt x="18" y="74"/>
                  <a:pt x="18" y="74"/>
                  <a:pt x="18" y="74"/>
                </a:cubicBezTo>
                <a:cubicBezTo>
                  <a:pt x="20" y="72"/>
                  <a:pt x="20" y="72"/>
                  <a:pt x="20" y="72"/>
                </a:cubicBezTo>
                <a:cubicBezTo>
                  <a:pt x="25" y="76"/>
                  <a:pt x="25" y="76"/>
                  <a:pt x="25" y="76"/>
                </a:cubicBezTo>
                <a:lnTo>
                  <a:pt x="35" y="67"/>
                </a:lnTo>
                <a:close/>
                <a:moveTo>
                  <a:pt x="35" y="48"/>
                </a:moveTo>
                <a:cubicBezTo>
                  <a:pt x="37" y="50"/>
                  <a:pt x="37" y="50"/>
                  <a:pt x="37" y="50"/>
                </a:cubicBezTo>
                <a:cubicBezTo>
                  <a:pt x="26" y="62"/>
                  <a:pt x="26" y="62"/>
                  <a:pt x="26" y="62"/>
                </a:cubicBezTo>
                <a:cubicBezTo>
                  <a:pt x="25" y="63"/>
                  <a:pt x="25" y="63"/>
                  <a:pt x="25" y="63"/>
                </a:cubicBezTo>
                <a:cubicBezTo>
                  <a:pt x="24" y="62"/>
                  <a:pt x="24" y="62"/>
                  <a:pt x="24" y="62"/>
                </a:cubicBezTo>
                <a:cubicBezTo>
                  <a:pt x="18" y="55"/>
                  <a:pt x="18" y="55"/>
                  <a:pt x="18" y="55"/>
                </a:cubicBezTo>
                <a:cubicBezTo>
                  <a:pt x="20" y="53"/>
                  <a:pt x="20" y="53"/>
                  <a:pt x="20" y="53"/>
                </a:cubicBezTo>
                <a:cubicBezTo>
                  <a:pt x="25" y="57"/>
                  <a:pt x="25" y="57"/>
                  <a:pt x="25" y="57"/>
                </a:cubicBezTo>
                <a:lnTo>
                  <a:pt x="35" y="48"/>
                </a:lnTo>
                <a:close/>
              </a:path>
            </a:pathLst>
          </a:custGeom>
          <a:solidFill>
            <a:srgbClr val="F35E40"/>
          </a:solidFill>
          <a:ln>
            <a:noFill/>
          </a:ln>
        </p:spPr>
        <p:txBody>
          <a:bodyPr vert="horz" wrap="square" lIns="91423" tIns="45712" rIns="91423" bIns="4571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Freeform 22"/>
          <p:cNvSpPr>
            <a:spLocks noEditPoints="1"/>
          </p:cNvSpPr>
          <p:nvPr/>
        </p:nvSpPr>
        <p:spPr bwMode="auto">
          <a:xfrm>
            <a:off x="7635545" y="3459317"/>
            <a:ext cx="450363" cy="389113"/>
          </a:xfrm>
          <a:custGeom>
            <a:avLst/>
            <a:gdLst>
              <a:gd name="T0" fmla="*/ 34 w 140"/>
              <a:gd name="T1" fmla="*/ 0 h 121"/>
              <a:gd name="T2" fmla="*/ 30 w 140"/>
              <a:gd name="T3" fmla="*/ 49 h 121"/>
              <a:gd name="T4" fmla="*/ 50 w 140"/>
              <a:gd name="T5" fmla="*/ 19 h 121"/>
              <a:gd name="T6" fmla="*/ 54 w 140"/>
              <a:gd name="T7" fmla="*/ 32 h 121"/>
              <a:gd name="T8" fmla="*/ 55 w 140"/>
              <a:gd name="T9" fmla="*/ 21 h 121"/>
              <a:gd name="T10" fmla="*/ 17 w 140"/>
              <a:gd name="T11" fmla="*/ 28 h 121"/>
              <a:gd name="T12" fmla="*/ 7 w 140"/>
              <a:gd name="T13" fmla="*/ 32 h 121"/>
              <a:gd name="T14" fmla="*/ 14 w 140"/>
              <a:gd name="T15" fmla="*/ 22 h 121"/>
              <a:gd name="T16" fmla="*/ 14 w 140"/>
              <a:gd name="T17" fmla="*/ 18 h 121"/>
              <a:gd name="T18" fmla="*/ 13 w 140"/>
              <a:gd name="T19" fmla="*/ 21 h 121"/>
              <a:gd name="T20" fmla="*/ 10 w 140"/>
              <a:gd name="T21" fmla="*/ 16 h 121"/>
              <a:gd name="T22" fmla="*/ 19 w 140"/>
              <a:gd name="T23" fmla="*/ 20 h 121"/>
              <a:gd name="T24" fmla="*/ 15 w 140"/>
              <a:gd name="T25" fmla="*/ 28 h 121"/>
              <a:gd name="T26" fmla="*/ 31 w 140"/>
              <a:gd name="T27" fmla="*/ 28 h 121"/>
              <a:gd name="T28" fmla="*/ 27 w 140"/>
              <a:gd name="T29" fmla="*/ 28 h 121"/>
              <a:gd name="T30" fmla="*/ 26 w 140"/>
              <a:gd name="T31" fmla="*/ 15 h 121"/>
              <a:gd name="T32" fmla="*/ 33 w 140"/>
              <a:gd name="T33" fmla="*/ 25 h 121"/>
              <a:gd name="T34" fmla="*/ 46 w 140"/>
              <a:gd name="T35" fmla="*/ 13 h 121"/>
              <a:gd name="T36" fmla="*/ 34 w 140"/>
              <a:gd name="T37" fmla="*/ 36 h 121"/>
              <a:gd name="T38" fmla="*/ 27 w 140"/>
              <a:gd name="T39" fmla="*/ 21 h 121"/>
              <a:gd name="T40" fmla="*/ 24 w 140"/>
              <a:gd name="T41" fmla="*/ 25 h 121"/>
              <a:gd name="T42" fmla="*/ 65 w 140"/>
              <a:gd name="T43" fmla="*/ 71 h 121"/>
              <a:gd name="T44" fmla="*/ 43 w 140"/>
              <a:gd name="T45" fmla="*/ 81 h 121"/>
              <a:gd name="T46" fmla="*/ 65 w 140"/>
              <a:gd name="T47" fmla="*/ 71 h 121"/>
              <a:gd name="T48" fmla="*/ 106 w 140"/>
              <a:gd name="T49" fmla="*/ 13 h 121"/>
              <a:gd name="T50" fmla="*/ 98 w 140"/>
              <a:gd name="T51" fmla="*/ 35 h 121"/>
              <a:gd name="T52" fmla="*/ 66 w 140"/>
              <a:gd name="T53" fmla="*/ 72 h 121"/>
              <a:gd name="T54" fmla="*/ 88 w 140"/>
              <a:gd name="T55" fmla="*/ 60 h 121"/>
              <a:gd name="T56" fmla="*/ 88 w 140"/>
              <a:gd name="T57" fmla="*/ 60 h 121"/>
              <a:gd name="T58" fmla="*/ 117 w 140"/>
              <a:gd name="T59" fmla="*/ 17 h 121"/>
              <a:gd name="T60" fmla="*/ 80 w 140"/>
              <a:gd name="T61" fmla="*/ 92 h 121"/>
              <a:gd name="T62" fmla="*/ 81 w 140"/>
              <a:gd name="T63" fmla="*/ 118 h 121"/>
              <a:gd name="T64" fmla="*/ 57 w 140"/>
              <a:gd name="T65" fmla="*/ 112 h 121"/>
              <a:gd name="T66" fmla="*/ 57 w 140"/>
              <a:gd name="T67" fmla="*/ 101 h 121"/>
              <a:gd name="T68" fmla="*/ 61 w 140"/>
              <a:gd name="T69" fmla="*/ 109 h 121"/>
              <a:gd name="T70" fmla="*/ 83 w 140"/>
              <a:gd name="T71" fmla="*/ 115 h 121"/>
              <a:gd name="T72" fmla="*/ 87 w 140"/>
              <a:gd name="T73" fmla="*/ 120 h 121"/>
              <a:gd name="T74" fmla="*/ 99 w 140"/>
              <a:gd name="T75" fmla="*/ 103 h 121"/>
              <a:gd name="T76" fmla="*/ 104 w 140"/>
              <a:gd name="T77" fmla="*/ 119 h 121"/>
              <a:gd name="T78" fmla="*/ 108 w 140"/>
              <a:gd name="T79" fmla="*/ 103 h 121"/>
              <a:gd name="T80" fmla="*/ 126 w 140"/>
              <a:gd name="T81" fmla="*/ 107 h 121"/>
              <a:gd name="T82" fmla="*/ 113 w 140"/>
              <a:gd name="T83" fmla="*/ 115 h 121"/>
              <a:gd name="T84" fmla="*/ 126 w 140"/>
              <a:gd name="T85" fmla="*/ 107 h 121"/>
              <a:gd name="T86" fmla="*/ 127 w 140"/>
              <a:gd name="T87" fmla="*/ 120 h 121"/>
              <a:gd name="T88" fmla="*/ 139 w 140"/>
              <a:gd name="T89" fmla="*/ 103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0" h="121">
                <a:moveTo>
                  <a:pt x="45" y="49"/>
                </a:moveTo>
                <a:cubicBezTo>
                  <a:pt x="59" y="45"/>
                  <a:pt x="68" y="36"/>
                  <a:pt x="68" y="25"/>
                </a:cubicBezTo>
                <a:cubicBezTo>
                  <a:pt x="68" y="11"/>
                  <a:pt x="53" y="0"/>
                  <a:pt x="34" y="0"/>
                </a:cubicBezTo>
                <a:cubicBezTo>
                  <a:pt x="15" y="0"/>
                  <a:pt x="0" y="11"/>
                  <a:pt x="0" y="25"/>
                </a:cubicBezTo>
                <a:cubicBezTo>
                  <a:pt x="0" y="37"/>
                  <a:pt x="13" y="48"/>
                  <a:pt x="30" y="49"/>
                </a:cubicBezTo>
                <a:cubicBezTo>
                  <a:pt x="30" y="49"/>
                  <a:pt x="30" y="49"/>
                  <a:pt x="30" y="49"/>
                </a:cubicBezTo>
                <a:cubicBezTo>
                  <a:pt x="30" y="49"/>
                  <a:pt x="39" y="59"/>
                  <a:pt x="48" y="61"/>
                </a:cubicBezTo>
                <a:cubicBezTo>
                  <a:pt x="48" y="61"/>
                  <a:pt x="44" y="55"/>
                  <a:pt x="45" y="49"/>
                </a:cubicBezTo>
                <a:close/>
                <a:moveTo>
                  <a:pt x="50" y="19"/>
                </a:moveTo>
                <a:cubicBezTo>
                  <a:pt x="50" y="15"/>
                  <a:pt x="50" y="15"/>
                  <a:pt x="50" y="15"/>
                </a:cubicBezTo>
                <a:cubicBezTo>
                  <a:pt x="62" y="15"/>
                  <a:pt x="62" y="15"/>
                  <a:pt x="62" y="15"/>
                </a:cubicBezTo>
                <a:cubicBezTo>
                  <a:pt x="54" y="32"/>
                  <a:pt x="54" y="32"/>
                  <a:pt x="54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2"/>
                  <a:pt x="54" y="21"/>
                  <a:pt x="55" y="21"/>
                </a:cubicBezTo>
                <a:cubicBezTo>
                  <a:pt x="55" y="20"/>
                  <a:pt x="55" y="19"/>
                  <a:pt x="56" y="19"/>
                </a:cubicBezTo>
                <a:lnTo>
                  <a:pt x="50" y="19"/>
                </a:lnTo>
                <a:close/>
                <a:moveTo>
                  <a:pt x="17" y="28"/>
                </a:moveTo>
                <a:cubicBezTo>
                  <a:pt x="18" y="28"/>
                  <a:pt x="18" y="28"/>
                  <a:pt x="19" y="28"/>
                </a:cubicBezTo>
                <a:cubicBezTo>
                  <a:pt x="19" y="32"/>
                  <a:pt x="19" y="32"/>
                  <a:pt x="19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12" y="26"/>
                  <a:pt x="12" y="26"/>
                  <a:pt x="12" y="26"/>
                </a:cubicBezTo>
                <a:cubicBezTo>
                  <a:pt x="13" y="25"/>
                  <a:pt x="13" y="24"/>
                  <a:pt x="13" y="24"/>
                </a:cubicBezTo>
                <a:cubicBezTo>
                  <a:pt x="14" y="23"/>
                  <a:pt x="14" y="23"/>
                  <a:pt x="14" y="22"/>
                </a:cubicBezTo>
                <a:cubicBezTo>
                  <a:pt x="15" y="21"/>
                  <a:pt x="15" y="21"/>
                  <a:pt x="15" y="20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18"/>
                  <a:pt x="13" y="19"/>
                  <a:pt x="13" y="20"/>
                </a:cubicBezTo>
                <a:cubicBezTo>
                  <a:pt x="13" y="20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19"/>
                  <a:pt x="9" y="17"/>
                  <a:pt x="10" y="16"/>
                </a:cubicBezTo>
                <a:cubicBezTo>
                  <a:pt x="11" y="15"/>
                  <a:pt x="12" y="15"/>
                  <a:pt x="14" y="15"/>
                </a:cubicBezTo>
                <a:cubicBezTo>
                  <a:pt x="15" y="15"/>
                  <a:pt x="17" y="15"/>
                  <a:pt x="18" y="16"/>
                </a:cubicBezTo>
                <a:cubicBezTo>
                  <a:pt x="19" y="17"/>
                  <a:pt x="19" y="19"/>
                  <a:pt x="19" y="20"/>
                </a:cubicBezTo>
                <a:cubicBezTo>
                  <a:pt x="19" y="22"/>
                  <a:pt x="19" y="23"/>
                  <a:pt x="18" y="24"/>
                </a:cubicBezTo>
                <a:cubicBezTo>
                  <a:pt x="18" y="25"/>
                  <a:pt x="17" y="25"/>
                  <a:pt x="17" y="26"/>
                </a:cubicBezTo>
                <a:cubicBezTo>
                  <a:pt x="16" y="27"/>
                  <a:pt x="16" y="27"/>
                  <a:pt x="15" y="28"/>
                </a:cubicBezTo>
                <a:cubicBezTo>
                  <a:pt x="16" y="28"/>
                  <a:pt x="16" y="28"/>
                  <a:pt x="17" y="28"/>
                </a:cubicBezTo>
                <a:close/>
                <a:moveTo>
                  <a:pt x="33" y="28"/>
                </a:moveTo>
                <a:cubicBezTo>
                  <a:pt x="31" y="28"/>
                  <a:pt x="31" y="28"/>
                  <a:pt x="31" y="28"/>
                </a:cubicBezTo>
                <a:cubicBezTo>
                  <a:pt x="31" y="32"/>
                  <a:pt x="31" y="32"/>
                  <a:pt x="31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28"/>
                  <a:pt x="27" y="28"/>
                  <a:pt x="27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15"/>
                  <a:pt x="26" y="15"/>
                  <a:pt x="26" y="15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25"/>
                  <a:pt x="31" y="25"/>
                  <a:pt x="31" y="25"/>
                </a:cubicBezTo>
                <a:cubicBezTo>
                  <a:pt x="33" y="25"/>
                  <a:pt x="33" y="25"/>
                  <a:pt x="33" y="25"/>
                </a:cubicBezTo>
                <a:lnTo>
                  <a:pt x="33" y="28"/>
                </a:lnTo>
                <a:close/>
                <a:moveTo>
                  <a:pt x="34" y="36"/>
                </a:moveTo>
                <a:cubicBezTo>
                  <a:pt x="46" y="13"/>
                  <a:pt x="46" y="13"/>
                  <a:pt x="46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36" y="37"/>
                  <a:pt x="36" y="37"/>
                  <a:pt x="36" y="37"/>
                </a:cubicBezTo>
                <a:lnTo>
                  <a:pt x="34" y="36"/>
                </a:lnTo>
                <a:close/>
                <a:moveTo>
                  <a:pt x="26" y="21"/>
                </a:move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5"/>
                  <a:pt x="27" y="25"/>
                  <a:pt x="27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5" y="24"/>
                  <a:pt x="25" y="24"/>
                  <a:pt x="25" y="23"/>
                </a:cubicBezTo>
                <a:cubicBezTo>
                  <a:pt x="26" y="22"/>
                  <a:pt x="26" y="22"/>
                  <a:pt x="26" y="21"/>
                </a:cubicBezTo>
                <a:close/>
                <a:moveTo>
                  <a:pt x="65" y="71"/>
                </a:moveTo>
                <a:cubicBezTo>
                  <a:pt x="47" y="91"/>
                  <a:pt x="47" y="91"/>
                  <a:pt x="47" y="91"/>
                </a:cubicBezTo>
                <a:cubicBezTo>
                  <a:pt x="43" y="88"/>
                  <a:pt x="43" y="88"/>
                  <a:pt x="43" y="88"/>
                </a:cubicBezTo>
                <a:cubicBezTo>
                  <a:pt x="41" y="86"/>
                  <a:pt x="41" y="83"/>
                  <a:pt x="43" y="81"/>
                </a:cubicBezTo>
                <a:cubicBezTo>
                  <a:pt x="55" y="68"/>
                  <a:pt x="55" y="68"/>
                  <a:pt x="55" y="68"/>
                </a:cubicBezTo>
                <a:cubicBezTo>
                  <a:pt x="56" y="66"/>
                  <a:pt x="59" y="66"/>
                  <a:pt x="61" y="68"/>
                </a:cubicBezTo>
                <a:lnTo>
                  <a:pt x="65" y="71"/>
                </a:lnTo>
                <a:close/>
                <a:moveTo>
                  <a:pt x="94" y="32"/>
                </a:moveTo>
                <a:cubicBezTo>
                  <a:pt x="92" y="30"/>
                  <a:pt x="92" y="28"/>
                  <a:pt x="94" y="26"/>
                </a:cubicBezTo>
                <a:cubicBezTo>
                  <a:pt x="106" y="13"/>
                  <a:pt x="106" y="13"/>
                  <a:pt x="106" y="13"/>
                </a:cubicBezTo>
                <a:cubicBezTo>
                  <a:pt x="107" y="11"/>
                  <a:pt x="110" y="11"/>
                  <a:pt x="112" y="13"/>
                </a:cubicBezTo>
                <a:cubicBezTo>
                  <a:pt x="116" y="16"/>
                  <a:pt x="116" y="16"/>
                  <a:pt x="116" y="16"/>
                </a:cubicBezTo>
                <a:cubicBezTo>
                  <a:pt x="98" y="35"/>
                  <a:pt x="98" y="35"/>
                  <a:pt x="98" y="35"/>
                </a:cubicBezTo>
                <a:lnTo>
                  <a:pt x="94" y="32"/>
                </a:lnTo>
                <a:close/>
                <a:moveTo>
                  <a:pt x="48" y="92"/>
                </a:moveTo>
                <a:cubicBezTo>
                  <a:pt x="66" y="72"/>
                  <a:pt x="66" y="72"/>
                  <a:pt x="66" y="72"/>
                </a:cubicBezTo>
                <a:cubicBezTo>
                  <a:pt x="66" y="72"/>
                  <a:pt x="72" y="77"/>
                  <a:pt x="87" y="61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9" y="59"/>
                  <a:pt x="89" y="59"/>
                  <a:pt x="89" y="59"/>
                </a:cubicBezTo>
                <a:cubicBezTo>
                  <a:pt x="104" y="42"/>
                  <a:pt x="99" y="36"/>
                  <a:pt x="99" y="36"/>
                </a:cubicBezTo>
                <a:cubicBezTo>
                  <a:pt x="117" y="17"/>
                  <a:pt x="117" y="17"/>
                  <a:pt x="117" y="17"/>
                </a:cubicBezTo>
                <a:cubicBezTo>
                  <a:pt x="131" y="27"/>
                  <a:pt x="124" y="42"/>
                  <a:pt x="119" y="49"/>
                </a:cubicBezTo>
                <a:cubicBezTo>
                  <a:pt x="116" y="54"/>
                  <a:pt x="109" y="62"/>
                  <a:pt x="101" y="72"/>
                </a:cubicBezTo>
                <a:cubicBezTo>
                  <a:pt x="93" y="81"/>
                  <a:pt x="85" y="88"/>
                  <a:pt x="80" y="92"/>
                </a:cubicBezTo>
                <a:cubicBezTo>
                  <a:pt x="73" y="97"/>
                  <a:pt x="59" y="105"/>
                  <a:pt x="48" y="92"/>
                </a:cubicBezTo>
                <a:close/>
                <a:moveTo>
                  <a:pt x="83" y="115"/>
                </a:moveTo>
                <a:cubicBezTo>
                  <a:pt x="83" y="117"/>
                  <a:pt x="82" y="118"/>
                  <a:pt x="81" y="118"/>
                </a:cubicBezTo>
                <a:cubicBezTo>
                  <a:pt x="78" y="119"/>
                  <a:pt x="75" y="119"/>
                  <a:pt x="72" y="119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64" y="119"/>
                  <a:pt x="59" y="116"/>
                  <a:pt x="57" y="112"/>
                </a:cubicBezTo>
                <a:cubicBezTo>
                  <a:pt x="55" y="108"/>
                  <a:pt x="54" y="104"/>
                  <a:pt x="54" y="103"/>
                </a:cubicBezTo>
                <a:cubicBezTo>
                  <a:pt x="54" y="103"/>
                  <a:pt x="54" y="103"/>
                  <a:pt x="54" y="103"/>
                </a:cubicBezTo>
                <a:cubicBezTo>
                  <a:pt x="54" y="102"/>
                  <a:pt x="56" y="101"/>
                  <a:pt x="57" y="101"/>
                </a:cubicBezTo>
                <a:cubicBezTo>
                  <a:pt x="58" y="101"/>
                  <a:pt x="59" y="102"/>
                  <a:pt x="59" y="103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4"/>
                  <a:pt x="59" y="107"/>
                  <a:pt x="61" y="109"/>
                </a:cubicBezTo>
                <a:cubicBezTo>
                  <a:pt x="63" y="112"/>
                  <a:pt x="65" y="114"/>
                  <a:pt x="72" y="115"/>
                </a:cubicBezTo>
                <a:cubicBezTo>
                  <a:pt x="74" y="115"/>
                  <a:pt x="77" y="114"/>
                  <a:pt x="80" y="114"/>
                </a:cubicBezTo>
                <a:cubicBezTo>
                  <a:pt x="81" y="113"/>
                  <a:pt x="82" y="114"/>
                  <a:pt x="83" y="115"/>
                </a:cubicBezTo>
                <a:close/>
                <a:moveTo>
                  <a:pt x="100" y="107"/>
                </a:moveTo>
                <a:cubicBezTo>
                  <a:pt x="91" y="119"/>
                  <a:pt x="91" y="119"/>
                  <a:pt x="91" y="119"/>
                </a:cubicBezTo>
                <a:cubicBezTo>
                  <a:pt x="90" y="120"/>
                  <a:pt x="88" y="121"/>
                  <a:pt x="87" y="120"/>
                </a:cubicBezTo>
                <a:cubicBezTo>
                  <a:pt x="85" y="119"/>
                  <a:pt x="85" y="117"/>
                  <a:pt x="86" y="115"/>
                </a:cubicBezTo>
                <a:cubicBezTo>
                  <a:pt x="95" y="103"/>
                  <a:pt x="95" y="103"/>
                  <a:pt x="95" y="103"/>
                </a:cubicBezTo>
                <a:cubicBezTo>
                  <a:pt x="96" y="102"/>
                  <a:pt x="98" y="102"/>
                  <a:pt x="99" y="103"/>
                </a:cubicBezTo>
                <a:cubicBezTo>
                  <a:pt x="100" y="104"/>
                  <a:pt x="101" y="106"/>
                  <a:pt x="100" y="107"/>
                </a:cubicBezTo>
                <a:close/>
                <a:moveTo>
                  <a:pt x="113" y="107"/>
                </a:moveTo>
                <a:cubicBezTo>
                  <a:pt x="104" y="119"/>
                  <a:pt x="104" y="119"/>
                  <a:pt x="104" y="119"/>
                </a:cubicBezTo>
                <a:cubicBezTo>
                  <a:pt x="103" y="120"/>
                  <a:pt x="101" y="121"/>
                  <a:pt x="100" y="120"/>
                </a:cubicBezTo>
                <a:cubicBezTo>
                  <a:pt x="99" y="119"/>
                  <a:pt x="98" y="117"/>
                  <a:pt x="99" y="115"/>
                </a:cubicBezTo>
                <a:cubicBezTo>
                  <a:pt x="108" y="103"/>
                  <a:pt x="108" y="103"/>
                  <a:pt x="108" y="103"/>
                </a:cubicBezTo>
                <a:cubicBezTo>
                  <a:pt x="109" y="102"/>
                  <a:pt x="111" y="102"/>
                  <a:pt x="112" y="103"/>
                </a:cubicBezTo>
                <a:cubicBezTo>
                  <a:pt x="114" y="104"/>
                  <a:pt x="114" y="106"/>
                  <a:pt x="113" y="107"/>
                </a:cubicBezTo>
                <a:close/>
                <a:moveTo>
                  <a:pt x="126" y="107"/>
                </a:moveTo>
                <a:cubicBezTo>
                  <a:pt x="118" y="119"/>
                  <a:pt x="118" y="119"/>
                  <a:pt x="118" y="119"/>
                </a:cubicBezTo>
                <a:cubicBezTo>
                  <a:pt x="117" y="120"/>
                  <a:pt x="115" y="121"/>
                  <a:pt x="113" y="120"/>
                </a:cubicBezTo>
                <a:cubicBezTo>
                  <a:pt x="112" y="119"/>
                  <a:pt x="112" y="117"/>
                  <a:pt x="113" y="115"/>
                </a:cubicBezTo>
                <a:cubicBezTo>
                  <a:pt x="121" y="103"/>
                  <a:pt x="121" y="103"/>
                  <a:pt x="121" y="103"/>
                </a:cubicBezTo>
                <a:cubicBezTo>
                  <a:pt x="122" y="102"/>
                  <a:pt x="124" y="102"/>
                  <a:pt x="125" y="103"/>
                </a:cubicBezTo>
                <a:cubicBezTo>
                  <a:pt x="127" y="104"/>
                  <a:pt x="127" y="106"/>
                  <a:pt x="126" y="107"/>
                </a:cubicBezTo>
                <a:close/>
                <a:moveTo>
                  <a:pt x="139" y="107"/>
                </a:moveTo>
                <a:cubicBezTo>
                  <a:pt x="131" y="119"/>
                  <a:pt x="131" y="119"/>
                  <a:pt x="131" y="119"/>
                </a:cubicBezTo>
                <a:cubicBezTo>
                  <a:pt x="130" y="120"/>
                  <a:pt x="128" y="121"/>
                  <a:pt x="127" y="120"/>
                </a:cubicBezTo>
                <a:cubicBezTo>
                  <a:pt x="125" y="119"/>
                  <a:pt x="125" y="117"/>
                  <a:pt x="126" y="115"/>
                </a:cubicBezTo>
                <a:cubicBezTo>
                  <a:pt x="134" y="103"/>
                  <a:pt x="134" y="103"/>
                  <a:pt x="134" y="103"/>
                </a:cubicBezTo>
                <a:cubicBezTo>
                  <a:pt x="135" y="102"/>
                  <a:pt x="137" y="102"/>
                  <a:pt x="139" y="103"/>
                </a:cubicBezTo>
                <a:cubicBezTo>
                  <a:pt x="140" y="104"/>
                  <a:pt x="140" y="106"/>
                  <a:pt x="139" y="107"/>
                </a:cubicBezTo>
                <a:close/>
              </a:path>
            </a:pathLst>
          </a:custGeom>
          <a:solidFill>
            <a:srgbClr val="4D8689"/>
          </a:solidFill>
          <a:ln>
            <a:noFill/>
          </a:ln>
        </p:spPr>
        <p:txBody>
          <a:bodyPr vert="horz" wrap="square" lIns="91423" tIns="45712" rIns="91423" bIns="4571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Freeform 26"/>
          <p:cNvSpPr>
            <a:spLocks noEditPoints="1"/>
          </p:cNvSpPr>
          <p:nvPr/>
        </p:nvSpPr>
        <p:spPr bwMode="auto">
          <a:xfrm>
            <a:off x="4155920" y="3427341"/>
            <a:ext cx="378251" cy="453059"/>
          </a:xfrm>
          <a:custGeom>
            <a:avLst/>
            <a:gdLst>
              <a:gd name="T0" fmla="*/ 11 w 118"/>
              <a:gd name="T1" fmla="*/ 90 h 141"/>
              <a:gd name="T2" fmla="*/ 13 w 118"/>
              <a:gd name="T3" fmla="*/ 121 h 141"/>
              <a:gd name="T4" fmla="*/ 13 w 118"/>
              <a:gd name="T5" fmla="*/ 61 h 141"/>
              <a:gd name="T6" fmla="*/ 16 w 118"/>
              <a:gd name="T7" fmla="*/ 130 h 141"/>
              <a:gd name="T8" fmla="*/ 13 w 118"/>
              <a:gd name="T9" fmla="*/ 110 h 141"/>
              <a:gd name="T10" fmla="*/ 101 w 118"/>
              <a:gd name="T11" fmla="*/ 112 h 141"/>
              <a:gd name="T12" fmla="*/ 101 w 118"/>
              <a:gd name="T13" fmla="*/ 55 h 141"/>
              <a:gd name="T14" fmla="*/ 107 w 118"/>
              <a:gd name="T15" fmla="*/ 127 h 141"/>
              <a:gd name="T16" fmla="*/ 0 w 118"/>
              <a:gd name="T17" fmla="*/ 127 h 141"/>
              <a:gd name="T18" fmla="*/ 73 w 118"/>
              <a:gd name="T19" fmla="*/ 3 h 141"/>
              <a:gd name="T20" fmla="*/ 114 w 118"/>
              <a:gd name="T21" fmla="*/ 62 h 141"/>
              <a:gd name="T22" fmla="*/ 69 w 118"/>
              <a:gd name="T23" fmla="*/ 48 h 141"/>
              <a:gd name="T24" fmla="*/ 47 w 118"/>
              <a:gd name="T25" fmla="*/ 48 h 141"/>
              <a:gd name="T26" fmla="*/ 53 w 118"/>
              <a:gd name="T27" fmla="*/ 40 h 141"/>
              <a:gd name="T28" fmla="*/ 60 w 118"/>
              <a:gd name="T29" fmla="*/ 47 h 141"/>
              <a:gd name="T30" fmla="*/ 78 w 118"/>
              <a:gd name="T31" fmla="*/ 28 h 141"/>
              <a:gd name="T32" fmla="*/ 75 w 118"/>
              <a:gd name="T33" fmla="*/ 25 h 141"/>
              <a:gd name="T34" fmla="*/ 74 w 118"/>
              <a:gd name="T35" fmla="*/ 25 h 141"/>
              <a:gd name="T36" fmla="*/ 71 w 118"/>
              <a:gd name="T37" fmla="*/ 25 h 141"/>
              <a:gd name="T38" fmla="*/ 69 w 118"/>
              <a:gd name="T39" fmla="*/ 27 h 141"/>
              <a:gd name="T40" fmla="*/ 68 w 118"/>
              <a:gd name="T41" fmla="*/ 30 h 141"/>
              <a:gd name="T42" fmla="*/ 68 w 118"/>
              <a:gd name="T43" fmla="*/ 32 h 141"/>
              <a:gd name="T44" fmla="*/ 69 w 118"/>
              <a:gd name="T45" fmla="*/ 34 h 141"/>
              <a:gd name="T46" fmla="*/ 71 w 118"/>
              <a:gd name="T47" fmla="*/ 35 h 141"/>
              <a:gd name="T48" fmla="*/ 72 w 118"/>
              <a:gd name="T49" fmla="*/ 35 h 141"/>
              <a:gd name="T50" fmla="*/ 74 w 118"/>
              <a:gd name="T51" fmla="*/ 35 h 141"/>
              <a:gd name="T52" fmla="*/ 75 w 118"/>
              <a:gd name="T53" fmla="*/ 35 h 141"/>
              <a:gd name="T54" fmla="*/ 77 w 118"/>
              <a:gd name="T55" fmla="*/ 34 h 141"/>
              <a:gd name="T56" fmla="*/ 78 w 118"/>
              <a:gd name="T57" fmla="*/ 32 h 141"/>
              <a:gd name="T58" fmla="*/ 93 w 118"/>
              <a:gd name="T59" fmla="*/ 45 h 141"/>
              <a:gd name="T60" fmla="*/ 64 w 118"/>
              <a:gd name="T61" fmla="*/ 6 h 141"/>
              <a:gd name="T62" fmla="*/ 63 w 118"/>
              <a:gd name="T63" fmla="*/ 12 h 141"/>
              <a:gd name="T64" fmla="*/ 72 w 118"/>
              <a:gd name="T65" fmla="*/ 11 h 141"/>
              <a:gd name="T66" fmla="*/ 92 w 118"/>
              <a:gd name="T67" fmla="*/ 41 h 141"/>
              <a:gd name="T68" fmla="*/ 93 w 118"/>
              <a:gd name="T69" fmla="*/ 45 h 141"/>
              <a:gd name="T70" fmla="*/ 111 w 118"/>
              <a:gd name="T71" fmla="*/ 105 h 141"/>
              <a:gd name="T72" fmla="*/ 97 w 118"/>
              <a:gd name="T73" fmla="*/ 128 h 141"/>
              <a:gd name="T74" fmla="*/ 78 w 118"/>
              <a:gd name="T75" fmla="*/ 130 h 141"/>
              <a:gd name="T76" fmla="*/ 11 w 118"/>
              <a:gd name="T77" fmla="*/ 79 h 141"/>
              <a:gd name="T78" fmla="*/ 100 w 118"/>
              <a:gd name="T79" fmla="*/ 126 h 141"/>
              <a:gd name="T80" fmla="*/ 64 w 118"/>
              <a:gd name="T81" fmla="*/ 59 h 141"/>
              <a:gd name="T82" fmla="*/ 78 w 118"/>
              <a:gd name="T83" fmla="*/ 59 h 141"/>
              <a:gd name="T84" fmla="*/ 61 w 118"/>
              <a:gd name="T85" fmla="*/ 130 h 141"/>
              <a:gd name="T86" fmla="*/ 75 w 118"/>
              <a:gd name="T87" fmla="*/ 61 h 141"/>
              <a:gd name="T88" fmla="*/ 101 w 118"/>
              <a:gd name="T89" fmla="*/ 76 h 141"/>
              <a:gd name="T90" fmla="*/ 103 w 118"/>
              <a:gd name="T91" fmla="*/ 65 h 141"/>
              <a:gd name="T92" fmla="*/ 23 w 118"/>
              <a:gd name="T93" fmla="*/ 61 h 141"/>
              <a:gd name="T94" fmla="*/ 23 w 118"/>
              <a:gd name="T95" fmla="*/ 61 h 141"/>
              <a:gd name="T96" fmla="*/ 27 w 118"/>
              <a:gd name="T97" fmla="*/ 128 h 141"/>
              <a:gd name="T98" fmla="*/ 30 w 118"/>
              <a:gd name="T99" fmla="*/ 128 h 141"/>
              <a:gd name="T100" fmla="*/ 36 w 118"/>
              <a:gd name="T101" fmla="*/ 61 h 141"/>
              <a:gd name="T102" fmla="*/ 54 w 118"/>
              <a:gd name="T103" fmla="*/ 61 h 141"/>
              <a:gd name="T104" fmla="*/ 47 w 118"/>
              <a:gd name="T105" fmla="*/ 128 h 141"/>
              <a:gd name="T106" fmla="*/ 84 w 118"/>
              <a:gd name="T107" fmla="*/ 8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8" h="141">
                <a:moveTo>
                  <a:pt x="11" y="93"/>
                </a:moveTo>
                <a:cubicBezTo>
                  <a:pt x="13" y="93"/>
                  <a:pt x="13" y="93"/>
                  <a:pt x="13" y="93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1" y="100"/>
                  <a:pt x="11" y="100"/>
                  <a:pt x="11" y="100"/>
                </a:cubicBezTo>
                <a:lnTo>
                  <a:pt x="11" y="93"/>
                </a:lnTo>
                <a:close/>
                <a:moveTo>
                  <a:pt x="11" y="90"/>
                </a:moveTo>
                <a:cubicBezTo>
                  <a:pt x="13" y="90"/>
                  <a:pt x="13" y="90"/>
                  <a:pt x="13" y="90"/>
                </a:cubicBezTo>
                <a:cubicBezTo>
                  <a:pt x="13" y="82"/>
                  <a:pt x="13" y="82"/>
                  <a:pt x="13" y="82"/>
                </a:cubicBezTo>
                <a:cubicBezTo>
                  <a:pt x="11" y="82"/>
                  <a:pt x="11" y="82"/>
                  <a:pt x="11" y="82"/>
                </a:cubicBezTo>
                <a:lnTo>
                  <a:pt x="11" y="90"/>
                </a:lnTo>
                <a:close/>
                <a:moveTo>
                  <a:pt x="11" y="121"/>
                </a:moveTo>
                <a:cubicBezTo>
                  <a:pt x="13" y="121"/>
                  <a:pt x="13" y="121"/>
                  <a:pt x="13" y="12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1" y="113"/>
                  <a:pt x="11" y="113"/>
                  <a:pt x="11" y="113"/>
                </a:cubicBezTo>
                <a:lnTo>
                  <a:pt x="11" y="121"/>
                </a:lnTo>
                <a:close/>
                <a:moveTo>
                  <a:pt x="13" y="65"/>
                </a:moveTo>
                <a:cubicBezTo>
                  <a:pt x="13" y="64"/>
                  <a:pt x="14" y="63"/>
                  <a:pt x="14" y="63"/>
                </a:cubicBezTo>
                <a:cubicBezTo>
                  <a:pt x="13" y="61"/>
                  <a:pt x="13" y="61"/>
                  <a:pt x="13" y="61"/>
                </a:cubicBezTo>
                <a:cubicBezTo>
                  <a:pt x="12" y="62"/>
                  <a:pt x="11" y="64"/>
                  <a:pt x="11" y="65"/>
                </a:cubicBezTo>
                <a:cubicBezTo>
                  <a:pt x="11" y="69"/>
                  <a:pt x="11" y="69"/>
                  <a:pt x="11" y="69"/>
                </a:cubicBezTo>
                <a:cubicBezTo>
                  <a:pt x="13" y="69"/>
                  <a:pt x="13" y="69"/>
                  <a:pt x="13" y="69"/>
                </a:cubicBezTo>
                <a:lnTo>
                  <a:pt x="13" y="65"/>
                </a:lnTo>
                <a:close/>
                <a:moveTo>
                  <a:pt x="11" y="124"/>
                </a:moveTo>
                <a:cubicBezTo>
                  <a:pt x="11" y="127"/>
                  <a:pt x="14" y="129"/>
                  <a:pt x="16" y="130"/>
                </a:cubicBezTo>
                <a:cubicBezTo>
                  <a:pt x="17" y="128"/>
                  <a:pt x="17" y="128"/>
                  <a:pt x="17" y="128"/>
                </a:cubicBezTo>
                <a:cubicBezTo>
                  <a:pt x="15" y="127"/>
                  <a:pt x="13" y="126"/>
                  <a:pt x="13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11" y="124"/>
                  <a:pt x="11" y="124"/>
                  <a:pt x="11" y="124"/>
                </a:cubicBezTo>
                <a:close/>
                <a:moveTo>
                  <a:pt x="11" y="110"/>
                </a:moveTo>
                <a:cubicBezTo>
                  <a:pt x="13" y="110"/>
                  <a:pt x="13" y="110"/>
                  <a:pt x="13" y="110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11" y="103"/>
                  <a:pt x="11" y="103"/>
                  <a:pt x="11" y="103"/>
                </a:cubicBezTo>
                <a:lnTo>
                  <a:pt x="11" y="110"/>
                </a:lnTo>
                <a:close/>
                <a:moveTo>
                  <a:pt x="103" y="116"/>
                </a:moveTo>
                <a:cubicBezTo>
                  <a:pt x="101" y="116"/>
                  <a:pt x="101" y="116"/>
                  <a:pt x="101" y="116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83" y="112"/>
                  <a:pt x="83" y="112"/>
                  <a:pt x="83" y="112"/>
                </a:cubicBezTo>
                <a:cubicBezTo>
                  <a:pt x="73" y="112"/>
                  <a:pt x="65" y="104"/>
                  <a:pt x="65" y="94"/>
                </a:cubicBezTo>
                <a:cubicBezTo>
                  <a:pt x="65" y="84"/>
                  <a:pt x="73" y="76"/>
                  <a:pt x="83" y="76"/>
                </a:cubicBezTo>
                <a:cubicBezTo>
                  <a:pt x="107" y="76"/>
                  <a:pt x="107" y="76"/>
                  <a:pt x="107" y="76"/>
                </a:cubicBezTo>
                <a:cubicBezTo>
                  <a:pt x="107" y="62"/>
                  <a:pt x="107" y="62"/>
                  <a:pt x="107" y="62"/>
                </a:cubicBezTo>
                <a:cubicBezTo>
                  <a:pt x="107" y="58"/>
                  <a:pt x="104" y="55"/>
                  <a:pt x="101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0" y="55"/>
                  <a:pt x="7" y="58"/>
                  <a:pt x="7" y="62"/>
                </a:cubicBezTo>
                <a:cubicBezTo>
                  <a:pt x="7" y="127"/>
                  <a:pt x="7" y="127"/>
                  <a:pt x="7" y="127"/>
                </a:cubicBezTo>
                <a:cubicBezTo>
                  <a:pt x="7" y="131"/>
                  <a:pt x="10" y="134"/>
                  <a:pt x="14" y="134"/>
                </a:cubicBezTo>
                <a:cubicBezTo>
                  <a:pt x="101" y="134"/>
                  <a:pt x="101" y="134"/>
                  <a:pt x="101" y="134"/>
                </a:cubicBezTo>
                <a:cubicBezTo>
                  <a:pt x="104" y="134"/>
                  <a:pt x="107" y="131"/>
                  <a:pt x="107" y="127"/>
                </a:cubicBezTo>
                <a:cubicBezTo>
                  <a:pt x="107" y="113"/>
                  <a:pt x="107" y="113"/>
                  <a:pt x="107" y="113"/>
                </a:cubicBezTo>
                <a:cubicBezTo>
                  <a:pt x="114" y="113"/>
                  <a:pt x="114" y="113"/>
                  <a:pt x="114" y="113"/>
                </a:cubicBezTo>
                <a:cubicBezTo>
                  <a:pt x="114" y="127"/>
                  <a:pt x="114" y="127"/>
                  <a:pt x="114" y="127"/>
                </a:cubicBezTo>
                <a:cubicBezTo>
                  <a:pt x="114" y="135"/>
                  <a:pt x="108" y="141"/>
                  <a:pt x="101" y="141"/>
                </a:cubicBezTo>
                <a:cubicBezTo>
                  <a:pt x="14" y="141"/>
                  <a:pt x="14" y="141"/>
                  <a:pt x="14" y="141"/>
                </a:cubicBezTo>
                <a:cubicBezTo>
                  <a:pt x="6" y="141"/>
                  <a:pt x="0" y="135"/>
                  <a:pt x="0" y="12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4"/>
                  <a:pt x="6" y="48"/>
                  <a:pt x="14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22" y="45"/>
                  <a:pt x="22" y="45"/>
                  <a:pt x="22" y="45"/>
                </a:cubicBezTo>
                <a:cubicBezTo>
                  <a:pt x="64" y="3"/>
                  <a:pt x="64" y="3"/>
                  <a:pt x="64" y="3"/>
                </a:cubicBezTo>
                <a:cubicBezTo>
                  <a:pt x="66" y="0"/>
                  <a:pt x="70" y="0"/>
                  <a:pt x="73" y="3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04" y="34"/>
                  <a:pt x="104" y="38"/>
                  <a:pt x="101" y="41"/>
                </a:cubicBezTo>
                <a:cubicBezTo>
                  <a:pt x="96" y="46"/>
                  <a:pt x="96" y="46"/>
                  <a:pt x="96" y="46"/>
                </a:cubicBezTo>
                <a:cubicBezTo>
                  <a:pt x="94" y="48"/>
                  <a:pt x="94" y="48"/>
                  <a:pt x="94" y="48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8" y="48"/>
                  <a:pt x="114" y="54"/>
                  <a:pt x="114" y="62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8" y="112"/>
                  <a:pt x="118" y="112"/>
                  <a:pt x="118" y="112"/>
                </a:cubicBezTo>
                <a:cubicBezTo>
                  <a:pt x="103" y="112"/>
                  <a:pt x="103" y="112"/>
                  <a:pt x="103" y="112"/>
                </a:cubicBezTo>
                <a:lnTo>
                  <a:pt x="103" y="116"/>
                </a:lnTo>
                <a:close/>
                <a:moveTo>
                  <a:pt x="69" y="48"/>
                </a:moveTo>
                <a:cubicBezTo>
                  <a:pt x="69" y="47"/>
                  <a:pt x="69" y="46"/>
                  <a:pt x="69" y="45"/>
                </a:cubicBezTo>
                <a:cubicBezTo>
                  <a:pt x="69" y="42"/>
                  <a:pt x="68" y="40"/>
                  <a:pt x="66" y="38"/>
                </a:cubicBezTo>
                <a:cubicBezTo>
                  <a:pt x="60" y="32"/>
                  <a:pt x="50" y="33"/>
                  <a:pt x="44" y="39"/>
                </a:cubicBezTo>
                <a:cubicBezTo>
                  <a:pt x="42" y="41"/>
                  <a:pt x="41" y="43"/>
                  <a:pt x="40" y="45"/>
                </a:cubicBezTo>
                <a:cubicBezTo>
                  <a:pt x="40" y="46"/>
                  <a:pt x="39" y="47"/>
                  <a:pt x="39" y="48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7"/>
                  <a:pt x="47" y="46"/>
                  <a:pt x="48" y="45"/>
                </a:cubicBezTo>
                <a:cubicBezTo>
                  <a:pt x="48" y="45"/>
                  <a:pt x="48" y="44"/>
                  <a:pt x="48" y="44"/>
                </a:cubicBezTo>
                <a:cubicBezTo>
                  <a:pt x="46" y="42"/>
                  <a:pt x="46" y="42"/>
                  <a:pt x="46" y="42"/>
                </a:cubicBezTo>
                <a:cubicBezTo>
                  <a:pt x="48" y="41"/>
                  <a:pt x="48" y="41"/>
                  <a:pt x="48" y="41"/>
                </a:cubicBezTo>
                <a:cubicBezTo>
                  <a:pt x="50" y="42"/>
                  <a:pt x="50" y="42"/>
                  <a:pt x="50" y="42"/>
                </a:cubicBezTo>
                <a:cubicBezTo>
                  <a:pt x="51" y="41"/>
                  <a:pt x="52" y="41"/>
                  <a:pt x="53" y="40"/>
                </a:cubicBezTo>
                <a:cubicBezTo>
                  <a:pt x="54" y="43"/>
                  <a:pt x="54" y="43"/>
                  <a:pt x="54" y="43"/>
                </a:cubicBezTo>
                <a:cubicBezTo>
                  <a:pt x="54" y="43"/>
                  <a:pt x="52" y="43"/>
                  <a:pt x="51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0" y="46"/>
                  <a:pt x="50" y="47"/>
                  <a:pt x="50" y="47"/>
                </a:cubicBezTo>
                <a:cubicBezTo>
                  <a:pt x="51" y="48"/>
                  <a:pt x="52" y="48"/>
                  <a:pt x="54" y="47"/>
                </a:cubicBezTo>
                <a:cubicBezTo>
                  <a:pt x="57" y="45"/>
                  <a:pt x="59" y="45"/>
                  <a:pt x="60" y="47"/>
                </a:cubicBezTo>
                <a:cubicBezTo>
                  <a:pt x="61" y="47"/>
                  <a:pt x="61" y="48"/>
                  <a:pt x="61" y="48"/>
                </a:cubicBezTo>
                <a:lnTo>
                  <a:pt x="69" y="48"/>
                </a:lnTo>
                <a:close/>
                <a:moveTo>
                  <a:pt x="79" y="30"/>
                </a:moveTo>
                <a:cubicBezTo>
                  <a:pt x="79" y="30"/>
                  <a:pt x="79" y="29"/>
                  <a:pt x="79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7"/>
                  <a:pt x="77" y="26"/>
                  <a:pt x="77" y="26"/>
                </a:cubicBezTo>
                <a:cubicBezTo>
                  <a:pt x="77" y="26"/>
                  <a:pt x="76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3" y="24"/>
                  <a:pt x="73" y="24"/>
                  <a:pt x="73" y="25"/>
                </a:cubicBezTo>
                <a:cubicBezTo>
                  <a:pt x="73" y="25"/>
                  <a:pt x="73" y="25"/>
                  <a:pt x="73" y="25"/>
                </a:cubicBezTo>
                <a:cubicBezTo>
                  <a:pt x="73" y="25"/>
                  <a:pt x="72" y="25"/>
                  <a:pt x="72" y="25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5"/>
                  <a:pt x="72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0" y="25"/>
                  <a:pt x="70" y="25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69" y="26"/>
                  <a:pt x="69" y="26"/>
                </a:cubicBezTo>
                <a:cubicBezTo>
                  <a:pt x="69" y="26"/>
                  <a:pt x="69" y="27"/>
                  <a:pt x="69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8" y="27"/>
                  <a:pt x="68" y="27"/>
                  <a:pt x="68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8"/>
                  <a:pt x="68" y="28"/>
                  <a:pt x="68" y="29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9"/>
                  <a:pt x="68" y="29"/>
                  <a:pt x="68" y="30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0"/>
                  <a:pt x="68" y="30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1"/>
                  <a:pt x="68" y="31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3"/>
                  <a:pt x="68" y="33"/>
                </a:cubicBezTo>
                <a:cubicBezTo>
                  <a:pt x="68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70" y="34"/>
                  <a:pt x="70" y="34"/>
                </a:cubicBezTo>
                <a:cubicBezTo>
                  <a:pt x="70" y="34"/>
                  <a:pt x="70" y="34"/>
                  <a:pt x="70" y="34"/>
                </a:cubicBezTo>
                <a:cubicBezTo>
                  <a:pt x="70" y="34"/>
                  <a:pt x="70" y="35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3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3" y="36"/>
                  <a:pt x="73" y="36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4"/>
                </a:cubicBezTo>
                <a:cubicBezTo>
                  <a:pt x="76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8" y="33"/>
                  <a:pt x="78" y="33"/>
                </a:cubicBezTo>
                <a:cubicBezTo>
                  <a:pt x="78" y="33"/>
                  <a:pt x="78" y="33"/>
                  <a:pt x="78" y="33"/>
                </a:cubicBezTo>
                <a:cubicBezTo>
                  <a:pt x="78" y="33"/>
                  <a:pt x="78" y="33"/>
                  <a:pt x="78" y="32"/>
                </a:cubicBezTo>
                <a:cubicBezTo>
                  <a:pt x="78" y="32"/>
                  <a:pt x="78" y="32"/>
                  <a:pt x="78" y="32"/>
                </a:cubicBezTo>
                <a:cubicBezTo>
                  <a:pt x="78" y="32"/>
                  <a:pt x="78" y="32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79" y="31"/>
                  <a:pt x="79" y="31"/>
                  <a:pt x="79" y="30"/>
                </a:cubicBezTo>
                <a:cubicBezTo>
                  <a:pt x="79" y="30"/>
                  <a:pt x="79" y="30"/>
                  <a:pt x="79" y="30"/>
                </a:cubicBezTo>
                <a:close/>
                <a:moveTo>
                  <a:pt x="93" y="45"/>
                </a:moveTo>
                <a:cubicBezTo>
                  <a:pt x="99" y="39"/>
                  <a:pt x="99" y="39"/>
                  <a:pt x="99" y="39"/>
                </a:cubicBezTo>
                <a:cubicBezTo>
                  <a:pt x="99" y="39"/>
                  <a:pt x="99" y="39"/>
                  <a:pt x="99" y="39"/>
                </a:cubicBezTo>
                <a:cubicBezTo>
                  <a:pt x="100" y="38"/>
                  <a:pt x="100" y="35"/>
                  <a:pt x="99" y="34"/>
                </a:cubicBezTo>
                <a:cubicBezTo>
                  <a:pt x="71" y="6"/>
                  <a:pt x="71" y="6"/>
                  <a:pt x="71" y="6"/>
                </a:cubicBezTo>
                <a:cubicBezTo>
                  <a:pt x="69" y="4"/>
                  <a:pt x="67" y="4"/>
                  <a:pt x="65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26" y="45"/>
                  <a:pt x="26" y="45"/>
                  <a:pt x="26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0" y="45"/>
                  <a:pt x="30" y="45"/>
                  <a:pt x="30" y="45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4" y="12"/>
                  <a:pt x="64" y="12"/>
                </a:cubicBezTo>
                <a:cubicBezTo>
                  <a:pt x="64" y="12"/>
                  <a:pt x="64" y="13"/>
                  <a:pt x="64" y="13"/>
                </a:cubicBezTo>
                <a:cubicBezTo>
                  <a:pt x="66" y="14"/>
                  <a:pt x="69" y="14"/>
                  <a:pt x="71" y="12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3"/>
                  <a:pt x="93" y="33"/>
                  <a:pt x="93" y="33"/>
                </a:cubicBezTo>
                <a:cubicBezTo>
                  <a:pt x="92" y="33"/>
                  <a:pt x="92" y="33"/>
                  <a:pt x="92" y="34"/>
                </a:cubicBezTo>
                <a:cubicBezTo>
                  <a:pt x="90" y="35"/>
                  <a:pt x="90" y="38"/>
                  <a:pt x="91" y="40"/>
                </a:cubicBezTo>
                <a:cubicBezTo>
                  <a:pt x="92" y="40"/>
                  <a:pt x="92" y="40"/>
                  <a:pt x="92" y="41"/>
                </a:cubicBezTo>
                <a:cubicBezTo>
                  <a:pt x="92" y="41"/>
                  <a:pt x="93" y="41"/>
                  <a:pt x="93" y="41"/>
                </a:cubicBezTo>
                <a:cubicBezTo>
                  <a:pt x="93" y="41"/>
                  <a:pt x="93" y="41"/>
                  <a:pt x="92" y="41"/>
                </a:cubicBezTo>
                <a:cubicBezTo>
                  <a:pt x="89" y="45"/>
                  <a:pt x="89" y="45"/>
                  <a:pt x="89" y="45"/>
                </a:cubicBezTo>
                <a:cubicBezTo>
                  <a:pt x="86" y="48"/>
                  <a:pt x="86" y="48"/>
                  <a:pt x="86" y="48"/>
                </a:cubicBezTo>
                <a:cubicBezTo>
                  <a:pt x="90" y="48"/>
                  <a:pt x="90" y="48"/>
                  <a:pt x="90" y="48"/>
                </a:cubicBezTo>
                <a:lnTo>
                  <a:pt x="93" y="45"/>
                </a:lnTo>
                <a:close/>
                <a:moveTo>
                  <a:pt x="111" y="105"/>
                </a:moveTo>
                <a:cubicBezTo>
                  <a:pt x="111" y="84"/>
                  <a:pt x="111" y="84"/>
                  <a:pt x="111" y="84"/>
                </a:cubicBezTo>
                <a:cubicBezTo>
                  <a:pt x="83" y="84"/>
                  <a:pt x="83" y="84"/>
                  <a:pt x="83" y="84"/>
                </a:cubicBezTo>
                <a:cubicBezTo>
                  <a:pt x="77" y="84"/>
                  <a:pt x="72" y="88"/>
                  <a:pt x="72" y="94"/>
                </a:cubicBezTo>
                <a:cubicBezTo>
                  <a:pt x="72" y="100"/>
                  <a:pt x="77" y="105"/>
                  <a:pt x="83" y="105"/>
                </a:cubicBezTo>
                <a:lnTo>
                  <a:pt x="111" y="105"/>
                </a:lnTo>
                <a:close/>
                <a:moveTo>
                  <a:pt x="92" y="128"/>
                </a:moveTo>
                <a:cubicBezTo>
                  <a:pt x="92" y="130"/>
                  <a:pt x="92" y="130"/>
                  <a:pt x="92" y="130"/>
                </a:cubicBezTo>
                <a:cubicBezTo>
                  <a:pt x="97" y="130"/>
                  <a:pt x="97" y="130"/>
                  <a:pt x="97" y="130"/>
                </a:cubicBezTo>
                <a:cubicBezTo>
                  <a:pt x="98" y="130"/>
                  <a:pt x="99" y="130"/>
                  <a:pt x="99" y="129"/>
                </a:cubicBezTo>
                <a:cubicBezTo>
                  <a:pt x="99" y="128"/>
                  <a:pt x="99" y="128"/>
                  <a:pt x="99" y="128"/>
                </a:cubicBezTo>
                <a:cubicBezTo>
                  <a:pt x="98" y="128"/>
                  <a:pt x="97" y="128"/>
                  <a:pt x="97" y="128"/>
                </a:cubicBezTo>
                <a:lnTo>
                  <a:pt x="92" y="128"/>
                </a:lnTo>
                <a:close/>
                <a:moveTo>
                  <a:pt x="78" y="130"/>
                </a:moveTo>
                <a:cubicBezTo>
                  <a:pt x="78" y="128"/>
                  <a:pt x="78" y="128"/>
                  <a:pt x="78" y="128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71" y="130"/>
                  <a:pt x="71" y="130"/>
                  <a:pt x="71" y="130"/>
                </a:cubicBezTo>
                <a:lnTo>
                  <a:pt x="78" y="130"/>
                </a:lnTo>
                <a:close/>
                <a:moveTo>
                  <a:pt x="82" y="130"/>
                </a:moveTo>
                <a:cubicBezTo>
                  <a:pt x="89" y="130"/>
                  <a:pt x="89" y="130"/>
                  <a:pt x="89" y="130"/>
                </a:cubicBezTo>
                <a:cubicBezTo>
                  <a:pt x="89" y="128"/>
                  <a:pt x="89" y="128"/>
                  <a:pt x="89" y="128"/>
                </a:cubicBezTo>
                <a:cubicBezTo>
                  <a:pt x="82" y="128"/>
                  <a:pt x="82" y="128"/>
                  <a:pt x="82" y="128"/>
                </a:cubicBezTo>
                <a:lnTo>
                  <a:pt x="82" y="130"/>
                </a:lnTo>
                <a:close/>
                <a:moveTo>
                  <a:pt x="11" y="79"/>
                </a:moveTo>
                <a:cubicBezTo>
                  <a:pt x="13" y="79"/>
                  <a:pt x="13" y="79"/>
                  <a:pt x="13" y="79"/>
                </a:cubicBezTo>
                <a:cubicBezTo>
                  <a:pt x="13" y="72"/>
                  <a:pt x="13" y="72"/>
                  <a:pt x="13" y="72"/>
                </a:cubicBezTo>
                <a:cubicBezTo>
                  <a:pt x="11" y="72"/>
                  <a:pt x="11" y="72"/>
                  <a:pt x="11" y="72"/>
                </a:cubicBezTo>
                <a:lnTo>
                  <a:pt x="11" y="79"/>
                </a:lnTo>
                <a:close/>
                <a:moveTo>
                  <a:pt x="101" y="124"/>
                </a:moveTo>
                <a:cubicBezTo>
                  <a:pt x="101" y="125"/>
                  <a:pt x="101" y="125"/>
                  <a:pt x="100" y="126"/>
                </a:cubicBezTo>
                <a:cubicBezTo>
                  <a:pt x="102" y="127"/>
                  <a:pt x="102" y="127"/>
                  <a:pt x="102" y="127"/>
                </a:cubicBezTo>
                <a:cubicBezTo>
                  <a:pt x="103" y="126"/>
                  <a:pt x="103" y="125"/>
                  <a:pt x="103" y="124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1" y="119"/>
                  <a:pt x="101" y="119"/>
                  <a:pt x="101" y="119"/>
                </a:cubicBezTo>
                <a:lnTo>
                  <a:pt x="101" y="124"/>
                </a:lnTo>
                <a:close/>
                <a:moveTo>
                  <a:pt x="64" y="59"/>
                </a:moveTo>
                <a:cubicBezTo>
                  <a:pt x="57" y="59"/>
                  <a:pt x="57" y="59"/>
                  <a:pt x="57" y="59"/>
                </a:cubicBezTo>
                <a:cubicBezTo>
                  <a:pt x="57" y="61"/>
                  <a:pt x="57" y="61"/>
                  <a:pt x="57" y="61"/>
                </a:cubicBezTo>
                <a:cubicBezTo>
                  <a:pt x="64" y="61"/>
                  <a:pt x="64" y="61"/>
                  <a:pt x="64" y="61"/>
                </a:cubicBezTo>
                <a:lnTo>
                  <a:pt x="64" y="59"/>
                </a:lnTo>
                <a:close/>
                <a:moveTo>
                  <a:pt x="85" y="59"/>
                </a:moveTo>
                <a:cubicBezTo>
                  <a:pt x="78" y="59"/>
                  <a:pt x="78" y="59"/>
                  <a:pt x="78" y="59"/>
                </a:cubicBezTo>
                <a:cubicBezTo>
                  <a:pt x="78" y="61"/>
                  <a:pt x="78" y="61"/>
                  <a:pt x="78" y="61"/>
                </a:cubicBezTo>
                <a:cubicBezTo>
                  <a:pt x="85" y="61"/>
                  <a:pt x="85" y="61"/>
                  <a:pt x="85" y="61"/>
                </a:cubicBezTo>
                <a:lnTo>
                  <a:pt x="85" y="59"/>
                </a:lnTo>
                <a:close/>
                <a:moveTo>
                  <a:pt x="68" y="128"/>
                </a:moveTo>
                <a:cubicBezTo>
                  <a:pt x="61" y="128"/>
                  <a:pt x="61" y="128"/>
                  <a:pt x="61" y="128"/>
                </a:cubicBezTo>
                <a:cubicBezTo>
                  <a:pt x="61" y="130"/>
                  <a:pt x="61" y="130"/>
                  <a:pt x="61" y="130"/>
                </a:cubicBezTo>
                <a:cubicBezTo>
                  <a:pt x="68" y="130"/>
                  <a:pt x="68" y="130"/>
                  <a:pt x="68" y="130"/>
                </a:cubicBezTo>
                <a:lnTo>
                  <a:pt x="68" y="128"/>
                </a:lnTo>
                <a:close/>
                <a:moveTo>
                  <a:pt x="75" y="59"/>
                </a:moveTo>
                <a:cubicBezTo>
                  <a:pt x="67" y="59"/>
                  <a:pt x="67" y="59"/>
                  <a:pt x="67" y="59"/>
                </a:cubicBezTo>
                <a:cubicBezTo>
                  <a:pt x="67" y="61"/>
                  <a:pt x="67" y="61"/>
                  <a:pt x="67" y="61"/>
                </a:cubicBezTo>
                <a:cubicBezTo>
                  <a:pt x="75" y="61"/>
                  <a:pt x="75" y="61"/>
                  <a:pt x="75" y="61"/>
                </a:cubicBezTo>
                <a:lnTo>
                  <a:pt x="75" y="59"/>
                </a:lnTo>
                <a:close/>
                <a:moveTo>
                  <a:pt x="101" y="76"/>
                </a:moveTo>
                <a:cubicBezTo>
                  <a:pt x="103" y="76"/>
                  <a:pt x="103" y="76"/>
                  <a:pt x="103" y="76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76"/>
                </a:lnTo>
                <a:close/>
                <a:moveTo>
                  <a:pt x="88" y="59"/>
                </a:moveTo>
                <a:cubicBezTo>
                  <a:pt x="88" y="61"/>
                  <a:pt x="88" y="61"/>
                  <a:pt x="88" y="61"/>
                </a:cubicBezTo>
                <a:cubicBezTo>
                  <a:pt x="95" y="61"/>
                  <a:pt x="95" y="61"/>
                  <a:pt x="95" y="61"/>
                </a:cubicBezTo>
                <a:cubicBezTo>
                  <a:pt x="95" y="59"/>
                  <a:pt x="95" y="59"/>
                  <a:pt x="95" y="59"/>
                </a:cubicBezTo>
                <a:lnTo>
                  <a:pt x="88" y="59"/>
                </a:lnTo>
                <a:close/>
                <a:moveTo>
                  <a:pt x="103" y="65"/>
                </a:moveTo>
                <a:cubicBezTo>
                  <a:pt x="103" y="62"/>
                  <a:pt x="101" y="60"/>
                  <a:pt x="98" y="59"/>
                </a:cubicBezTo>
                <a:cubicBezTo>
                  <a:pt x="98" y="61"/>
                  <a:pt x="98" y="61"/>
                  <a:pt x="98" y="61"/>
                </a:cubicBezTo>
                <a:cubicBezTo>
                  <a:pt x="100" y="62"/>
                  <a:pt x="101" y="63"/>
                  <a:pt x="101" y="65"/>
                </a:cubicBezTo>
                <a:cubicBezTo>
                  <a:pt x="101" y="65"/>
                  <a:pt x="101" y="65"/>
                  <a:pt x="101" y="65"/>
                </a:cubicBezTo>
                <a:cubicBezTo>
                  <a:pt x="103" y="65"/>
                  <a:pt x="103" y="65"/>
                  <a:pt x="103" y="65"/>
                </a:cubicBezTo>
                <a:close/>
                <a:moveTo>
                  <a:pt x="23" y="61"/>
                </a:moveTo>
                <a:cubicBezTo>
                  <a:pt x="23" y="59"/>
                  <a:pt x="23" y="59"/>
                  <a:pt x="2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9"/>
                  <a:pt x="15" y="59"/>
                </a:cubicBezTo>
                <a:cubicBezTo>
                  <a:pt x="16" y="61"/>
                  <a:pt x="16" y="61"/>
                  <a:pt x="16" y="61"/>
                </a:cubicBezTo>
                <a:cubicBezTo>
                  <a:pt x="17" y="61"/>
                  <a:pt x="17" y="61"/>
                  <a:pt x="18" y="61"/>
                </a:cubicBezTo>
                <a:lnTo>
                  <a:pt x="23" y="61"/>
                </a:lnTo>
                <a:close/>
                <a:moveTo>
                  <a:pt x="33" y="59"/>
                </a:moveTo>
                <a:cubicBezTo>
                  <a:pt x="26" y="59"/>
                  <a:pt x="26" y="59"/>
                  <a:pt x="26" y="59"/>
                </a:cubicBezTo>
                <a:cubicBezTo>
                  <a:pt x="26" y="61"/>
                  <a:pt x="26" y="61"/>
                  <a:pt x="26" y="61"/>
                </a:cubicBezTo>
                <a:cubicBezTo>
                  <a:pt x="33" y="61"/>
                  <a:pt x="33" y="61"/>
                  <a:pt x="33" y="61"/>
                </a:cubicBezTo>
                <a:lnTo>
                  <a:pt x="33" y="59"/>
                </a:lnTo>
                <a:close/>
                <a:moveTo>
                  <a:pt x="27" y="128"/>
                </a:moveTo>
                <a:cubicBezTo>
                  <a:pt x="20" y="128"/>
                  <a:pt x="20" y="128"/>
                  <a:pt x="20" y="128"/>
                </a:cubicBezTo>
                <a:cubicBezTo>
                  <a:pt x="20" y="130"/>
                  <a:pt x="20" y="130"/>
                  <a:pt x="20" y="130"/>
                </a:cubicBezTo>
                <a:cubicBezTo>
                  <a:pt x="27" y="130"/>
                  <a:pt x="27" y="130"/>
                  <a:pt x="27" y="130"/>
                </a:cubicBezTo>
                <a:lnTo>
                  <a:pt x="27" y="128"/>
                </a:lnTo>
                <a:close/>
                <a:moveTo>
                  <a:pt x="37" y="128"/>
                </a:moveTo>
                <a:cubicBezTo>
                  <a:pt x="30" y="128"/>
                  <a:pt x="30" y="128"/>
                  <a:pt x="30" y="128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7" y="130"/>
                  <a:pt x="37" y="130"/>
                  <a:pt x="37" y="130"/>
                </a:cubicBezTo>
                <a:lnTo>
                  <a:pt x="37" y="128"/>
                </a:lnTo>
                <a:close/>
                <a:moveTo>
                  <a:pt x="44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6" y="61"/>
                  <a:pt x="36" y="61"/>
                  <a:pt x="36" y="61"/>
                </a:cubicBezTo>
                <a:cubicBezTo>
                  <a:pt x="44" y="61"/>
                  <a:pt x="44" y="61"/>
                  <a:pt x="44" y="61"/>
                </a:cubicBezTo>
                <a:lnTo>
                  <a:pt x="44" y="59"/>
                </a:lnTo>
                <a:close/>
                <a:moveTo>
                  <a:pt x="54" y="59"/>
                </a:moveTo>
                <a:cubicBezTo>
                  <a:pt x="47" y="59"/>
                  <a:pt x="47" y="59"/>
                  <a:pt x="47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54" y="61"/>
                  <a:pt x="54" y="61"/>
                  <a:pt x="54" y="61"/>
                </a:cubicBezTo>
                <a:lnTo>
                  <a:pt x="54" y="59"/>
                </a:lnTo>
                <a:close/>
                <a:moveTo>
                  <a:pt x="47" y="128"/>
                </a:moveTo>
                <a:cubicBezTo>
                  <a:pt x="40" y="128"/>
                  <a:pt x="40" y="128"/>
                  <a:pt x="40" y="128"/>
                </a:cubicBezTo>
                <a:cubicBezTo>
                  <a:pt x="40" y="130"/>
                  <a:pt x="40" y="130"/>
                  <a:pt x="40" y="130"/>
                </a:cubicBezTo>
                <a:cubicBezTo>
                  <a:pt x="47" y="130"/>
                  <a:pt x="47" y="130"/>
                  <a:pt x="47" y="130"/>
                </a:cubicBezTo>
                <a:lnTo>
                  <a:pt x="47" y="128"/>
                </a:lnTo>
                <a:close/>
                <a:moveTo>
                  <a:pt x="58" y="128"/>
                </a:moveTo>
                <a:cubicBezTo>
                  <a:pt x="51" y="128"/>
                  <a:pt x="51" y="128"/>
                  <a:pt x="51" y="128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58" y="130"/>
                  <a:pt x="58" y="130"/>
                  <a:pt x="58" y="130"/>
                </a:cubicBezTo>
                <a:lnTo>
                  <a:pt x="58" y="128"/>
                </a:lnTo>
                <a:close/>
                <a:moveTo>
                  <a:pt x="84" y="88"/>
                </a:moveTo>
                <a:cubicBezTo>
                  <a:pt x="81" y="88"/>
                  <a:pt x="78" y="91"/>
                  <a:pt x="78" y="94"/>
                </a:cubicBezTo>
                <a:cubicBezTo>
                  <a:pt x="78" y="98"/>
                  <a:pt x="81" y="100"/>
                  <a:pt x="84" y="100"/>
                </a:cubicBezTo>
                <a:cubicBezTo>
                  <a:pt x="88" y="100"/>
                  <a:pt x="91" y="98"/>
                  <a:pt x="91" y="94"/>
                </a:cubicBezTo>
                <a:cubicBezTo>
                  <a:pt x="91" y="91"/>
                  <a:pt x="88" y="88"/>
                  <a:pt x="84" y="88"/>
                </a:cubicBezTo>
                <a:close/>
              </a:path>
            </a:pathLst>
          </a:custGeom>
          <a:solidFill>
            <a:srgbClr val="F35E40"/>
          </a:solidFill>
          <a:ln>
            <a:noFill/>
          </a:ln>
        </p:spPr>
        <p:txBody>
          <a:bodyPr vert="horz" wrap="square" lIns="91423" tIns="45712" rIns="91423" bIns="4571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Freeform 30"/>
          <p:cNvSpPr>
            <a:spLocks noEditPoints="1"/>
          </p:cNvSpPr>
          <p:nvPr/>
        </p:nvSpPr>
        <p:spPr bwMode="auto">
          <a:xfrm>
            <a:off x="5293172" y="3489927"/>
            <a:ext cx="450363" cy="327891"/>
          </a:xfrm>
          <a:custGeom>
            <a:avLst/>
            <a:gdLst>
              <a:gd name="T0" fmla="*/ 9 w 140"/>
              <a:gd name="T1" fmla="*/ 0 h 102"/>
              <a:gd name="T2" fmla="*/ 0 w 140"/>
              <a:gd name="T3" fmla="*/ 93 h 102"/>
              <a:gd name="T4" fmla="*/ 131 w 140"/>
              <a:gd name="T5" fmla="*/ 102 h 102"/>
              <a:gd name="T6" fmla="*/ 140 w 140"/>
              <a:gd name="T7" fmla="*/ 9 h 102"/>
              <a:gd name="T8" fmla="*/ 136 w 140"/>
              <a:gd name="T9" fmla="*/ 93 h 102"/>
              <a:gd name="T10" fmla="*/ 9 w 140"/>
              <a:gd name="T11" fmla="*/ 98 h 102"/>
              <a:gd name="T12" fmla="*/ 4 w 140"/>
              <a:gd name="T13" fmla="*/ 9 h 102"/>
              <a:gd name="T14" fmla="*/ 131 w 140"/>
              <a:gd name="T15" fmla="*/ 4 h 102"/>
              <a:gd name="T16" fmla="*/ 136 w 140"/>
              <a:gd name="T17" fmla="*/ 93 h 102"/>
              <a:gd name="T18" fmla="*/ 129 w 140"/>
              <a:gd name="T19" fmla="*/ 11 h 102"/>
              <a:gd name="T20" fmla="*/ 11 w 140"/>
              <a:gd name="T21" fmla="*/ 32 h 102"/>
              <a:gd name="T22" fmla="*/ 11 w 140"/>
              <a:gd name="T23" fmla="*/ 70 h 102"/>
              <a:gd name="T24" fmla="*/ 129 w 140"/>
              <a:gd name="T25" fmla="*/ 91 h 102"/>
              <a:gd name="T26" fmla="*/ 11 w 140"/>
              <a:gd name="T27" fmla="*/ 70 h 102"/>
              <a:gd name="T28" fmla="*/ 51 w 140"/>
              <a:gd name="T29" fmla="*/ 65 h 102"/>
              <a:gd name="T30" fmla="*/ 62 w 140"/>
              <a:gd name="T31" fmla="*/ 37 h 102"/>
              <a:gd name="T32" fmla="*/ 49 w 140"/>
              <a:gd name="T33" fmla="*/ 37 h 102"/>
              <a:gd name="T34" fmla="*/ 39 w 140"/>
              <a:gd name="T35" fmla="*/ 65 h 102"/>
              <a:gd name="T36" fmla="*/ 28 w 140"/>
              <a:gd name="T37" fmla="*/ 37 h 102"/>
              <a:gd name="T38" fmla="*/ 38 w 140"/>
              <a:gd name="T39" fmla="*/ 58 h 102"/>
              <a:gd name="T40" fmla="*/ 95 w 140"/>
              <a:gd name="T41" fmla="*/ 59 h 102"/>
              <a:gd name="T42" fmla="*/ 106 w 140"/>
              <a:gd name="T43" fmla="*/ 65 h 102"/>
              <a:gd name="T44" fmla="*/ 107 w 140"/>
              <a:gd name="T45" fmla="*/ 37 h 102"/>
              <a:gd name="T46" fmla="*/ 86 w 140"/>
              <a:gd name="T47" fmla="*/ 65 h 102"/>
              <a:gd name="T48" fmla="*/ 95 w 140"/>
              <a:gd name="T49" fmla="*/ 59 h 102"/>
              <a:gd name="T50" fmla="*/ 105 w 140"/>
              <a:gd name="T51" fmla="*/ 54 h 102"/>
              <a:gd name="T52" fmla="*/ 103 w 140"/>
              <a:gd name="T53" fmla="*/ 43 h 102"/>
              <a:gd name="T54" fmla="*/ 79 w 140"/>
              <a:gd name="T55" fmla="*/ 57 h 102"/>
              <a:gd name="T56" fmla="*/ 74 w 140"/>
              <a:gd name="T57" fmla="*/ 53 h 102"/>
              <a:gd name="T58" fmla="*/ 67 w 140"/>
              <a:gd name="T59" fmla="*/ 48 h 102"/>
              <a:gd name="T60" fmla="*/ 69 w 140"/>
              <a:gd name="T61" fmla="*/ 39 h 102"/>
              <a:gd name="T62" fmla="*/ 83 w 140"/>
              <a:gd name="T63" fmla="*/ 39 h 102"/>
              <a:gd name="T64" fmla="*/ 81 w 140"/>
              <a:gd name="T65" fmla="*/ 45 h 102"/>
              <a:gd name="T66" fmla="*/ 76 w 140"/>
              <a:gd name="T67" fmla="*/ 41 h 102"/>
              <a:gd name="T68" fmla="*/ 72 w 140"/>
              <a:gd name="T69" fmla="*/ 44 h 102"/>
              <a:gd name="T70" fmla="*/ 77 w 140"/>
              <a:gd name="T71" fmla="*/ 48 h 102"/>
              <a:gd name="T72" fmla="*/ 84 w 140"/>
              <a:gd name="T73" fmla="*/ 56 h 102"/>
              <a:gd name="T74" fmla="*/ 74 w 140"/>
              <a:gd name="T75" fmla="*/ 65 h 102"/>
              <a:gd name="T76" fmla="*/ 64 w 140"/>
              <a:gd name="T77" fmla="*/ 61 h 102"/>
              <a:gd name="T78" fmla="*/ 68 w 140"/>
              <a:gd name="T79" fmla="*/ 56 h 102"/>
              <a:gd name="T80" fmla="*/ 74 w 140"/>
              <a:gd name="T81" fmla="*/ 6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0" h="102">
                <a:moveTo>
                  <a:pt x="131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8"/>
                  <a:pt x="4" y="102"/>
                  <a:pt x="9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6" y="102"/>
                  <a:pt x="140" y="98"/>
                  <a:pt x="140" y="93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4"/>
                  <a:pt x="136" y="0"/>
                  <a:pt x="131" y="0"/>
                </a:cubicBezTo>
                <a:close/>
                <a:moveTo>
                  <a:pt x="136" y="93"/>
                </a:moveTo>
                <a:cubicBezTo>
                  <a:pt x="136" y="96"/>
                  <a:pt x="134" y="98"/>
                  <a:pt x="131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6" y="98"/>
                  <a:pt x="4" y="96"/>
                  <a:pt x="4" y="93"/>
                </a:cubicBezTo>
                <a:cubicBezTo>
                  <a:pt x="4" y="9"/>
                  <a:pt x="4" y="9"/>
                  <a:pt x="4" y="9"/>
                </a:cubicBezTo>
                <a:cubicBezTo>
                  <a:pt x="4" y="6"/>
                  <a:pt x="6" y="4"/>
                  <a:pt x="9" y="4"/>
                </a:cubicBezTo>
                <a:cubicBezTo>
                  <a:pt x="131" y="4"/>
                  <a:pt x="131" y="4"/>
                  <a:pt x="131" y="4"/>
                </a:cubicBezTo>
                <a:cubicBezTo>
                  <a:pt x="134" y="4"/>
                  <a:pt x="136" y="6"/>
                  <a:pt x="136" y="9"/>
                </a:cubicBezTo>
                <a:lnTo>
                  <a:pt x="136" y="93"/>
                </a:lnTo>
                <a:close/>
                <a:moveTo>
                  <a:pt x="11" y="11"/>
                </a:moveTo>
                <a:cubicBezTo>
                  <a:pt x="129" y="11"/>
                  <a:pt x="129" y="11"/>
                  <a:pt x="129" y="11"/>
                </a:cubicBezTo>
                <a:cubicBezTo>
                  <a:pt x="129" y="32"/>
                  <a:pt x="129" y="32"/>
                  <a:pt x="129" y="32"/>
                </a:cubicBezTo>
                <a:cubicBezTo>
                  <a:pt x="11" y="32"/>
                  <a:pt x="11" y="32"/>
                  <a:pt x="11" y="32"/>
                </a:cubicBezTo>
                <a:lnTo>
                  <a:pt x="11" y="11"/>
                </a:lnTo>
                <a:close/>
                <a:moveTo>
                  <a:pt x="11" y="70"/>
                </a:moveTo>
                <a:cubicBezTo>
                  <a:pt x="129" y="70"/>
                  <a:pt x="129" y="70"/>
                  <a:pt x="129" y="70"/>
                </a:cubicBezTo>
                <a:cubicBezTo>
                  <a:pt x="129" y="91"/>
                  <a:pt x="129" y="91"/>
                  <a:pt x="129" y="91"/>
                </a:cubicBezTo>
                <a:cubicBezTo>
                  <a:pt x="11" y="91"/>
                  <a:pt x="11" y="91"/>
                  <a:pt x="11" y="91"/>
                </a:cubicBezTo>
                <a:lnTo>
                  <a:pt x="11" y="70"/>
                </a:lnTo>
                <a:close/>
                <a:moveTo>
                  <a:pt x="57" y="65"/>
                </a:moveTo>
                <a:cubicBezTo>
                  <a:pt x="51" y="65"/>
                  <a:pt x="51" y="65"/>
                  <a:pt x="51" y="65"/>
                </a:cubicBezTo>
                <a:cubicBezTo>
                  <a:pt x="57" y="37"/>
                  <a:pt x="57" y="37"/>
                  <a:pt x="57" y="37"/>
                </a:cubicBezTo>
                <a:cubicBezTo>
                  <a:pt x="62" y="37"/>
                  <a:pt x="62" y="37"/>
                  <a:pt x="62" y="37"/>
                </a:cubicBezTo>
                <a:lnTo>
                  <a:pt x="57" y="65"/>
                </a:lnTo>
                <a:close/>
                <a:moveTo>
                  <a:pt x="49" y="37"/>
                </a:moveTo>
                <a:cubicBezTo>
                  <a:pt x="55" y="37"/>
                  <a:pt x="55" y="37"/>
                  <a:pt x="55" y="37"/>
                </a:cubicBezTo>
                <a:cubicBezTo>
                  <a:pt x="39" y="65"/>
                  <a:pt x="39" y="65"/>
                  <a:pt x="39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28" y="37"/>
                  <a:pt x="28" y="37"/>
                  <a:pt x="28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8" y="58"/>
                  <a:pt x="38" y="58"/>
                  <a:pt x="38" y="58"/>
                </a:cubicBezTo>
                <a:lnTo>
                  <a:pt x="49" y="37"/>
                </a:lnTo>
                <a:close/>
                <a:moveTo>
                  <a:pt x="95" y="59"/>
                </a:moveTo>
                <a:cubicBezTo>
                  <a:pt x="106" y="59"/>
                  <a:pt x="106" y="59"/>
                  <a:pt x="106" y="59"/>
                </a:cubicBezTo>
                <a:cubicBezTo>
                  <a:pt x="106" y="65"/>
                  <a:pt x="106" y="65"/>
                  <a:pt x="106" y="65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86" y="65"/>
                  <a:pt x="86" y="65"/>
                  <a:pt x="86" y="65"/>
                </a:cubicBezTo>
                <a:cubicBezTo>
                  <a:pt x="91" y="65"/>
                  <a:pt x="91" y="65"/>
                  <a:pt x="91" y="65"/>
                </a:cubicBezTo>
                <a:lnTo>
                  <a:pt x="95" y="59"/>
                </a:lnTo>
                <a:close/>
                <a:moveTo>
                  <a:pt x="103" y="43"/>
                </a:moveTo>
                <a:cubicBezTo>
                  <a:pt x="105" y="54"/>
                  <a:pt x="105" y="54"/>
                  <a:pt x="105" y="54"/>
                </a:cubicBezTo>
                <a:cubicBezTo>
                  <a:pt x="97" y="54"/>
                  <a:pt x="97" y="54"/>
                  <a:pt x="97" y="54"/>
                </a:cubicBezTo>
                <a:lnTo>
                  <a:pt x="103" y="43"/>
                </a:lnTo>
                <a:close/>
                <a:moveTo>
                  <a:pt x="78" y="59"/>
                </a:moveTo>
                <a:cubicBezTo>
                  <a:pt x="78" y="59"/>
                  <a:pt x="79" y="58"/>
                  <a:pt x="79" y="57"/>
                </a:cubicBezTo>
                <a:cubicBezTo>
                  <a:pt x="79" y="56"/>
                  <a:pt x="79" y="56"/>
                  <a:pt x="78" y="55"/>
                </a:cubicBezTo>
                <a:cubicBezTo>
                  <a:pt x="77" y="55"/>
                  <a:pt x="76" y="54"/>
                  <a:pt x="74" y="53"/>
                </a:cubicBezTo>
                <a:cubicBezTo>
                  <a:pt x="72" y="52"/>
                  <a:pt x="70" y="51"/>
                  <a:pt x="69" y="51"/>
                </a:cubicBezTo>
                <a:cubicBezTo>
                  <a:pt x="68" y="50"/>
                  <a:pt x="68" y="49"/>
                  <a:pt x="67" y="48"/>
                </a:cubicBezTo>
                <a:cubicBezTo>
                  <a:pt x="66" y="47"/>
                  <a:pt x="66" y="46"/>
                  <a:pt x="66" y="45"/>
                </a:cubicBezTo>
                <a:cubicBezTo>
                  <a:pt x="66" y="43"/>
                  <a:pt x="67" y="41"/>
                  <a:pt x="69" y="39"/>
                </a:cubicBezTo>
                <a:cubicBezTo>
                  <a:pt x="70" y="38"/>
                  <a:pt x="73" y="37"/>
                  <a:pt x="76" y="37"/>
                </a:cubicBezTo>
                <a:cubicBezTo>
                  <a:pt x="79" y="37"/>
                  <a:pt x="82" y="38"/>
                  <a:pt x="83" y="39"/>
                </a:cubicBezTo>
                <a:cubicBezTo>
                  <a:pt x="85" y="41"/>
                  <a:pt x="86" y="43"/>
                  <a:pt x="86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1" y="44"/>
                  <a:pt x="80" y="43"/>
                  <a:pt x="79" y="42"/>
                </a:cubicBezTo>
                <a:cubicBezTo>
                  <a:pt x="79" y="42"/>
                  <a:pt x="77" y="41"/>
                  <a:pt x="76" y="41"/>
                </a:cubicBezTo>
                <a:cubicBezTo>
                  <a:pt x="74" y="41"/>
                  <a:pt x="73" y="42"/>
                  <a:pt x="73" y="42"/>
                </a:cubicBezTo>
                <a:cubicBezTo>
                  <a:pt x="72" y="43"/>
                  <a:pt x="72" y="43"/>
                  <a:pt x="72" y="44"/>
                </a:cubicBezTo>
                <a:cubicBezTo>
                  <a:pt x="72" y="45"/>
                  <a:pt x="72" y="46"/>
                  <a:pt x="72" y="46"/>
                </a:cubicBezTo>
                <a:cubicBezTo>
                  <a:pt x="73" y="47"/>
                  <a:pt x="74" y="47"/>
                  <a:pt x="77" y="48"/>
                </a:cubicBezTo>
                <a:cubicBezTo>
                  <a:pt x="80" y="50"/>
                  <a:pt x="82" y="51"/>
                  <a:pt x="83" y="52"/>
                </a:cubicBezTo>
                <a:cubicBezTo>
                  <a:pt x="84" y="53"/>
                  <a:pt x="84" y="54"/>
                  <a:pt x="84" y="56"/>
                </a:cubicBezTo>
                <a:cubicBezTo>
                  <a:pt x="84" y="59"/>
                  <a:pt x="84" y="61"/>
                  <a:pt x="82" y="63"/>
                </a:cubicBezTo>
                <a:cubicBezTo>
                  <a:pt x="80" y="64"/>
                  <a:pt x="77" y="65"/>
                  <a:pt x="74" y="65"/>
                </a:cubicBezTo>
                <a:cubicBezTo>
                  <a:pt x="71" y="65"/>
                  <a:pt x="69" y="65"/>
                  <a:pt x="67" y="64"/>
                </a:cubicBezTo>
                <a:cubicBezTo>
                  <a:pt x="66" y="63"/>
                  <a:pt x="64" y="62"/>
                  <a:pt x="64" y="61"/>
                </a:cubicBezTo>
                <a:cubicBezTo>
                  <a:pt x="63" y="59"/>
                  <a:pt x="63" y="58"/>
                  <a:pt x="63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7"/>
                  <a:pt x="69" y="58"/>
                  <a:pt x="69" y="59"/>
                </a:cubicBezTo>
                <a:cubicBezTo>
                  <a:pt x="70" y="60"/>
                  <a:pt x="71" y="60"/>
                  <a:pt x="74" y="60"/>
                </a:cubicBezTo>
                <a:cubicBezTo>
                  <a:pt x="75" y="60"/>
                  <a:pt x="77" y="60"/>
                  <a:pt x="78" y="59"/>
                </a:cubicBezTo>
                <a:close/>
              </a:path>
            </a:pathLst>
          </a:custGeom>
          <a:solidFill>
            <a:srgbClr val="4D8689"/>
          </a:solidFill>
          <a:ln>
            <a:noFill/>
          </a:ln>
        </p:spPr>
        <p:txBody>
          <a:bodyPr vert="horz" wrap="square" lIns="91423" tIns="45712" rIns="91423" bIns="4571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TextBox 21"/>
          <p:cNvSpPr txBox="1"/>
          <p:nvPr/>
        </p:nvSpPr>
        <p:spPr>
          <a:xfrm>
            <a:off x="1569720" y="1701165"/>
            <a:ext cx="1173480" cy="245745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本地市场</a:t>
            </a:r>
          </a:p>
        </p:txBody>
      </p:sp>
      <p:sp>
        <p:nvSpPr>
          <p:cNvPr id="34" name="TextBox 22"/>
          <p:cNvSpPr txBox="1"/>
          <p:nvPr/>
        </p:nvSpPr>
        <p:spPr>
          <a:xfrm>
            <a:off x="308678" y="1996440"/>
            <a:ext cx="2435157" cy="137223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r" defTabSz="121793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公司必须清醒地看到前进中的困难与挑战，为集团公司提供强有力的金融服务与支持。</a:t>
            </a:r>
          </a:p>
          <a:p>
            <a:pPr marL="0" marR="0" lvl="0" indent="0" algn="r" defTabSz="121793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TextBox 23"/>
          <p:cNvSpPr txBox="1"/>
          <p:nvPr/>
        </p:nvSpPr>
        <p:spPr>
          <a:xfrm>
            <a:off x="8256241" y="4464348"/>
            <a:ext cx="967739" cy="224155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高端市场</a:t>
            </a:r>
          </a:p>
        </p:txBody>
      </p:sp>
      <p:sp>
        <p:nvSpPr>
          <p:cNvPr id="36" name="TextBox 24"/>
          <p:cNvSpPr txBox="1"/>
          <p:nvPr/>
        </p:nvSpPr>
        <p:spPr>
          <a:xfrm>
            <a:off x="8256270" y="4759960"/>
            <a:ext cx="2663190" cy="111569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公司必须清醒地看到前进中的困难与挑战，为集团公司提供强有力的金融服务与支持。</a:t>
            </a:r>
          </a:p>
          <a:p>
            <a:pPr marL="0" marR="0" lvl="0" indent="0" algn="l" defTabSz="121793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949493" y="4463179"/>
            <a:ext cx="967739" cy="224155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周边市场</a:t>
            </a:r>
          </a:p>
        </p:txBody>
      </p:sp>
      <p:sp>
        <p:nvSpPr>
          <p:cNvPr id="38" name="TextBox 26"/>
          <p:cNvSpPr txBox="1"/>
          <p:nvPr/>
        </p:nvSpPr>
        <p:spPr>
          <a:xfrm>
            <a:off x="1235075" y="4759960"/>
            <a:ext cx="2682240" cy="111569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公司必须清醒地看到前进中的困难与挑战，为集团公司提供强有力的金融服务与支持。</a:t>
            </a:r>
          </a:p>
          <a:p>
            <a:pPr marL="0" marR="0" lvl="0" indent="0" algn="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TextBox 27"/>
          <p:cNvSpPr txBox="1"/>
          <p:nvPr/>
        </p:nvSpPr>
        <p:spPr>
          <a:xfrm>
            <a:off x="9399097" y="1699627"/>
            <a:ext cx="967739" cy="224155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细分市场</a:t>
            </a:r>
          </a:p>
        </p:txBody>
      </p:sp>
      <p:sp>
        <p:nvSpPr>
          <p:cNvPr id="57" name="TextBox 28"/>
          <p:cNvSpPr txBox="1"/>
          <p:nvPr/>
        </p:nvSpPr>
        <p:spPr>
          <a:xfrm>
            <a:off x="9425843" y="1956529"/>
            <a:ext cx="2364148" cy="137223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公司必须清醒地看到前进中的困难与挑战，为集团公司提供强有力的金融服务与支持。</a:t>
            </a:r>
          </a:p>
          <a:p>
            <a:pPr marL="0" marR="0" lvl="0" indent="0" algn="l" defTabSz="121793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300"/>
                            </p:stCondLst>
                            <p:childTnLst>
                              <p:par>
                                <p:cTn id="6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8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3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800"/>
                            </p:stCondLst>
                            <p:childTnLst>
                              <p:par>
                                <p:cTn id="8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3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8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300"/>
                            </p:stCondLst>
                            <p:childTnLst>
                              <p:par>
                                <p:cTn id="10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8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3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800"/>
                            </p:stCondLst>
                            <p:childTnLst>
                              <p:par>
                                <p:cTn id="11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3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21" grpId="0"/>
      <p:bldP spid="22" grpId="0"/>
      <p:bldP spid="5" grpId="0" bldLvl="0" animBg="1"/>
      <p:bldP spid="6" grpId="0" bldLvl="0" animBg="1"/>
      <p:bldP spid="7" grpId="0" bldLvl="0" animBg="1"/>
      <p:bldP spid="8" grpId="0" bldLvl="0" animBg="1"/>
      <p:bldP spid="11" grpId="0" bldLvl="0" animBg="1"/>
      <p:bldP spid="9" grpId="0" bldLvl="0" animBg="1"/>
      <p:bldP spid="10" grpId="0" bldLvl="0" animBg="1"/>
      <p:bldP spid="12" grpId="0" bldLvl="0" animBg="1"/>
      <p:bldP spid="13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/>
      <p:bldP spid="34" grpId="0"/>
      <p:bldP spid="35" grpId="0"/>
      <p:bldP spid="36" grpId="0"/>
      <p:bldP spid="37" grpId="0"/>
      <p:bldP spid="38" grpId="0"/>
      <p:bldP spid="56" grpId="0"/>
      <p:bldP spid="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9540000">
            <a:off x="11406828" y="61340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9540000">
            <a:off x="10739355" y="575567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524510" y="398780"/>
            <a:ext cx="3021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短期盈利计划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44897" y="643554"/>
            <a:ext cx="24081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Short term profit plan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1535157" y="4756791"/>
            <a:ext cx="1346441" cy="1116391"/>
          </a:xfrm>
          <a:prstGeom prst="roundRect">
            <a:avLst>
              <a:gd name="adj" fmla="val 6712"/>
            </a:avLst>
          </a:prstGeom>
          <a:solidFill>
            <a:srgbClr val="F35E4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5" tIns="39592" rIns="79185" bIns="39592" numCol="1" rtlCol="0" anchor="ctr" anchorCtr="0" compatLnSpc="1">
            <a:noAutofit/>
          </a:bodyPr>
          <a:lstStyle/>
          <a:p>
            <a:pPr marL="0" marR="0" indent="0" algn="ctr" defTabSz="8013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535157" y="3133249"/>
            <a:ext cx="1346441" cy="1147845"/>
          </a:xfrm>
          <a:prstGeom prst="roundRect">
            <a:avLst>
              <a:gd name="adj" fmla="val 6712"/>
            </a:avLst>
          </a:prstGeom>
          <a:solidFill>
            <a:srgbClr val="F35E4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68300" dist="101600" dir="90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5" tIns="39592" rIns="79185" bIns="39592" numCol="1" rtlCol="0" anchor="ctr" anchorCtr="0" compatLnSpc="1">
            <a:noAutofit/>
          </a:bodyPr>
          <a:lstStyle/>
          <a:p>
            <a:pPr marL="0" marR="0" indent="0" algn="ctr" defTabSz="8013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535157" y="1587726"/>
            <a:ext cx="1346441" cy="1100799"/>
          </a:xfrm>
          <a:prstGeom prst="roundRect">
            <a:avLst>
              <a:gd name="adj" fmla="val 6712"/>
            </a:avLst>
          </a:prstGeom>
          <a:solidFill>
            <a:srgbClr val="F35E4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5" tIns="39592" rIns="79185" bIns="39592" numCol="1" rtlCol="0" anchor="ctr" anchorCtr="0" compatLnSpc="1">
            <a:noAutofit/>
          </a:bodyPr>
          <a:lstStyle/>
          <a:p>
            <a:pPr marL="0" marR="0" indent="0" algn="ctr" defTabSz="8013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1608339" y="1605467"/>
            <a:ext cx="12005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100</a:t>
            </a:r>
          </a:p>
        </p:txBody>
      </p:sp>
      <p:sp>
        <p:nvSpPr>
          <p:cNvPr id="10" name="TextBox 40"/>
          <p:cNvSpPr txBox="1"/>
          <p:nvPr/>
        </p:nvSpPr>
        <p:spPr>
          <a:xfrm>
            <a:off x="1720666" y="2185771"/>
            <a:ext cx="120057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solidFill>
                  <a:schemeClr val="bg1"/>
                </a:solidFill>
                <a:cs typeface="+mn-ea"/>
                <a:sym typeface="+mn-lt"/>
              </a:rPr>
              <a:t>家门店</a:t>
            </a:r>
          </a:p>
        </p:txBody>
      </p:sp>
      <p:sp>
        <p:nvSpPr>
          <p:cNvPr id="11" name="TextBox 41"/>
          <p:cNvSpPr txBox="1"/>
          <p:nvPr/>
        </p:nvSpPr>
        <p:spPr>
          <a:xfrm>
            <a:off x="1684525" y="3154317"/>
            <a:ext cx="12005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亿</a:t>
            </a:r>
          </a:p>
        </p:txBody>
      </p:sp>
      <p:sp>
        <p:nvSpPr>
          <p:cNvPr id="12" name="TextBox 42"/>
          <p:cNvSpPr txBox="1"/>
          <p:nvPr/>
        </p:nvSpPr>
        <p:spPr>
          <a:xfrm>
            <a:off x="1549247" y="3791761"/>
            <a:ext cx="1640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元年销售额</a:t>
            </a:r>
          </a:p>
        </p:txBody>
      </p:sp>
      <p:sp>
        <p:nvSpPr>
          <p:cNvPr id="13" name="TextBox 43"/>
          <p:cNvSpPr txBox="1"/>
          <p:nvPr/>
        </p:nvSpPr>
        <p:spPr>
          <a:xfrm>
            <a:off x="1951175" y="4808017"/>
            <a:ext cx="712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2" name="TextBox 44"/>
          <p:cNvSpPr txBox="1"/>
          <p:nvPr/>
        </p:nvSpPr>
        <p:spPr>
          <a:xfrm>
            <a:off x="1682573" y="5369275"/>
            <a:ext cx="16409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个子公司</a:t>
            </a:r>
          </a:p>
        </p:txBody>
      </p:sp>
      <p:sp>
        <p:nvSpPr>
          <p:cNvPr id="4" name="TextBox 48"/>
          <p:cNvSpPr txBox="1"/>
          <p:nvPr/>
        </p:nvSpPr>
        <p:spPr>
          <a:xfrm>
            <a:off x="3493135" y="1699260"/>
            <a:ext cx="4953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公司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必须清醒地看到前进中的困难与挑战，为集团公司提供强有力的金融服务与支持。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49"/>
          <p:cNvSpPr txBox="1"/>
          <p:nvPr/>
        </p:nvSpPr>
        <p:spPr>
          <a:xfrm>
            <a:off x="3493135" y="3343275"/>
            <a:ext cx="4953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公司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必须清醒地看到前进中的困难与挑战，为集团公司提供强有力的金融服务与支持。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TextBox 50"/>
          <p:cNvSpPr txBox="1"/>
          <p:nvPr/>
        </p:nvSpPr>
        <p:spPr>
          <a:xfrm>
            <a:off x="3493135" y="4942840"/>
            <a:ext cx="4953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公司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必须清醒地看到前进中的困难与挑战，为集团公司提供强有力的金融服务与支持。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8886561" y="1860487"/>
            <a:ext cx="2137219" cy="49997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5" tIns="39592" rIns="79185" bIns="39592" numCol="1" rtlCol="0" anchor="ctr" anchorCtr="0" compatLnSpc="1">
            <a:noAutofit/>
          </a:bodyPr>
          <a:lstStyle/>
          <a:p>
            <a:pPr marL="0" marR="0" indent="0" algn="ctr" defTabSz="8013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24" name="TextBox 53"/>
          <p:cNvSpPr txBox="1"/>
          <p:nvPr/>
        </p:nvSpPr>
        <p:spPr>
          <a:xfrm>
            <a:off x="9018527" y="1907315"/>
            <a:ext cx="202972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实现民通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8886561" y="3520865"/>
            <a:ext cx="2137219" cy="49997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5" tIns="39592" rIns="79185" bIns="39592" numCol="1" rtlCol="0" anchor="ctr" anchorCtr="0" compatLnSpc="1">
            <a:noAutofit/>
          </a:bodyPr>
          <a:lstStyle/>
          <a:p>
            <a:pPr marL="0" marR="0" indent="0" algn="ctr" defTabSz="8013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26" name="TextBox 55"/>
          <p:cNvSpPr txBox="1"/>
          <p:nvPr/>
        </p:nvSpPr>
        <p:spPr>
          <a:xfrm>
            <a:off x="9018527" y="3567692"/>
            <a:ext cx="202972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实现商通</a:t>
            </a:r>
          </a:p>
        </p:txBody>
      </p:sp>
      <p:sp>
        <p:nvSpPr>
          <p:cNvPr id="27" name="圆角矩形 26"/>
          <p:cNvSpPr/>
          <p:nvPr/>
        </p:nvSpPr>
        <p:spPr bwMode="auto">
          <a:xfrm>
            <a:off x="8886561" y="5158495"/>
            <a:ext cx="2137219" cy="49997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5" tIns="39592" rIns="79185" bIns="39592" numCol="1" rtlCol="0" anchor="ctr" anchorCtr="0" compatLnSpc="1">
            <a:noAutofit/>
          </a:bodyPr>
          <a:lstStyle/>
          <a:p>
            <a:pPr marL="0" marR="0" indent="0" algn="ctr" defTabSz="8013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28" name="TextBox 57"/>
          <p:cNvSpPr txBox="1"/>
          <p:nvPr/>
        </p:nvSpPr>
        <p:spPr>
          <a:xfrm>
            <a:off x="9018527" y="5205322"/>
            <a:ext cx="202972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实现政通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4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40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4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44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11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46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960"/>
                            </p:stCondLst>
                            <p:childTnLst>
                              <p:par>
                                <p:cTn id="6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1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10"/>
                            </p:stCondLst>
                            <p:childTnLst>
                              <p:par>
                                <p:cTn id="7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460"/>
                            </p:stCondLst>
                            <p:childTnLst>
                              <p:par>
                                <p:cTn id="8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160"/>
                            </p:stCondLst>
                            <p:childTnLst>
                              <p:par>
                                <p:cTn id="9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11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18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680"/>
                            </p:stCondLst>
                            <p:childTnLst>
                              <p:par>
                                <p:cTn id="10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23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730"/>
                            </p:stCondLst>
                            <p:childTnLst>
                              <p:par>
                                <p:cTn id="1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130"/>
                            </p:stCondLst>
                            <p:childTnLst>
                              <p:par>
                                <p:cTn id="1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1780"/>
                            </p:stCondLst>
                            <p:childTnLst>
                              <p:par>
                                <p:cTn id="1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11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28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3300"/>
                            </p:stCondLst>
                            <p:childTnLst>
                              <p:par>
                                <p:cTn id="1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21" grpId="0"/>
      <p:bldP spid="22" grpId="0"/>
      <p:bldP spid="3" grpId="0" bldLvl="0" animBg="1"/>
      <p:bldP spid="7" grpId="0" bldLvl="0" animBg="1"/>
      <p:bldP spid="8" grpId="0" bldLvl="0" animBg="1"/>
      <p:bldP spid="9" grpId="0"/>
      <p:bldP spid="10" grpId="0"/>
      <p:bldP spid="11" grpId="0"/>
      <p:bldP spid="12" grpId="0"/>
      <p:bldP spid="13" grpId="0"/>
      <p:bldP spid="2" grpId="0"/>
      <p:bldP spid="4" grpId="0"/>
      <p:bldP spid="20" grpId="0"/>
      <p:bldP spid="5" grpId="0"/>
      <p:bldP spid="6" grpId="0" bldLvl="0" animBg="1"/>
      <p:bldP spid="24" grpId="0"/>
      <p:bldP spid="25" grpId="0" bldLvl="0" animBg="1"/>
      <p:bldP spid="26" grpId="0"/>
      <p:bldP spid="27" grpId="0" bldLvl="0" animBg="1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9540000">
            <a:off x="11406828" y="61340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9540000">
            <a:off x="10739355" y="575567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524510" y="398780"/>
            <a:ext cx="3021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线下推广方案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44897" y="643554"/>
            <a:ext cx="24081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Line extension scheme</a:t>
            </a:r>
          </a:p>
        </p:txBody>
      </p:sp>
      <p:sp>
        <p:nvSpPr>
          <p:cNvPr id="2" name="椭圆 1"/>
          <p:cNvSpPr/>
          <p:nvPr/>
        </p:nvSpPr>
        <p:spPr>
          <a:xfrm>
            <a:off x="4768833" y="2634461"/>
            <a:ext cx="2336674" cy="2336674"/>
          </a:xfrm>
          <a:prstGeom prst="ellipse">
            <a:avLst/>
          </a:prstGeom>
          <a:noFill/>
          <a:ln w="28575">
            <a:solidFill>
              <a:srgbClr val="F35E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35E4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0" name="圆角矩形 139"/>
          <p:cNvSpPr/>
          <p:nvPr/>
        </p:nvSpPr>
        <p:spPr bwMode="auto">
          <a:xfrm>
            <a:off x="1524125" y="1771113"/>
            <a:ext cx="2759956" cy="1524123"/>
          </a:xfrm>
          <a:prstGeom prst="roundRect">
            <a:avLst>
              <a:gd name="adj" fmla="val 6712"/>
            </a:avLst>
          </a:prstGeom>
          <a:solidFill>
            <a:srgbClr val="5B72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noAutofit/>
          </a:bodyPr>
          <a:lstStyle/>
          <a:p>
            <a:pPr marL="0" marR="0" indent="0" algn="ctr" defTabSz="8013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141" name="圆角矩形 140"/>
          <p:cNvSpPr/>
          <p:nvPr/>
        </p:nvSpPr>
        <p:spPr bwMode="auto">
          <a:xfrm>
            <a:off x="1524124" y="4330188"/>
            <a:ext cx="2759956" cy="1549085"/>
          </a:xfrm>
          <a:prstGeom prst="roundRect">
            <a:avLst>
              <a:gd name="adj" fmla="val 6712"/>
            </a:avLst>
          </a:prstGeom>
          <a:solidFill>
            <a:srgbClr val="F35E4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noAutofit/>
          </a:bodyPr>
          <a:lstStyle/>
          <a:p>
            <a:pPr marL="0" marR="0" indent="0" algn="ctr" defTabSz="8013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142" name="圆角矩形 141"/>
          <p:cNvSpPr/>
          <p:nvPr/>
        </p:nvSpPr>
        <p:spPr bwMode="auto">
          <a:xfrm>
            <a:off x="7490640" y="1771113"/>
            <a:ext cx="3041475" cy="1598337"/>
          </a:xfrm>
          <a:prstGeom prst="roundRect">
            <a:avLst>
              <a:gd name="adj" fmla="val 6712"/>
            </a:avLst>
          </a:prstGeom>
          <a:solidFill>
            <a:srgbClr val="F35E4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68300" dist="101600" dir="90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noAutofit/>
          </a:bodyPr>
          <a:lstStyle/>
          <a:p>
            <a:pPr marL="0" marR="0" indent="0" algn="ctr" defTabSz="8013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143" name="圆角矩形 142"/>
          <p:cNvSpPr/>
          <p:nvPr/>
        </p:nvSpPr>
        <p:spPr bwMode="auto">
          <a:xfrm>
            <a:off x="7490640" y="4330188"/>
            <a:ext cx="3041475" cy="1535867"/>
          </a:xfrm>
          <a:prstGeom prst="roundRect">
            <a:avLst>
              <a:gd name="adj" fmla="val 6712"/>
            </a:avLst>
          </a:prstGeom>
          <a:solidFill>
            <a:srgbClr val="5B72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dist="1143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noAutofit/>
          </a:bodyPr>
          <a:lstStyle/>
          <a:p>
            <a:pPr marL="0" marR="0" indent="0" algn="ctr" defTabSz="8013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644002" y="2020699"/>
            <a:ext cx="275510" cy="275511"/>
            <a:chOff x="6443217" y="1547174"/>
            <a:chExt cx="363537" cy="363538"/>
          </a:xfrm>
          <a:solidFill>
            <a:schemeClr val="bg1"/>
          </a:solidFill>
        </p:grpSpPr>
        <p:sp>
          <p:nvSpPr>
            <p:cNvPr id="25" name="Freeform 42"/>
            <p:cNvSpPr/>
            <p:nvPr/>
          </p:nvSpPr>
          <p:spPr bwMode="auto">
            <a:xfrm>
              <a:off x="6624192" y="1547174"/>
              <a:ext cx="136525" cy="73025"/>
            </a:xfrm>
            <a:custGeom>
              <a:avLst/>
              <a:gdLst>
                <a:gd name="T0" fmla="*/ 105 w 117"/>
                <a:gd name="T1" fmla="*/ 63 h 63"/>
                <a:gd name="T2" fmla="*/ 58 w 117"/>
                <a:gd name="T3" fmla="*/ 29 h 63"/>
                <a:gd name="T4" fmla="*/ 0 w 117"/>
                <a:gd name="T5" fmla="*/ 16 h 63"/>
                <a:gd name="T6" fmla="*/ 0 w 117"/>
                <a:gd name="T7" fmla="*/ 0 h 63"/>
                <a:gd name="T8" fmla="*/ 65 w 117"/>
                <a:gd name="T9" fmla="*/ 14 h 63"/>
                <a:gd name="T10" fmla="*/ 117 w 117"/>
                <a:gd name="T11" fmla="*/ 52 h 63"/>
                <a:gd name="T12" fmla="*/ 105 w 117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63">
                  <a:moveTo>
                    <a:pt x="105" y="63"/>
                  </a:moveTo>
                  <a:cubicBezTo>
                    <a:pt x="92" y="48"/>
                    <a:pt x="76" y="37"/>
                    <a:pt x="58" y="29"/>
                  </a:cubicBezTo>
                  <a:cubicBezTo>
                    <a:pt x="40" y="20"/>
                    <a:pt x="2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45" y="4"/>
                    <a:pt x="65" y="14"/>
                  </a:cubicBezTo>
                  <a:cubicBezTo>
                    <a:pt x="85" y="23"/>
                    <a:pt x="103" y="36"/>
                    <a:pt x="117" y="52"/>
                  </a:cubicBezTo>
                  <a:lnTo>
                    <a:pt x="105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43"/>
            <p:cNvSpPr/>
            <p:nvPr/>
          </p:nvSpPr>
          <p:spPr bwMode="auto">
            <a:xfrm>
              <a:off x="6624192" y="1547174"/>
              <a:ext cx="0" cy="17463"/>
            </a:xfrm>
            <a:custGeom>
              <a:avLst/>
              <a:gdLst>
                <a:gd name="T0" fmla="*/ 11 h 11"/>
                <a:gd name="T1" fmla="*/ 0 h 11"/>
                <a:gd name="T2" fmla="*/ 0 h 11"/>
                <a:gd name="T3" fmla="*/ 0 h 11"/>
                <a:gd name="T4" fmla="*/ 11 h 11"/>
                <a:gd name="T5" fmla="*/ 11 h 11"/>
                <a:gd name="T6" fmla="*/ 11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1">
                  <a:moveTo>
                    <a:pt x="0" y="1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6624192" y="1891661"/>
              <a:ext cx="0" cy="19050"/>
            </a:xfrm>
            <a:custGeom>
              <a:avLst/>
              <a:gdLst>
                <a:gd name="T0" fmla="*/ 12 h 12"/>
                <a:gd name="T1" fmla="*/ 12 h 12"/>
                <a:gd name="T2" fmla="*/ 12 h 12"/>
                <a:gd name="T3" fmla="*/ 0 h 12"/>
                <a:gd name="T4" fmla="*/ 0 h 12"/>
                <a:gd name="T5" fmla="*/ 0 h 12"/>
                <a:gd name="T6" fmla="*/ 12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2"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>
              <a:off x="6746429" y="1607499"/>
              <a:ext cx="60325" cy="120650"/>
            </a:xfrm>
            <a:custGeom>
              <a:avLst/>
              <a:gdLst>
                <a:gd name="T0" fmla="*/ 52 w 52"/>
                <a:gd name="T1" fmla="*/ 105 h 105"/>
                <a:gd name="T2" fmla="*/ 36 w 52"/>
                <a:gd name="T3" fmla="*/ 105 h 105"/>
                <a:gd name="T4" fmla="*/ 0 w 52"/>
                <a:gd name="T5" fmla="*/ 11 h 105"/>
                <a:gd name="T6" fmla="*/ 12 w 52"/>
                <a:gd name="T7" fmla="*/ 0 h 105"/>
                <a:gd name="T8" fmla="*/ 52 w 52"/>
                <a:gd name="T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5">
                  <a:moveTo>
                    <a:pt x="52" y="105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36" y="70"/>
                    <a:pt x="23" y="37"/>
                    <a:pt x="0" y="1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38" y="29"/>
                    <a:pt x="52" y="66"/>
                    <a:pt x="5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6"/>
            <p:cNvSpPr/>
            <p:nvPr/>
          </p:nvSpPr>
          <p:spPr bwMode="auto">
            <a:xfrm>
              <a:off x="6746429" y="1728149"/>
              <a:ext cx="60325" cy="122238"/>
            </a:xfrm>
            <a:custGeom>
              <a:avLst/>
              <a:gdLst>
                <a:gd name="T0" fmla="*/ 12 w 52"/>
                <a:gd name="T1" fmla="*/ 105 h 105"/>
                <a:gd name="T2" fmla="*/ 0 w 52"/>
                <a:gd name="T3" fmla="*/ 94 h 105"/>
                <a:gd name="T4" fmla="*/ 36 w 52"/>
                <a:gd name="T5" fmla="*/ 0 h 105"/>
                <a:gd name="T6" fmla="*/ 52 w 52"/>
                <a:gd name="T7" fmla="*/ 0 h 105"/>
                <a:gd name="T8" fmla="*/ 12 w 52"/>
                <a:gd name="T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5">
                  <a:moveTo>
                    <a:pt x="12" y="105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23" y="68"/>
                    <a:pt x="36" y="35"/>
                    <a:pt x="3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39"/>
                    <a:pt x="38" y="76"/>
                    <a:pt x="1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6624192" y="1891661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8"/>
            <p:cNvSpPr/>
            <p:nvPr/>
          </p:nvSpPr>
          <p:spPr bwMode="auto">
            <a:xfrm>
              <a:off x="6624192" y="1547174"/>
              <a:ext cx="0" cy="17463"/>
            </a:xfrm>
            <a:custGeom>
              <a:avLst/>
              <a:gdLst>
                <a:gd name="T0" fmla="*/ 11 h 11"/>
                <a:gd name="T1" fmla="*/ 6 h 11"/>
                <a:gd name="T2" fmla="*/ 0 h 11"/>
                <a:gd name="T3" fmla="*/ 0 h 11"/>
                <a:gd name="T4" fmla="*/ 6 h 11"/>
                <a:gd name="T5" fmla="*/ 11 h 11"/>
                <a:gd name="T6" fmla="*/ 11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1">
                  <a:moveTo>
                    <a:pt x="0" y="11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9"/>
            <p:cNvSpPr/>
            <p:nvPr/>
          </p:nvSpPr>
          <p:spPr bwMode="auto">
            <a:xfrm>
              <a:off x="6624192" y="1837686"/>
              <a:ext cx="136525" cy="73025"/>
            </a:xfrm>
            <a:custGeom>
              <a:avLst/>
              <a:gdLst>
                <a:gd name="T0" fmla="*/ 0 w 117"/>
                <a:gd name="T1" fmla="*/ 63 h 63"/>
                <a:gd name="T2" fmla="*/ 0 w 117"/>
                <a:gd name="T3" fmla="*/ 47 h 63"/>
                <a:gd name="T4" fmla="*/ 58 w 117"/>
                <a:gd name="T5" fmla="*/ 34 h 63"/>
                <a:gd name="T6" fmla="*/ 105 w 117"/>
                <a:gd name="T7" fmla="*/ 0 h 63"/>
                <a:gd name="T8" fmla="*/ 117 w 117"/>
                <a:gd name="T9" fmla="*/ 11 h 63"/>
                <a:gd name="T10" fmla="*/ 65 w 117"/>
                <a:gd name="T11" fmla="*/ 49 h 63"/>
                <a:gd name="T12" fmla="*/ 0 w 117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63">
                  <a:moveTo>
                    <a:pt x="0" y="63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20" y="47"/>
                    <a:pt x="40" y="43"/>
                    <a:pt x="58" y="34"/>
                  </a:cubicBezTo>
                  <a:cubicBezTo>
                    <a:pt x="76" y="26"/>
                    <a:pt x="92" y="15"/>
                    <a:pt x="105" y="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03" y="27"/>
                    <a:pt x="85" y="40"/>
                    <a:pt x="65" y="49"/>
                  </a:cubicBezTo>
                  <a:cubicBezTo>
                    <a:pt x="45" y="59"/>
                    <a:pt x="23" y="63"/>
                    <a:pt x="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50"/>
            <p:cNvSpPr/>
            <p:nvPr/>
          </p:nvSpPr>
          <p:spPr bwMode="auto">
            <a:xfrm>
              <a:off x="6443217" y="1607499"/>
              <a:ext cx="60325" cy="120650"/>
            </a:xfrm>
            <a:custGeom>
              <a:avLst/>
              <a:gdLst>
                <a:gd name="T0" fmla="*/ 16 w 52"/>
                <a:gd name="T1" fmla="*/ 105 h 105"/>
                <a:gd name="T2" fmla="*/ 0 w 52"/>
                <a:gd name="T3" fmla="*/ 105 h 105"/>
                <a:gd name="T4" fmla="*/ 40 w 52"/>
                <a:gd name="T5" fmla="*/ 0 h 105"/>
                <a:gd name="T6" fmla="*/ 52 w 52"/>
                <a:gd name="T7" fmla="*/ 11 h 105"/>
                <a:gd name="T8" fmla="*/ 16 w 52"/>
                <a:gd name="T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5">
                  <a:moveTo>
                    <a:pt x="16" y="105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0" y="66"/>
                    <a:pt x="14" y="29"/>
                    <a:pt x="40" y="0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29" y="37"/>
                    <a:pt x="16" y="70"/>
                    <a:pt x="16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51"/>
            <p:cNvSpPr/>
            <p:nvPr/>
          </p:nvSpPr>
          <p:spPr bwMode="auto">
            <a:xfrm>
              <a:off x="6489254" y="1837686"/>
              <a:ext cx="134938" cy="73025"/>
            </a:xfrm>
            <a:custGeom>
              <a:avLst/>
              <a:gdLst>
                <a:gd name="T0" fmla="*/ 117 w 117"/>
                <a:gd name="T1" fmla="*/ 63 h 63"/>
                <a:gd name="T2" fmla="*/ 51 w 117"/>
                <a:gd name="T3" fmla="*/ 49 h 63"/>
                <a:gd name="T4" fmla="*/ 0 w 117"/>
                <a:gd name="T5" fmla="*/ 11 h 63"/>
                <a:gd name="T6" fmla="*/ 12 w 117"/>
                <a:gd name="T7" fmla="*/ 0 h 63"/>
                <a:gd name="T8" fmla="*/ 58 w 117"/>
                <a:gd name="T9" fmla="*/ 34 h 63"/>
                <a:gd name="T10" fmla="*/ 117 w 117"/>
                <a:gd name="T11" fmla="*/ 47 h 63"/>
                <a:gd name="T12" fmla="*/ 117 w 117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63">
                  <a:moveTo>
                    <a:pt x="117" y="63"/>
                  </a:moveTo>
                  <a:cubicBezTo>
                    <a:pt x="94" y="63"/>
                    <a:pt x="72" y="59"/>
                    <a:pt x="51" y="49"/>
                  </a:cubicBezTo>
                  <a:cubicBezTo>
                    <a:pt x="32" y="40"/>
                    <a:pt x="14" y="27"/>
                    <a:pt x="0" y="1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14"/>
                    <a:pt x="41" y="26"/>
                    <a:pt x="58" y="34"/>
                  </a:cubicBezTo>
                  <a:cubicBezTo>
                    <a:pt x="77" y="42"/>
                    <a:pt x="96" y="47"/>
                    <a:pt x="117" y="47"/>
                  </a:cubicBezTo>
                  <a:lnTo>
                    <a:pt x="117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52"/>
            <p:cNvSpPr/>
            <p:nvPr/>
          </p:nvSpPr>
          <p:spPr bwMode="auto">
            <a:xfrm>
              <a:off x="6443217" y="1728149"/>
              <a:ext cx="60325" cy="122238"/>
            </a:xfrm>
            <a:custGeom>
              <a:avLst/>
              <a:gdLst>
                <a:gd name="T0" fmla="*/ 40 w 52"/>
                <a:gd name="T1" fmla="*/ 105 h 105"/>
                <a:gd name="T2" fmla="*/ 0 w 52"/>
                <a:gd name="T3" fmla="*/ 0 h 105"/>
                <a:gd name="T4" fmla="*/ 16 w 52"/>
                <a:gd name="T5" fmla="*/ 0 h 105"/>
                <a:gd name="T6" fmla="*/ 52 w 52"/>
                <a:gd name="T7" fmla="*/ 94 h 105"/>
                <a:gd name="T8" fmla="*/ 40 w 52"/>
                <a:gd name="T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5">
                  <a:moveTo>
                    <a:pt x="40" y="105"/>
                  </a:moveTo>
                  <a:cubicBezTo>
                    <a:pt x="14" y="76"/>
                    <a:pt x="0" y="39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35"/>
                    <a:pt x="29" y="68"/>
                    <a:pt x="52" y="94"/>
                  </a:cubicBezTo>
                  <a:lnTo>
                    <a:pt x="4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53"/>
            <p:cNvSpPr/>
            <p:nvPr/>
          </p:nvSpPr>
          <p:spPr bwMode="auto">
            <a:xfrm>
              <a:off x="6489254" y="1547174"/>
              <a:ext cx="134938" cy="73025"/>
            </a:xfrm>
            <a:custGeom>
              <a:avLst/>
              <a:gdLst>
                <a:gd name="T0" fmla="*/ 12 w 117"/>
                <a:gd name="T1" fmla="*/ 63 h 63"/>
                <a:gd name="T2" fmla="*/ 0 w 117"/>
                <a:gd name="T3" fmla="*/ 52 h 63"/>
                <a:gd name="T4" fmla="*/ 51 w 117"/>
                <a:gd name="T5" fmla="*/ 14 h 63"/>
                <a:gd name="T6" fmla="*/ 117 w 117"/>
                <a:gd name="T7" fmla="*/ 0 h 63"/>
                <a:gd name="T8" fmla="*/ 117 w 117"/>
                <a:gd name="T9" fmla="*/ 16 h 63"/>
                <a:gd name="T10" fmla="*/ 58 w 117"/>
                <a:gd name="T11" fmla="*/ 29 h 63"/>
                <a:gd name="T12" fmla="*/ 12 w 117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63">
                  <a:moveTo>
                    <a:pt x="12" y="63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14" y="36"/>
                    <a:pt x="32" y="23"/>
                    <a:pt x="51" y="14"/>
                  </a:cubicBezTo>
                  <a:cubicBezTo>
                    <a:pt x="72" y="4"/>
                    <a:pt x="94" y="0"/>
                    <a:pt x="117" y="0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96" y="16"/>
                    <a:pt x="77" y="21"/>
                    <a:pt x="58" y="29"/>
                  </a:cubicBezTo>
                  <a:cubicBezTo>
                    <a:pt x="41" y="37"/>
                    <a:pt x="25" y="49"/>
                    <a:pt x="12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54"/>
            <p:cNvSpPr/>
            <p:nvPr/>
          </p:nvSpPr>
          <p:spPr bwMode="auto">
            <a:xfrm>
              <a:off x="6624192" y="1547174"/>
              <a:ext cx="0" cy="17463"/>
            </a:xfrm>
            <a:custGeom>
              <a:avLst/>
              <a:gdLst>
                <a:gd name="T0" fmla="*/ 11 h 11"/>
                <a:gd name="T1" fmla="*/ 0 h 11"/>
                <a:gd name="T2" fmla="*/ 6 h 11"/>
                <a:gd name="T3" fmla="*/ 0 h 11"/>
                <a:gd name="T4" fmla="*/ 0 h 11"/>
                <a:gd name="T5" fmla="*/ 11 h 11"/>
                <a:gd name="T6" fmla="*/ 11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1">
                  <a:moveTo>
                    <a:pt x="0" y="1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Rectangle 55"/>
            <p:cNvSpPr>
              <a:spLocks noChangeArrowheads="1"/>
            </p:cNvSpPr>
            <p:nvPr/>
          </p:nvSpPr>
          <p:spPr bwMode="auto">
            <a:xfrm>
              <a:off x="6452742" y="1720211"/>
              <a:ext cx="8572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Rectangle 56"/>
            <p:cNvSpPr>
              <a:spLocks noChangeArrowheads="1"/>
            </p:cNvSpPr>
            <p:nvPr/>
          </p:nvSpPr>
          <p:spPr bwMode="auto">
            <a:xfrm>
              <a:off x="6538467" y="1720211"/>
              <a:ext cx="8572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Rectangle 57"/>
            <p:cNvSpPr>
              <a:spLocks noChangeArrowheads="1"/>
            </p:cNvSpPr>
            <p:nvPr/>
          </p:nvSpPr>
          <p:spPr bwMode="auto">
            <a:xfrm>
              <a:off x="6709917" y="1720211"/>
              <a:ext cx="8731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Rectangle 58"/>
            <p:cNvSpPr>
              <a:spLocks noChangeArrowheads="1"/>
            </p:cNvSpPr>
            <p:nvPr/>
          </p:nvSpPr>
          <p:spPr bwMode="auto">
            <a:xfrm>
              <a:off x="6624192" y="1720211"/>
              <a:ext cx="8572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6543229" y="1820224"/>
              <a:ext cx="80963" cy="90488"/>
            </a:xfrm>
            <a:custGeom>
              <a:avLst/>
              <a:gdLst>
                <a:gd name="T0" fmla="*/ 70 w 70"/>
                <a:gd name="T1" fmla="*/ 78 h 78"/>
                <a:gd name="T2" fmla="*/ 28 w 70"/>
                <a:gd name="T3" fmla="*/ 57 h 78"/>
                <a:gd name="T4" fmla="*/ 0 w 70"/>
                <a:gd name="T5" fmla="*/ 5 h 78"/>
                <a:gd name="T6" fmla="*/ 15 w 70"/>
                <a:gd name="T7" fmla="*/ 0 h 78"/>
                <a:gd name="T8" fmla="*/ 40 w 70"/>
                <a:gd name="T9" fmla="*/ 46 h 78"/>
                <a:gd name="T10" fmla="*/ 70 w 70"/>
                <a:gd name="T11" fmla="*/ 62 h 78"/>
                <a:gd name="T12" fmla="*/ 70 w 70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78">
                  <a:moveTo>
                    <a:pt x="70" y="78"/>
                  </a:moveTo>
                  <a:cubicBezTo>
                    <a:pt x="55" y="78"/>
                    <a:pt x="40" y="71"/>
                    <a:pt x="28" y="57"/>
                  </a:cubicBezTo>
                  <a:cubicBezTo>
                    <a:pt x="16" y="44"/>
                    <a:pt x="7" y="26"/>
                    <a:pt x="0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2" y="19"/>
                    <a:pt x="30" y="35"/>
                    <a:pt x="40" y="46"/>
                  </a:cubicBezTo>
                  <a:cubicBezTo>
                    <a:pt x="49" y="56"/>
                    <a:pt x="59" y="62"/>
                    <a:pt x="70" y="62"/>
                  </a:cubicBezTo>
                  <a:lnTo>
                    <a:pt x="7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60"/>
            <p:cNvSpPr/>
            <p:nvPr/>
          </p:nvSpPr>
          <p:spPr bwMode="auto">
            <a:xfrm>
              <a:off x="6528942" y="1631311"/>
              <a:ext cx="31750" cy="96838"/>
            </a:xfrm>
            <a:custGeom>
              <a:avLst/>
              <a:gdLst>
                <a:gd name="T0" fmla="*/ 17 w 28"/>
                <a:gd name="T1" fmla="*/ 84 h 84"/>
                <a:gd name="T2" fmla="*/ 0 w 28"/>
                <a:gd name="T3" fmla="*/ 84 h 84"/>
                <a:gd name="T4" fmla="*/ 13 w 28"/>
                <a:gd name="T5" fmla="*/ 0 h 84"/>
                <a:gd name="T6" fmla="*/ 28 w 28"/>
                <a:gd name="T7" fmla="*/ 5 h 84"/>
                <a:gd name="T8" fmla="*/ 17 w 28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84">
                  <a:moveTo>
                    <a:pt x="17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54"/>
                    <a:pt x="4" y="25"/>
                    <a:pt x="13" y="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1" y="29"/>
                    <a:pt x="17" y="56"/>
                    <a:pt x="1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61"/>
            <p:cNvSpPr/>
            <p:nvPr/>
          </p:nvSpPr>
          <p:spPr bwMode="auto">
            <a:xfrm>
              <a:off x="6687692" y="1728149"/>
              <a:ext cx="33338" cy="98425"/>
            </a:xfrm>
            <a:custGeom>
              <a:avLst/>
              <a:gdLst>
                <a:gd name="T0" fmla="*/ 16 w 29"/>
                <a:gd name="T1" fmla="*/ 84 h 84"/>
                <a:gd name="T2" fmla="*/ 0 w 29"/>
                <a:gd name="T3" fmla="*/ 79 h 84"/>
                <a:gd name="T4" fmla="*/ 12 w 29"/>
                <a:gd name="T5" fmla="*/ 0 h 84"/>
                <a:gd name="T6" fmla="*/ 29 w 29"/>
                <a:gd name="T7" fmla="*/ 0 h 84"/>
                <a:gd name="T8" fmla="*/ 16 w 29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84">
                  <a:moveTo>
                    <a:pt x="16" y="84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55"/>
                    <a:pt x="12" y="28"/>
                    <a:pt x="12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30"/>
                    <a:pt x="24" y="59"/>
                    <a:pt x="1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62"/>
            <p:cNvSpPr/>
            <p:nvPr/>
          </p:nvSpPr>
          <p:spPr bwMode="auto">
            <a:xfrm>
              <a:off x="6543229" y="1547174"/>
              <a:ext cx="80963" cy="90488"/>
            </a:xfrm>
            <a:custGeom>
              <a:avLst/>
              <a:gdLst>
                <a:gd name="T0" fmla="*/ 15 w 70"/>
                <a:gd name="T1" fmla="*/ 78 h 78"/>
                <a:gd name="T2" fmla="*/ 0 w 70"/>
                <a:gd name="T3" fmla="*/ 73 h 78"/>
                <a:gd name="T4" fmla="*/ 28 w 70"/>
                <a:gd name="T5" fmla="*/ 21 h 78"/>
                <a:gd name="T6" fmla="*/ 70 w 70"/>
                <a:gd name="T7" fmla="*/ 0 h 78"/>
                <a:gd name="T8" fmla="*/ 70 w 70"/>
                <a:gd name="T9" fmla="*/ 16 h 78"/>
                <a:gd name="T10" fmla="*/ 40 w 70"/>
                <a:gd name="T11" fmla="*/ 32 h 78"/>
                <a:gd name="T12" fmla="*/ 15 w 70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78">
                  <a:moveTo>
                    <a:pt x="15" y="78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7" y="52"/>
                    <a:pt x="16" y="34"/>
                    <a:pt x="28" y="21"/>
                  </a:cubicBezTo>
                  <a:cubicBezTo>
                    <a:pt x="40" y="7"/>
                    <a:pt x="55" y="0"/>
                    <a:pt x="70" y="0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59" y="16"/>
                    <a:pt x="49" y="22"/>
                    <a:pt x="40" y="32"/>
                  </a:cubicBezTo>
                  <a:cubicBezTo>
                    <a:pt x="30" y="43"/>
                    <a:pt x="22" y="59"/>
                    <a:pt x="15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63"/>
            <p:cNvSpPr/>
            <p:nvPr/>
          </p:nvSpPr>
          <p:spPr bwMode="auto">
            <a:xfrm>
              <a:off x="6624192" y="1547174"/>
              <a:ext cx="0" cy="17463"/>
            </a:xfrm>
            <a:custGeom>
              <a:avLst/>
              <a:gdLst>
                <a:gd name="T0" fmla="*/ 1 w 1"/>
                <a:gd name="T1" fmla="*/ 16 h 16"/>
                <a:gd name="T2" fmla="*/ 1 w 1"/>
                <a:gd name="T3" fmla="*/ 0 h 16"/>
                <a:gd name="T4" fmla="*/ 0 w 1"/>
                <a:gd name="T5" fmla="*/ 0 h 16"/>
                <a:gd name="T6" fmla="*/ 1 w 1"/>
                <a:gd name="T7" fmla="*/ 0 h 16"/>
                <a:gd name="T8" fmla="*/ 1 w 1"/>
                <a:gd name="T9" fmla="*/ 16 h 16"/>
                <a:gd name="T10" fmla="*/ 1 w 1"/>
                <a:gd name="T11" fmla="*/ 16 h 16"/>
                <a:gd name="T12" fmla="*/ 1 w 1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6">
                  <a:moveTo>
                    <a:pt x="1" y="16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64"/>
            <p:cNvSpPr/>
            <p:nvPr/>
          </p:nvSpPr>
          <p:spPr bwMode="auto">
            <a:xfrm>
              <a:off x="6624192" y="1891661"/>
              <a:ext cx="0" cy="19050"/>
            </a:xfrm>
            <a:custGeom>
              <a:avLst/>
              <a:gdLst>
                <a:gd name="T0" fmla="*/ 1 w 1"/>
                <a:gd name="T1" fmla="*/ 16 h 16"/>
                <a:gd name="T2" fmla="*/ 0 w 1"/>
                <a:gd name="T3" fmla="*/ 16 h 16"/>
                <a:gd name="T4" fmla="*/ 1 w 1"/>
                <a:gd name="T5" fmla="*/ 16 h 16"/>
                <a:gd name="T6" fmla="*/ 1 w 1"/>
                <a:gd name="T7" fmla="*/ 0 h 16"/>
                <a:gd name="T8" fmla="*/ 1 w 1"/>
                <a:gd name="T9" fmla="*/ 0 h 16"/>
                <a:gd name="T10" fmla="*/ 1 w 1"/>
                <a:gd name="T11" fmla="*/ 0 h 16"/>
                <a:gd name="T12" fmla="*/ 1 w 1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6">
                  <a:moveTo>
                    <a:pt x="1" y="16"/>
                  </a:moveTo>
                  <a:cubicBezTo>
                    <a:pt x="1" y="16"/>
                    <a:pt x="1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5"/>
            <p:cNvSpPr/>
            <p:nvPr/>
          </p:nvSpPr>
          <p:spPr bwMode="auto">
            <a:xfrm>
              <a:off x="6624192" y="1891661"/>
              <a:ext cx="0" cy="19050"/>
            </a:xfrm>
            <a:custGeom>
              <a:avLst/>
              <a:gdLst>
                <a:gd name="T0" fmla="*/ 12 h 12"/>
                <a:gd name="T1" fmla="*/ 6 h 12"/>
                <a:gd name="T2" fmla="*/ 0 h 12"/>
                <a:gd name="T3" fmla="*/ 0 h 12"/>
                <a:gd name="T4" fmla="*/ 6 h 12"/>
                <a:gd name="T5" fmla="*/ 12 h 12"/>
                <a:gd name="T6" fmla="*/ 12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2">
                  <a:moveTo>
                    <a:pt x="0" y="12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6"/>
            <p:cNvSpPr/>
            <p:nvPr/>
          </p:nvSpPr>
          <p:spPr bwMode="auto">
            <a:xfrm>
              <a:off x="6687692" y="1631311"/>
              <a:ext cx="33338" cy="96838"/>
            </a:xfrm>
            <a:custGeom>
              <a:avLst/>
              <a:gdLst>
                <a:gd name="T0" fmla="*/ 29 w 29"/>
                <a:gd name="T1" fmla="*/ 84 h 84"/>
                <a:gd name="T2" fmla="*/ 12 w 29"/>
                <a:gd name="T3" fmla="*/ 84 h 84"/>
                <a:gd name="T4" fmla="*/ 0 w 29"/>
                <a:gd name="T5" fmla="*/ 5 h 84"/>
                <a:gd name="T6" fmla="*/ 16 w 29"/>
                <a:gd name="T7" fmla="*/ 0 h 84"/>
                <a:gd name="T8" fmla="*/ 29 w 29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84">
                  <a:moveTo>
                    <a:pt x="29" y="84"/>
                  </a:moveTo>
                  <a:cubicBezTo>
                    <a:pt x="12" y="84"/>
                    <a:pt x="12" y="84"/>
                    <a:pt x="12" y="84"/>
                  </a:cubicBezTo>
                  <a:cubicBezTo>
                    <a:pt x="12" y="56"/>
                    <a:pt x="8" y="29"/>
                    <a:pt x="0" y="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25"/>
                    <a:pt x="29" y="54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7"/>
            <p:cNvSpPr/>
            <p:nvPr/>
          </p:nvSpPr>
          <p:spPr bwMode="auto">
            <a:xfrm>
              <a:off x="6528942" y="1728149"/>
              <a:ext cx="31750" cy="98425"/>
            </a:xfrm>
            <a:custGeom>
              <a:avLst/>
              <a:gdLst>
                <a:gd name="T0" fmla="*/ 13 w 28"/>
                <a:gd name="T1" fmla="*/ 84 h 84"/>
                <a:gd name="T2" fmla="*/ 0 w 28"/>
                <a:gd name="T3" fmla="*/ 0 h 84"/>
                <a:gd name="T4" fmla="*/ 17 w 28"/>
                <a:gd name="T5" fmla="*/ 0 h 84"/>
                <a:gd name="T6" fmla="*/ 28 w 28"/>
                <a:gd name="T7" fmla="*/ 79 h 84"/>
                <a:gd name="T8" fmla="*/ 13 w 28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84">
                  <a:moveTo>
                    <a:pt x="13" y="84"/>
                  </a:moveTo>
                  <a:cubicBezTo>
                    <a:pt x="4" y="59"/>
                    <a:pt x="0" y="3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8"/>
                    <a:pt x="21" y="55"/>
                    <a:pt x="28" y="79"/>
                  </a:cubicBezTo>
                  <a:lnTo>
                    <a:pt x="13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8"/>
            <p:cNvSpPr/>
            <p:nvPr/>
          </p:nvSpPr>
          <p:spPr bwMode="auto">
            <a:xfrm>
              <a:off x="6624192" y="1547174"/>
              <a:ext cx="80963" cy="90488"/>
            </a:xfrm>
            <a:custGeom>
              <a:avLst/>
              <a:gdLst>
                <a:gd name="T0" fmla="*/ 54 w 70"/>
                <a:gd name="T1" fmla="*/ 78 h 78"/>
                <a:gd name="T2" fmla="*/ 30 w 70"/>
                <a:gd name="T3" fmla="*/ 32 h 78"/>
                <a:gd name="T4" fmla="*/ 0 w 70"/>
                <a:gd name="T5" fmla="*/ 16 h 78"/>
                <a:gd name="T6" fmla="*/ 0 w 70"/>
                <a:gd name="T7" fmla="*/ 0 h 78"/>
                <a:gd name="T8" fmla="*/ 42 w 70"/>
                <a:gd name="T9" fmla="*/ 21 h 78"/>
                <a:gd name="T10" fmla="*/ 70 w 70"/>
                <a:gd name="T11" fmla="*/ 73 h 78"/>
                <a:gd name="T12" fmla="*/ 54 w 70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78">
                  <a:moveTo>
                    <a:pt x="54" y="78"/>
                  </a:moveTo>
                  <a:cubicBezTo>
                    <a:pt x="48" y="59"/>
                    <a:pt x="40" y="43"/>
                    <a:pt x="30" y="32"/>
                  </a:cubicBezTo>
                  <a:cubicBezTo>
                    <a:pt x="20" y="22"/>
                    <a:pt x="1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29" y="7"/>
                    <a:pt x="42" y="21"/>
                  </a:cubicBezTo>
                  <a:cubicBezTo>
                    <a:pt x="53" y="34"/>
                    <a:pt x="63" y="52"/>
                    <a:pt x="70" y="73"/>
                  </a:cubicBezTo>
                  <a:lnTo>
                    <a:pt x="54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9"/>
            <p:cNvSpPr/>
            <p:nvPr/>
          </p:nvSpPr>
          <p:spPr bwMode="auto">
            <a:xfrm>
              <a:off x="6624192" y="1820224"/>
              <a:ext cx="80963" cy="90488"/>
            </a:xfrm>
            <a:custGeom>
              <a:avLst/>
              <a:gdLst>
                <a:gd name="T0" fmla="*/ 0 w 70"/>
                <a:gd name="T1" fmla="*/ 78 h 78"/>
                <a:gd name="T2" fmla="*/ 0 w 70"/>
                <a:gd name="T3" fmla="*/ 62 h 78"/>
                <a:gd name="T4" fmla="*/ 30 w 70"/>
                <a:gd name="T5" fmla="*/ 46 h 78"/>
                <a:gd name="T6" fmla="*/ 54 w 70"/>
                <a:gd name="T7" fmla="*/ 0 h 78"/>
                <a:gd name="T8" fmla="*/ 70 w 70"/>
                <a:gd name="T9" fmla="*/ 5 h 78"/>
                <a:gd name="T10" fmla="*/ 42 w 70"/>
                <a:gd name="T11" fmla="*/ 57 h 78"/>
                <a:gd name="T12" fmla="*/ 0 w 70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78">
                  <a:moveTo>
                    <a:pt x="0" y="78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10" y="62"/>
                    <a:pt x="20" y="56"/>
                    <a:pt x="30" y="46"/>
                  </a:cubicBezTo>
                  <a:cubicBezTo>
                    <a:pt x="40" y="35"/>
                    <a:pt x="48" y="19"/>
                    <a:pt x="54" y="0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3" y="26"/>
                    <a:pt x="53" y="44"/>
                    <a:pt x="42" y="57"/>
                  </a:cubicBezTo>
                  <a:cubicBezTo>
                    <a:pt x="29" y="71"/>
                    <a:pt x="15" y="78"/>
                    <a:pt x="0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70"/>
            <p:cNvSpPr/>
            <p:nvPr/>
          </p:nvSpPr>
          <p:spPr bwMode="auto">
            <a:xfrm>
              <a:off x="6624192" y="1547174"/>
              <a:ext cx="0" cy="17463"/>
            </a:xfrm>
            <a:custGeom>
              <a:avLst/>
              <a:gdLst>
                <a:gd name="T0" fmla="*/ 11 h 11"/>
                <a:gd name="T1" fmla="*/ 11 h 11"/>
                <a:gd name="T2" fmla="*/ 6 h 11"/>
                <a:gd name="T3" fmla="*/ 0 h 11"/>
                <a:gd name="T4" fmla="*/ 0 h 11"/>
                <a:gd name="T5" fmla="*/ 5 h 11"/>
                <a:gd name="T6" fmla="*/ 11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1">
                  <a:moveTo>
                    <a:pt x="0" y="11"/>
                  </a:moveTo>
                  <a:lnTo>
                    <a:pt x="0" y="11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71"/>
            <p:cNvSpPr/>
            <p:nvPr/>
          </p:nvSpPr>
          <p:spPr bwMode="auto">
            <a:xfrm>
              <a:off x="6490842" y="1604324"/>
              <a:ext cx="63500" cy="39688"/>
            </a:xfrm>
            <a:custGeom>
              <a:avLst/>
              <a:gdLst>
                <a:gd name="T0" fmla="*/ 51 w 54"/>
                <a:gd name="T1" fmla="*/ 34 h 34"/>
                <a:gd name="T2" fmla="*/ 0 w 54"/>
                <a:gd name="T3" fmla="*/ 15 h 34"/>
                <a:gd name="T4" fmla="*/ 8 w 54"/>
                <a:gd name="T5" fmla="*/ 0 h 34"/>
                <a:gd name="T6" fmla="*/ 54 w 54"/>
                <a:gd name="T7" fmla="*/ 17 h 34"/>
                <a:gd name="T8" fmla="*/ 51 w 5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4">
                  <a:moveTo>
                    <a:pt x="51" y="34"/>
                  </a:moveTo>
                  <a:cubicBezTo>
                    <a:pt x="31" y="29"/>
                    <a:pt x="14" y="23"/>
                    <a:pt x="0" y="1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1" y="8"/>
                    <a:pt x="37" y="13"/>
                    <a:pt x="54" y="17"/>
                  </a:cubicBez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72"/>
            <p:cNvSpPr/>
            <p:nvPr/>
          </p:nvSpPr>
          <p:spPr bwMode="auto">
            <a:xfrm>
              <a:off x="6694042" y="1604324"/>
              <a:ext cx="63500" cy="39688"/>
            </a:xfrm>
            <a:custGeom>
              <a:avLst/>
              <a:gdLst>
                <a:gd name="T0" fmla="*/ 4 w 55"/>
                <a:gd name="T1" fmla="*/ 34 h 34"/>
                <a:gd name="T2" fmla="*/ 0 w 55"/>
                <a:gd name="T3" fmla="*/ 18 h 34"/>
                <a:gd name="T4" fmla="*/ 47 w 55"/>
                <a:gd name="T5" fmla="*/ 0 h 34"/>
                <a:gd name="T6" fmla="*/ 55 w 55"/>
                <a:gd name="T7" fmla="*/ 15 h 34"/>
                <a:gd name="T8" fmla="*/ 4 w 55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4">
                  <a:moveTo>
                    <a:pt x="4" y="34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8" y="14"/>
                    <a:pt x="34" y="8"/>
                    <a:pt x="47" y="0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41" y="23"/>
                    <a:pt x="24" y="29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Rectangle 73"/>
            <p:cNvSpPr>
              <a:spLocks noChangeArrowheads="1"/>
            </p:cNvSpPr>
            <p:nvPr/>
          </p:nvSpPr>
          <p:spPr bwMode="auto">
            <a:xfrm>
              <a:off x="6624192" y="1547174"/>
              <a:ext cx="1588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74"/>
            <p:cNvSpPr/>
            <p:nvPr/>
          </p:nvSpPr>
          <p:spPr bwMode="auto">
            <a:xfrm>
              <a:off x="6551167" y="1624961"/>
              <a:ext cx="73025" cy="26988"/>
            </a:xfrm>
            <a:custGeom>
              <a:avLst/>
              <a:gdLst>
                <a:gd name="T0" fmla="*/ 64 w 64"/>
                <a:gd name="T1" fmla="*/ 24 h 24"/>
                <a:gd name="T2" fmla="*/ 0 w 64"/>
                <a:gd name="T3" fmla="*/ 17 h 24"/>
                <a:gd name="T4" fmla="*/ 3 w 64"/>
                <a:gd name="T5" fmla="*/ 0 h 24"/>
                <a:gd name="T6" fmla="*/ 64 w 64"/>
                <a:gd name="T7" fmla="*/ 7 h 24"/>
                <a:gd name="T8" fmla="*/ 64 w 6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4">
                  <a:moveTo>
                    <a:pt x="64" y="24"/>
                  </a:moveTo>
                  <a:cubicBezTo>
                    <a:pt x="41" y="24"/>
                    <a:pt x="20" y="21"/>
                    <a:pt x="0" y="1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" y="5"/>
                    <a:pt x="43" y="7"/>
                    <a:pt x="64" y="7"/>
                  </a:cubicBezTo>
                  <a:lnTo>
                    <a:pt x="64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75"/>
            <p:cNvSpPr/>
            <p:nvPr/>
          </p:nvSpPr>
          <p:spPr bwMode="auto">
            <a:xfrm>
              <a:off x="6624192" y="1624961"/>
              <a:ext cx="74613" cy="26988"/>
            </a:xfrm>
            <a:custGeom>
              <a:avLst/>
              <a:gdLst>
                <a:gd name="T0" fmla="*/ 0 w 64"/>
                <a:gd name="T1" fmla="*/ 23 h 23"/>
                <a:gd name="T2" fmla="*/ 0 w 64"/>
                <a:gd name="T3" fmla="*/ 23 h 23"/>
                <a:gd name="T4" fmla="*/ 0 w 64"/>
                <a:gd name="T5" fmla="*/ 6 h 23"/>
                <a:gd name="T6" fmla="*/ 0 w 64"/>
                <a:gd name="T7" fmla="*/ 6 h 23"/>
                <a:gd name="T8" fmla="*/ 0 w 64"/>
                <a:gd name="T9" fmla="*/ 6 h 23"/>
                <a:gd name="T10" fmla="*/ 60 w 64"/>
                <a:gd name="T11" fmla="*/ 0 h 23"/>
                <a:gd name="T12" fmla="*/ 64 w 64"/>
                <a:gd name="T13" fmla="*/ 16 h 23"/>
                <a:gd name="T14" fmla="*/ 0 w 64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3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1" y="6"/>
                    <a:pt x="41" y="4"/>
                    <a:pt x="60" y="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44" y="20"/>
                    <a:pt x="22" y="23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6"/>
            <p:cNvSpPr/>
            <p:nvPr/>
          </p:nvSpPr>
          <p:spPr bwMode="auto">
            <a:xfrm>
              <a:off x="6624192" y="1805936"/>
              <a:ext cx="74613" cy="25400"/>
            </a:xfrm>
            <a:custGeom>
              <a:avLst/>
              <a:gdLst>
                <a:gd name="T0" fmla="*/ 60 w 64"/>
                <a:gd name="T1" fmla="*/ 23 h 23"/>
                <a:gd name="T2" fmla="*/ 0 w 64"/>
                <a:gd name="T3" fmla="*/ 17 h 23"/>
                <a:gd name="T4" fmla="*/ 0 w 64"/>
                <a:gd name="T5" fmla="*/ 17 h 23"/>
                <a:gd name="T6" fmla="*/ 0 w 64"/>
                <a:gd name="T7" fmla="*/ 0 h 23"/>
                <a:gd name="T8" fmla="*/ 0 w 64"/>
                <a:gd name="T9" fmla="*/ 0 h 23"/>
                <a:gd name="T10" fmla="*/ 64 w 64"/>
                <a:gd name="T11" fmla="*/ 7 h 23"/>
                <a:gd name="T12" fmla="*/ 60 w 64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3">
                  <a:moveTo>
                    <a:pt x="60" y="23"/>
                  </a:moveTo>
                  <a:cubicBezTo>
                    <a:pt x="41" y="19"/>
                    <a:pt x="21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44" y="3"/>
                    <a:pt x="64" y="7"/>
                  </a:cubicBezTo>
                  <a:lnTo>
                    <a:pt x="6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Rectangle 77"/>
            <p:cNvSpPr>
              <a:spLocks noChangeArrowheads="1"/>
            </p:cNvSpPr>
            <p:nvPr/>
          </p:nvSpPr>
          <p:spPr bwMode="auto">
            <a:xfrm>
              <a:off x="6624192" y="1891661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8"/>
            <p:cNvSpPr/>
            <p:nvPr/>
          </p:nvSpPr>
          <p:spPr bwMode="auto">
            <a:xfrm>
              <a:off x="6694042" y="1813874"/>
              <a:ext cx="63500" cy="38100"/>
            </a:xfrm>
            <a:custGeom>
              <a:avLst/>
              <a:gdLst>
                <a:gd name="T0" fmla="*/ 47 w 55"/>
                <a:gd name="T1" fmla="*/ 34 h 34"/>
                <a:gd name="T2" fmla="*/ 0 w 55"/>
                <a:gd name="T3" fmla="*/ 16 h 34"/>
                <a:gd name="T4" fmla="*/ 4 w 55"/>
                <a:gd name="T5" fmla="*/ 0 h 34"/>
                <a:gd name="T6" fmla="*/ 55 w 55"/>
                <a:gd name="T7" fmla="*/ 19 h 34"/>
                <a:gd name="T8" fmla="*/ 47 w 55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4">
                  <a:moveTo>
                    <a:pt x="47" y="34"/>
                  </a:moveTo>
                  <a:cubicBezTo>
                    <a:pt x="34" y="26"/>
                    <a:pt x="18" y="20"/>
                    <a:pt x="0" y="1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4" y="5"/>
                    <a:pt x="41" y="11"/>
                    <a:pt x="55" y="19"/>
                  </a:cubicBezTo>
                  <a:lnTo>
                    <a:pt x="47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9"/>
            <p:cNvSpPr/>
            <p:nvPr/>
          </p:nvSpPr>
          <p:spPr bwMode="auto">
            <a:xfrm>
              <a:off x="6490842" y="1813874"/>
              <a:ext cx="63500" cy="38100"/>
            </a:xfrm>
            <a:custGeom>
              <a:avLst/>
              <a:gdLst>
                <a:gd name="T0" fmla="*/ 8 w 54"/>
                <a:gd name="T1" fmla="*/ 34 h 34"/>
                <a:gd name="T2" fmla="*/ 0 w 54"/>
                <a:gd name="T3" fmla="*/ 19 h 34"/>
                <a:gd name="T4" fmla="*/ 51 w 54"/>
                <a:gd name="T5" fmla="*/ 0 h 34"/>
                <a:gd name="T6" fmla="*/ 54 w 54"/>
                <a:gd name="T7" fmla="*/ 17 h 34"/>
                <a:gd name="T8" fmla="*/ 8 w 5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4">
                  <a:moveTo>
                    <a:pt x="8" y="34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4" y="11"/>
                    <a:pt x="31" y="5"/>
                    <a:pt x="51" y="0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37" y="21"/>
                    <a:pt x="21" y="26"/>
                    <a:pt x="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80"/>
            <p:cNvSpPr/>
            <p:nvPr/>
          </p:nvSpPr>
          <p:spPr bwMode="auto">
            <a:xfrm>
              <a:off x="6551167" y="1805936"/>
              <a:ext cx="73025" cy="26988"/>
            </a:xfrm>
            <a:custGeom>
              <a:avLst/>
              <a:gdLst>
                <a:gd name="T0" fmla="*/ 3 w 64"/>
                <a:gd name="T1" fmla="*/ 24 h 24"/>
                <a:gd name="T2" fmla="*/ 0 w 64"/>
                <a:gd name="T3" fmla="*/ 7 h 24"/>
                <a:gd name="T4" fmla="*/ 64 w 64"/>
                <a:gd name="T5" fmla="*/ 0 h 24"/>
                <a:gd name="T6" fmla="*/ 64 w 64"/>
                <a:gd name="T7" fmla="*/ 17 h 24"/>
                <a:gd name="T8" fmla="*/ 3 w 6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4">
                  <a:moveTo>
                    <a:pt x="3" y="24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20" y="3"/>
                    <a:pt x="41" y="0"/>
                    <a:pt x="64" y="0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43" y="17"/>
                    <a:pt x="22" y="19"/>
                    <a:pt x="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Rectangle 81"/>
            <p:cNvSpPr>
              <a:spLocks noChangeArrowheads="1"/>
            </p:cNvSpPr>
            <p:nvPr/>
          </p:nvSpPr>
          <p:spPr bwMode="auto">
            <a:xfrm>
              <a:off x="6616254" y="1642424"/>
              <a:ext cx="17463" cy="857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Rectangle 82"/>
            <p:cNvSpPr>
              <a:spLocks noChangeArrowheads="1"/>
            </p:cNvSpPr>
            <p:nvPr/>
          </p:nvSpPr>
          <p:spPr bwMode="auto">
            <a:xfrm>
              <a:off x="6616254" y="1728149"/>
              <a:ext cx="17463" cy="87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83"/>
            <p:cNvSpPr/>
            <p:nvPr/>
          </p:nvSpPr>
          <p:spPr bwMode="auto">
            <a:xfrm>
              <a:off x="6616254" y="1901186"/>
              <a:ext cx="17463" cy="0"/>
            </a:xfrm>
            <a:custGeom>
              <a:avLst/>
              <a:gdLst>
                <a:gd name="T0" fmla="*/ 0 w 11"/>
                <a:gd name="T1" fmla="*/ 0 w 11"/>
                <a:gd name="T2" fmla="*/ 11 w 11"/>
                <a:gd name="T3" fmla="*/ 0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Rectangle 84"/>
            <p:cNvSpPr>
              <a:spLocks noChangeArrowheads="1"/>
            </p:cNvSpPr>
            <p:nvPr/>
          </p:nvSpPr>
          <p:spPr bwMode="auto">
            <a:xfrm>
              <a:off x="6616254" y="1556699"/>
              <a:ext cx="17463" cy="857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5"/>
            <p:cNvSpPr/>
            <p:nvPr/>
          </p:nvSpPr>
          <p:spPr bwMode="auto">
            <a:xfrm>
              <a:off x="6616254" y="1556699"/>
              <a:ext cx="17463" cy="0"/>
            </a:xfrm>
            <a:custGeom>
              <a:avLst/>
              <a:gdLst>
                <a:gd name="T0" fmla="*/ 11 w 11"/>
                <a:gd name="T1" fmla="*/ 0 w 11"/>
                <a:gd name="T2" fmla="*/ 11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Rectangle 86"/>
            <p:cNvSpPr>
              <a:spLocks noChangeArrowheads="1"/>
            </p:cNvSpPr>
            <p:nvPr/>
          </p:nvSpPr>
          <p:spPr bwMode="auto">
            <a:xfrm>
              <a:off x="6616254" y="1815461"/>
              <a:ext cx="17463" cy="857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41"/>
            <p:cNvSpPr/>
            <p:nvPr/>
          </p:nvSpPr>
          <p:spPr bwMode="auto">
            <a:xfrm>
              <a:off x="6624192" y="1891661"/>
              <a:ext cx="0" cy="19050"/>
            </a:xfrm>
            <a:custGeom>
              <a:avLst/>
              <a:gdLst>
                <a:gd name="T0" fmla="*/ 12 h 12"/>
                <a:gd name="T1" fmla="*/ 12 h 12"/>
                <a:gd name="T2" fmla="*/ 0 h 12"/>
                <a:gd name="T3" fmla="*/ 0 h 12"/>
                <a:gd name="T4" fmla="*/ 4 h 12"/>
                <a:gd name="T5" fmla="*/ 12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2">
                  <a:moveTo>
                    <a:pt x="0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1932924" y="2338988"/>
            <a:ext cx="213394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点击此处添加内容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点击此处添加内容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932034" y="1978948"/>
            <a:ext cx="2477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</a:p>
        </p:txBody>
      </p:sp>
      <p:sp>
        <p:nvSpPr>
          <p:cNvPr id="20" name="Freeform 32"/>
          <p:cNvSpPr>
            <a:spLocks noEditPoints="1"/>
          </p:cNvSpPr>
          <p:nvPr/>
        </p:nvSpPr>
        <p:spPr bwMode="auto">
          <a:xfrm flipH="1">
            <a:off x="7821716" y="2136942"/>
            <a:ext cx="353379" cy="374151"/>
          </a:xfrm>
          <a:custGeom>
            <a:avLst/>
            <a:gdLst>
              <a:gd name="T0" fmla="*/ 565 w 587"/>
              <a:gd name="T1" fmla="*/ 211 h 621"/>
              <a:gd name="T2" fmla="*/ 232 w 587"/>
              <a:gd name="T3" fmla="*/ 88 h 621"/>
              <a:gd name="T4" fmla="*/ 488 w 587"/>
              <a:gd name="T5" fmla="*/ 435 h 621"/>
              <a:gd name="T6" fmla="*/ 565 w 587"/>
              <a:gd name="T7" fmla="*/ 211 h 621"/>
              <a:gd name="T8" fmla="*/ 532 w 587"/>
              <a:gd name="T9" fmla="*/ 195 h 621"/>
              <a:gd name="T10" fmla="*/ 486 w 587"/>
              <a:gd name="T11" fmla="*/ 194 h 621"/>
              <a:gd name="T12" fmla="*/ 457 w 587"/>
              <a:gd name="T13" fmla="*/ 194 h 621"/>
              <a:gd name="T14" fmla="*/ 470 w 587"/>
              <a:gd name="T15" fmla="*/ 160 h 621"/>
              <a:gd name="T16" fmla="*/ 476 w 587"/>
              <a:gd name="T17" fmla="*/ 118 h 621"/>
              <a:gd name="T18" fmla="*/ 532 w 587"/>
              <a:gd name="T19" fmla="*/ 195 h 621"/>
              <a:gd name="T20" fmla="*/ 356 w 587"/>
              <a:gd name="T21" fmla="*/ 75 h 621"/>
              <a:gd name="T22" fmla="*/ 357 w 587"/>
              <a:gd name="T23" fmla="*/ 75 h 621"/>
              <a:gd name="T24" fmla="*/ 407 w 587"/>
              <a:gd name="T25" fmla="*/ 83 h 621"/>
              <a:gd name="T26" fmla="*/ 349 w 587"/>
              <a:gd name="T27" fmla="*/ 90 h 621"/>
              <a:gd name="T28" fmla="*/ 319 w 587"/>
              <a:gd name="T29" fmla="*/ 79 h 621"/>
              <a:gd name="T30" fmla="*/ 356 w 587"/>
              <a:gd name="T31" fmla="*/ 75 h 621"/>
              <a:gd name="T32" fmla="*/ 284 w 587"/>
              <a:gd name="T33" fmla="*/ 90 h 621"/>
              <a:gd name="T34" fmla="*/ 362 w 587"/>
              <a:gd name="T35" fmla="*/ 154 h 621"/>
              <a:gd name="T36" fmla="*/ 317 w 587"/>
              <a:gd name="T37" fmla="*/ 202 h 621"/>
              <a:gd name="T38" fmla="*/ 312 w 587"/>
              <a:gd name="T39" fmla="*/ 219 h 621"/>
              <a:gd name="T40" fmla="*/ 260 w 587"/>
              <a:gd name="T41" fmla="*/ 237 h 621"/>
              <a:gd name="T42" fmla="*/ 348 w 587"/>
              <a:gd name="T43" fmla="*/ 273 h 621"/>
              <a:gd name="T44" fmla="*/ 336 w 587"/>
              <a:gd name="T45" fmla="*/ 355 h 621"/>
              <a:gd name="T46" fmla="*/ 304 w 587"/>
              <a:gd name="T47" fmla="*/ 423 h 621"/>
              <a:gd name="T48" fmla="*/ 288 w 587"/>
              <a:gd name="T49" fmla="*/ 408 h 621"/>
              <a:gd name="T50" fmla="*/ 237 w 587"/>
              <a:gd name="T51" fmla="*/ 326 h 621"/>
              <a:gd name="T52" fmla="*/ 232 w 587"/>
              <a:gd name="T53" fmla="*/ 256 h 621"/>
              <a:gd name="T54" fmla="*/ 206 w 587"/>
              <a:gd name="T55" fmla="*/ 220 h 621"/>
              <a:gd name="T56" fmla="*/ 182 w 587"/>
              <a:gd name="T57" fmla="*/ 190 h 621"/>
              <a:gd name="T58" fmla="*/ 284 w 587"/>
              <a:gd name="T59" fmla="*/ 90 h 621"/>
              <a:gd name="T60" fmla="*/ 486 w 587"/>
              <a:gd name="T61" fmla="*/ 401 h 621"/>
              <a:gd name="T62" fmla="*/ 479 w 587"/>
              <a:gd name="T63" fmla="*/ 377 h 621"/>
              <a:gd name="T64" fmla="*/ 461 w 587"/>
              <a:gd name="T65" fmla="*/ 328 h 621"/>
              <a:gd name="T66" fmla="*/ 448 w 587"/>
              <a:gd name="T67" fmla="*/ 292 h 621"/>
              <a:gd name="T68" fmla="*/ 441 w 587"/>
              <a:gd name="T69" fmla="*/ 236 h 621"/>
              <a:gd name="T70" fmla="*/ 538 w 587"/>
              <a:gd name="T71" fmla="*/ 214 h 621"/>
              <a:gd name="T72" fmla="*/ 545 w 587"/>
              <a:gd name="T73" fmla="*/ 265 h 621"/>
              <a:gd name="T74" fmla="*/ 486 w 587"/>
              <a:gd name="T75" fmla="*/ 401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87" h="621">
                <a:moveTo>
                  <a:pt x="565" y="211"/>
                </a:moveTo>
                <a:cubicBezTo>
                  <a:pt x="529" y="66"/>
                  <a:pt x="357" y="0"/>
                  <a:pt x="232" y="88"/>
                </a:cubicBezTo>
                <a:cubicBezTo>
                  <a:pt x="0" y="251"/>
                  <a:pt x="248" y="621"/>
                  <a:pt x="488" y="435"/>
                </a:cubicBezTo>
                <a:cubicBezTo>
                  <a:pt x="555" y="383"/>
                  <a:pt x="587" y="296"/>
                  <a:pt x="565" y="211"/>
                </a:cubicBezTo>
                <a:close/>
                <a:moveTo>
                  <a:pt x="532" y="195"/>
                </a:moveTo>
                <a:cubicBezTo>
                  <a:pt x="514" y="196"/>
                  <a:pt x="498" y="188"/>
                  <a:pt x="486" y="194"/>
                </a:cubicBezTo>
                <a:cubicBezTo>
                  <a:pt x="468" y="202"/>
                  <a:pt x="440" y="216"/>
                  <a:pt x="457" y="194"/>
                </a:cubicBezTo>
                <a:cubicBezTo>
                  <a:pt x="457" y="194"/>
                  <a:pt x="468" y="181"/>
                  <a:pt x="470" y="160"/>
                </a:cubicBezTo>
                <a:cubicBezTo>
                  <a:pt x="472" y="142"/>
                  <a:pt x="471" y="130"/>
                  <a:pt x="476" y="118"/>
                </a:cubicBezTo>
                <a:cubicBezTo>
                  <a:pt x="500" y="139"/>
                  <a:pt x="520" y="165"/>
                  <a:pt x="532" y="195"/>
                </a:cubicBezTo>
                <a:close/>
                <a:moveTo>
                  <a:pt x="356" y="75"/>
                </a:moveTo>
                <a:cubicBezTo>
                  <a:pt x="357" y="75"/>
                  <a:pt x="357" y="75"/>
                  <a:pt x="357" y="75"/>
                </a:cubicBezTo>
                <a:cubicBezTo>
                  <a:pt x="374" y="75"/>
                  <a:pt x="391" y="78"/>
                  <a:pt x="407" y="83"/>
                </a:cubicBezTo>
                <a:cubicBezTo>
                  <a:pt x="389" y="86"/>
                  <a:pt x="364" y="90"/>
                  <a:pt x="349" y="90"/>
                </a:cubicBezTo>
                <a:cubicBezTo>
                  <a:pt x="337" y="90"/>
                  <a:pt x="327" y="85"/>
                  <a:pt x="319" y="79"/>
                </a:cubicBezTo>
                <a:cubicBezTo>
                  <a:pt x="331" y="77"/>
                  <a:pt x="343" y="75"/>
                  <a:pt x="356" y="75"/>
                </a:cubicBezTo>
                <a:close/>
                <a:moveTo>
                  <a:pt x="284" y="90"/>
                </a:moveTo>
                <a:cubicBezTo>
                  <a:pt x="317" y="88"/>
                  <a:pt x="388" y="136"/>
                  <a:pt x="362" y="154"/>
                </a:cubicBezTo>
                <a:cubicBezTo>
                  <a:pt x="342" y="167"/>
                  <a:pt x="317" y="191"/>
                  <a:pt x="317" y="202"/>
                </a:cubicBezTo>
                <a:cubicBezTo>
                  <a:pt x="317" y="212"/>
                  <a:pt x="321" y="217"/>
                  <a:pt x="312" y="219"/>
                </a:cubicBezTo>
                <a:cubicBezTo>
                  <a:pt x="294" y="222"/>
                  <a:pt x="250" y="222"/>
                  <a:pt x="260" y="237"/>
                </a:cubicBezTo>
                <a:cubicBezTo>
                  <a:pt x="271" y="252"/>
                  <a:pt x="336" y="231"/>
                  <a:pt x="348" y="273"/>
                </a:cubicBezTo>
                <a:cubicBezTo>
                  <a:pt x="357" y="303"/>
                  <a:pt x="341" y="333"/>
                  <a:pt x="336" y="355"/>
                </a:cubicBezTo>
                <a:cubicBezTo>
                  <a:pt x="330" y="378"/>
                  <a:pt x="317" y="422"/>
                  <a:pt x="304" y="423"/>
                </a:cubicBezTo>
                <a:cubicBezTo>
                  <a:pt x="296" y="424"/>
                  <a:pt x="292" y="420"/>
                  <a:pt x="288" y="408"/>
                </a:cubicBezTo>
                <a:cubicBezTo>
                  <a:pt x="273" y="363"/>
                  <a:pt x="243" y="339"/>
                  <a:pt x="237" y="326"/>
                </a:cubicBezTo>
                <a:cubicBezTo>
                  <a:pt x="230" y="312"/>
                  <a:pt x="214" y="276"/>
                  <a:pt x="232" y="256"/>
                </a:cubicBezTo>
                <a:cubicBezTo>
                  <a:pt x="251" y="235"/>
                  <a:pt x="214" y="238"/>
                  <a:pt x="206" y="220"/>
                </a:cubicBezTo>
                <a:cubicBezTo>
                  <a:pt x="202" y="211"/>
                  <a:pt x="190" y="204"/>
                  <a:pt x="182" y="190"/>
                </a:cubicBezTo>
                <a:cubicBezTo>
                  <a:pt x="202" y="145"/>
                  <a:pt x="239" y="109"/>
                  <a:pt x="284" y="90"/>
                </a:cubicBezTo>
                <a:close/>
                <a:moveTo>
                  <a:pt x="486" y="401"/>
                </a:moveTo>
                <a:cubicBezTo>
                  <a:pt x="484" y="392"/>
                  <a:pt x="482" y="383"/>
                  <a:pt x="479" y="377"/>
                </a:cubicBezTo>
                <a:cubicBezTo>
                  <a:pt x="473" y="355"/>
                  <a:pt x="457" y="339"/>
                  <a:pt x="461" y="328"/>
                </a:cubicBezTo>
                <a:cubicBezTo>
                  <a:pt x="464" y="318"/>
                  <a:pt x="464" y="308"/>
                  <a:pt x="448" y="292"/>
                </a:cubicBezTo>
                <a:cubicBezTo>
                  <a:pt x="432" y="276"/>
                  <a:pt x="425" y="260"/>
                  <a:pt x="441" y="236"/>
                </a:cubicBezTo>
                <a:cubicBezTo>
                  <a:pt x="457" y="213"/>
                  <a:pt x="512" y="211"/>
                  <a:pt x="538" y="214"/>
                </a:cubicBezTo>
                <a:cubicBezTo>
                  <a:pt x="542" y="230"/>
                  <a:pt x="545" y="247"/>
                  <a:pt x="545" y="265"/>
                </a:cubicBezTo>
                <a:cubicBezTo>
                  <a:pt x="545" y="319"/>
                  <a:pt x="522" y="367"/>
                  <a:pt x="486" y="4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153613" y="2439085"/>
            <a:ext cx="213394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点击此处添加内容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点击此处添加内容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152723" y="2079045"/>
            <a:ext cx="2477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</a:p>
        </p:txBody>
      </p:sp>
      <p:grpSp>
        <p:nvGrpSpPr>
          <p:cNvPr id="118" name="组合 117"/>
          <p:cNvGrpSpPr/>
          <p:nvPr/>
        </p:nvGrpSpPr>
        <p:grpSpPr>
          <a:xfrm>
            <a:off x="7860149" y="4743061"/>
            <a:ext cx="336465" cy="294786"/>
            <a:chOff x="9878222" y="4670802"/>
            <a:chExt cx="248368" cy="217602"/>
          </a:xfrm>
          <a:noFill/>
        </p:grpSpPr>
        <p:sp>
          <p:nvSpPr>
            <p:cNvPr id="119" name="Rectangle 122"/>
            <p:cNvSpPr>
              <a:spLocks noChangeArrowheads="1"/>
            </p:cNvSpPr>
            <p:nvPr/>
          </p:nvSpPr>
          <p:spPr bwMode="auto">
            <a:xfrm>
              <a:off x="9911872" y="4871099"/>
              <a:ext cx="8973" cy="1730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0" name="Rectangle 123"/>
            <p:cNvSpPr>
              <a:spLocks noChangeArrowheads="1"/>
            </p:cNvSpPr>
            <p:nvPr/>
          </p:nvSpPr>
          <p:spPr bwMode="auto">
            <a:xfrm>
              <a:off x="10084607" y="4871099"/>
              <a:ext cx="9294" cy="1730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1" name="Freeform 124"/>
            <p:cNvSpPr/>
            <p:nvPr/>
          </p:nvSpPr>
          <p:spPr bwMode="auto">
            <a:xfrm>
              <a:off x="9878222" y="4670802"/>
              <a:ext cx="248368" cy="209270"/>
            </a:xfrm>
            <a:custGeom>
              <a:avLst/>
              <a:gdLst>
                <a:gd name="T0" fmla="*/ 326 w 326"/>
                <a:gd name="T1" fmla="*/ 239 h 275"/>
                <a:gd name="T2" fmla="*/ 290 w 326"/>
                <a:gd name="T3" fmla="*/ 275 h 275"/>
                <a:gd name="T4" fmla="*/ 36 w 326"/>
                <a:gd name="T5" fmla="*/ 275 h 275"/>
                <a:gd name="T6" fmla="*/ 0 w 326"/>
                <a:gd name="T7" fmla="*/ 239 h 275"/>
                <a:gd name="T8" fmla="*/ 0 w 326"/>
                <a:gd name="T9" fmla="*/ 36 h 275"/>
                <a:gd name="T10" fmla="*/ 36 w 326"/>
                <a:gd name="T11" fmla="*/ 0 h 275"/>
                <a:gd name="T12" fmla="*/ 290 w 326"/>
                <a:gd name="T13" fmla="*/ 0 h 275"/>
                <a:gd name="T14" fmla="*/ 326 w 326"/>
                <a:gd name="T15" fmla="*/ 36 h 275"/>
                <a:gd name="T16" fmla="*/ 326 w 326"/>
                <a:gd name="T17" fmla="*/ 23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" h="275">
                  <a:moveTo>
                    <a:pt x="326" y="239"/>
                  </a:moveTo>
                  <a:cubicBezTo>
                    <a:pt x="326" y="258"/>
                    <a:pt x="310" y="275"/>
                    <a:pt x="290" y="275"/>
                  </a:cubicBezTo>
                  <a:cubicBezTo>
                    <a:pt x="36" y="275"/>
                    <a:pt x="36" y="275"/>
                    <a:pt x="36" y="275"/>
                  </a:cubicBezTo>
                  <a:cubicBezTo>
                    <a:pt x="16" y="275"/>
                    <a:pt x="0" y="258"/>
                    <a:pt x="0" y="2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310" y="0"/>
                    <a:pt x="326" y="17"/>
                    <a:pt x="326" y="36"/>
                  </a:cubicBezTo>
                  <a:lnTo>
                    <a:pt x="326" y="23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2" name="Freeform 125"/>
            <p:cNvSpPr/>
            <p:nvPr/>
          </p:nvSpPr>
          <p:spPr bwMode="auto">
            <a:xfrm>
              <a:off x="9898733" y="4691954"/>
              <a:ext cx="206385" cy="166967"/>
            </a:xfrm>
            <a:custGeom>
              <a:avLst/>
              <a:gdLst>
                <a:gd name="T0" fmla="*/ 263 w 271"/>
                <a:gd name="T1" fmla="*/ 219 h 219"/>
                <a:gd name="T2" fmla="*/ 9 w 271"/>
                <a:gd name="T3" fmla="*/ 219 h 219"/>
                <a:gd name="T4" fmla="*/ 0 w 271"/>
                <a:gd name="T5" fmla="*/ 211 h 219"/>
                <a:gd name="T6" fmla="*/ 0 w 271"/>
                <a:gd name="T7" fmla="*/ 8 h 219"/>
                <a:gd name="T8" fmla="*/ 9 w 271"/>
                <a:gd name="T9" fmla="*/ 0 h 219"/>
                <a:gd name="T10" fmla="*/ 263 w 271"/>
                <a:gd name="T11" fmla="*/ 0 h 219"/>
                <a:gd name="T12" fmla="*/ 271 w 271"/>
                <a:gd name="T13" fmla="*/ 8 h 219"/>
                <a:gd name="T14" fmla="*/ 271 w 271"/>
                <a:gd name="T15" fmla="*/ 211 h 219"/>
                <a:gd name="T16" fmla="*/ 263 w 271"/>
                <a:gd name="T17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19">
                  <a:moveTo>
                    <a:pt x="263" y="219"/>
                  </a:moveTo>
                  <a:cubicBezTo>
                    <a:pt x="9" y="219"/>
                    <a:pt x="9" y="219"/>
                    <a:pt x="9" y="219"/>
                  </a:cubicBezTo>
                  <a:cubicBezTo>
                    <a:pt x="4" y="219"/>
                    <a:pt x="0" y="215"/>
                    <a:pt x="0" y="2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8" y="0"/>
                    <a:pt x="271" y="4"/>
                    <a:pt x="271" y="8"/>
                  </a:cubicBezTo>
                  <a:cubicBezTo>
                    <a:pt x="271" y="211"/>
                    <a:pt x="271" y="211"/>
                    <a:pt x="271" y="211"/>
                  </a:cubicBezTo>
                  <a:cubicBezTo>
                    <a:pt x="271" y="215"/>
                    <a:pt x="268" y="219"/>
                    <a:pt x="263" y="21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3" name="Oval 129"/>
            <p:cNvSpPr>
              <a:spLocks noChangeArrowheads="1"/>
            </p:cNvSpPr>
            <p:nvPr/>
          </p:nvSpPr>
          <p:spPr bwMode="auto">
            <a:xfrm>
              <a:off x="10102875" y="4708938"/>
              <a:ext cx="4807" cy="5128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4" name="Oval 130"/>
            <p:cNvSpPr>
              <a:spLocks noChangeArrowheads="1"/>
            </p:cNvSpPr>
            <p:nvPr/>
          </p:nvSpPr>
          <p:spPr bwMode="auto">
            <a:xfrm>
              <a:off x="10102875" y="4731692"/>
              <a:ext cx="4807" cy="5448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5" name="Oval 133"/>
            <p:cNvSpPr>
              <a:spLocks noChangeArrowheads="1"/>
            </p:cNvSpPr>
            <p:nvPr/>
          </p:nvSpPr>
          <p:spPr bwMode="auto">
            <a:xfrm>
              <a:off x="10102875" y="4807645"/>
              <a:ext cx="4807" cy="4807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134"/>
            <p:cNvSpPr>
              <a:spLocks noChangeArrowheads="1"/>
            </p:cNvSpPr>
            <p:nvPr/>
          </p:nvSpPr>
          <p:spPr bwMode="auto">
            <a:xfrm>
              <a:off x="10102875" y="4829757"/>
              <a:ext cx="4807" cy="5448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135"/>
            <p:cNvSpPr>
              <a:spLocks noEditPoints="1"/>
            </p:cNvSpPr>
            <p:nvPr/>
          </p:nvSpPr>
          <p:spPr bwMode="auto">
            <a:xfrm>
              <a:off x="9939112" y="4710220"/>
              <a:ext cx="120498" cy="120498"/>
            </a:xfrm>
            <a:custGeom>
              <a:avLst/>
              <a:gdLst>
                <a:gd name="T0" fmla="*/ 79 w 158"/>
                <a:gd name="T1" fmla="*/ 0 h 158"/>
                <a:gd name="T2" fmla="*/ 0 w 158"/>
                <a:gd name="T3" fmla="*/ 79 h 158"/>
                <a:gd name="T4" fmla="*/ 79 w 158"/>
                <a:gd name="T5" fmla="*/ 158 h 158"/>
                <a:gd name="T6" fmla="*/ 158 w 158"/>
                <a:gd name="T7" fmla="*/ 79 h 158"/>
                <a:gd name="T8" fmla="*/ 79 w 158"/>
                <a:gd name="T9" fmla="*/ 0 h 158"/>
                <a:gd name="T10" fmla="*/ 130 w 158"/>
                <a:gd name="T11" fmla="*/ 70 h 158"/>
                <a:gd name="T12" fmla="*/ 88 w 158"/>
                <a:gd name="T13" fmla="*/ 70 h 158"/>
                <a:gd name="T14" fmla="*/ 88 w 158"/>
                <a:gd name="T15" fmla="*/ 28 h 158"/>
                <a:gd name="T16" fmla="*/ 130 w 158"/>
                <a:gd name="T17" fmla="*/ 70 h 158"/>
                <a:gd name="T18" fmla="*/ 69 w 158"/>
                <a:gd name="T19" fmla="*/ 28 h 158"/>
                <a:gd name="T20" fmla="*/ 69 w 158"/>
                <a:gd name="T21" fmla="*/ 70 h 158"/>
                <a:gd name="T22" fmla="*/ 28 w 158"/>
                <a:gd name="T23" fmla="*/ 70 h 158"/>
                <a:gd name="T24" fmla="*/ 69 w 158"/>
                <a:gd name="T25" fmla="*/ 28 h 158"/>
                <a:gd name="T26" fmla="*/ 28 w 158"/>
                <a:gd name="T27" fmla="*/ 89 h 158"/>
                <a:gd name="T28" fmla="*/ 69 w 158"/>
                <a:gd name="T29" fmla="*/ 89 h 158"/>
                <a:gd name="T30" fmla="*/ 69 w 158"/>
                <a:gd name="T31" fmla="*/ 130 h 158"/>
                <a:gd name="T32" fmla="*/ 28 w 158"/>
                <a:gd name="T33" fmla="*/ 89 h 158"/>
                <a:gd name="T34" fmla="*/ 88 w 158"/>
                <a:gd name="T35" fmla="*/ 130 h 158"/>
                <a:gd name="T36" fmla="*/ 88 w 158"/>
                <a:gd name="T37" fmla="*/ 89 h 158"/>
                <a:gd name="T38" fmla="*/ 130 w 158"/>
                <a:gd name="T39" fmla="*/ 89 h 158"/>
                <a:gd name="T40" fmla="*/ 88 w 158"/>
                <a:gd name="T41" fmla="*/ 13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158">
                  <a:moveTo>
                    <a:pt x="79" y="0"/>
                  </a:move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8"/>
                    <a:pt x="79" y="158"/>
                  </a:cubicBezTo>
                  <a:cubicBezTo>
                    <a:pt x="123" y="158"/>
                    <a:pt x="158" y="123"/>
                    <a:pt x="158" y="79"/>
                  </a:cubicBezTo>
                  <a:cubicBezTo>
                    <a:pt x="158" y="35"/>
                    <a:pt x="123" y="0"/>
                    <a:pt x="79" y="0"/>
                  </a:cubicBezTo>
                  <a:close/>
                  <a:moveTo>
                    <a:pt x="130" y="70"/>
                  </a:moveTo>
                  <a:cubicBezTo>
                    <a:pt x="88" y="70"/>
                    <a:pt x="88" y="70"/>
                    <a:pt x="88" y="7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109" y="32"/>
                    <a:pt x="126" y="49"/>
                    <a:pt x="130" y="70"/>
                  </a:cubicBezTo>
                  <a:close/>
                  <a:moveTo>
                    <a:pt x="69" y="28"/>
                  </a:moveTo>
                  <a:cubicBezTo>
                    <a:pt x="69" y="70"/>
                    <a:pt x="69" y="70"/>
                    <a:pt x="69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32" y="49"/>
                    <a:pt x="48" y="32"/>
                    <a:pt x="69" y="28"/>
                  </a:cubicBezTo>
                  <a:close/>
                  <a:moveTo>
                    <a:pt x="28" y="89"/>
                  </a:moveTo>
                  <a:cubicBezTo>
                    <a:pt x="69" y="89"/>
                    <a:pt x="69" y="89"/>
                    <a:pt x="69" y="89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49" y="126"/>
                    <a:pt x="32" y="109"/>
                    <a:pt x="28" y="89"/>
                  </a:cubicBezTo>
                  <a:close/>
                  <a:moveTo>
                    <a:pt x="88" y="130"/>
                  </a:moveTo>
                  <a:cubicBezTo>
                    <a:pt x="88" y="89"/>
                    <a:pt x="88" y="89"/>
                    <a:pt x="88" y="89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126" y="110"/>
                    <a:pt x="109" y="126"/>
                    <a:pt x="88" y="13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8270074" y="5058052"/>
            <a:ext cx="213394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点击此处添加内容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点击此处添加内容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269184" y="4698012"/>
            <a:ext cx="2477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031427" y="4979979"/>
            <a:ext cx="213394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点击此处添加内容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点击此处添加内容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030537" y="4619939"/>
            <a:ext cx="2477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</a:p>
        </p:txBody>
      </p:sp>
      <p:sp>
        <p:nvSpPr>
          <p:cNvPr id="144" name="圆角矩形 143"/>
          <p:cNvSpPr/>
          <p:nvPr/>
        </p:nvSpPr>
        <p:spPr bwMode="auto">
          <a:xfrm>
            <a:off x="4097606" y="2830889"/>
            <a:ext cx="928694" cy="928694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noAutofit/>
          </a:bodyPr>
          <a:lstStyle/>
          <a:p>
            <a:pPr marL="0" marR="0" indent="0" algn="ctr" defTabSz="8013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45" name="圆角矩形 144"/>
          <p:cNvSpPr/>
          <p:nvPr/>
        </p:nvSpPr>
        <p:spPr bwMode="auto">
          <a:xfrm>
            <a:off x="4083092" y="4057775"/>
            <a:ext cx="928694" cy="928694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noAutofit/>
          </a:bodyPr>
          <a:lstStyle/>
          <a:p>
            <a:pPr marL="0" marR="0" indent="0" algn="ctr" defTabSz="8013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47" name="圆角矩形 146"/>
          <p:cNvSpPr/>
          <p:nvPr/>
        </p:nvSpPr>
        <p:spPr bwMode="auto">
          <a:xfrm>
            <a:off x="6802348" y="4057775"/>
            <a:ext cx="928694" cy="928694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noAutofit/>
          </a:bodyPr>
          <a:lstStyle/>
          <a:p>
            <a:pPr marL="0" marR="0" indent="0" algn="ctr" defTabSz="8013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48" name="圆角矩形 147"/>
          <p:cNvSpPr/>
          <p:nvPr/>
        </p:nvSpPr>
        <p:spPr bwMode="auto">
          <a:xfrm>
            <a:off x="6802348" y="2741732"/>
            <a:ext cx="928694" cy="928694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noAutofit/>
          </a:bodyPr>
          <a:lstStyle/>
          <a:p>
            <a:pPr marL="0" marR="0" indent="0" algn="ctr" defTabSz="8013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cs typeface="+mn-ea"/>
              <a:sym typeface="+mn-lt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1694072" y="4743061"/>
            <a:ext cx="336465" cy="294786"/>
            <a:chOff x="9878222" y="4670802"/>
            <a:chExt cx="248368" cy="217602"/>
          </a:xfrm>
          <a:noFill/>
        </p:grpSpPr>
        <p:sp>
          <p:nvSpPr>
            <p:cNvPr id="150" name="Rectangle 122"/>
            <p:cNvSpPr>
              <a:spLocks noChangeArrowheads="1"/>
            </p:cNvSpPr>
            <p:nvPr/>
          </p:nvSpPr>
          <p:spPr bwMode="auto">
            <a:xfrm>
              <a:off x="9911872" y="4871099"/>
              <a:ext cx="8973" cy="1730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Rectangle 123"/>
            <p:cNvSpPr>
              <a:spLocks noChangeArrowheads="1"/>
            </p:cNvSpPr>
            <p:nvPr/>
          </p:nvSpPr>
          <p:spPr bwMode="auto">
            <a:xfrm>
              <a:off x="10084607" y="4871099"/>
              <a:ext cx="9294" cy="1730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Freeform 124"/>
            <p:cNvSpPr/>
            <p:nvPr/>
          </p:nvSpPr>
          <p:spPr bwMode="auto">
            <a:xfrm>
              <a:off x="9878222" y="4670802"/>
              <a:ext cx="248368" cy="209270"/>
            </a:xfrm>
            <a:custGeom>
              <a:avLst/>
              <a:gdLst>
                <a:gd name="T0" fmla="*/ 326 w 326"/>
                <a:gd name="T1" fmla="*/ 239 h 275"/>
                <a:gd name="T2" fmla="*/ 290 w 326"/>
                <a:gd name="T3" fmla="*/ 275 h 275"/>
                <a:gd name="T4" fmla="*/ 36 w 326"/>
                <a:gd name="T5" fmla="*/ 275 h 275"/>
                <a:gd name="T6" fmla="*/ 0 w 326"/>
                <a:gd name="T7" fmla="*/ 239 h 275"/>
                <a:gd name="T8" fmla="*/ 0 w 326"/>
                <a:gd name="T9" fmla="*/ 36 h 275"/>
                <a:gd name="T10" fmla="*/ 36 w 326"/>
                <a:gd name="T11" fmla="*/ 0 h 275"/>
                <a:gd name="T12" fmla="*/ 290 w 326"/>
                <a:gd name="T13" fmla="*/ 0 h 275"/>
                <a:gd name="T14" fmla="*/ 326 w 326"/>
                <a:gd name="T15" fmla="*/ 36 h 275"/>
                <a:gd name="T16" fmla="*/ 326 w 326"/>
                <a:gd name="T17" fmla="*/ 23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" h="275">
                  <a:moveTo>
                    <a:pt x="326" y="239"/>
                  </a:moveTo>
                  <a:cubicBezTo>
                    <a:pt x="326" y="258"/>
                    <a:pt x="310" y="275"/>
                    <a:pt x="290" y="275"/>
                  </a:cubicBezTo>
                  <a:cubicBezTo>
                    <a:pt x="36" y="275"/>
                    <a:pt x="36" y="275"/>
                    <a:pt x="36" y="275"/>
                  </a:cubicBezTo>
                  <a:cubicBezTo>
                    <a:pt x="16" y="275"/>
                    <a:pt x="0" y="258"/>
                    <a:pt x="0" y="2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310" y="0"/>
                    <a:pt x="326" y="17"/>
                    <a:pt x="326" y="36"/>
                  </a:cubicBezTo>
                  <a:lnTo>
                    <a:pt x="326" y="23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Freeform 125"/>
            <p:cNvSpPr/>
            <p:nvPr/>
          </p:nvSpPr>
          <p:spPr bwMode="auto">
            <a:xfrm>
              <a:off x="9898733" y="4691954"/>
              <a:ext cx="206385" cy="166967"/>
            </a:xfrm>
            <a:custGeom>
              <a:avLst/>
              <a:gdLst>
                <a:gd name="T0" fmla="*/ 263 w 271"/>
                <a:gd name="T1" fmla="*/ 219 h 219"/>
                <a:gd name="T2" fmla="*/ 9 w 271"/>
                <a:gd name="T3" fmla="*/ 219 h 219"/>
                <a:gd name="T4" fmla="*/ 0 w 271"/>
                <a:gd name="T5" fmla="*/ 211 h 219"/>
                <a:gd name="T6" fmla="*/ 0 w 271"/>
                <a:gd name="T7" fmla="*/ 8 h 219"/>
                <a:gd name="T8" fmla="*/ 9 w 271"/>
                <a:gd name="T9" fmla="*/ 0 h 219"/>
                <a:gd name="T10" fmla="*/ 263 w 271"/>
                <a:gd name="T11" fmla="*/ 0 h 219"/>
                <a:gd name="T12" fmla="*/ 271 w 271"/>
                <a:gd name="T13" fmla="*/ 8 h 219"/>
                <a:gd name="T14" fmla="*/ 271 w 271"/>
                <a:gd name="T15" fmla="*/ 211 h 219"/>
                <a:gd name="T16" fmla="*/ 263 w 271"/>
                <a:gd name="T17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19">
                  <a:moveTo>
                    <a:pt x="263" y="219"/>
                  </a:moveTo>
                  <a:cubicBezTo>
                    <a:pt x="9" y="219"/>
                    <a:pt x="9" y="219"/>
                    <a:pt x="9" y="219"/>
                  </a:cubicBezTo>
                  <a:cubicBezTo>
                    <a:pt x="4" y="219"/>
                    <a:pt x="0" y="215"/>
                    <a:pt x="0" y="2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8" y="0"/>
                    <a:pt x="271" y="4"/>
                    <a:pt x="271" y="8"/>
                  </a:cubicBezTo>
                  <a:cubicBezTo>
                    <a:pt x="271" y="211"/>
                    <a:pt x="271" y="211"/>
                    <a:pt x="271" y="211"/>
                  </a:cubicBezTo>
                  <a:cubicBezTo>
                    <a:pt x="271" y="215"/>
                    <a:pt x="268" y="219"/>
                    <a:pt x="263" y="21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Oval 129"/>
            <p:cNvSpPr>
              <a:spLocks noChangeArrowheads="1"/>
            </p:cNvSpPr>
            <p:nvPr/>
          </p:nvSpPr>
          <p:spPr bwMode="auto">
            <a:xfrm>
              <a:off x="10102875" y="4708938"/>
              <a:ext cx="4807" cy="5128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Oval 130"/>
            <p:cNvSpPr>
              <a:spLocks noChangeArrowheads="1"/>
            </p:cNvSpPr>
            <p:nvPr/>
          </p:nvSpPr>
          <p:spPr bwMode="auto">
            <a:xfrm>
              <a:off x="10102875" y="4731692"/>
              <a:ext cx="4807" cy="5448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6" name="Oval 133"/>
            <p:cNvSpPr>
              <a:spLocks noChangeArrowheads="1"/>
            </p:cNvSpPr>
            <p:nvPr/>
          </p:nvSpPr>
          <p:spPr bwMode="auto">
            <a:xfrm>
              <a:off x="10102875" y="4807645"/>
              <a:ext cx="4807" cy="4807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Oval 134"/>
            <p:cNvSpPr>
              <a:spLocks noChangeArrowheads="1"/>
            </p:cNvSpPr>
            <p:nvPr/>
          </p:nvSpPr>
          <p:spPr bwMode="auto">
            <a:xfrm>
              <a:off x="10102875" y="4829757"/>
              <a:ext cx="4807" cy="5448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Freeform 135"/>
            <p:cNvSpPr>
              <a:spLocks noEditPoints="1"/>
            </p:cNvSpPr>
            <p:nvPr/>
          </p:nvSpPr>
          <p:spPr bwMode="auto">
            <a:xfrm>
              <a:off x="9939112" y="4710220"/>
              <a:ext cx="120498" cy="120498"/>
            </a:xfrm>
            <a:custGeom>
              <a:avLst/>
              <a:gdLst>
                <a:gd name="T0" fmla="*/ 79 w 158"/>
                <a:gd name="T1" fmla="*/ 0 h 158"/>
                <a:gd name="T2" fmla="*/ 0 w 158"/>
                <a:gd name="T3" fmla="*/ 79 h 158"/>
                <a:gd name="T4" fmla="*/ 79 w 158"/>
                <a:gd name="T5" fmla="*/ 158 h 158"/>
                <a:gd name="T6" fmla="*/ 158 w 158"/>
                <a:gd name="T7" fmla="*/ 79 h 158"/>
                <a:gd name="T8" fmla="*/ 79 w 158"/>
                <a:gd name="T9" fmla="*/ 0 h 158"/>
                <a:gd name="T10" fmla="*/ 130 w 158"/>
                <a:gd name="T11" fmla="*/ 70 h 158"/>
                <a:gd name="T12" fmla="*/ 88 w 158"/>
                <a:gd name="T13" fmla="*/ 70 h 158"/>
                <a:gd name="T14" fmla="*/ 88 w 158"/>
                <a:gd name="T15" fmla="*/ 28 h 158"/>
                <a:gd name="T16" fmla="*/ 130 w 158"/>
                <a:gd name="T17" fmla="*/ 70 h 158"/>
                <a:gd name="T18" fmla="*/ 69 w 158"/>
                <a:gd name="T19" fmla="*/ 28 h 158"/>
                <a:gd name="T20" fmla="*/ 69 w 158"/>
                <a:gd name="T21" fmla="*/ 70 h 158"/>
                <a:gd name="T22" fmla="*/ 28 w 158"/>
                <a:gd name="T23" fmla="*/ 70 h 158"/>
                <a:gd name="T24" fmla="*/ 69 w 158"/>
                <a:gd name="T25" fmla="*/ 28 h 158"/>
                <a:gd name="T26" fmla="*/ 28 w 158"/>
                <a:gd name="T27" fmla="*/ 89 h 158"/>
                <a:gd name="T28" fmla="*/ 69 w 158"/>
                <a:gd name="T29" fmla="*/ 89 h 158"/>
                <a:gd name="T30" fmla="*/ 69 w 158"/>
                <a:gd name="T31" fmla="*/ 130 h 158"/>
                <a:gd name="T32" fmla="*/ 28 w 158"/>
                <a:gd name="T33" fmla="*/ 89 h 158"/>
                <a:gd name="T34" fmla="*/ 88 w 158"/>
                <a:gd name="T35" fmla="*/ 130 h 158"/>
                <a:gd name="T36" fmla="*/ 88 w 158"/>
                <a:gd name="T37" fmla="*/ 89 h 158"/>
                <a:gd name="T38" fmla="*/ 130 w 158"/>
                <a:gd name="T39" fmla="*/ 89 h 158"/>
                <a:gd name="T40" fmla="*/ 88 w 158"/>
                <a:gd name="T41" fmla="*/ 13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158">
                  <a:moveTo>
                    <a:pt x="79" y="0"/>
                  </a:move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8"/>
                    <a:pt x="79" y="158"/>
                  </a:cubicBezTo>
                  <a:cubicBezTo>
                    <a:pt x="123" y="158"/>
                    <a:pt x="158" y="123"/>
                    <a:pt x="158" y="79"/>
                  </a:cubicBezTo>
                  <a:cubicBezTo>
                    <a:pt x="158" y="35"/>
                    <a:pt x="123" y="0"/>
                    <a:pt x="79" y="0"/>
                  </a:cubicBezTo>
                  <a:close/>
                  <a:moveTo>
                    <a:pt x="130" y="70"/>
                  </a:moveTo>
                  <a:cubicBezTo>
                    <a:pt x="88" y="70"/>
                    <a:pt x="88" y="70"/>
                    <a:pt x="88" y="7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109" y="32"/>
                    <a:pt x="126" y="49"/>
                    <a:pt x="130" y="70"/>
                  </a:cubicBezTo>
                  <a:close/>
                  <a:moveTo>
                    <a:pt x="69" y="28"/>
                  </a:moveTo>
                  <a:cubicBezTo>
                    <a:pt x="69" y="70"/>
                    <a:pt x="69" y="70"/>
                    <a:pt x="69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32" y="49"/>
                    <a:pt x="48" y="32"/>
                    <a:pt x="69" y="28"/>
                  </a:cubicBezTo>
                  <a:close/>
                  <a:moveTo>
                    <a:pt x="28" y="89"/>
                  </a:moveTo>
                  <a:cubicBezTo>
                    <a:pt x="69" y="89"/>
                    <a:pt x="69" y="89"/>
                    <a:pt x="69" y="89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49" y="126"/>
                    <a:pt x="32" y="109"/>
                    <a:pt x="28" y="89"/>
                  </a:cubicBezTo>
                  <a:close/>
                  <a:moveTo>
                    <a:pt x="88" y="130"/>
                  </a:moveTo>
                  <a:cubicBezTo>
                    <a:pt x="88" y="89"/>
                    <a:pt x="88" y="89"/>
                    <a:pt x="88" y="89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126" y="110"/>
                    <a:pt x="109" y="126"/>
                    <a:pt x="88" y="13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9" name="文本框 27"/>
          <p:cNvSpPr txBox="1"/>
          <p:nvPr/>
        </p:nvSpPr>
        <p:spPr>
          <a:xfrm>
            <a:off x="4216345" y="3015351"/>
            <a:ext cx="707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60" name="文本框 27"/>
          <p:cNvSpPr txBox="1"/>
          <p:nvPr/>
        </p:nvSpPr>
        <p:spPr>
          <a:xfrm>
            <a:off x="4216345" y="4248311"/>
            <a:ext cx="707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61" name="文本框 27"/>
          <p:cNvSpPr txBox="1"/>
          <p:nvPr/>
        </p:nvSpPr>
        <p:spPr>
          <a:xfrm>
            <a:off x="6921087" y="4248311"/>
            <a:ext cx="707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62" name="文本框 27"/>
          <p:cNvSpPr txBox="1"/>
          <p:nvPr/>
        </p:nvSpPr>
        <p:spPr>
          <a:xfrm>
            <a:off x="6921087" y="2913691"/>
            <a:ext cx="707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326743" y="3141078"/>
            <a:ext cx="1403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收入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来源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949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449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99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99"/>
                            </p:stCondLst>
                            <p:childTnLst>
                              <p:par>
                                <p:cTn id="5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99"/>
                            </p:stCondLst>
                            <p:childTnLst>
                              <p:par>
                                <p:cTn id="6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400" tmFilter="0,0; .5, 1; 1, 1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9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4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49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49"/>
                            </p:stCondLst>
                            <p:childTnLst>
                              <p:par>
                                <p:cTn id="9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49"/>
                            </p:stCondLst>
                            <p:childTnLst>
                              <p:par>
                                <p:cTn id="9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 tmFilter="0,0; .5, 1; 1, 1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850"/>
                            </p:stCondLst>
                            <p:childTnLst>
                              <p:par>
                                <p:cTn id="10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 tmFilter="0,0; .5, 1; 1, 1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85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4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35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800"/>
                            </p:stCondLst>
                            <p:childTnLst>
                              <p:par>
                                <p:cTn id="1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400" tmFilter="0,0; .5, 1; 1, 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8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4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33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3449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3949"/>
                            </p:stCondLst>
                            <p:childTnLst>
                              <p:par>
                                <p:cTn id="1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4449"/>
                            </p:stCondLst>
                            <p:childTnLst>
                              <p:par>
                                <p:cTn id="1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 tmFilter="0,0; .5, 1; 1, 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4750"/>
                            </p:stCondLst>
                            <p:childTnLst>
                              <p:par>
                                <p:cTn id="17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400" tmFilter="0,0; .5, 1; 1, 1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21" grpId="0"/>
      <p:bldP spid="22" grpId="0"/>
      <p:bldP spid="2" grpId="0" bldLvl="0" animBg="1"/>
      <p:bldP spid="140" grpId="0" bldLvl="0" animBg="1"/>
      <p:bldP spid="141" grpId="0" bldLvl="0" animBg="1"/>
      <p:bldP spid="142" grpId="0" bldLvl="0" animBg="1"/>
      <p:bldP spid="143" grpId="0" bldLvl="0" animBg="1"/>
      <p:bldP spid="128" grpId="0"/>
      <p:bldP spid="129" grpId="0"/>
      <p:bldP spid="20" grpId="0" bldLvl="0" animBg="1"/>
      <p:bldP spid="130" grpId="0"/>
      <p:bldP spid="131" grpId="0"/>
      <p:bldP spid="132" grpId="0"/>
      <p:bldP spid="133" grpId="0"/>
      <p:bldP spid="138" grpId="0"/>
      <p:bldP spid="139" grpId="0"/>
      <p:bldP spid="144" grpId="0" bldLvl="0" animBg="1"/>
      <p:bldP spid="145" grpId="0" bldLvl="0" animBg="1"/>
      <p:bldP spid="147" grpId="0" bldLvl="0" animBg="1"/>
      <p:bldP spid="148" grpId="0" bldLvl="0" animBg="1"/>
      <p:bldP spid="159" grpId="0"/>
      <p:bldP spid="160" grpId="0"/>
      <p:bldP spid="161" grpId="0"/>
      <p:bldP spid="162" grpId="0"/>
      <p:bldP spid="1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229097" y="2182445"/>
            <a:ext cx="3733800" cy="19380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05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09947" y="3857729"/>
            <a:ext cx="5372101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发展前景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3081020" y="827405"/>
            <a:ext cx="6029960" cy="4951730"/>
          </a:xfrm>
          <a:prstGeom prst="triangle">
            <a:avLst/>
          </a:prstGeom>
          <a:noFill/>
          <a:ln w="76200">
            <a:solidFill>
              <a:srgbClr val="5B72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975254" y="-240722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412928" y="12572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18400" y="198250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5472" y="3996944"/>
            <a:ext cx="1333500" cy="1333500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808634" y="3996813"/>
            <a:ext cx="366960" cy="366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06618" y="601283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12090" y="1326546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84552" y="5078611"/>
            <a:ext cx="2807161" cy="280716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TextBox 99"/>
          <p:cNvSpPr txBox="1"/>
          <p:nvPr/>
        </p:nvSpPr>
        <p:spPr>
          <a:xfrm>
            <a:off x="4120315" y="4565297"/>
            <a:ext cx="204178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成本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预算</a:t>
            </a:r>
          </a:p>
        </p:txBody>
      </p:sp>
      <p:sp>
        <p:nvSpPr>
          <p:cNvPr id="22" name="TextBox 15"/>
          <p:cNvSpPr txBox="1"/>
          <p:nvPr/>
        </p:nvSpPr>
        <p:spPr>
          <a:xfrm>
            <a:off x="4120315" y="4921601"/>
            <a:ext cx="204178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资金缺口</a:t>
            </a:r>
          </a:p>
        </p:txBody>
      </p:sp>
      <p:sp>
        <p:nvSpPr>
          <p:cNvPr id="5" name="TextBox 16"/>
          <p:cNvSpPr txBox="1"/>
          <p:nvPr/>
        </p:nvSpPr>
        <p:spPr>
          <a:xfrm>
            <a:off x="4120315" y="5228801"/>
            <a:ext cx="209358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融资计划</a:t>
            </a:r>
          </a:p>
        </p:txBody>
      </p:sp>
      <p:sp>
        <p:nvSpPr>
          <p:cNvPr id="30" name="TextBox 18"/>
          <p:cNvSpPr txBox="1"/>
          <p:nvPr/>
        </p:nvSpPr>
        <p:spPr>
          <a:xfrm>
            <a:off x="6162097" y="4615173"/>
            <a:ext cx="23880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资金主要用途</a:t>
            </a:r>
          </a:p>
        </p:txBody>
      </p:sp>
      <p:sp>
        <p:nvSpPr>
          <p:cNvPr id="31" name="TextBox 20"/>
          <p:cNvSpPr txBox="1"/>
          <p:nvPr/>
        </p:nvSpPr>
        <p:spPr>
          <a:xfrm>
            <a:off x="6162097" y="4931060"/>
            <a:ext cx="23880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结束语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99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99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99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99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99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99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799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299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799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125"/>
                            </p:stCondLst>
                            <p:childTnLst>
                              <p:par>
                                <p:cTn id="6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49"/>
                            </p:stCondLst>
                            <p:childTnLst>
                              <p:par>
                                <p:cTn id="7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74"/>
                            </p:stCondLst>
                            <p:childTnLst>
                              <p:par>
                                <p:cTn id="8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149"/>
                            </p:stCondLst>
                            <p:childTnLst>
                              <p:par>
                                <p:cTn id="8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25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" grpId="0" bldLvl="0" animBg="1"/>
      <p:bldP spid="13" grpId="0" bldLvl="0" animBg="1"/>
      <p:bldP spid="3" grpId="0" bldLvl="0" animBg="1"/>
      <p:bldP spid="12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21" grpId="0"/>
      <p:bldP spid="22" grpId="0"/>
      <p:bldP spid="5" grpId="0"/>
      <p:bldP spid="30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9540000">
            <a:off x="11406828" y="61340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9540000">
            <a:off x="10739355" y="575567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524510" y="398780"/>
            <a:ext cx="2185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成本分析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05732" y="643554"/>
            <a:ext cx="24081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Cost analysis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213485" y="1626235"/>
            <a:ext cx="9765030" cy="3167373"/>
            <a:chOff x="1453902" y="2155826"/>
            <a:chExt cx="9305120" cy="3946469"/>
          </a:xfrm>
        </p:grpSpPr>
        <p:grpSp>
          <p:nvGrpSpPr>
            <p:cNvPr id="17" name="63fc4cda-4868-445b-9df9-5ac8f294e4b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1453902" y="2155826"/>
              <a:ext cx="9305120" cy="3419474"/>
              <a:chOff x="2211756" y="1529403"/>
              <a:chExt cx="7789417" cy="2862479"/>
            </a:xfrm>
          </p:grpSpPr>
          <p:sp>
            <p:nvSpPr>
              <p:cNvPr id="23" name="ïṧḷîḍê"/>
              <p:cNvSpPr/>
              <p:nvPr/>
            </p:nvSpPr>
            <p:spPr bwMode="auto">
              <a:xfrm>
                <a:off x="2211756" y="3180066"/>
                <a:ext cx="2026533" cy="1211815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rgbClr val="115955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cs typeface="+mn-ea"/>
                  <a:sym typeface="+mn-lt"/>
                </a:endParaRPr>
              </a:p>
            </p:txBody>
          </p:sp>
          <p:sp>
            <p:nvSpPr>
              <p:cNvPr id="18" name="iṡḷíḑe"/>
              <p:cNvSpPr/>
              <p:nvPr/>
            </p:nvSpPr>
            <p:spPr bwMode="auto">
              <a:xfrm>
                <a:off x="2818432" y="1531203"/>
                <a:ext cx="797131" cy="223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 dirty="0">
                    <a:solidFill>
                      <a:srgbClr val="0F1D38"/>
                    </a:solidFill>
                    <a:cs typeface="+mn-ea"/>
                    <a:sym typeface="+mn-lt"/>
                  </a:rPr>
                  <a:t>40%</a:t>
                </a:r>
              </a:p>
            </p:txBody>
          </p:sp>
          <p:sp>
            <p:nvSpPr>
              <p:cNvPr id="19" name="ïṧlïḑé"/>
              <p:cNvSpPr/>
              <p:nvPr/>
            </p:nvSpPr>
            <p:spPr bwMode="auto">
              <a:xfrm>
                <a:off x="3642310" y="3589230"/>
                <a:ext cx="2026533" cy="802652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rgbClr val="F35E40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cs typeface="+mn-ea"/>
                  <a:sym typeface="+mn-lt"/>
                </a:endParaRPr>
              </a:p>
            </p:txBody>
          </p:sp>
          <p:sp>
            <p:nvSpPr>
              <p:cNvPr id="29" name="íṥḷíḓê"/>
              <p:cNvSpPr/>
              <p:nvPr/>
            </p:nvSpPr>
            <p:spPr bwMode="auto">
              <a:xfrm>
                <a:off x="4237217" y="1566028"/>
                <a:ext cx="797131" cy="223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>
                    <a:solidFill>
                      <a:srgbClr val="0F1D38"/>
                    </a:solidFill>
                    <a:cs typeface="+mn-ea"/>
                    <a:sym typeface="+mn-lt"/>
                  </a:rPr>
                  <a:t>30%</a:t>
                </a:r>
              </a:p>
            </p:txBody>
          </p:sp>
          <p:sp>
            <p:nvSpPr>
              <p:cNvPr id="30" name="îŝḷîḍé"/>
              <p:cNvSpPr/>
              <p:nvPr/>
            </p:nvSpPr>
            <p:spPr bwMode="auto">
              <a:xfrm>
                <a:off x="6523755" y="3005349"/>
                <a:ext cx="2026533" cy="1386533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rgbClr val="F35E40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 dirty="0">
                  <a:cs typeface="+mn-ea"/>
                  <a:sym typeface="+mn-lt"/>
                </a:endParaRPr>
              </a:p>
            </p:txBody>
          </p:sp>
          <p:sp>
            <p:nvSpPr>
              <p:cNvPr id="31" name="i$ľíḓe"/>
              <p:cNvSpPr/>
              <p:nvPr/>
            </p:nvSpPr>
            <p:spPr bwMode="auto">
              <a:xfrm>
                <a:off x="7142200" y="1534187"/>
                <a:ext cx="797131" cy="223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>
                    <a:solidFill>
                      <a:srgbClr val="0F1D38"/>
                    </a:solidFill>
                    <a:cs typeface="+mn-ea"/>
                    <a:sym typeface="+mn-lt"/>
                  </a:rPr>
                  <a:t>65%</a:t>
                </a:r>
              </a:p>
            </p:txBody>
          </p:sp>
          <p:sp>
            <p:nvSpPr>
              <p:cNvPr id="32" name="ïsḷïdè"/>
              <p:cNvSpPr/>
              <p:nvPr/>
            </p:nvSpPr>
            <p:spPr bwMode="auto">
              <a:xfrm>
                <a:off x="5042907" y="2426683"/>
                <a:ext cx="2027602" cy="1965199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rgbClr val="115955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cs typeface="+mn-ea"/>
                  <a:sym typeface="+mn-lt"/>
                </a:endParaRPr>
              </a:p>
            </p:txBody>
          </p:sp>
          <p:sp>
            <p:nvSpPr>
              <p:cNvPr id="33" name="îşlíḋe"/>
              <p:cNvSpPr/>
              <p:nvPr/>
            </p:nvSpPr>
            <p:spPr bwMode="auto">
              <a:xfrm>
                <a:off x="5653115" y="1529403"/>
                <a:ext cx="797552" cy="223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 dirty="0">
                    <a:solidFill>
                      <a:srgbClr val="0F1D38"/>
                    </a:solidFill>
                    <a:cs typeface="+mn-ea"/>
                    <a:sym typeface="+mn-lt"/>
                  </a:rPr>
                  <a:t>85%</a:t>
                </a:r>
              </a:p>
            </p:txBody>
          </p:sp>
          <p:sp>
            <p:nvSpPr>
              <p:cNvPr id="34" name="iŝḻîḍe"/>
              <p:cNvSpPr/>
              <p:nvPr/>
            </p:nvSpPr>
            <p:spPr bwMode="auto">
              <a:xfrm>
                <a:off x="7974640" y="3589230"/>
                <a:ext cx="2026533" cy="802652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rgbClr val="115955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cs typeface="+mn-ea"/>
                  <a:sym typeface="+mn-lt"/>
                </a:endParaRPr>
              </a:p>
            </p:txBody>
          </p:sp>
          <p:sp>
            <p:nvSpPr>
              <p:cNvPr id="35" name="íṡḻîďê"/>
              <p:cNvSpPr/>
              <p:nvPr/>
            </p:nvSpPr>
            <p:spPr bwMode="auto">
              <a:xfrm>
                <a:off x="8605926" y="1539123"/>
                <a:ext cx="797131" cy="223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>
                    <a:solidFill>
                      <a:srgbClr val="0F1D38"/>
                    </a:solidFill>
                    <a:cs typeface="+mn-ea"/>
                    <a:sym typeface="+mn-lt"/>
                  </a:rPr>
                  <a:t>35%</a:t>
                </a:r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 flipV="1">
              <a:off x="2664335" y="2606107"/>
              <a:ext cx="0" cy="141725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4373253" y="2606107"/>
              <a:ext cx="0" cy="190493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V="1">
              <a:off x="6041270" y="2606107"/>
              <a:ext cx="0" cy="48761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7829234" y="2606107"/>
              <a:ext cx="0" cy="114293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9552083" y="2606107"/>
              <a:ext cx="0" cy="190493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730871" y="5720147"/>
              <a:ext cx="1847753" cy="3821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rgbClr val="0F1D38"/>
                  </a:solidFill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425730" y="5720147"/>
              <a:ext cx="1847753" cy="3821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rgbClr val="0F1D38"/>
                  </a:solidFill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117393" y="5720147"/>
              <a:ext cx="1847753" cy="3821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rgbClr val="0F1D38"/>
                  </a:solidFill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891507" y="5720148"/>
              <a:ext cx="1847753" cy="3821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rgbClr val="0F1D38"/>
                  </a:solidFill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624712" y="5720147"/>
              <a:ext cx="1847753" cy="3821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rgbClr val="0F1D38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115777" y="5044024"/>
            <a:ext cx="30030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支出成本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概述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127125" y="5504180"/>
            <a:ext cx="985139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我们必须清醒地看到前进中的困难与挑战，正视自身存在的差距与不足，以更加坚定的信念、更加饱满的热情、更加务实的作风、更加强大的合力，共同谱写公司发展的新篇章，为集团公司油气主业发展提供强有力的金融服务与支持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1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19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86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21" grpId="0"/>
      <p:bldP spid="22" grpId="0"/>
      <p:bldP spid="178" grpId="0"/>
      <p:bldP spid="17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9540000">
            <a:off x="11406828" y="61340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9540000">
            <a:off x="10739355" y="575567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524510" y="398780"/>
            <a:ext cx="3021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资金预算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00677" y="643554"/>
            <a:ext cx="24081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Fund budget</a:t>
            </a:r>
          </a:p>
        </p:txBody>
      </p:sp>
      <p:sp>
        <p:nvSpPr>
          <p:cNvPr id="39943" name="圆角矩形 7"/>
          <p:cNvSpPr/>
          <p:nvPr/>
        </p:nvSpPr>
        <p:spPr>
          <a:xfrm>
            <a:off x="1304925" y="1901825"/>
            <a:ext cx="4591050" cy="1476375"/>
          </a:xfrm>
          <a:prstGeom prst="roundRect">
            <a:avLst>
              <a:gd name="adj" fmla="val 9083"/>
            </a:avLst>
          </a:prstGeom>
          <a:noFill/>
          <a:ln w="12700" cap="flat" cmpd="sng">
            <a:solidFill>
              <a:srgbClr val="4D8689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944" name="矩形 8"/>
          <p:cNvSpPr/>
          <p:nvPr/>
        </p:nvSpPr>
        <p:spPr>
          <a:xfrm>
            <a:off x="1637665" y="2289810"/>
            <a:ext cx="4258310" cy="8604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28600" marR="0" lvl="0" indent="-228600" algn="l" defTabSz="914400" rtl="0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计划资金比例：65%</a:t>
            </a:r>
          </a:p>
          <a:p>
            <a:pPr marL="228600" marR="0" lvl="0" indent="-228600" algn="l" defTabSz="914400" rtl="0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实际需要资金：800万 </a:t>
            </a:r>
          </a:p>
          <a:p>
            <a:pPr marL="228600" marR="0" lvl="0" indent="-228600" algn="l" defTabSz="914400" rtl="0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回款数：750万 </a:t>
            </a:r>
          </a:p>
        </p:txBody>
      </p:sp>
      <p:sp>
        <p:nvSpPr>
          <p:cNvPr id="39945" name="圆角矩形 9"/>
          <p:cNvSpPr/>
          <p:nvPr/>
        </p:nvSpPr>
        <p:spPr>
          <a:xfrm>
            <a:off x="1304925" y="4111625"/>
            <a:ext cx="4591050" cy="1476375"/>
          </a:xfrm>
          <a:prstGeom prst="roundRect">
            <a:avLst>
              <a:gd name="adj" fmla="val 9083"/>
            </a:avLst>
          </a:prstGeom>
          <a:noFill/>
          <a:ln w="12700" cap="flat" cmpd="sng">
            <a:solidFill>
              <a:srgbClr val="F35E4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946" name="矩形 10"/>
          <p:cNvSpPr/>
          <p:nvPr/>
        </p:nvSpPr>
        <p:spPr>
          <a:xfrm>
            <a:off x="1637665" y="4539615"/>
            <a:ext cx="4152900" cy="8604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algn="l">
              <a:lnSpc>
                <a:spcPts val="2000"/>
              </a:lnSpc>
              <a:spcBef>
                <a:spcPts val="0"/>
              </a:spcBef>
              <a:buClrTx/>
              <a:buSzTx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计划资金比例：70%</a:t>
            </a:r>
          </a:p>
          <a:p>
            <a:pPr lvl="0" algn="l">
              <a:lnSpc>
                <a:spcPts val="2000"/>
              </a:lnSpc>
              <a:spcBef>
                <a:spcPts val="0"/>
              </a:spcBef>
              <a:buClrTx/>
              <a:buSzTx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实际需要资金：1000万 </a:t>
            </a:r>
          </a:p>
          <a:p>
            <a:pPr lvl="0" algn="l">
              <a:lnSpc>
                <a:spcPts val="2000"/>
              </a:lnSpc>
              <a:spcBef>
                <a:spcPts val="0"/>
              </a:spcBef>
              <a:buClrTx/>
              <a:buSzTx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回款数：900 万 </a:t>
            </a:r>
          </a:p>
        </p:txBody>
      </p:sp>
      <p:sp>
        <p:nvSpPr>
          <p:cNvPr id="39947" name="圆角矩形 11"/>
          <p:cNvSpPr/>
          <p:nvPr/>
        </p:nvSpPr>
        <p:spPr>
          <a:xfrm>
            <a:off x="1960563" y="1668463"/>
            <a:ext cx="3279775" cy="461962"/>
          </a:xfrm>
          <a:prstGeom prst="roundRect">
            <a:avLst>
              <a:gd name="adj" fmla="val 16667"/>
            </a:avLst>
          </a:prstGeom>
          <a:solidFill>
            <a:srgbClr val="4D8689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948" name="文本框 12"/>
          <p:cNvSpPr txBox="1"/>
          <p:nvPr/>
        </p:nvSpPr>
        <p:spPr>
          <a:xfrm>
            <a:off x="2192338" y="1717675"/>
            <a:ext cx="27971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所需资金</a:t>
            </a:r>
            <a:r>
              <a:rPr lang="en-US" altLang="zh-CN" sz="1800" b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1000</a:t>
            </a:r>
            <a:r>
              <a:rPr lang="zh-CN" altLang="en-US" sz="1800" b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万</a:t>
            </a:r>
          </a:p>
        </p:txBody>
      </p:sp>
      <p:sp>
        <p:nvSpPr>
          <p:cNvPr id="39949" name="圆角矩形 13"/>
          <p:cNvSpPr/>
          <p:nvPr/>
        </p:nvSpPr>
        <p:spPr>
          <a:xfrm>
            <a:off x="1960563" y="3919538"/>
            <a:ext cx="3279775" cy="461962"/>
          </a:xfrm>
          <a:prstGeom prst="roundRect">
            <a:avLst>
              <a:gd name="adj" fmla="val 16667"/>
            </a:avLst>
          </a:prstGeom>
          <a:solidFill>
            <a:srgbClr val="F35E40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950" name="文本框 15"/>
          <p:cNvSpPr txBox="1"/>
          <p:nvPr/>
        </p:nvSpPr>
        <p:spPr>
          <a:xfrm>
            <a:off x="2173288" y="3971925"/>
            <a:ext cx="27971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现有资金</a:t>
            </a:r>
            <a:r>
              <a:rPr lang="en-US" altLang="zh-CN" sz="1800" b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800</a:t>
            </a:r>
            <a:r>
              <a:rPr lang="zh-CN" altLang="en-US" sz="1800" b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万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836" y="1640205"/>
            <a:ext cx="3947795" cy="3947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1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19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19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319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21" grpId="0"/>
      <p:bldP spid="22" grpId="0"/>
      <p:bldP spid="39943" grpId="0" bldLvl="0" animBg="1"/>
      <p:bldP spid="39944" grpId="0"/>
      <p:bldP spid="39945" grpId="0" bldLvl="0" animBg="1"/>
      <p:bldP spid="39946" grpId="0"/>
      <p:bldP spid="39947" grpId="0" bldLvl="0" animBg="1"/>
      <p:bldP spid="39948" grpId="0"/>
      <p:bldP spid="39949" grpId="0" bldLvl="0" animBg="1"/>
      <p:bldP spid="399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9540000">
            <a:off x="11406828" y="61340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9540000">
            <a:off x="10739355" y="575567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524510" y="398780"/>
            <a:ext cx="3021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融资计划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11472" y="643554"/>
            <a:ext cx="24081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Financing plan</a:t>
            </a:r>
          </a:p>
        </p:txBody>
      </p:sp>
      <p:grpSp>
        <p:nvGrpSpPr>
          <p:cNvPr id="108" name="组合 107"/>
          <p:cNvGrpSpPr/>
          <p:nvPr/>
        </p:nvGrpSpPr>
        <p:grpSpPr>
          <a:xfrm flipV="1">
            <a:off x="4608049" y="3181102"/>
            <a:ext cx="316565" cy="569912"/>
            <a:chOff x="4350846" y="4856163"/>
            <a:chExt cx="530225" cy="569912"/>
          </a:xfrm>
        </p:grpSpPr>
        <p:sp>
          <p:nvSpPr>
            <p:cNvPr id="109" name="Line 6"/>
            <p:cNvSpPr>
              <a:spLocks noChangeShapeType="1"/>
            </p:cNvSpPr>
            <p:nvPr/>
          </p:nvSpPr>
          <p:spPr bwMode="auto">
            <a:xfrm flipH="1">
              <a:off x="4350846" y="5426075"/>
              <a:ext cx="530225" cy="0"/>
            </a:xfrm>
            <a:prstGeom prst="line">
              <a:avLst/>
            </a:prstGeom>
            <a:noFill/>
            <a:ln w="12700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D7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Line 7"/>
            <p:cNvSpPr>
              <a:spLocks noChangeShapeType="1"/>
            </p:cNvSpPr>
            <p:nvPr/>
          </p:nvSpPr>
          <p:spPr bwMode="auto">
            <a:xfrm>
              <a:off x="4357196" y="4856163"/>
              <a:ext cx="0" cy="565150"/>
            </a:xfrm>
            <a:prstGeom prst="line">
              <a:avLst/>
            </a:prstGeom>
            <a:noFill/>
            <a:ln w="12700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D7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 flipV="1">
            <a:off x="3137121" y="3026059"/>
            <a:ext cx="1784318" cy="724954"/>
            <a:chOff x="2639521" y="4856163"/>
            <a:chExt cx="2238375" cy="935037"/>
          </a:xfrm>
        </p:grpSpPr>
        <p:sp>
          <p:nvSpPr>
            <p:cNvPr id="112" name="Line 8"/>
            <p:cNvSpPr>
              <a:spLocks noChangeShapeType="1"/>
            </p:cNvSpPr>
            <p:nvPr/>
          </p:nvSpPr>
          <p:spPr bwMode="auto">
            <a:xfrm flipH="1">
              <a:off x="2639521" y="5791200"/>
              <a:ext cx="2238375" cy="0"/>
            </a:xfrm>
            <a:prstGeom prst="line">
              <a:avLst/>
            </a:prstGeom>
            <a:noFill/>
            <a:ln w="12700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D7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3" name="Line 9"/>
            <p:cNvSpPr>
              <a:spLocks noChangeShapeType="1"/>
            </p:cNvSpPr>
            <p:nvPr/>
          </p:nvSpPr>
          <p:spPr bwMode="auto">
            <a:xfrm>
              <a:off x="2645871" y="4856163"/>
              <a:ext cx="0" cy="930275"/>
            </a:xfrm>
            <a:prstGeom prst="line">
              <a:avLst/>
            </a:prstGeom>
            <a:noFill/>
            <a:ln w="12700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D7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 flipV="1">
            <a:off x="7316976" y="3181102"/>
            <a:ext cx="375585" cy="569912"/>
            <a:chOff x="7273433" y="4856163"/>
            <a:chExt cx="531813" cy="569912"/>
          </a:xfrm>
        </p:grpSpPr>
        <p:sp>
          <p:nvSpPr>
            <p:cNvPr id="115" name="Line 10"/>
            <p:cNvSpPr>
              <a:spLocks noChangeShapeType="1"/>
            </p:cNvSpPr>
            <p:nvPr/>
          </p:nvSpPr>
          <p:spPr bwMode="auto">
            <a:xfrm>
              <a:off x="7273433" y="5426075"/>
              <a:ext cx="531813" cy="0"/>
            </a:xfrm>
            <a:prstGeom prst="line">
              <a:avLst/>
            </a:prstGeom>
            <a:noFill/>
            <a:ln w="12700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D7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Line 11"/>
            <p:cNvSpPr>
              <a:spLocks noChangeShapeType="1"/>
            </p:cNvSpPr>
            <p:nvPr/>
          </p:nvSpPr>
          <p:spPr bwMode="auto">
            <a:xfrm>
              <a:off x="7800483" y="4856163"/>
              <a:ext cx="0" cy="565150"/>
            </a:xfrm>
            <a:prstGeom prst="line">
              <a:avLst/>
            </a:prstGeom>
            <a:noFill/>
            <a:ln w="12700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D7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 flipV="1">
            <a:off x="7313802" y="3026773"/>
            <a:ext cx="1873742" cy="727416"/>
            <a:chOff x="7270258" y="4852988"/>
            <a:chExt cx="2239963" cy="938212"/>
          </a:xfrm>
        </p:grpSpPr>
        <p:sp>
          <p:nvSpPr>
            <p:cNvPr id="118" name="Line 12"/>
            <p:cNvSpPr>
              <a:spLocks noChangeShapeType="1"/>
            </p:cNvSpPr>
            <p:nvPr/>
          </p:nvSpPr>
          <p:spPr bwMode="auto">
            <a:xfrm>
              <a:off x="7270258" y="5791200"/>
              <a:ext cx="2239963" cy="0"/>
            </a:xfrm>
            <a:prstGeom prst="line">
              <a:avLst/>
            </a:prstGeom>
            <a:noFill/>
            <a:ln w="12700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D7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9" name="Line 13"/>
            <p:cNvSpPr>
              <a:spLocks noChangeShapeType="1"/>
            </p:cNvSpPr>
            <p:nvPr/>
          </p:nvSpPr>
          <p:spPr bwMode="auto">
            <a:xfrm>
              <a:off x="9505458" y="4852988"/>
              <a:ext cx="0" cy="933450"/>
            </a:xfrm>
            <a:prstGeom prst="line">
              <a:avLst/>
            </a:prstGeom>
            <a:noFill/>
            <a:ln w="12700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D7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0" name="Line 14"/>
          <p:cNvSpPr>
            <a:spLocks noChangeShapeType="1"/>
          </p:cNvSpPr>
          <p:nvPr/>
        </p:nvSpPr>
        <p:spPr bwMode="auto">
          <a:xfrm flipV="1">
            <a:off x="6123176" y="3370014"/>
            <a:ext cx="0" cy="381000"/>
          </a:xfrm>
          <a:prstGeom prst="line">
            <a:avLst/>
          </a:prstGeom>
          <a:noFill/>
          <a:ln w="12700" cap="flat">
            <a:solidFill>
              <a:srgbClr val="FD7B3F">
                <a:lumMod val="75000"/>
              </a:srgb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5D7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1" name="组合 120"/>
          <p:cNvGrpSpPr/>
          <p:nvPr/>
        </p:nvGrpSpPr>
        <p:grpSpPr>
          <a:xfrm flipV="1">
            <a:off x="1571903" y="2872235"/>
            <a:ext cx="3349536" cy="851687"/>
            <a:chOff x="2639521" y="4856163"/>
            <a:chExt cx="2238375" cy="935037"/>
          </a:xfrm>
        </p:grpSpPr>
        <p:sp>
          <p:nvSpPr>
            <p:cNvPr id="122" name="Line 8"/>
            <p:cNvSpPr>
              <a:spLocks noChangeShapeType="1"/>
            </p:cNvSpPr>
            <p:nvPr/>
          </p:nvSpPr>
          <p:spPr bwMode="auto">
            <a:xfrm flipH="1">
              <a:off x="2639521" y="5791200"/>
              <a:ext cx="2238375" cy="0"/>
            </a:xfrm>
            <a:prstGeom prst="line">
              <a:avLst/>
            </a:prstGeom>
            <a:noFill/>
            <a:ln w="12700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D7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3" name="Line 9"/>
            <p:cNvSpPr>
              <a:spLocks noChangeShapeType="1"/>
            </p:cNvSpPr>
            <p:nvPr/>
          </p:nvSpPr>
          <p:spPr bwMode="auto">
            <a:xfrm>
              <a:off x="2645871" y="4856163"/>
              <a:ext cx="0" cy="930275"/>
            </a:xfrm>
            <a:prstGeom prst="line">
              <a:avLst/>
            </a:prstGeom>
            <a:noFill/>
            <a:ln w="12700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D7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 flipV="1">
            <a:off x="7313802" y="2872949"/>
            <a:ext cx="3364626" cy="854579"/>
            <a:chOff x="7270258" y="4852988"/>
            <a:chExt cx="2239963" cy="938212"/>
          </a:xfrm>
        </p:grpSpPr>
        <p:sp>
          <p:nvSpPr>
            <p:cNvPr id="125" name="Line 12"/>
            <p:cNvSpPr>
              <a:spLocks noChangeShapeType="1"/>
            </p:cNvSpPr>
            <p:nvPr/>
          </p:nvSpPr>
          <p:spPr bwMode="auto">
            <a:xfrm>
              <a:off x="7270258" y="5791200"/>
              <a:ext cx="2239963" cy="0"/>
            </a:xfrm>
            <a:prstGeom prst="line">
              <a:avLst/>
            </a:prstGeom>
            <a:noFill/>
            <a:ln w="12700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D7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6" name="Line 13"/>
            <p:cNvSpPr>
              <a:spLocks noChangeShapeType="1"/>
            </p:cNvSpPr>
            <p:nvPr/>
          </p:nvSpPr>
          <p:spPr bwMode="auto">
            <a:xfrm>
              <a:off x="9505458" y="4852988"/>
              <a:ext cx="0" cy="933450"/>
            </a:xfrm>
            <a:prstGeom prst="line">
              <a:avLst/>
            </a:prstGeom>
            <a:noFill/>
            <a:ln w="12700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D7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7" name="Freeform 5"/>
          <p:cNvSpPr/>
          <p:nvPr/>
        </p:nvSpPr>
        <p:spPr bwMode="auto">
          <a:xfrm flipV="1">
            <a:off x="4929376" y="2657226"/>
            <a:ext cx="2384425" cy="709613"/>
          </a:xfrm>
          <a:custGeom>
            <a:avLst/>
            <a:gdLst>
              <a:gd name="T0" fmla="*/ 88 w 3771"/>
              <a:gd name="T1" fmla="*/ 0 h 1116"/>
              <a:gd name="T2" fmla="*/ 3683 w 3771"/>
              <a:gd name="T3" fmla="*/ 0 h 1116"/>
              <a:gd name="T4" fmla="*/ 3771 w 3771"/>
              <a:gd name="T5" fmla="*/ 88 h 1116"/>
              <a:gd name="T6" fmla="*/ 3771 w 3771"/>
              <a:gd name="T7" fmla="*/ 1028 h 1116"/>
              <a:gd name="T8" fmla="*/ 3683 w 3771"/>
              <a:gd name="T9" fmla="*/ 1116 h 1116"/>
              <a:gd name="T10" fmla="*/ 88 w 3771"/>
              <a:gd name="T11" fmla="*/ 1116 h 1116"/>
              <a:gd name="T12" fmla="*/ 0 w 3771"/>
              <a:gd name="T13" fmla="*/ 1028 h 1116"/>
              <a:gd name="T14" fmla="*/ 0 w 3771"/>
              <a:gd name="T15" fmla="*/ 88 h 1116"/>
              <a:gd name="T16" fmla="*/ 88 w 3771"/>
              <a:gd name="T17" fmla="*/ 0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1" h="1116">
                <a:moveTo>
                  <a:pt x="88" y="0"/>
                </a:moveTo>
                <a:lnTo>
                  <a:pt x="3683" y="0"/>
                </a:lnTo>
                <a:cubicBezTo>
                  <a:pt x="3731" y="0"/>
                  <a:pt x="3771" y="39"/>
                  <a:pt x="3771" y="88"/>
                </a:cubicBezTo>
                <a:lnTo>
                  <a:pt x="3771" y="1028"/>
                </a:lnTo>
                <a:cubicBezTo>
                  <a:pt x="3771" y="1077"/>
                  <a:pt x="3731" y="1116"/>
                  <a:pt x="3683" y="1116"/>
                </a:cubicBezTo>
                <a:lnTo>
                  <a:pt x="88" y="1116"/>
                </a:lnTo>
                <a:cubicBezTo>
                  <a:pt x="40" y="1116"/>
                  <a:pt x="0" y="1077"/>
                  <a:pt x="0" y="1028"/>
                </a:cubicBezTo>
                <a:lnTo>
                  <a:pt x="0" y="88"/>
                </a:lnTo>
                <a:cubicBezTo>
                  <a:pt x="0" y="39"/>
                  <a:pt x="40" y="0"/>
                  <a:pt x="88" y="0"/>
                </a:cubicBezTo>
                <a:close/>
              </a:path>
            </a:pathLst>
          </a:custGeom>
          <a:solidFill>
            <a:srgbClr val="F35E40"/>
          </a:solidFill>
          <a:ln w="28575">
            <a:solidFill>
              <a:srgbClr val="FFFFFF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5133054" y="2781199"/>
            <a:ext cx="2031325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每月运营成本</a:t>
            </a:r>
          </a:p>
        </p:txBody>
      </p:sp>
      <p:sp>
        <p:nvSpPr>
          <p:cNvPr id="129" name="Oval 15"/>
          <p:cNvSpPr>
            <a:spLocks noChangeArrowheads="1"/>
          </p:cNvSpPr>
          <p:nvPr/>
        </p:nvSpPr>
        <p:spPr bwMode="auto">
          <a:xfrm flipV="1">
            <a:off x="2683043" y="3723922"/>
            <a:ext cx="907620" cy="911738"/>
          </a:xfrm>
          <a:prstGeom prst="ellipse">
            <a:avLst/>
          </a:prstGeom>
          <a:solidFill>
            <a:srgbClr val="005D7F"/>
          </a:solidFill>
          <a:ln w="28575">
            <a:solidFill>
              <a:srgbClr val="FFFFFF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0" name="Oval 16"/>
          <p:cNvSpPr>
            <a:spLocks noChangeArrowheads="1"/>
          </p:cNvSpPr>
          <p:nvPr/>
        </p:nvSpPr>
        <p:spPr bwMode="auto">
          <a:xfrm flipV="1">
            <a:off x="4188975" y="3723922"/>
            <a:ext cx="907620" cy="911738"/>
          </a:xfrm>
          <a:prstGeom prst="ellipse">
            <a:avLst/>
          </a:prstGeom>
          <a:solidFill>
            <a:srgbClr val="005D7F"/>
          </a:solidFill>
          <a:ln w="28575">
            <a:solidFill>
              <a:srgbClr val="FFFFFF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1" name="Oval 17"/>
          <p:cNvSpPr>
            <a:spLocks noChangeArrowheads="1"/>
          </p:cNvSpPr>
          <p:nvPr/>
        </p:nvSpPr>
        <p:spPr bwMode="auto">
          <a:xfrm flipV="1">
            <a:off x="5694907" y="3723922"/>
            <a:ext cx="907620" cy="911738"/>
          </a:xfrm>
          <a:prstGeom prst="ellipse">
            <a:avLst/>
          </a:prstGeom>
          <a:solidFill>
            <a:srgbClr val="005D7F"/>
          </a:solidFill>
          <a:ln w="28575">
            <a:solidFill>
              <a:srgbClr val="FFFFFF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2" name="Oval 18"/>
          <p:cNvSpPr>
            <a:spLocks noChangeArrowheads="1"/>
          </p:cNvSpPr>
          <p:nvPr/>
        </p:nvSpPr>
        <p:spPr bwMode="auto">
          <a:xfrm flipV="1">
            <a:off x="7200839" y="3723922"/>
            <a:ext cx="907620" cy="911738"/>
          </a:xfrm>
          <a:prstGeom prst="ellipse">
            <a:avLst/>
          </a:prstGeom>
          <a:solidFill>
            <a:srgbClr val="005D7F"/>
          </a:solidFill>
          <a:ln w="28575">
            <a:solidFill>
              <a:srgbClr val="FFFFFF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3" name="Oval 19"/>
          <p:cNvSpPr>
            <a:spLocks noChangeArrowheads="1"/>
          </p:cNvSpPr>
          <p:nvPr/>
        </p:nvSpPr>
        <p:spPr bwMode="auto">
          <a:xfrm flipV="1">
            <a:off x="8707006" y="3723922"/>
            <a:ext cx="905562" cy="911738"/>
          </a:xfrm>
          <a:prstGeom prst="ellipse">
            <a:avLst/>
          </a:prstGeom>
          <a:solidFill>
            <a:srgbClr val="005D7F"/>
          </a:solidFill>
          <a:ln w="28575">
            <a:solidFill>
              <a:srgbClr val="FFFFFF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4" name="Oval 19"/>
          <p:cNvSpPr>
            <a:spLocks noChangeArrowheads="1"/>
          </p:cNvSpPr>
          <p:nvPr/>
        </p:nvSpPr>
        <p:spPr bwMode="auto">
          <a:xfrm flipV="1">
            <a:off x="10211348" y="3723922"/>
            <a:ext cx="905562" cy="911738"/>
          </a:xfrm>
          <a:prstGeom prst="ellipse">
            <a:avLst/>
          </a:prstGeom>
          <a:solidFill>
            <a:srgbClr val="005D7F"/>
          </a:solidFill>
          <a:ln w="28575">
            <a:solidFill>
              <a:srgbClr val="FFFFFF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5" name="Oval 15"/>
          <p:cNvSpPr>
            <a:spLocks noChangeArrowheads="1"/>
          </p:cNvSpPr>
          <p:nvPr/>
        </p:nvSpPr>
        <p:spPr bwMode="auto">
          <a:xfrm flipV="1">
            <a:off x="1177111" y="3723922"/>
            <a:ext cx="907620" cy="911738"/>
          </a:xfrm>
          <a:prstGeom prst="ellipse">
            <a:avLst/>
          </a:prstGeom>
          <a:solidFill>
            <a:srgbClr val="005D7F"/>
          </a:solidFill>
          <a:ln w="28575">
            <a:solidFill>
              <a:srgbClr val="FFFFFF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289992" y="3902792"/>
            <a:ext cx="681858" cy="553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800" b="1" kern="100" dirty="0">
                <a:solidFill>
                  <a:schemeClr val="bg1"/>
                </a:solidFill>
                <a:cs typeface="+mn-ea"/>
                <a:sym typeface="+mn-lt"/>
              </a:rPr>
              <a:t>设备折旧</a:t>
            </a:r>
          </a:p>
        </p:txBody>
      </p:sp>
      <p:sp>
        <p:nvSpPr>
          <p:cNvPr id="137" name="矩形 136"/>
          <p:cNvSpPr/>
          <p:nvPr/>
        </p:nvSpPr>
        <p:spPr>
          <a:xfrm>
            <a:off x="2818002" y="3902792"/>
            <a:ext cx="681858" cy="553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800" b="1" kern="100" dirty="0">
                <a:solidFill>
                  <a:schemeClr val="bg1"/>
                </a:solidFill>
                <a:cs typeface="+mn-ea"/>
                <a:sym typeface="+mn-lt"/>
              </a:rPr>
              <a:t>库存商品</a:t>
            </a:r>
          </a:p>
        </p:txBody>
      </p:sp>
      <p:sp>
        <p:nvSpPr>
          <p:cNvPr id="138" name="矩形 137"/>
          <p:cNvSpPr/>
          <p:nvPr/>
        </p:nvSpPr>
        <p:spPr>
          <a:xfrm>
            <a:off x="4273824" y="3902792"/>
            <a:ext cx="681858" cy="553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800" b="1" kern="100" dirty="0">
                <a:solidFill>
                  <a:schemeClr val="bg1"/>
                </a:solidFill>
                <a:cs typeface="+mn-ea"/>
                <a:sym typeface="+mn-lt"/>
              </a:rPr>
              <a:t>摊销费用</a:t>
            </a:r>
          </a:p>
        </p:txBody>
      </p:sp>
      <p:sp>
        <p:nvSpPr>
          <p:cNvPr id="139" name="矩形 138"/>
          <p:cNvSpPr/>
          <p:nvPr/>
        </p:nvSpPr>
        <p:spPr>
          <a:xfrm>
            <a:off x="5801834" y="3902792"/>
            <a:ext cx="681858" cy="553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800" b="1" kern="100" dirty="0">
                <a:solidFill>
                  <a:schemeClr val="bg1"/>
                </a:solidFill>
                <a:cs typeface="+mn-ea"/>
                <a:sym typeface="+mn-lt"/>
              </a:rPr>
              <a:t>水电费</a:t>
            </a:r>
          </a:p>
        </p:txBody>
      </p:sp>
      <p:sp>
        <p:nvSpPr>
          <p:cNvPr id="140" name="矩形 139"/>
          <p:cNvSpPr/>
          <p:nvPr/>
        </p:nvSpPr>
        <p:spPr>
          <a:xfrm>
            <a:off x="7329845" y="3902792"/>
            <a:ext cx="681858" cy="553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800" b="1" kern="100" dirty="0">
                <a:solidFill>
                  <a:schemeClr val="bg1"/>
                </a:solidFill>
                <a:cs typeface="+mn-ea"/>
                <a:sym typeface="+mn-lt"/>
              </a:rPr>
              <a:t>人员工资</a:t>
            </a:r>
          </a:p>
        </p:txBody>
      </p:sp>
      <p:sp>
        <p:nvSpPr>
          <p:cNvPr id="141" name="矩形 140"/>
          <p:cNvSpPr/>
          <p:nvPr/>
        </p:nvSpPr>
        <p:spPr>
          <a:xfrm>
            <a:off x="8857855" y="3902792"/>
            <a:ext cx="681858" cy="553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800" b="1" kern="100" dirty="0">
                <a:solidFill>
                  <a:schemeClr val="bg1"/>
                </a:solidFill>
                <a:cs typeface="+mn-ea"/>
                <a:sym typeface="+mn-lt"/>
              </a:rPr>
              <a:t>房屋租金</a:t>
            </a:r>
          </a:p>
        </p:txBody>
      </p:sp>
      <p:sp>
        <p:nvSpPr>
          <p:cNvPr id="142" name="矩形 141"/>
          <p:cNvSpPr/>
          <p:nvPr/>
        </p:nvSpPr>
        <p:spPr>
          <a:xfrm>
            <a:off x="10337739" y="3902792"/>
            <a:ext cx="681858" cy="553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kern="100" dirty="0">
                <a:solidFill>
                  <a:schemeClr val="bg1"/>
                </a:solidFill>
                <a:cs typeface="+mn-ea"/>
                <a:sym typeface="+mn-lt"/>
              </a:rPr>
              <a:t>推广费用</a:t>
            </a:r>
          </a:p>
        </p:txBody>
      </p:sp>
      <p:sp>
        <p:nvSpPr>
          <p:cNvPr id="143" name="矩形 142"/>
          <p:cNvSpPr/>
          <p:nvPr/>
        </p:nvSpPr>
        <p:spPr>
          <a:xfrm>
            <a:off x="1118601" y="4869920"/>
            <a:ext cx="1024639" cy="350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7333</a:t>
            </a:r>
          </a:p>
        </p:txBody>
      </p:sp>
      <p:sp>
        <p:nvSpPr>
          <p:cNvPr id="144" name="矩形 143"/>
          <p:cNvSpPr/>
          <p:nvPr/>
        </p:nvSpPr>
        <p:spPr>
          <a:xfrm>
            <a:off x="2553647" y="4869920"/>
            <a:ext cx="1234632" cy="350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16500</a:t>
            </a:r>
          </a:p>
        </p:txBody>
      </p:sp>
      <p:sp>
        <p:nvSpPr>
          <p:cNvPr id="145" name="矩形 144"/>
          <p:cNvSpPr/>
          <p:nvPr/>
        </p:nvSpPr>
        <p:spPr>
          <a:xfrm>
            <a:off x="4174623" y="4869920"/>
            <a:ext cx="1024639" cy="350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6833</a:t>
            </a:r>
          </a:p>
        </p:txBody>
      </p:sp>
      <p:sp>
        <p:nvSpPr>
          <p:cNvPr id="146" name="矩形 145"/>
          <p:cNvSpPr/>
          <p:nvPr/>
        </p:nvSpPr>
        <p:spPr>
          <a:xfrm>
            <a:off x="5690603" y="4869920"/>
            <a:ext cx="1024639" cy="350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9000</a:t>
            </a:r>
          </a:p>
        </p:txBody>
      </p:sp>
      <p:sp>
        <p:nvSpPr>
          <p:cNvPr id="147" name="矩形 146"/>
          <p:cNvSpPr/>
          <p:nvPr/>
        </p:nvSpPr>
        <p:spPr>
          <a:xfrm>
            <a:off x="7089555" y="4869920"/>
            <a:ext cx="1234632" cy="350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79200</a:t>
            </a:r>
          </a:p>
        </p:txBody>
      </p:sp>
      <p:sp>
        <p:nvSpPr>
          <p:cNvPr id="148" name="矩形 147"/>
          <p:cNvSpPr/>
          <p:nvPr/>
        </p:nvSpPr>
        <p:spPr>
          <a:xfrm>
            <a:off x="8624747" y="4869920"/>
            <a:ext cx="12346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92000</a:t>
            </a:r>
          </a:p>
        </p:txBody>
      </p:sp>
      <p:sp>
        <p:nvSpPr>
          <p:cNvPr id="149" name="矩形 148"/>
          <p:cNvSpPr/>
          <p:nvPr/>
        </p:nvSpPr>
        <p:spPr>
          <a:xfrm>
            <a:off x="10166352" y="4869920"/>
            <a:ext cx="1024639" cy="350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8000</a:t>
            </a:r>
          </a:p>
        </p:txBody>
      </p:sp>
      <p:sp>
        <p:nvSpPr>
          <p:cNvPr id="150" name="矩形 149"/>
          <p:cNvSpPr/>
          <p:nvPr/>
        </p:nvSpPr>
        <p:spPr>
          <a:xfrm>
            <a:off x="4247647" y="5877300"/>
            <a:ext cx="3653564" cy="39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合计：</a:t>
            </a:r>
            <a:r>
              <a:rPr lang="en-US" altLang="zh-CN" sz="4400" kern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320800</a:t>
            </a:r>
            <a:r>
              <a:rPr lang="zh-CN" altLang="en-US" sz="4400" kern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元</a:t>
            </a:r>
          </a:p>
        </p:txBody>
      </p:sp>
      <p:sp>
        <p:nvSpPr>
          <p:cNvPr id="151" name="矩形 150"/>
          <p:cNvSpPr/>
          <p:nvPr/>
        </p:nvSpPr>
        <p:spPr>
          <a:xfrm>
            <a:off x="1461404" y="1560871"/>
            <a:ext cx="9655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设计年运营收入约为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513.16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万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元，固定资产金额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万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元、房屋租金（年付）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110.4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万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元。预计固定资产使用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年，固定资产折旧采用平均年限法计算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(7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月除外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1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-297393" y="-1194554"/>
            <a:ext cx="2807161" cy="280716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1860988" y="1257238"/>
            <a:ext cx="3721976" cy="3721976"/>
            <a:chOff x="-966075" y="2611829"/>
            <a:chExt cx="2049594" cy="2049594"/>
          </a:xfrm>
        </p:grpSpPr>
        <p:sp>
          <p:nvSpPr>
            <p:cNvPr id="5" name="椭圆 4"/>
            <p:cNvSpPr/>
            <p:nvPr/>
          </p:nvSpPr>
          <p:spPr>
            <a:xfrm>
              <a:off x="-843094" y="2734810"/>
              <a:ext cx="1803633" cy="1803633"/>
            </a:xfrm>
            <a:prstGeom prst="ellipse">
              <a:avLst/>
            </a:prstGeom>
            <a:solidFill>
              <a:srgbClr val="5B72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-966075" y="2611829"/>
              <a:ext cx="2049594" cy="2049594"/>
            </a:xfrm>
            <a:prstGeom prst="ellipse">
              <a:avLst/>
            </a:prstGeom>
            <a:noFill/>
            <a:ln>
              <a:solidFill>
                <a:srgbClr val="5B7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176268" y="5377434"/>
            <a:ext cx="1333500" cy="1333500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030374" y="5344283"/>
            <a:ext cx="366960" cy="366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331012" y="3136024"/>
            <a:ext cx="3721976" cy="3721976"/>
            <a:chOff x="-966075" y="2611829"/>
            <a:chExt cx="2049594" cy="2049594"/>
          </a:xfrm>
        </p:grpSpPr>
        <p:sp>
          <p:nvSpPr>
            <p:cNvPr id="11" name="椭圆 10"/>
            <p:cNvSpPr/>
            <p:nvPr/>
          </p:nvSpPr>
          <p:spPr>
            <a:xfrm rot="17180848">
              <a:off x="-843094" y="2734810"/>
              <a:ext cx="1803633" cy="1803633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-966075" y="2611829"/>
              <a:ext cx="2049594" cy="2049594"/>
            </a:xfrm>
            <a:prstGeom prst="ellipse">
              <a:avLst/>
            </a:prstGeom>
            <a:noFill/>
            <a:ln>
              <a:solidFill>
                <a:srgbClr val="F35E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10975254" y="-240722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412928" y="12572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718400" y="198250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10622" y="1888903"/>
            <a:ext cx="32435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感谢观看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310622" y="2947912"/>
            <a:ext cx="4394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BUSINESS PROJECT PLAN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3425867" y="3391564"/>
            <a:ext cx="2197322" cy="8679"/>
          </a:xfrm>
          <a:prstGeom prst="line">
            <a:avLst/>
          </a:prstGeom>
          <a:ln w="15875">
            <a:solidFill>
              <a:srgbClr val="5B7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310621" y="3591431"/>
            <a:ext cx="6102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THE CONTENTPLEASE ENTER THE CONTENTPLEASE ENTER THE</a:t>
            </a:r>
          </a:p>
          <a:p>
            <a:r>
              <a:rPr lang="en-US" altLang="zh-CN" sz="10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CONTENTPLEASE ENTER THE CONTENTPLEASE ENTER THE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310622" y="4559321"/>
            <a:ext cx="1630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第一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10692" y="4559321"/>
            <a:ext cx="1630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20XX.XX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8140" y="2239355"/>
            <a:ext cx="1015663" cy="17979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20XX</a:t>
            </a:r>
            <a:endParaRPr lang="en-US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000">
        <p:fade/>
      </p:transition>
    </mc:Choice>
    <mc:Fallback xmlns="">
      <p:transition spd="med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8" grpId="0" bldLvl="0" animBg="1"/>
      <p:bldP spid="9" grpId="0" bldLvl="0" animBg="1"/>
      <p:bldP spid="13" grpId="0" bldLvl="0" animBg="1"/>
      <p:bldP spid="14" grpId="0" bldLvl="0" animBg="1"/>
      <p:bldP spid="15" grpId="0" bldLvl="0" animBg="1"/>
      <p:bldP spid="17" grpId="0"/>
      <p:bldP spid="18" grpId="0"/>
      <p:bldP spid="22" grpId="0"/>
      <p:bldP spid="23" grpId="0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络转</a:t>
            </a:r>
            <a:r>
              <a:rPr lang="zh-CN" altLang="en-US" sz="1200" kern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载、线上线下传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播。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7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229097" y="2182445"/>
            <a:ext cx="3733800" cy="19380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09947" y="3857729"/>
            <a:ext cx="5372101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公司与团队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3081020" y="827405"/>
            <a:ext cx="6029960" cy="4951730"/>
          </a:xfrm>
          <a:prstGeom prst="triangle">
            <a:avLst/>
          </a:prstGeom>
          <a:noFill/>
          <a:ln w="76200">
            <a:solidFill>
              <a:srgbClr val="5B72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975254" y="-240722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412928" y="12572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18400" y="198250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5472" y="3996944"/>
            <a:ext cx="1333500" cy="1333500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808634" y="3996813"/>
            <a:ext cx="366960" cy="366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06618" y="601283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12090" y="1326546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84552" y="5078611"/>
            <a:ext cx="2807161" cy="280716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782353" y="4772325"/>
            <a:ext cx="1655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公司简介</a:t>
            </a:r>
          </a:p>
        </p:txBody>
      </p:sp>
      <p:sp>
        <p:nvSpPr>
          <p:cNvPr id="19" name="TextBox 15"/>
          <p:cNvSpPr txBox="1"/>
          <p:nvPr/>
        </p:nvSpPr>
        <p:spPr>
          <a:xfrm>
            <a:off x="3782353" y="5050259"/>
            <a:ext cx="1655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团队介绍</a:t>
            </a:r>
          </a:p>
        </p:txBody>
      </p:sp>
      <p:sp>
        <p:nvSpPr>
          <p:cNvPr id="20" name="TextBox 16"/>
          <p:cNvSpPr txBox="1"/>
          <p:nvPr/>
        </p:nvSpPr>
        <p:spPr>
          <a:xfrm>
            <a:off x="3782353" y="5312450"/>
            <a:ext cx="1655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项目成员</a:t>
            </a:r>
          </a:p>
        </p:txBody>
      </p:sp>
      <p:sp>
        <p:nvSpPr>
          <p:cNvPr id="21" name="TextBox 17"/>
          <p:cNvSpPr txBox="1"/>
          <p:nvPr/>
        </p:nvSpPr>
        <p:spPr>
          <a:xfrm>
            <a:off x="6860198" y="5078574"/>
            <a:ext cx="1655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核心成员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5204118" y="4772325"/>
            <a:ext cx="1655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组织架构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5204118" y="5078834"/>
            <a:ext cx="1895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公司大事记</a:t>
            </a:r>
          </a:p>
        </p:txBody>
      </p:sp>
      <p:sp>
        <p:nvSpPr>
          <p:cNvPr id="24" name="TextBox 20"/>
          <p:cNvSpPr txBox="1"/>
          <p:nvPr/>
        </p:nvSpPr>
        <p:spPr>
          <a:xfrm>
            <a:off x="6860198" y="4772065"/>
            <a:ext cx="1655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企业理念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4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9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4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9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4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900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 tmFilter="0,0; .5, 1; 1, 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250"/>
                            </p:stCondLst>
                            <p:childTnLst>
                              <p:par>
                                <p:cTn id="6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99"/>
                            </p:stCondLst>
                            <p:childTnLst>
                              <p:par>
                                <p:cTn id="7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950"/>
                            </p:stCondLst>
                            <p:childTnLst>
                              <p:par>
                                <p:cTn id="8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300"/>
                            </p:stCondLst>
                            <p:childTnLst>
                              <p:par>
                                <p:cTn id="8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25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649"/>
                            </p:stCondLst>
                            <p:childTnLst>
                              <p:par>
                                <p:cTn id="9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24"/>
                            </p:stCondLst>
                            <p:childTnLst>
                              <p:par>
                                <p:cTn id="10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5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" grpId="0" animBg="1"/>
      <p:bldP spid="13" grpId="0" bldLvl="0" animBg="1"/>
      <p:bldP spid="3" grpId="0" bldLvl="0" animBg="1"/>
      <p:bldP spid="12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00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9540000">
            <a:off x="11406828" y="61340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9540000">
            <a:off x="10739355" y="575567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524510" y="398780"/>
            <a:ext cx="2049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公司简介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1752" y="643554"/>
            <a:ext cx="24081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Company profile 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056640" y="1678940"/>
            <a:ext cx="2793365" cy="2642870"/>
            <a:chOff x="2055" y="2351"/>
            <a:chExt cx="7230" cy="2692"/>
          </a:xfrm>
        </p:grpSpPr>
        <p:sp>
          <p:nvSpPr>
            <p:cNvPr id="17" name="圆角矩形 7"/>
            <p:cNvSpPr/>
            <p:nvPr/>
          </p:nvSpPr>
          <p:spPr>
            <a:xfrm>
              <a:off x="2055" y="2718"/>
              <a:ext cx="7230" cy="2325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4D8689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矩形 8"/>
            <p:cNvSpPr/>
            <p:nvPr/>
          </p:nvSpPr>
          <p:spPr>
            <a:xfrm>
              <a:off x="2580" y="3524"/>
              <a:ext cx="6120" cy="8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228600" marR="0" lvl="0" indent="-228600" algn="l" defTabSz="914400" rtl="0">
                <a:lnSpc>
                  <a:spcPts val="2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提供一系列健康、时尚饮料和食品，符合年青人的消费习惯与需求。</a:t>
              </a:r>
            </a:p>
          </p:txBody>
        </p:sp>
        <p:sp>
          <p:nvSpPr>
            <p:cNvPr id="19" name="圆角矩形 11"/>
            <p:cNvSpPr/>
            <p:nvPr/>
          </p:nvSpPr>
          <p:spPr>
            <a:xfrm>
              <a:off x="3088" y="2351"/>
              <a:ext cx="5165" cy="727"/>
            </a:xfrm>
            <a:prstGeom prst="roundRect">
              <a:avLst>
                <a:gd name="adj" fmla="val 16667"/>
              </a:avLst>
            </a:prstGeom>
            <a:solidFill>
              <a:srgbClr val="4D8689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3453" y="2428"/>
              <a:ext cx="4405" cy="6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餐饮健康时尚食品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564380" y="1693545"/>
            <a:ext cx="2917825" cy="2628225"/>
            <a:chOff x="2055" y="2351"/>
            <a:chExt cx="7230" cy="2692"/>
          </a:xfrm>
        </p:grpSpPr>
        <p:sp>
          <p:nvSpPr>
            <p:cNvPr id="33" name="圆角矩形 7"/>
            <p:cNvSpPr/>
            <p:nvPr/>
          </p:nvSpPr>
          <p:spPr>
            <a:xfrm>
              <a:off x="2055" y="2718"/>
              <a:ext cx="7230" cy="2325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4D8689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矩形 8"/>
            <p:cNvSpPr/>
            <p:nvPr/>
          </p:nvSpPr>
          <p:spPr>
            <a:xfrm>
              <a:off x="2580" y="3524"/>
              <a:ext cx="6120" cy="8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228600" marR="0" lvl="0" indent="-228600" algn="l" defTabSz="914400" rtl="0">
                <a:lnSpc>
                  <a:spcPts val="2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举办各类趣味性游戏、休闲娱乐活动，帮助顾客排解压力，休憩身心。</a:t>
              </a:r>
            </a:p>
          </p:txBody>
        </p:sp>
        <p:sp>
          <p:nvSpPr>
            <p:cNvPr id="35" name="圆角矩形 11"/>
            <p:cNvSpPr/>
            <p:nvPr/>
          </p:nvSpPr>
          <p:spPr>
            <a:xfrm>
              <a:off x="3088" y="2351"/>
              <a:ext cx="5165" cy="727"/>
            </a:xfrm>
            <a:prstGeom prst="roundRect">
              <a:avLst>
                <a:gd name="adj" fmla="val 16667"/>
              </a:avLst>
            </a:prstGeom>
            <a:solidFill>
              <a:srgbClr val="4D8689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文本框 12"/>
            <p:cNvSpPr txBox="1"/>
            <p:nvPr/>
          </p:nvSpPr>
          <p:spPr>
            <a:xfrm>
              <a:off x="3453" y="2428"/>
              <a:ext cx="4801" cy="6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休闲趣味娱乐减压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196580" y="1678940"/>
            <a:ext cx="2948940" cy="2642870"/>
            <a:chOff x="2055" y="2351"/>
            <a:chExt cx="7230" cy="2692"/>
          </a:xfrm>
        </p:grpSpPr>
        <p:sp>
          <p:nvSpPr>
            <p:cNvPr id="38" name="圆角矩形 7"/>
            <p:cNvSpPr/>
            <p:nvPr/>
          </p:nvSpPr>
          <p:spPr>
            <a:xfrm>
              <a:off x="2055" y="2718"/>
              <a:ext cx="7230" cy="2325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4D8689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矩形 8"/>
            <p:cNvSpPr/>
            <p:nvPr/>
          </p:nvSpPr>
          <p:spPr>
            <a:xfrm>
              <a:off x="2579" y="3321"/>
              <a:ext cx="6120" cy="11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228600" marR="0" lvl="0" indent="-228600" algn="l" defTabSz="914400" rtl="0">
                <a:lnSpc>
                  <a:spcPts val="2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开展面对面的社交活动，弥补网络社交所造成的远离现实社会的不足，增强表达能力和沟通水平。</a:t>
              </a:r>
            </a:p>
          </p:txBody>
        </p:sp>
        <p:sp>
          <p:nvSpPr>
            <p:cNvPr id="48" name="圆角矩形 11"/>
            <p:cNvSpPr/>
            <p:nvPr/>
          </p:nvSpPr>
          <p:spPr>
            <a:xfrm>
              <a:off x="3088" y="2351"/>
              <a:ext cx="5165" cy="727"/>
            </a:xfrm>
            <a:prstGeom prst="roundRect">
              <a:avLst>
                <a:gd name="adj" fmla="val 16667"/>
              </a:avLst>
            </a:prstGeom>
            <a:solidFill>
              <a:srgbClr val="4D8689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文本框 12"/>
            <p:cNvSpPr txBox="1"/>
            <p:nvPr/>
          </p:nvSpPr>
          <p:spPr>
            <a:xfrm>
              <a:off x="3453" y="2428"/>
              <a:ext cx="4405" cy="6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社交面对面社交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021120" y="4686730"/>
            <a:ext cx="10125907" cy="1529837"/>
            <a:chOff x="1608" y="7381"/>
            <a:chExt cx="15405" cy="2409"/>
          </a:xfrm>
        </p:grpSpPr>
        <p:sp>
          <p:nvSpPr>
            <p:cNvPr id="102" name="矩形 101"/>
            <p:cNvSpPr/>
            <p:nvPr/>
          </p:nvSpPr>
          <p:spPr bwMode="auto">
            <a:xfrm>
              <a:off x="1661" y="7381"/>
              <a:ext cx="15266" cy="2409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3" tIns="45711" rIns="91423" bIns="45711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5D7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1608" y="7718"/>
              <a:ext cx="173" cy="1700"/>
            </a:xfrm>
            <a:prstGeom prst="rect">
              <a:avLst/>
            </a:prstGeom>
            <a:solidFill>
              <a:srgbClr val="FD7B3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3" tIns="45711" rIns="91423" bIns="45711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5D7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16840" y="7718"/>
              <a:ext cx="173" cy="1700"/>
            </a:xfrm>
            <a:prstGeom prst="rect">
              <a:avLst/>
            </a:prstGeom>
            <a:solidFill>
              <a:srgbClr val="FD7B3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3" tIns="45711" rIns="91423" bIns="45711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5D7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983" y="7640"/>
              <a:ext cx="14566" cy="1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一品轩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有限责任公司是一家拟议中的集餐饮、休闲、娱乐为一体的综合性服务公司。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旨在为青年人提供一个吃饭娱乐社区场所，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不论顾客是“乐天派”还是“严肃派”，不管他们是喜欢融身于热闹的人群中，还是喜欢坐在安静的角落里，都可以找到属于自己的那份快乐！我们希望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悠品轩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成为青年人在工作学习之余驱赶疲惫、放松心情的聚集地。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1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19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9540000">
            <a:off x="11406828" y="61340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9540000">
            <a:off x="10739355" y="575567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524510" y="398780"/>
            <a:ext cx="2049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项目成员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1752" y="643554"/>
            <a:ext cx="24081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Project member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299714" y="2204820"/>
            <a:ext cx="10085776" cy="3353499"/>
            <a:chOff x="2567" y="3981"/>
            <a:chExt cx="14157" cy="4707"/>
          </a:xfrm>
        </p:grpSpPr>
        <p:sp>
          <p:nvSpPr>
            <p:cNvPr id="29" name="Freeform 3"/>
            <p:cNvSpPr/>
            <p:nvPr/>
          </p:nvSpPr>
          <p:spPr>
            <a:xfrm>
              <a:off x="2577" y="5115"/>
              <a:ext cx="3118" cy="3560"/>
            </a:xfrm>
            <a:custGeom>
              <a:avLst/>
              <a:gdLst>
                <a:gd name="connsiteX0" fmla="*/ 0 w 1979993"/>
                <a:gd name="connsiteY0" fmla="*/ 0 h 2260600"/>
                <a:gd name="connsiteX1" fmla="*/ 1979993 w 1979993"/>
                <a:gd name="connsiteY1" fmla="*/ 0 h 2260600"/>
                <a:gd name="connsiteX2" fmla="*/ 1979993 w 1979993"/>
                <a:gd name="connsiteY2" fmla="*/ 2260599 h 2260600"/>
                <a:gd name="connsiteX3" fmla="*/ 0 w 1979993"/>
                <a:gd name="connsiteY3" fmla="*/ 2260599 h 2260600"/>
                <a:gd name="connsiteX4" fmla="*/ 0 w 1979993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979993" h="2260600">
                  <a:moveTo>
                    <a:pt x="0" y="0"/>
                  </a:moveTo>
                  <a:lnTo>
                    <a:pt x="1979993" y="0"/>
                  </a:lnTo>
                  <a:lnTo>
                    <a:pt x="1979993" y="2260599"/>
                  </a:lnTo>
                  <a:lnTo>
                    <a:pt x="0" y="2260599"/>
                  </a:lnTo>
                  <a:lnTo>
                    <a:pt x="0" y="0"/>
                  </a:lnTo>
                </a:path>
              </a:pathLst>
            </a:custGeom>
            <a:solidFill>
              <a:srgbClr val="282828">
                <a:alpha val="12000"/>
              </a:srgbClr>
            </a:solidFill>
            <a:ln w="12700">
              <a:solidFill>
                <a:srgbClr val="5B727D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3"/>
            <p:cNvSpPr/>
            <p:nvPr/>
          </p:nvSpPr>
          <p:spPr>
            <a:xfrm>
              <a:off x="2567" y="5077"/>
              <a:ext cx="3138" cy="3609"/>
            </a:xfrm>
            <a:custGeom>
              <a:avLst/>
              <a:gdLst>
                <a:gd name="connsiteX0" fmla="*/ 1698345 w 1992693"/>
                <a:gd name="connsiteY0" fmla="*/ 6350 h 2291994"/>
                <a:gd name="connsiteX1" fmla="*/ 1986343 w 1992693"/>
                <a:gd name="connsiteY1" fmla="*/ 6350 h 2291994"/>
                <a:gd name="connsiteX2" fmla="*/ 1986343 w 1992693"/>
                <a:gd name="connsiteY2" fmla="*/ 2285644 h 2291994"/>
                <a:gd name="connsiteX3" fmla="*/ 6350 w 1992693"/>
                <a:gd name="connsiteY3" fmla="*/ 2285644 h 2291994"/>
                <a:gd name="connsiteX4" fmla="*/ 6350 w 1992693"/>
                <a:gd name="connsiteY4" fmla="*/ 6350 h 2291994"/>
                <a:gd name="connsiteX5" fmla="*/ 294347 w 1992693"/>
                <a:gd name="connsiteY5" fmla="*/ 6350 h 2291994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1992693" h="2291994">
                  <a:moveTo>
                    <a:pt x="1698345" y="6350"/>
                  </a:moveTo>
                  <a:lnTo>
                    <a:pt x="1986343" y="6350"/>
                  </a:lnTo>
                  <a:lnTo>
                    <a:pt x="1986343" y="2285644"/>
                  </a:lnTo>
                  <a:lnTo>
                    <a:pt x="6350" y="2285644"/>
                  </a:lnTo>
                  <a:lnTo>
                    <a:pt x="6350" y="6350"/>
                  </a:lnTo>
                  <a:lnTo>
                    <a:pt x="294347" y="6350"/>
                  </a:lnTo>
                </a:path>
              </a:pathLst>
            </a:custGeom>
            <a:ln w="12700">
              <a:solidFill>
                <a:srgbClr val="5B727D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3"/>
            <p:cNvSpPr/>
            <p:nvPr/>
          </p:nvSpPr>
          <p:spPr>
            <a:xfrm>
              <a:off x="3030" y="3981"/>
              <a:ext cx="2211" cy="2211"/>
            </a:xfrm>
            <a:custGeom>
              <a:avLst/>
              <a:gdLst>
                <a:gd name="connsiteX0" fmla="*/ 1403997 w 1403997"/>
                <a:gd name="connsiteY0" fmla="*/ 701992 h 1403997"/>
                <a:gd name="connsiteX1" fmla="*/ 702005 w 1403997"/>
                <a:gd name="connsiteY1" fmla="*/ 1403997 h 1403997"/>
                <a:gd name="connsiteX2" fmla="*/ 0 w 1403997"/>
                <a:gd name="connsiteY2" fmla="*/ 701992 h 1403997"/>
                <a:gd name="connsiteX3" fmla="*/ 702005 w 1403997"/>
                <a:gd name="connsiteY3" fmla="*/ 0 h 1403997"/>
                <a:gd name="connsiteX4" fmla="*/ 1403997 w 1403997"/>
                <a:gd name="connsiteY4" fmla="*/ 701992 h 140399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403997" h="1403997">
                  <a:moveTo>
                    <a:pt x="1403997" y="701992"/>
                  </a:moveTo>
                  <a:cubicBezTo>
                    <a:pt x="1403997" y="1089698"/>
                    <a:pt x="1089698" y="1403997"/>
                    <a:pt x="702005" y="1403997"/>
                  </a:cubicBezTo>
                  <a:cubicBezTo>
                    <a:pt x="314299" y="1403997"/>
                    <a:pt x="0" y="1089698"/>
                    <a:pt x="0" y="701992"/>
                  </a:cubicBezTo>
                  <a:cubicBezTo>
                    <a:pt x="0" y="314287"/>
                    <a:pt x="314299" y="0"/>
                    <a:pt x="702005" y="0"/>
                  </a:cubicBezTo>
                  <a:cubicBezTo>
                    <a:pt x="1089698" y="0"/>
                    <a:pt x="1403997" y="314287"/>
                    <a:pt x="1403997" y="701992"/>
                  </a:cubicBezTo>
                </a:path>
              </a:pathLst>
            </a:custGeom>
            <a:solidFill>
              <a:srgbClr val="5B727D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3"/>
            <p:cNvSpPr/>
            <p:nvPr/>
          </p:nvSpPr>
          <p:spPr>
            <a:xfrm>
              <a:off x="3246" y="4181"/>
              <a:ext cx="1799" cy="1799"/>
            </a:xfrm>
            <a:custGeom>
              <a:avLst/>
              <a:gdLst>
                <a:gd name="connsiteX0" fmla="*/ 1403997 w 1403997"/>
                <a:gd name="connsiteY0" fmla="*/ 701992 h 1403997"/>
                <a:gd name="connsiteX1" fmla="*/ 702005 w 1403997"/>
                <a:gd name="connsiteY1" fmla="*/ 1403997 h 1403997"/>
                <a:gd name="connsiteX2" fmla="*/ 0 w 1403997"/>
                <a:gd name="connsiteY2" fmla="*/ 701992 h 1403997"/>
                <a:gd name="connsiteX3" fmla="*/ 702005 w 1403997"/>
                <a:gd name="connsiteY3" fmla="*/ 0 h 1403997"/>
                <a:gd name="connsiteX4" fmla="*/ 1403997 w 1403997"/>
                <a:gd name="connsiteY4" fmla="*/ 701992 h 140399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403997" h="1403997">
                  <a:moveTo>
                    <a:pt x="1403997" y="701992"/>
                  </a:moveTo>
                  <a:cubicBezTo>
                    <a:pt x="1403997" y="1089698"/>
                    <a:pt x="1089698" y="1403997"/>
                    <a:pt x="702005" y="1403997"/>
                  </a:cubicBezTo>
                  <a:cubicBezTo>
                    <a:pt x="314299" y="1403997"/>
                    <a:pt x="0" y="1089698"/>
                    <a:pt x="0" y="701992"/>
                  </a:cubicBezTo>
                  <a:cubicBezTo>
                    <a:pt x="0" y="314287"/>
                    <a:pt x="314299" y="0"/>
                    <a:pt x="702005" y="0"/>
                  </a:cubicBezTo>
                  <a:cubicBezTo>
                    <a:pt x="1089698" y="0"/>
                    <a:pt x="1403997" y="314287"/>
                    <a:pt x="1403997" y="701992"/>
                  </a:cubicBezTo>
                </a:path>
              </a:pathLst>
            </a:custGeom>
            <a:blipFill rotWithShape="1">
              <a:blip r:embed="rId3"/>
              <a:tile tx="-762000" ty="-44450" sx="24000" sy="24000"/>
            </a:blip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3"/>
            <p:cNvSpPr/>
            <p:nvPr/>
          </p:nvSpPr>
          <p:spPr>
            <a:xfrm>
              <a:off x="6247" y="5116"/>
              <a:ext cx="3118" cy="3560"/>
            </a:xfrm>
            <a:custGeom>
              <a:avLst/>
              <a:gdLst>
                <a:gd name="connsiteX0" fmla="*/ 0 w 1979993"/>
                <a:gd name="connsiteY0" fmla="*/ 0 h 2260600"/>
                <a:gd name="connsiteX1" fmla="*/ 1979993 w 1979993"/>
                <a:gd name="connsiteY1" fmla="*/ 0 h 2260600"/>
                <a:gd name="connsiteX2" fmla="*/ 1979993 w 1979993"/>
                <a:gd name="connsiteY2" fmla="*/ 2260599 h 2260600"/>
                <a:gd name="connsiteX3" fmla="*/ 0 w 1979993"/>
                <a:gd name="connsiteY3" fmla="*/ 2260599 h 2260600"/>
                <a:gd name="connsiteX4" fmla="*/ 0 w 1979993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979993" h="2260600">
                  <a:moveTo>
                    <a:pt x="0" y="0"/>
                  </a:moveTo>
                  <a:lnTo>
                    <a:pt x="1979993" y="0"/>
                  </a:lnTo>
                  <a:lnTo>
                    <a:pt x="1979993" y="2260599"/>
                  </a:lnTo>
                  <a:lnTo>
                    <a:pt x="0" y="2260599"/>
                  </a:lnTo>
                  <a:lnTo>
                    <a:pt x="0" y="0"/>
                  </a:lnTo>
                </a:path>
              </a:pathLst>
            </a:custGeom>
            <a:solidFill>
              <a:srgbClr val="282828">
                <a:alpha val="12000"/>
              </a:srgbClr>
            </a:solidFill>
            <a:ln w="12700">
              <a:solidFill>
                <a:srgbClr val="5B727D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3"/>
            <p:cNvSpPr/>
            <p:nvPr/>
          </p:nvSpPr>
          <p:spPr>
            <a:xfrm>
              <a:off x="6237" y="5078"/>
              <a:ext cx="3138" cy="3609"/>
            </a:xfrm>
            <a:custGeom>
              <a:avLst/>
              <a:gdLst>
                <a:gd name="connsiteX0" fmla="*/ 1698345 w 1992693"/>
                <a:gd name="connsiteY0" fmla="*/ 6350 h 2291994"/>
                <a:gd name="connsiteX1" fmla="*/ 1986343 w 1992693"/>
                <a:gd name="connsiteY1" fmla="*/ 6350 h 2291994"/>
                <a:gd name="connsiteX2" fmla="*/ 1986343 w 1992693"/>
                <a:gd name="connsiteY2" fmla="*/ 2285644 h 2291994"/>
                <a:gd name="connsiteX3" fmla="*/ 6350 w 1992693"/>
                <a:gd name="connsiteY3" fmla="*/ 2285644 h 2291994"/>
                <a:gd name="connsiteX4" fmla="*/ 6350 w 1992693"/>
                <a:gd name="connsiteY4" fmla="*/ 6350 h 2291994"/>
                <a:gd name="connsiteX5" fmla="*/ 294347 w 1992693"/>
                <a:gd name="connsiteY5" fmla="*/ 6350 h 2291994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1992693" h="2291994">
                  <a:moveTo>
                    <a:pt x="1698345" y="6350"/>
                  </a:moveTo>
                  <a:lnTo>
                    <a:pt x="1986343" y="6350"/>
                  </a:lnTo>
                  <a:lnTo>
                    <a:pt x="1986343" y="2285644"/>
                  </a:lnTo>
                  <a:lnTo>
                    <a:pt x="6350" y="2285644"/>
                  </a:lnTo>
                  <a:lnTo>
                    <a:pt x="6350" y="6350"/>
                  </a:lnTo>
                  <a:lnTo>
                    <a:pt x="294347" y="6350"/>
                  </a:lnTo>
                </a:path>
              </a:pathLst>
            </a:custGeom>
            <a:ln w="12700">
              <a:solidFill>
                <a:srgbClr val="5B727D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3"/>
            <p:cNvSpPr/>
            <p:nvPr/>
          </p:nvSpPr>
          <p:spPr>
            <a:xfrm>
              <a:off x="6700" y="3982"/>
              <a:ext cx="2211" cy="2211"/>
            </a:xfrm>
            <a:custGeom>
              <a:avLst/>
              <a:gdLst>
                <a:gd name="connsiteX0" fmla="*/ 1403997 w 1403997"/>
                <a:gd name="connsiteY0" fmla="*/ 701992 h 1403997"/>
                <a:gd name="connsiteX1" fmla="*/ 702005 w 1403997"/>
                <a:gd name="connsiteY1" fmla="*/ 1403997 h 1403997"/>
                <a:gd name="connsiteX2" fmla="*/ 0 w 1403997"/>
                <a:gd name="connsiteY2" fmla="*/ 701992 h 1403997"/>
                <a:gd name="connsiteX3" fmla="*/ 702005 w 1403997"/>
                <a:gd name="connsiteY3" fmla="*/ 0 h 1403997"/>
                <a:gd name="connsiteX4" fmla="*/ 1403997 w 1403997"/>
                <a:gd name="connsiteY4" fmla="*/ 701992 h 140399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403997" h="1403997">
                  <a:moveTo>
                    <a:pt x="1403997" y="701992"/>
                  </a:moveTo>
                  <a:cubicBezTo>
                    <a:pt x="1403997" y="1089698"/>
                    <a:pt x="1089698" y="1403997"/>
                    <a:pt x="702005" y="1403997"/>
                  </a:cubicBezTo>
                  <a:cubicBezTo>
                    <a:pt x="314299" y="1403997"/>
                    <a:pt x="0" y="1089698"/>
                    <a:pt x="0" y="701992"/>
                  </a:cubicBezTo>
                  <a:cubicBezTo>
                    <a:pt x="0" y="314287"/>
                    <a:pt x="314299" y="0"/>
                    <a:pt x="702005" y="0"/>
                  </a:cubicBezTo>
                  <a:cubicBezTo>
                    <a:pt x="1089698" y="0"/>
                    <a:pt x="1403997" y="314287"/>
                    <a:pt x="1403997" y="701992"/>
                  </a:cubicBezTo>
                </a:path>
              </a:pathLst>
            </a:custGeom>
            <a:solidFill>
              <a:srgbClr val="5B727D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3"/>
            <p:cNvSpPr/>
            <p:nvPr/>
          </p:nvSpPr>
          <p:spPr>
            <a:xfrm>
              <a:off x="6916" y="4182"/>
              <a:ext cx="1799" cy="1799"/>
            </a:xfrm>
            <a:custGeom>
              <a:avLst/>
              <a:gdLst>
                <a:gd name="connsiteX0" fmla="*/ 1403997 w 1403997"/>
                <a:gd name="connsiteY0" fmla="*/ 701992 h 1403997"/>
                <a:gd name="connsiteX1" fmla="*/ 702005 w 1403997"/>
                <a:gd name="connsiteY1" fmla="*/ 1403997 h 1403997"/>
                <a:gd name="connsiteX2" fmla="*/ 0 w 1403997"/>
                <a:gd name="connsiteY2" fmla="*/ 701992 h 1403997"/>
                <a:gd name="connsiteX3" fmla="*/ 702005 w 1403997"/>
                <a:gd name="connsiteY3" fmla="*/ 0 h 1403997"/>
                <a:gd name="connsiteX4" fmla="*/ 1403997 w 1403997"/>
                <a:gd name="connsiteY4" fmla="*/ 701992 h 140399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403997" h="1403997">
                  <a:moveTo>
                    <a:pt x="1403997" y="701992"/>
                  </a:moveTo>
                  <a:cubicBezTo>
                    <a:pt x="1403997" y="1089698"/>
                    <a:pt x="1089698" y="1403997"/>
                    <a:pt x="702005" y="1403997"/>
                  </a:cubicBezTo>
                  <a:cubicBezTo>
                    <a:pt x="314299" y="1403997"/>
                    <a:pt x="0" y="1089698"/>
                    <a:pt x="0" y="701992"/>
                  </a:cubicBezTo>
                  <a:cubicBezTo>
                    <a:pt x="0" y="314287"/>
                    <a:pt x="314299" y="0"/>
                    <a:pt x="702005" y="0"/>
                  </a:cubicBezTo>
                  <a:cubicBezTo>
                    <a:pt x="1089698" y="0"/>
                    <a:pt x="1403997" y="314287"/>
                    <a:pt x="1403997" y="701992"/>
                  </a:cubicBezTo>
                </a:path>
              </a:pathLst>
            </a:custGeom>
            <a:blipFill rotWithShape="1">
              <a:blip r:embed="rId3"/>
              <a:tile tx="-762000" ty="-44450" sx="24000" sy="24000"/>
            </a:blip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3"/>
            <p:cNvSpPr/>
            <p:nvPr/>
          </p:nvSpPr>
          <p:spPr>
            <a:xfrm>
              <a:off x="9907" y="5116"/>
              <a:ext cx="3118" cy="3560"/>
            </a:xfrm>
            <a:custGeom>
              <a:avLst/>
              <a:gdLst>
                <a:gd name="connsiteX0" fmla="*/ 0 w 1979993"/>
                <a:gd name="connsiteY0" fmla="*/ 0 h 2260600"/>
                <a:gd name="connsiteX1" fmla="*/ 1979993 w 1979993"/>
                <a:gd name="connsiteY1" fmla="*/ 0 h 2260600"/>
                <a:gd name="connsiteX2" fmla="*/ 1979993 w 1979993"/>
                <a:gd name="connsiteY2" fmla="*/ 2260599 h 2260600"/>
                <a:gd name="connsiteX3" fmla="*/ 0 w 1979993"/>
                <a:gd name="connsiteY3" fmla="*/ 2260599 h 2260600"/>
                <a:gd name="connsiteX4" fmla="*/ 0 w 1979993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979993" h="2260600">
                  <a:moveTo>
                    <a:pt x="0" y="0"/>
                  </a:moveTo>
                  <a:lnTo>
                    <a:pt x="1979993" y="0"/>
                  </a:lnTo>
                  <a:lnTo>
                    <a:pt x="1979993" y="2260599"/>
                  </a:lnTo>
                  <a:lnTo>
                    <a:pt x="0" y="2260599"/>
                  </a:lnTo>
                  <a:lnTo>
                    <a:pt x="0" y="0"/>
                  </a:lnTo>
                </a:path>
              </a:pathLst>
            </a:custGeom>
            <a:solidFill>
              <a:srgbClr val="282828">
                <a:alpha val="12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3"/>
            <p:cNvSpPr/>
            <p:nvPr/>
          </p:nvSpPr>
          <p:spPr>
            <a:xfrm>
              <a:off x="9897" y="5078"/>
              <a:ext cx="3138" cy="3609"/>
            </a:xfrm>
            <a:custGeom>
              <a:avLst/>
              <a:gdLst>
                <a:gd name="connsiteX0" fmla="*/ 1698345 w 1992693"/>
                <a:gd name="connsiteY0" fmla="*/ 6350 h 2291994"/>
                <a:gd name="connsiteX1" fmla="*/ 1986343 w 1992693"/>
                <a:gd name="connsiteY1" fmla="*/ 6350 h 2291994"/>
                <a:gd name="connsiteX2" fmla="*/ 1986343 w 1992693"/>
                <a:gd name="connsiteY2" fmla="*/ 2285644 h 2291994"/>
                <a:gd name="connsiteX3" fmla="*/ 6350 w 1992693"/>
                <a:gd name="connsiteY3" fmla="*/ 2285644 h 2291994"/>
                <a:gd name="connsiteX4" fmla="*/ 6350 w 1992693"/>
                <a:gd name="connsiteY4" fmla="*/ 6350 h 2291994"/>
                <a:gd name="connsiteX5" fmla="*/ 294347 w 1992693"/>
                <a:gd name="connsiteY5" fmla="*/ 6350 h 2291994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1992693" h="2291994">
                  <a:moveTo>
                    <a:pt x="1698345" y="6350"/>
                  </a:moveTo>
                  <a:lnTo>
                    <a:pt x="1986343" y="6350"/>
                  </a:lnTo>
                  <a:lnTo>
                    <a:pt x="1986343" y="2285644"/>
                  </a:lnTo>
                  <a:lnTo>
                    <a:pt x="6350" y="2285644"/>
                  </a:lnTo>
                  <a:lnTo>
                    <a:pt x="6350" y="6350"/>
                  </a:lnTo>
                  <a:lnTo>
                    <a:pt x="294347" y="6350"/>
                  </a:lnTo>
                </a:path>
              </a:pathLst>
            </a:custGeom>
            <a:ln w="12700">
              <a:solidFill>
                <a:srgbClr val="5B727D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3"/>
            <p:cNvSpPr/>
            <p:nvPr/>
          </p:nvSpPr>
          <p:spPr>
            <a:xfrm>
              <a:off x="10360" y="3982"/>
              <a:ext cx="2211" cy="2211"/>
            </a:xfrm>
            <a:custGeom>
              <a:avLst/>
              <a:gdLst>
                <a:gd name="connsiteX0" fmla="*/ 1403997 w 1403997"/>
                <a:gd name="connsiteY0" fmla="*/ 701992 h 1403997"/>
                <a:gd name="connsiteX1" fmla="*/ 702005 w 1403997"/>
                <a:gd name="connsiteY1" fmla="*/ 1403997 h 1403997"/>
                <a:gd name="connsiteX2" fmla="*/ 0 w 1403997"/>
                <a:gd name="connsiteY2" fmla="*/ 701992 h 1403997"/>
                <a:gd name="connsiteX3" fmla="*/ 702005 w 1403997"/>
                <a:gd name="connsiteY3" fmla="*/ 0 h 1403997"/>
                <a:gd name="connsiteX4" fmla="*/ 1403997 w 1403997"/>
                <a:gd name="connsiteY4" fmla="*/ 701992 h 140399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403997" h="1403997">
                  <a:moveTo>
                    <a:pt x="1403997" y="701992"/>
                  </a:moveTo>
                  <a:cubicBezTo>
                    <a:pt x="1403997" y="1089698"/>
                    <a:pt x="1089698" y="1403997"/>
                    <a:pt x="702005" y="1403997"/>
                  </a:cubicBezTo>
                  <a:cubicBezTo>
                    <a:pt x="314299" y="1403997"/>
                    <a:pt x="0" y="1089698"/>
                    <a:pt x="0" y="701992"/>
                  </a:cubicBezTo>
                  <a:cubicBezTo>
                    <a:pt x="0" y="314287"/>
                    <a:pt x="314299" y="0"/>
                    <a:pt x="702005" y="0"/>
                  </a:cubicBezTo>
                  <a:cubicBezTo>
                    <a:pt x="1089698" y="0"/>
                    <a:pt x="1403997" y="314287"/>
                    <a:pt x="1403997" y="701992"/>
                  </a:cubicBezTo>
                </a:path>
              </a:pathLst>
            </a:custGeom>
            <a:solidFill>
              <a:srgbClr val="5B727D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3"/>
            <p:cNvSpPr/>
            <p:nvPr/>
          </p:nvSpPr>
          <p:spPr>
            <a:xfrm>
              <a:off x="10576" y="4182"/>
              <a:ext cx="1799" cy="1799"/>
            </a:xfrm>
            <a:custGeom>
              <a:avLst/>
              <a:gdLst>
                <a:gd name="connsiteX0" fmla="*/ 1403997 w 1403997"/>
                <a:gd name="connsiteY0" fmla="*/ 701992 h 1403997"/>
                <a:gd name="connsiteX1" fmla="*/ 702005 w 1403997"/>
                <a:gd name="connsiteY1" fmla="*/ 1403997 h 1403997"/>
                <a:gd name="connsiteX2" fmla="*/ 0 w 1403997"/>
                <a:gd name="connsiteY2" fmla="*/ 701992 h 1403997"/>
                <a:gd name="connsiteX3" fmla="*/ 702005 w 1403997"/>
                <a:gd name="connsiteY3" fmla="*/ 0 h 1403997"/>
                <a:gd name="connsiteX4" fmla="*/ 1403997 w 1403997"/>
                <a:gd name="connsiteY4" fmla="*/ 701992 h 140399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403997" h="1403997">
                  <a:moveTo>
                    <a:pt x="1403997" y="701992"/>
                  </a:moveTo>
                  <a:cubicBezTo>
                    <a:pt x="1403997" y="1089698"/>
                    <a:pt x="1089698" y="1403997"/>
                    <a:pt x="702005" y="1403997"/>
                  </a:cubicBezTo>
                  <a:cubicBezTo>
                    <a:pt x="314299" y="1403997"/>
                    <a:pt x="0" y="1089698"/>
                    <a:pt x="0" y="701992"/>
                  </a:cubicBezTo>
                  <a:cubicBezTo>
                    <a:pt x="0" y="314287"/>
                    <a:pt x="314299" y="0"/>
                    <a:pt x="702005" y="0"/>
                  </a:cubicBezTo>
                  <a:cubicBezTo>
                    <a:pt x="1089698" y="0"/>
                    <a:pt x="1403997" y="314287"/>
                    <a:pt x="1403997" y="701992"/>
                  </a:cubicBezTo>
                </a:path>
              </a:pathLst>
            </a:custGeom>
            <a:blipFill rotWithShape="1">
              <a:blip r:embed="rId3"/>
              <a:tile tx="-762000" ty="-44450" sx="24000" sy="24000"/>
            </a:blip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3"/>
            <p:cNvSpPr/>
            <p:nvPr/>
          </p:nvSpPr>
          <p:spPr>
            <a:xfrm>
              <a:off x="13596" y="5117"/>
              <a:ext cx="3118" cy="3560"/>
            </a:xfrm>
            <a:custGeom>
              <a:avLst/>
              <a:gdLst>
                <a:gd name="connsiteX0" fmla="*/ 0 w 1979993"/>
                <a:gd name="connsiteY0" fmla="*/ 0 h 2260600"/>
                <a:gd name="connsiteX1" fmla="*/ 1979993 w 1979993"/>
                <a:gd name="connsiteY1" fmla="*/ 0 h 2260600"/>
                <a:gd name="connsiteX2" fmla="*/ 1979993 w 1979993"/>
                <a:gd name="connsiteY2" fmla="*/ 2260599 h 2260600"/>
                <a:gd name="connsiteX3" fmla="*/ 0 w 1979993"/>
                <a:gd name="connsiteY3" fmla="*/ 2260599 h 2260600"/>
                <a:gd name="connsiteX4" fmla="*/ 0 w 1979993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979993" h="2260600">
                  <a:moveTo>
                    <a:pt x="0" y="0"/>
                  </a:moveTo>
                  <a:lnTo>
                    <a:pt x="1979993" y="0"/>
                  </a:lnTo>
                  <a:lnTo>
                    <a:pt x="1979993" y="2260599"/>
                  </a:lnTo>
                  <a:lnTo>
                    <a:pt x="0" y="2260599"/>
                  </a:lnTo>
                  <a:lnTo>
                    <a:pt x="0" y="0"/>
                  </a:lnTo>
                </a:path>
              </a:pathLst>
            </a:custGeom>
            <a:solidFill>
              <a:srgbClr val="282828">
                <a:alpha val="12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3"/>
            <p:cNvSpPr/>
            <p:nvPr/>
          </p:nvSpPr>
          <p:spPr>
            <a:xfrm>
              <a:off x="13586" y="5079"/>
              <a:ext cx="3138" cy="3609"/>
            </a:xfrm>
            <a:custGeom>
              <a:avLst/>
              <a:gdLst>
                <a:gd name="connsiteX0" fmla="*/ 1698345 w 1992693"/>
                <a:gd name="connsiteY0" fmla="*/ 6350 h 2291994"/>
                <a:gd name="connsiteX1" fmla="*/ 1986343 w 1992693"/>
                <a:gd name="connsiteY1" fmla="*/ 6350 h 2291994"/>
                <a:gd name="connsiteX2" fmla="*/ 1986343 w 1992693"/>
                <a:gd name="connsiteY2" fmla="*/ 2285644 h 2291994"/>
                <a:gd name="connsiteX3" fmla="*/ 6350 w 1992693"/>
                <a:gd name="connsiteY3" fmla="*/ 2285644 h 2291994"/>
                <a:gd name="connsiteX4" fmla="*/ 6350 w 1992693"/>
                <a:gd name="connsiteY4" fmla="*/ 6350 h 2291994"/>
                <a:gd name="connsiteX5" fmla="*/ 294347 w 1992693"/>
                <a:gd name="connsiteY5" fmla="*/ 6350 h 2291994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1992693" h="2291994">
                  <a:moveTo>
                    <a:pt x="1698345" y="6350"/>
                  </a:moveTo>
                  <a:lnTo>
                    <a:pt x="1986343" y="6350"/>
                  </a:lnTo>
                  <a:lnTo>
                    <a:pt x="1986343" y="2285644"/>
                  </a:lnTo>
                  <a:lnTo>
                    <a:pt x="6350" y="2285644"/>
                  </a:lnTo>
                  <a:lnTo>
                    <a:pt x="6350" y="6350"/>
                  </a:lnTo>
                  <a:lnTo>
                    <a:pt x="294347" y="6350"/>
                  </a:lnTo>
                </a:path>
              </a:pathLst>
            </a:custGeom>
            <a:ln w="12700">
              <a:solidFill>
                <a:srgbClr val="5B727D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3"/>
            <p:cNvSpPr/>
            <p:nvPr/>
          </p:nvSpPr>
          <p:spPr>
            <a:xfrm>
              <a:off x="14049" y="3983"/>
              <a:ext cx="2211" cy="2211"/>
            </a:xfrm>
            <a:custGeom>
              <a:avLst/>
              <a:gdLst>
                <a:gd name="connsiteX0" fmla="*/ 1403997 w 1403997"/>
                <a:gd name="connsiteY0" fmla="*/ 701992 h 1403997"/>
                <a:gd name="connsiteX1" fmla="*/ 702005 w 1403997"/>
                <a:gd name="connsiteY1" fmla="*/ 1403997 h 1403997"/>
                <a:gd name="connsiteX2" fmla="*/ 0 w 1403997"/>
                <a:gd name="connsiteY2" fmla="*/ 701992 h 1403997"/>
                <a:gd name="connsiteX3" fmla="*/ 702005 w 1403997"/>
                <a:gd name="connsiteY3" fmla="*/ 0 h 1403997"/>
                <a:gd name="connsiteX4" fmla="*/ 1403997 w 1403997"/>
                <a:gd name="connsiteY4" fmla="*/ 701992 h 140399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403997" h="1403997">
                  <a:moveTo>
                    <a:pt x="1403997" y="701992"/>
                  </a:moveTo>
                  <a:cubicBezTo>
                    <a:pt x="1403997" y="1089698"/>
                    <a:pt x="1089698" y="1403997"/>
                    <a:pt x="702005" y="1403997"/>
                  </a:cubicBezTo>
                  <a:cubicBezTo>
                    <a:pt x="314299" y="1403997"/>
                    <a:pt x="0" y="1089698"/>
                    <a:pt x="0" y="701992"/>
                  </a:cubicBezTo>
                  <a:cubicBezTo>
                    <a:pt x="0" y="314287"/>
                    <a:pt x="314299" y="0"/>
                    <a:pt x="702005" y="0"/>
                  </a:cubicBezTo>
                  <a:cubicBezTo>
                    <a:pt x="1089698" y="0"/>
                    <a:pt x="1403997" y="314287"/>
                    <a:pt x="1403997" y="701992"/>
                  </a:cubicBezTo>
                </a:path>
              </a:pathLst>
            </a:custGeom>
            <a:solidFill>
              <a:srgbClr val="5B727D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3"/>
            <p:cNvSpPr/>
            <p:nvPr/>
          </p:nvSpPr>
          <p:spPr>
            <a:xfrm>
              <a:off x="14265" y="4183"/>
              <a:ext cx="1799" cy="1799"/>
            </a:xfrm>
            <a:custGeom>
              <a:avLst/>
              <a:gdLst>
                <a:gd name="connsiteX0" fmla="*/ 1403997 w 1403997"/>
                <a:gd name="connsiteY0" fmla="*/ 701992 h 1403997"/>
                <a:gd name="connsiteX1" fmla="*/ 702005 w 1403997"/>
                <a:gd name="connsiteY1" fmla="*/ 1403997 h 1403997"/>
                <a:gd name="connsiteX2" fmla="*/ 0 w 1403997"/>
                <a:gd name="connsiteY2" fmla="*/ 701992 h 1403997"/>
                <a:gd name="connsiteX3" fmla="*/ 702005 w 1403997"/>
                <a:gd name="connsiteY3" fmla="*/ 0 h 1403997"/>
                <a:gd name="connsiteX4" fmla="*/ 1403997 w 1403997"/>
                <a:gd name="connsiteY4" fmla="*/ 701992 h 140399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403997" h="1403997">
                  <a:moveTo>
                    <a:pt x="1403997" y="701992"/>
                  </a:moveTo>
                  <a:cubicBezTo>
                    <a:pt x="1403997" y="1089698"/>
                    <a:pt x="1089698" y="1403997"/>
                    <a:pt x="702005" y="1403997"/>
                  </a:cubicBezTo>
                  <a:cubicBezTo>
                    <a:pt x="314299" y="1403997"/>
                    <a:pt x="0" y="1089698"/>
                    <a:pt x="0" y="701992"/>
                  </a:cubicBezTo>
                  <a:cubicBezTo>
                    <a:pt x="0" y="314287"/>
                    <a:pt x="314299" y="0"/>
                    <a:pt x="702005" y="0"/>
                  </a:cubicBezTo>
                  <a:cubicBezTo>
                    <a:pt x="1089698" y="0"/>
                    <a:pt x="1403997" y="314287"/>
                    <a:pt x="1403997" y="701992"/>
                  </a:cubicBezTo>
                </a:path>
              </a:pathLst>
            </a:custGeom>
            <a:blipFill rotWithShape="1">
              <a:blip r:embed="rId3"/>
              <a:tile tx="-762000" ty="-44450" sx="24000" sy="24000"/>
            </a:blip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TextBox 1"/>
            <p:cNvSpPr txBox="1"/>
            <p:nvPr/>
          </p:nvSpPr>
          <p:spPr>
            <a:xfrm>
              <a:off x="10155" y="6623"/>
              <a:ext cx="2640" cy="1684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>
                <a:lnSpc>
                  <a:spcPts val="1600"/>
                </a:lnSpc>
                <a:tabLst>
                  <a:tab pos="152400" algn="l"/>
                  <a:tab pos="228600" algn="l"/>
                  <a:tab pos="292100" algn="l"/>
                  <a:tab pos="520700" algn="l"/>
                  <a:tab pos="571500" algn="l"/>
                </a:tabLst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某某某</a:t>
              </a:r>
            </a:p>
            <a:p>
              <a:pPr algn="ctr">
                <a:lnSpc>
                  <a:spcPts val="1600"/>
                </a:lnSpc>
                <a:tabLst>
                  <a:tab pos="152400" algn="l"/>
                  <a:tab pos="228600" algn="l"/>
                  <a:tab pos="292100" algn="l"/>
                  <a:tab pos="520700" algn="l"/>
                  <a:tab pos="571500" algn="l"/>
                </a:tabLst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首席架构师</a:t>
              </a:r>
            </a:p>
            <a:p>
              <a:pPr algn="ctr">
                <a:lnSpc>
                  <a:spcPts val="1600"/>
                </a:lnSpc>
                <a:tabLst>
                  <a:tab pos="152400" algn="l"/>
                  <a:tab pos="228600" algn="l"/>
                  <a:tab pos="292100" algn="l"/>
                  <a:tab pos="520700" algn="l"/>
                  <a:tab pos="571500" algn="l"/>
                </a:tabLst>
              </a:pP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ts val="2100"/>
                </a:lnSpc>
                <a:tabLst>
                  <a:tab pos="152400" algn="l"/>
                  <a:tab pos="228600" algn="l"/>
                  <a:tab pos="292100" algn="l"/>
                  <a:tab pos="520700" algn="l"/>
                  <a:tab pos="571500" algn="l"/>
                </a:tabLst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工作岗位说明及日常工作内容阐述。</a:t>
              </a:r>
            </a:p>
          </p:txBody>
        </p:sp>
        <p:sp>
          <p:nvSpPr>
            <p:cNvPr id="46" name="TextBox 1"/>
            <p:cNvSpPr txBox="1"/>
            <p:nvPr/>
          </p:nvSpPr>
          <p:spPr>
            <a:xfrm>
              <a:off x="14013" y="6624"/>
              <a:ext cx="2302" cy="1684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>
                <a:lnSpc>
                  <a:spcPts val="1600"/>
                </a:lnSpc>
                <a:tabLst>
                  <a:tab pos="152400" algn="l"/>
                  <a:tab pos="228600" algn="l"/>
                  <a:tab pos="292100" algn="l"/>
                  <a:tab pos="520700" algn="l"/>
                  <a:tab pos="571500" algn="l"/>
                </a:tabLst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某某某</a:t>
              </a:r>
            </a:p>
            <a:p>
              <a:pPr algn="ctr">
                <a:lnSpc>
                  <a:spcPts val="1600"/>
                </a:lnSpc>
                <a:tabLst>
                  <a:tab pos="152400" algn="l"/>
                  <a:tab pos="228600" algn="l"/>
                  <a:tab pos="292100" algn="l"/>
                  <a:tab pos="520700" algn="l"/>
                  <a:tab pos="571500" algn="l"/>
                </a:tabLst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财务总监</a:t>
              </a:r>
            </a:p>
            <a:p>
              <a:pPr algn="ctr">
                <a:lnSpc>
                  <a:spcPts val="1600"/>
                </a:lnSpc>
                <a:tabLst>
                  <a:tab pos="152400" algn="l"/>
                  <a:tab pos="228600" algn="l"/>
                  <a:tab pos="292100" algn="l"/>
                  <a:tab pos="520700" algn="l"/>
                  <a:tab pos="571500" algn="l"/>
                </a:tabLst>
              </a:pP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ts val="2100"/>
                </a:lnSpc>
                <a:tabLst>
                  <a:tab pos="152400" algn="l"/>
                  <a:tab pos="228600" algn="l"/>
                  <a:tab pos="292100" algn="l"/>
                  <a:tab pos="520700" algn="l"/>
                  <a:tab pos="571500" algn="l"/>
                </a:tabLst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工作岗位说明及日常工作内容阐述。</a:t>
              </a:r>
            </a:p>
          </p:txBody>
        </p:sp>
        <p:sp>
          <p:nvSpPr>
            <p:cNvPr id="3" name="TextBox 1"/>
            <p:cNvSpPr txBox="1"/>
            <p:nvPr/>
          </p:nvSpPr>
          <p:spPr>
            <a:xfrm>
              <a:off x="2826" y="6435"/>
              <a:ext cx="2640" cy="1684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>
                <a:lnSpc>
                  <a:spcPts val="1600"/>
                </a:lnSpc>
                <a:tabLst>
                  <a:tab pos="355600" algn="l"/>
                  <a:tab pos="419100" algn="l"/>
                  <a:tab pos="495300" algn="l"/>
                  <a:tab pos="596900" algn="l"/>
                  <a:tab pos="660400" algn="l"/>
                </a:tabLst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某某某</a:t>
              </a:r>
            </a:p>
            <a:p>
              <a:pPr algn="ctr">
                <a:lnSpc>
                  <a:spcPts val="1600"/>
                </a:lnSpc>
                <a:tabLst>
                  <a:tab pos="355600" algn="l"/>
                  <a:tab pos="419100" algn="l"/>
                  <a:tab pos="495300" algn="l"/>
                  <a:tab pos="596900" algn="l"/>
                  <a:tab pos="660400" algn="l"/>
                </a:tabLst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人力资源经理</a:t>
              </a:r>
            </a:p>
            <a:p>
              <a:pPr algn="ctr">
                <a:lnSpc>
                  <a:spcPts val="1600"/>
                </a:lnSpc>
                <a:tabLst>
                  <a:tab pos="355600" algn="l"/>
                  <a:tab pos="419100" algn="l"/>
                  <a:tab pos="495300" algn="l"/>
                  <a:tab pos="596900" algn="l"/>
                  <a:tab pos="660400" algn="l"/>
                </a:tabLst>
              </a:pP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ts val="2100"/>
                </a:lnSpc>
                <a:tabLst>
                  <a:tab pos="355600" algn="l"/>
                  <a:tab pos="419100" algn="l"/>
                  <a:tab pos="495300" algn="l"/>
                  <a:tab pos="596900" algn="l"/>
                  <a:tab pos="660400" algn="l"/>
                </a:tabLst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工作岗位说明及日常工作内容阐述。</a:t>
              </a:r>
            </a:p>
          </p:txBody>
        </p:sp>
        <p:sp>
          <p:nvSpPr>
            <p:cNvPr id="50" name="TextBox 1"/>
            <p:cNvSpPr txBox="1"/>
            <p:nvPr/>
          </p:nvSpPr>
          <p:spPr>
            <a:xfrm>
              <a:off x="6705" y="6435"/>
              <a:ext cx="2200" cy="2062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>
                <a:lnSpc>
                  <a:spcPts val="1600"/>
                </a:lnSpc>
                <a:tabLst>
                  <a:tab pos="152400" algn="l"/>
                  <a:tab pos="228600" algn="l"/>
                  <a:tab pos="292100" algn="l"/>
                  <a:tab pos="520700" algn="l"/>
                  <a:tab pos="571500" algn="l"/>
                </a:tabLst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某某某</a:t>
              </a:r>
            </a:p>
            <a:p>
              <a:pPr algn="ctr">
                <a:lnSpc>
                  <a:spcPts val="1600"/>
                </a:lnSpc>
                <a:tabLst>
                  <a:tab pos="152400" algn="l"/>
                  <a:tab pos="228600" algn="l"/>
                  <a:tab pos="292100" algn="l"/>
                  <a:tab pos="520700" algn="l"/>
                  <a:tab pos="571500" algn="l"/>
                </a:tabLst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市场营销主管</a:t>
              </a:r>
            </a:p>
            <a:p>
              <a:pPr algn="ctr">
                <a:lnSpc>
                  <a:spcPts val="1600"/>
                </a:lnSpc>
                <a:tabLst>
                  <a:tab pos="152400" algn="l"/>
                  <a:tab pos="228600" algn="l"/>
                  <a:tab pos="292100" algn="l"/>
                  <a:tab pos="520700" algn="l"/>
                  <a:tab pos="571500" algn="l"/>
                </a:tabLst>
              </a:pP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ts val="2100"/>
                </a:lnSpc>
                <a:tabLst>
                  <a:tab pos="152400" algn="l"/>
                  <a:tab pos="228600" algn="l"/>
                  <a:tab pos="292100" algn="l"/>
                  <a:tab pos="520700" algn="l"/>
                  <a:tab pos="571500" algn="l"/>
                </a:tabLst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工作岗位说明及日常工作内容阐述。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1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4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9540000">
            <a:off x="11406828" y="61340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9540000">
            <a:off x="10739355" y="575567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524510" y="398780"/>
            <a:ext cx="2049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企业架构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1752" y="643554"/>
            <a:ext cx="2408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The enterprise architecture </a:t>
            </a:r>
          </a:p>
        </p:txBody>
      </p:sp>
      <p:grpSp>
        <p:nvGrpSpPr>
          <p:cNvPr id="132" name="组合 131"/>
          <p:cNvGrpSpPr/>
          <p:nvPr/>
        </p:nvGrpSpPr>
        <p:grpSpPr>
          <a:xfrm>
            <a:off x="1779736" y="2130855"/>
            <a:ext cx="2282495" cy="610242"/>
            <a:chOff x="1562061" y="1969310"/>
            <a:chExt cx="3068502" cy="610355"/>
          </a:xfrm>
        </p:grpSpPr>
        <p:sp>
          <p:nvSpPr>
            <p:cNvPr id="133" name="Line 33"/>
            <p:cNvSpPr>
              <a:spLocks noChangeShapeType="1"/>
            </p:cNvSpPr>
            <p:nvPr/>
          </p:nvSpPr>
          <p:spPr bwMode="auto">
            <a:xfrm>
              <a:off x="1562061" y="2244288"/>
              <a:ext cx="3064368" cy="0"/>
            </a:xfrm>
            <a:prstGeom prst="line">
              <a:avLst/>
            </a:prstGeom>
            <a:noFill/>
            <a:ln w="7938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>
              <a:off x="1563438" y="2241109"/>
              <a:ext cx="0" cy="338556"/>
            </a:xfrm>
            <a:prstGeom prst="line">
              <a:avLst/>
            </a:prstGeom>
            <a:noFill/>
            <a:ln w="7938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4630563" y="2241109"/>
              <a:ext cx="0" cy="338556"/>
            </a:xfrm>
            <a:prstGeom prst="line">
              <a:avLst/>
            </a:prstGeom>
            <a:noFill/>
            <a:ln w="7938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Line 36"/>
            <p:cNvSpPr>
              <a:spLocks noChangeShapeType="1"/>
            </p:cNvSpPr>
            <p:nvPr/>
          </p:nvSpPr>
          <p:spPr bwMode="auto">
            <a:xfrm>
              <a:off x="3099756" y="1969310"/>
              <a:ext cx="0" cy="276567"/>
            </a:xfrm>
            <a:prstGeom prst="line">
              <a:avLst/>
            </a:prstGeom>
            <a:noFill/>
            <a:ln w="7938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1276819" y="3198779"/>
            <a:ext cx="1045605" cy="538730"/>
            <a:chOff x="1030205" y="3037432"/>
            <a:chExt cx="1045799" cy="538830"/>
          </a:xfrm>
        </p:grpSpPr>
        <p:sp>
          <p:nvSpPr>
            <p:cNvPr id="138" name="Line 37"/>
            <p:cNvSpPr>
              <a:spLocks noChangeShapeType="1"/>
            </p:cNvSpPr>
            <p:nvPr/>
          </p:nvSpPr>
          <p:spPr bwMode="auto">
            <a:xfrm>
              <a:off x="1030205" y="3290157"/>
              <a:ext cx="1044421" cy="0"/>
            </a:xfrm>
            <a:prstGeom prst="line">
              <a:avLst/>
            </a:prstGeom>
            <a:noFill/>
            <a:ln w="7938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9" name="Line 38"/>
            <p:cNvSpPr>
              <a:spLocks noChangeShapeType="1"/>
            </p:cNvSpPr>
            <p:nvPr/>
          </p:nvSpPr>
          <p:spPr bwMode="auto">
            <a:xfrm>
              <a:off x="1030205" y="3288568"/>
              <a:ext cx="0" cy="287694"/>
            </a:xfrm>
            <a:prstGeom prst="line">
              <a:avLst/>
            </a:prstGeom>
            <a:noFill/>
            <a:ln w="7938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0" name="Line 39"/>
            <p:cNvSpPr>
              <a:spLocks noChangeShapeType="1"/>
            </p:cNvSpPr>
            <p:nvPr/>
          </p:nvSpPr>
          <p:spPr bwMode="auto">
            <a:xfrm>
              <a:off x="2076004" y="3288568"/>
              <a:ext cx="0" cy="287694"/>
            </a:xfrm>
            <a:prstGeom prst="line">
              <a:avLst/>
            </a:prstGeom>
            <a:noFill/>
            <a:ln w="7938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1" name="Line 40"/>
            <p:cNvSpPr>
              <a:spLocks noChangeShapeType="1"/>
            </p:cNvSpPr>
            <p:nvPr/>
          </p:nvSpPr>
          <p:spPr bwMode="auto">
            <a:xfrm>
              <a:off x="1555171" y="3037432"/>
              <a:ext cx="0" cy="255904"/>
            </a:xfrm>
            <a:prstGeom prst="line">
              <a:avLst/>
            </a:prstGeom>
            <a:noFill/>
            <a:ln w="7938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3373543" y="3198779"/>
            <a:ext cx="1362455" cy="538730"/>
            <a:chOff x="3949898" y="3037432"/>
            <a:chExt cx="1362707" cy="538830"/>
          </a:xfrm>
        </p:grpSpPr>
        <p:sp>
          <p:nvSpPr>
            <p:cNvPr id="143" name="Line 43"/>
            <p:cNvSpPr>
              <a:spLocks noChangeShapeType="1"/>
            </p:cNvSpPr>
            <p:nvPr/>
          </p:nvSpPr>
          <p:spPr bwMode="auto">
            <a:xfrm>
              <a:off x="3949898" y="3290157"/>
              <a:ext cx="1361329" cy="0"/>
            </a:xfrm>
            <a:prstGeom prst="line">
              <a:avLst/>
            </a:prstGeom>
            <a:noFill/>
            <a:ln w="7938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4" name="Line 44"/>
            <p:cNvSpPr>
              <a:spLocks noChangeShapeType="1"/>
            </p:cNvSpPr>
            <p:nvPr/>
          </p:nvSpPr>
          <p:spPr bwMode="auto">
            <a:xfrm>
              <a:off x="3951276" y="3288568"/>
              <a:ext cx="0" cy="287694"/>
            </a:xfrm>
            <a:prstGeom prst="line">
              <a:avLst/>
            </a:prstGeom>
            <a:noFill/>
            <a:ln w="7938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5" name="Line 45"/>
            <p:cNvSpPr>
              <a:spLocks noChangeShapeType="1"/>
            </p:cNvSpPr>
            <p:nvPr/>
          </p:nvSpPr>
          <p:spPr bwMode="auto">
            <a:xfrm>
              <a:off x="5312605" y="3288568"/>
              <a:ext cx="0" cy="287694"/>
            </a:xfrm>
            <a:prstGeom prst="line">
              <a:avLst/>
            </a:prstGeom>
            <a:noFill/>
            <a:ln w="7938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6" name="Line 46"/>
            <p:cNvSpPr>
              <a:spLocks noChangeShapeType="1"/>
            </p:cNvSpPr>
            <p:nvPr/>
          </p:nvSpPr>
          <p:spPr bwMode="auto">
            <a:xfrm>
              <a:off x="4633318" y="3037432"/>
              <a:ext cx="0" cy="255904"/>
            </a:xfrm>
            <a:prstGeom prst="line">
              <a:avLst/>
            </a:prstGeom>
            <a:noFill/>
            <a:ln w="7938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7" name="Line 49"/>
            <p:cNvSpPr>
              <a:spLocks noChangeShapeType="1"/>
            </p:cNvSpPr>
            <p:nvPr/>
          </p:nvSpPr>
          <p:spPr bwMode="auto">
            <a:xfrm>
              <a:off x="4633318" y="3288568"/>
              <a:ext cx="0" cy="287694"/>
            </a:xfrm>
            <a:prstGeom prst="line">
              <a:avLst/>
            </a:prstGeom>
            <a:noFill/>
            <a:ln w="7938" cap="flat">
              <a:solidFill>
                <a:srgbClr val="96969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2028982" y="1671584"/>
            <a:ext cx="1785380" cy="452914"/>
            <a:chOff x="2227390" y="1773748"/>
            <a:chExt cx="1785711" cy="452998"/>
          </a:xfrm>
        </p:grpSpPr>
        <p:sp>
          <p:nvSpPr>
            <p:cNvPr id="149" name="Rectangle 29"/>
            <p:cNvSpPr>
              <a:spLocks noChangeArrowheads="1"/>
            </p:cNvSpPr>
            <p:nvPr/>
          </p:nvSpPr>
          <p:spPr bwMode="auto">
            <a:xfrm>
              <a:off x="2227390" y="1773748"/>
              <a:ext cx="1785711" cy="452998"/>
            </a:xfrm>
            <a:prstGeom prst="rect">
              <a:avLst/>
            </a:prstGeom>
            <a:solidFill>
              <a:srgbClr val="5B727D"/>
            </a:solidFill>
            <a:ln w="7938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2664581" y="1800192"/>
              <a:ext cx="945055" cy="3988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总经理</a:t>
              </a: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016451" y="2737918"/>
            <a:ext cx="1567719" cy="452914"/>
            <a:chOff x="1292796" y="2840280"/>
            <a:chExt cx="1568009" cy="452998"/>
          </a:xfrm>
          <a:solidFill>
            <a:srgbClr val="5B727D"/>
          </a:solidFill>
        </p:grpSpPr>
        <p:sp>
          <p:nvSpPr>
            <p:cNvPr id="152" name="Rectangle 30"/>
            <p:cNvSpPr>
              <a:spLocks noChangeArrowheads="1"/>
            </p:cNvSpPr>
            <p:nvPr/>
          </p:nvSpPr>
          <p:spPr bwMode="auto">
            <a:xfrm>
              <a:off x="1292796" y="2840280"/>
              <a:ext cx="1568009" cy="452998"/>
            </a:xfrm>
            <a:prstGeom prst="rect">
              <a:avLst/>
            </a:prstGeom>
            <a:grpFill/>
            <a:ln w="7938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1491041" y="2885163"/>
              <a:ext cx="1199102" cy="3988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副总经理</a:t>
              </a: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3263334" y="2737918"/>
            <a:ext cx="1567719" cy="452914"/>
            <a:chOff x="3540095" y="2840280"/>
            <a:chExt cx="1568009" cy="452998"/>
          </a:xfrm>
          <a:solidFill>
            <a:srgbClr val="5B727D"/>
          </a:solidFill>
        </p:grpSpPr>
        <p:sp>
          <p:nvSpPr>
            <p:cNvPr id="155" name="Rectangle 32"/>
            <p:cNvSpPr>
              <a:spLocks noChangeArrowheads="1"/>
            </p:cNvSpPr>
            <p:nvPr/>
          </p:nvSpPr>
          <p:spPr bwMode="auto">
            <a:xfrm>
              <a:off x="3540095" y="2840280"/>
              <a:ext cx="1568009" cy="452998"/>
            </a:xfrm>
            <a:prstGeom prst="rect">
              <a:avLst/>
            </a:prstGeom>
            <a:grpFill/>
            <a:ln w="7938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3736512" y="2885163"/>
              <a:ext cx="1199102" cy="3988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副总经理</a:t>
              </a: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2074790" y="3740687"/>
            <a:ext cx="506627" cy="2057979"/>
            <a:chOff x="2351329" y="3843234"/>
            <a:chExt cx="506720" cy="2058360"/>
          </a:xfrm>
        </p:grpSpPr>
        <p:sp>
          <p:nvSpPr>
            <p:cNvPr id="158" name="Rectangle 41"/>
            <p:cNvSpPr>
              <a:spLocks noChangeArrowheads="1"/>
            </p:cNvSpPr>
            <p:nvPr/>
          </p:nvSpPr>
          <p:spPr bwMode="auto">
            <a:xfrm>
              <a:off x="2355129" y="3843234"/>
              <a:ext cx="502920" cy="2058360"/>
            </a:xfrm>
            <a:prstGeom prst="rect">
              <a:avLst/>
            </a:prstGeom>
            <a:solidFill>
              <a:srgbClr val="FEFEFE"/>
            </a:solidFill>
            <a:ln w="7938" cap="flat">
              <a:solidFill>
                <a:srgbClr val="969696"/>
              </a:solidFill>
              <a:prstDash val="solid"/>
              <a:miter lim="800000"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2351329" y="3962801"/>
              <a:ext cx="492533" cy="86193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市场部</a:t>
              </a: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3125574" y="3740687"/>
            <a:ext cx="501449" cy="2057979"/>
            <a:chOff x="3402309" y="3843234"/>
            <a:chExt cx="501542" cy="2058360"/>
          </a:xfrm>
        </p:grpSpPr>
        <p:sp>
          <p:nvSpPr>
            <p:cNvPr id="161" name="Rectangle 42"/>
            <p:cNvSpPr>
              <a:spLocks noChangeArrowheads="1"/>
            </p:cNvSpPr>
            <p:nvPr/>
          </p:nvSpPr>
          <p:spPr bwMode="auto">
            <a:xfrm>
              <a:off x="3402309" y="3843234"/>
              <a:ext cx="501542" cy="2058360"/>
            </a:xfrm>
            <a:prstGeom prst="rect">
              <a:avLst/>
            </a:prstGeom>
            <a:solidFill>
              <a:srgbClr val="FEFEFE"/>
            </a:solidFill>
            <a:ln w="7938" cap="flat">
              <a:solidFill>
                <a:srgbClr val="969696"/>
              </a:solidFill>
              <a:prstDash val="solid"/>
              <a:miter lim="800000"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3404020" y="3967480"/>
              <a:ext cx="492534" cy="86193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研发部</a:t>
              </a: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3800938" y="3740687"/>
            <a:ext cx="512138" cy="2057979"/>
            <a:chOff x="4077795" y="3843234"/>
            <a:chExt cx="512232" cy="2058360"/>
          </a:xfrm>
        </p:grpSpPr>
        <p:sp>
          <p:nvSpPr>
            <p:cNvPr id="164" name="Rectangle 48"/>
            <p:cNvSpPr>
              <a:spLocks noChangeArrowheads="1"/>
            </p:cNvSpPr>
            <p:nvPr/>
          </p:nvSpPr>
          <p:spPr bwMode="auto">
            <a:xfrm>
              <a:off x="4088485" y="3843234"/>
              <a:ext cx="501542" cy="2058360"/>
            </a:xfrm>
            <a:prstGeom prst="rect">
              <a:avLst/>
            </a:prstGeom>
            <a:solidFill>
              <a:srgbClr val="FEFEFE"/>
            </a:solidFill>
            <a:ln w="7938" cap="flat">
              <a:solidFill>
                <a:srgbClr val="969696"/>
              </a:solidFill>
              <a:prstDash val="solid"/>
              <a:miter lim="800000"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4077795" y="3963240"/>
              <a:ext cx="492533" cy="86193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财务部</a:t>
              </a: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4497671" y="3740687"/>
            <a:ext cx="501449" cy="2057979"/>
            <a:chOff x="4774661" y="3843234"/>
            <a:chExt cx="501542" cy="2058360"/>
          </a:xfrm>
        </p:grpSpPr>
        <p:sp>
          <p:nvSpPr>
            <p:cNvPr id="167" name="Rectangle 47"/>
            <p:cNvSpPr>
              <a:spLocks noChangeArrowheads="1"/>
            </p:cNvSpPr>
            <p:nvPr/>
          </p:nvSpPr>
          <p:spPr bwMode="auto">
            <a:xfrm>
              <a:off x="4774661" y="3843234"/>
              <a:ext cx="501542" cy="2058360"/>
            </a:xfrm>
            <a:prstGeom prst="rect">
              <a:avLst/>
            </a:prstGeom>
            <a:solidFill>
              <a:srgbClr val="FEFEFE"/>
            </a:solidFill>
            <a:ln w="7938" cap="flat">
              <a:solidFill>
                <a:srgbClr val="969696"/>
              </a:solidFill>
              <a:prstDash val="solid"/>
              <a:miter lim="800000"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4775624" y="3963240"/>
              <a:ext cx="492534" cy="86193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人事部</a:t>
              </a:r>
            </a:p>
          </p:txBody>
        </p:sp>
      </p:grpSp>
      <p:sp>
        <p:nvSpPr>
          <p:cNvPr id="169" name="矩形 168"/>
          <p:cNvSpPr/>
          <p:nvPr/>
        </p:nvSpPr>
        <p:spPr>
          <a:xfrm>
            <a:off x="5859850" y="1155068"/>
            <a:ext cx="1210364" cy="368300"/>
          </a:xfrm>
          <a:prstGeom prst="rect">
            <a:avLst/>
          </a:prstGeom>
          <a:solidFill>
            <a:srgbClr val="5B727D"/>
          </a:solidFill>
          <a:ln w="190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总经理</a:t>
            </a:r>
          </a:p>
        </p:txBody>
      </p:sp>
      <p:sp>
        <p:nvSpPr>
          <p:cNvPr id="170" name="矩形 169"/>
          <p:cNvSpPr/>
          <p:nvPr/>
        </p:nvSpPr>
        <p:spPr>
          <a:xfrm>
            <a:off x="7070214" y="1113356"/>
            <a:ext cx="427709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负责经营战略及实施，协调全盘管理工作，推行公司的经营理念。</a:t>
            </a:r>
          </a:p>
        </p:txBody>
      </p:sp>
      <p:sp>
        <p:nvSpPr>
          <p:cNvPr id="171" name="矩形 170"/>
          <p:cNvSpPr/>
          <p:nvPr/>
        </p:nvSpPr>
        <p:spPr>
          <a:xfrm>
            <a:off x="5859850" y="1874717"/>
            <a:ext cx="1210364" cy="368300"/>
          </a:xfrm>
          <a:prstGeom prst="rect">
            <a:avLst/>
          </a:prstGeom>
          <a:solidFill>
            <a:srgbClr val="5B727D"/>
          </a:solidFill>
          <a:ln w="190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副总经理</a:t>
            </a:r>
          </a:p>
        </p:txBody>
      </p:sp>
      <p:sp>
        <p:nvSpPr>
          <p:cNvPr id="172" name="矩形 171"/>
          <p:cNvSpPr/>
          <p:nvPr/>
        </p:nvSpPr>
        <p:spPr>
          <a:xfrm>
            <a:off x="7070214" y="1833005"/>
            <a:ext cx="427709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配合总经理制定公司发展战略、负责日常管理及经营活动。</a:t>
            </a:r>
          </a:p>
        </p:txBody>
      </p:sp>
      <p:sp>
        <p:nvSpPr>
          <p:cNvPr id="173" name="矩形 172"/>
          <p:cNvSpPr/>
          <p:nvPr/>
        </p:nvSpPr>
        <p:spPr>
          <a:xfrm>
            <a:off x="5859850" y="2636078"/>
            <a:ext cx="1210363" cy="368300"/>
          </a:xfrm>
          <a:prstGeom prst="rect">
            <a:avLst/>
          </a:prstGeom>
          <a:solidFill>
            <a:srgbClr val="5B727D"/>
          </a:solidFill>
          <a:ln w="190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研发部</a:t>
            </a:r>
          </a:p>
        </p:txBody>
      </p:sp>
      <p:sp>
        <p:nvSpPr>
          <p:cNvPr id="174" name="矩形 173"/>
          <p:cNvSpPr/>
          <p:nvPr/>
        </p:nvSpPr>
        <p:spPr>
          <a:xfrm>
            <a:off x="7070214" y="2594366"/>
            <a:ext cx="427709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负责新活动和服务的开发。全面把握设计趋势及潮流，对设计人员开展常规培训。</a:t>
            </a:r>
          </a:p>
        </p:txBody>
      </p:sp>
      <p:sp>
        <p:nvSpPr>
          <p:cNvPr id="175" name="矩形 174"/>
          <p:cNvSpPr/>
          <p:nvPr/>
        </p:nvSpPr>
        <p:spPr>
          <a:xfrm>
            <a:off x="5859850" y="3454074"/>
            <a:ext cx="1210363" cy="368300"/>
          </a:xfrm>
          <a:prstGeom prst="rect">
            <a:avLst/>
          </a:prstGeom>
          <a:solidFill>
            <a:srgbClr val="5B727D"/>
          </a:solidFill>
          <a:ln w="190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市场部</a:t>
            </a:r>
          </a:p>
        </p:txBody>
      </p:sp>
      <p:sp>
        <p:nvSpPr>
          <p:cNvPr id="176" name="矩形 175"/>
          <p:cNvSpPr/>
          <p:nvPr/>
        </p:nvSpPr>
        <p:spPr>
          <a:xfrm>
            <a:off x="7070214" y="3449991"/>
            <a:ext cx="427709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负责市场推广以及市场信息的收集反馈工作。</a:t>
            </a:r>
          </a:p>
        </p:txBody>
      </p:sp>
      <p:sp>
        <p:nvSpPr>
          <p:cNvPr id="177" name="矩形 176"/>
          <p:cNvSpPr/>
          <p:nvPr/>
        </p:nvSpPr>
        <p:spPr>
          <a:xfrm>
            <a:off x="5859850" y="4223952"/>
            <a:ext cx="1210363" cy="368300"/>
          </a:xfrm>
          <a:prstGeom prst="rect">
            <a:avLst/>
          </a:prstGeom>
          <a:solidFill>
            <a:srgbClr val="5B727D"/>
          </a:solidFill>
          <a:ln w="190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采购部</a:t>
            </a:r>
          </a:p>
        </p:txBody>
      </p:sp>
      <p:sp>
        <p:nvSpPr>
          <p:cNvPr id="178" name="矩形 177"/>
          <p:cNvSpPr/>
          <p:nvPr/>
        </p:nvSpPr>
        <p:spPr>
          <a:xfrm>
            <a:off x="7070214" y="4182240"/>
            <a:ext cx="427709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负责采购食品、设备以及装饰品等。</a:t>
            </a:r>
          </a:p>
        </p:txBody>
      </p:sp>
      <p:sp>
        <p:nvSpPr>
          <p:cNvPr id="179" name="矩形 178"/>
          <p:cNvSpPr/>
          <p:nvPr/>
        </p:nvSpPr>
        <p:spPr>
          <a:xfrm>
            <a:off x="5859850" y="4913634"/>
            <a:ext cx="1210363" cy="368300"/>
          </a:xfrm>
          <a:prstGeom prst="rect">
            <a:avLst/>
          </a:prstGeom>
          <a:solidFill>
            <a:srgbClr val="5B727D"/>
          </a:solidFill>
          <a:ln w="190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人事部</a:t>
            </a:r>
          </a:p>
        </p:txBody>
      </p:sp>
      <p:sp>
        <p:nvSpPr>
          <p:cNvPr id="180" name="矩形 179"/>
          <p:cNvSpPr/>
          <p:nvPr/>
        </p:nvSpPr>
        <p:spPr>
          <a:xfrm>
            <a:off x="7070214" y="4871922"/>
            <a:ext cx="427709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负责人事管理，制定考评和激励机制，负责对人员的招聘、培训并负责后勤工作。</a:t>
            </a:r>
          </a:p>
        </p:txBody>
      </p:sp>
      <p:sp>
        <p:nvSpPr>
          <p:cNvPr id="181" name="矩形 180"/>
          <p:cNvSpPr/>
          <p:nvPr/>
        </p:nvSpPr>
        <p:spPr>
          <a:xfrm>
            <a:off x="5859850" y="5683513"/>
            <a:ext cx="1210363" cy="368300"/>
          </a:xfrm>
          <a:prstGeom prst="rect">
            <a:avLst/>
          </a:prstGeom>
          <a:solidFill>
            <a:srgbClr val="5B727D"/>
          </a:solidFill>
          <a:ln w="190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财务部</a:t>
            </a:r>
          </a:p>
        </p:txBody>
      </p:sp>
      <p:sp>
        <p:nvSpPr>
          <p:cNvPr id="182" name="矩形 181"/>
          <p:cNvSpPr/>
          <p:nvPr/>
        </p:nvSpPr>
        <p:spPr>
          <a:xfrm>
            <a:off x="7070214" y="5683513"/>
            <a:ext cx="427709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对本公司的财务进行管理。</a:t>
            </a:r>
          </a:p>
        </p:txBody>
      </p:sp>
      <p:grpSp>
        <p:nvGrpSpPr>
          <p:cNvPr id="183" name="组合 182"/>
          <p:cNvGrpSpPr/>
          <p:nvPr/>
        </p:nvGrpSpPr>
        <p:grpSpPr>
          <a:xfrm>
            <a:off x="1032982" y="3740687"/>
            <a:ext cx="509532" cy="2057979"/>
            <a:chOff x="1309330" y="3843234"/>
            <a:chExt cx="509626" cy="2058360"/>
          </a:xfrm>
        </p:grpSpPr>
        <p:sp>
          <p:nvSpPr>
            <p:cNvPr id="184" name="Rectangle 31"/>
            <p:cNvSpPr>
              <a:spLocks noChangeArrowheads="1"/>
            </p:cNvSpPr>
            <p:nvPr/>
          </p:nvSpPr>
          <p:spPr bwMode="auto">
            <a:xfrm>
              <a:off x="1309330" y="3843234"/>
              <a:ext cx="501542" cy="2058360"/>
            </a:xfrm>
            <a:prstGeom prst="rect">
              <a:avLst/>
            </a:prstGeom>
            <a:solidFill>
              <a:srgbClr val="FEFEFE"/>
            </a:solidFill>
            <a:ln w="7938" cap="flat">
              <a:solidFill>
                <a:srgbClr val="969696"/>
              </a:solidFill>
              <a:prstDash val="solid"/>
              <a:miter lim="800000"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26422" y="3962801"/>
              <a:ext cx="492534" cy="86193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采购部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1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21" grpId="0"/>
      <p:bldP spid="22" grpId="0"/>
      <p:bldP spid="169" grpId="0" bldLvl="0" animBg="1"/>
      <p:bldP spid="170" grpId="0"/>
      <p:bldP spid="171" grpId="0" bldLvl="0" animBg="1"/>
      <p:bldP spid="172" grpId="0"/>
      <p:bldP spid="173" grpId="0" bldLvl="0" animBg="1"/>
      <p:bldP spid="174" grpId="0"/>
      <p:bldP spid="175" grpId="0" bldLvl="0" animBg="1"/>
      <p:bldP spid="176" grpId="0"/>
      <p:bldP spid="177" grpId="0" bldLvl="0" animBg="1"/>
      <p:bldP spid="178" grpId="0"/>
      <p:bldP spid="179" grpId="0" bldLvl="0" animBg="1"/>
      <p:bldP spid="180" grpId="0"/>
      <p:bldP spid="181" grpId="0" bldLvl="0" animBg="1"/>
      <p:bldP spid="1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9540000">
            <a:off x="11406828" y="61340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9540000">
            <a:off x="10739355" y="575567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524510" y="398780"/>
            <a:ext cx="2649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公司大事记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87367" y="643554"/>
            <a:ext cx="24081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Company events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1481455" y="1608455"/>
            <a:ext cx="8918575" cy="4110990"/>
            <a:chOff x="2333" y="2533"/>
            <a:chExt cx="14045" cy="6474"/>
          </a:xfrm>
        </p:grpSpPr>
        <p:grpSp>
          <p:nvGrpSpPr>
            <p:cNvPr id="4" name="组合 3"/>
            <p:cNvGrpSpPr/>
            <p:nvPr/>
          </p:nvGrpSpPr>
          <p:grpSpPr>
            <a:xfrm>
              <a:off x="2333" y="2533"/>
              <a:ext cx="4102" cy="2753"/>
              <a:chOff x="1430114" y="2931616"/>
              <a:chExt cx="2604671" cy="1748176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430114" y="2931616"/>
                <a:ext cx="2604671" cy="1050002"/>
                <a:chOff x="1430114" y="2931616"/>
                <a:chExt cx="2604671" cy="1050002"/>
              </a:xfrm>
            </p:grpSpPr>
            <p:sp>
              <p:nvSpPr>
                <p:cNvPr id="6" name="五边形 28"/>
                <p:cNvSpPr/>
                <p:nvPr/>
              </p:nvSpPr>
              <p:spPr>
                <a:xfrm>
                  <a:off x="2276404" y="3044795"/>
                  <a:ext cx="1758381" cy="823643"/>
                </a:xfrm>
                <a:prstGeom prst="homePlate">
                  <a:avLst>
                    <a:gd name="adj" fmla="val 40279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>
                  <a:normAutofit/>
                </a:bodyPr>
                <a:lstStyle/>
                <a:p>
                  <a:pPr lvl="0" defTabSz="913765">
                    <a:defRPr/>
                  </a:pPr>
                  <a:r>
                    <a:rPr lang="zh-CN" altLang="en-US" sz="16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    标题文本预设</a:t>
                  </a:r>
                  <a:endPara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1430114" y="2931616"/>
                  <a:ext cx="1050001" cy="1050002"/>
                </a:xfrm>
                <a:prstGeom prst="ellipse">
                  <a:avLst/>
                </a:prstGeom>
                <a:solidFill>
                  <a:srgbClr val="5B727D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任意多边形 30" title="HBOw5gySgy"/>
                <p:cNvSpPr/>
                <p:nvPr/>
              </p:nvSpPr>
              <p:spPr bwMode="auto">
                <a:xfrm>
                  <a:off x="1732418" y="3168636"/>
                  <a:ext cx="481328" cy="606645"/>
                </a:xfrm>
                <a:custGeom>
                  <a:avLst/>
                  <a:gdLst>
                    <a:gd name="connsiteX0" fmla="*/ 179388 w 268288"/>
                    <a:gd name="connsiteY0" fmla="*/ 166688 h 338138"/>
                    <a:gd name="connsiteX1" fmla="*/ 203200 w 268288"/>
                    <a:gd name="connsiteY1" fmla="*/ 190443 h 338138"/>
                    <a:gd name="connsiteX2" fmla="*/ 203200 w 268288"/>
                    <a:gd name="connsiteY2" fmla="*/ 252471 h 338138"/>
                    <a:gd name="connsiteX3" fmla="*/ 179388 w 268288"/>
                    <a:gd name="connsiteY3" fmla="*/ 276226 h 338138"/>
                    <a:gd name="connsiteX4" fmla="*/ 155575 w 268288"/>
                    <a:gd name="connsiteY4" fmla="*/ 252471 h 338138"/>
                    <a:gd name="connsiteX5" fmla="*/ 155575 w 268288"/>
                    <a:gd name="connsiteY5" fmla="*/ 190443 h 338138"/>
                    <a:gd name="connsiteX6" fmla="*/ 179388 w 268288"/>
                    <a:gd name="connsiteY6" fmla="*/ 166688 h 338138"/>
                    <a:gd name="connsiteX7" fmla="*/ 179388 w 268288"/>
                    <a:gd name="connsiteY7" fmla="*/ 150813 h 338138"/>
                    <a:gd name="connsiteX8" fmla="*/ 139700 w 268288"/>
                    <a:gd name="connsiteY8" fmla="*/ 190427 h 338138"/>
                    <a:gd name="connsiteX9" fmla="*/ 139700 w 268288"/>
                    <a:gd name="connsiteY9" fmla="*/ 252488 h 338138"/>
                    <a:gd name="connsiteX10" fmla="*/ 179388 w 268288"/>
                    <a:gd name="connsiteY10" fmla="*/ 292101 h 338138"/>
                    <a:gd name="connsiteX11" fmla="*/ 219075 w 268288"/>
                    <a:gd name="connsiteY11" fmla="*/ 252488 h 338138"/>
                    <a:gd name="connsiteX12" fmla="*/ 219075 w 268288"/>
                    <a:gd name="connsiteY12" fmla="*/ 190427 h 338138"/>
                    <a:gd name="connsiteX13" fmla="*/ 179388 w 268288"/>
                    <a:gd name="connsiteY13" fmla="*/ 150813 h 338138"/>
                    <a:gd name="connsiteX14" fmla="*/ 57120 w 268288"/>
                    <a:gd name="connsiteY14" fmla="*/ 150813 h 338138"/>
                    <a:gd name="connsiteX15" fmla="*/ 49212 w 268288"/>
                    <a:gd name="connsiteY15" fmla="*/ 158705 h 338138"/>
                    <a:gd name="connsiteX16" fmla="*/ 57120 w 268288"/>
                    <a:gd name="connsiteY16" fmla="*/ 166597 h 338138"/>
                    <a:gd name="connsiteX17" fmla="*/ 80842 w 268288"/>
                    <a:gd name="connsiteY17" fmla="*/ 166597 h 338138"/>
                    <a:gd name="connsiteX18" fmla="*/ 103247 w 268288"/>
                    <a:gd name="connsiteY18" fmla="*/ 188959 h 338138"/>
                    <a:gd name="connsiteX19" fmla="*/ 103247 w 268288"/>
                    <a:gd name="connsiteY19" fmla="*/ 190274 h 338138"/>
                    <a:gd name="connsiteX20" fmla="*/ 80842 w 268288"/>
                    <a:gd name="connsiteY20" fmla="*/ 212635 h 338138"/>
                    <a:gd name="connsiteX21" fmla="*/ 57120 w 268288"/>
                    <a:gd name="connsiteY21" fmla="*/ 212635 h 338138"/>
                    <a:gd name="connsiteX22" fmla="*/ 49212 w 268288"/>
                    <a:gd name="connsiteY22" fmla="*/ 220527 h 338138"/>
                    <a:gd name="connsiteX23" fmla="*/ 57120 w 268288"/>
                    <a:gd name="connsiteY23" fmla="*/ 228419 h 338138"/>
                    <a:gd name="connsiteX24" fmla="*/ 80842 w 268288"/>
                    <a:gd name="connsiteY24" fmla="*/ 228419 h 338138"/>
                    <a:gd name="connsiteX25" fmla="*/ 103247 w 268288"/>
                    <a:gd name="connsiteY25" fmla="*/ 250781 h 338138"/>
                    <a:gd name="connsiteX26" fmla="*/ 80842 w 268288"/>
                    <a:gd name="connsiteY26" fmla="*/ 273142 h 338138"/>
                    <a:gd name="connsiteX27" fmla="*/ 57120 w 268288"/>
                    <a:gd name="connsiteY27" fmla="*/ 273142 h 338138"/>
                    <a:gd name="connsiteX28" fmla="*/ 49212 w 268288"/>
                    <a:gd name="connsiteY28" fmla="*/ 281034 h 338138"/>
                    <a:gd name="connsiteX29" fmla="*/ 57120 w 268288"/>
                    <a:gd name="connsiteY29" fmla="*/ 288926 h 338138"/>
                    <a:gd name="connsiteX30" fmla="*/ 80842 w 268288"/>
                    <a:gd name="connsiteY30" fmla="*/ 288926 h 338138"/>
                    <a:gd name="connsiteX31" fmla="*/ 119062 w 268288"/>
                    <a:gd name="connsiteY31" fmla="*/ 250781 h 338138"/>
                    <a:gd name="connsiteX32" fmla="*/ 103247 w 268288"/>
                    <a:gd name="connsiteY32" fmla="*/ 220527 h 338138"/>
                    <a:gd name="connsiteX33" fmla="*/ 119062 w 268288"/>
                    <a:gd name="connsiteY33" fmla="*/ 190274 h 338138"/>
                    <a:gd name="connsiteX34" fmla="*/ 119062 w 268288"/>
                    <a:gd name="connsiteY34" fmla="*/ 188959 h 338138"/>
                    <a:gd name="connsiteX35" fmla="*/ 80842 w 268288"/>
                    <a:gd name="connsiteY35" fmla="*/ 150813 h 338138"/>
                    <a:gd name="connsiteX36" fmla="*/ 57120 w 268288"/>
                    <a:gd name="connsiteY36" fmla="*/ 150813 h 338138"/>
                    <a:gd name="connsiteX37" fmla="*/ 46099 w 268288"/>
                    <a:gd name="connsiteY37" fmla="*/ 47625 h 338138"/>
                    <a:gd name="connsiteX38" fmla="*/ 15875 w 268288"/>
                    <a:gd name="connsiteY38" fmla="*/ 79629 h 338138"/>
                    <a:gd name="connsiteX39" fmla="*/ 15875 w 268288"/>
                    <a:gd name="connsiteY39" fmla="*/ 114300 h 338138"/>
                    <a:gd name="connsiteX40" fmla="*/ 252413 w 268288"/>
                    <a:gd name="connsiteY40" fmla="*/ 114300 h 338138"/>
                    <a:gd name="connsiteX41" fmla="*/ 252413 w 268288"/>
                    <a:gd name="connsiteY41" fmla="*/ 79629 h 338138"/>
                    <a:gd name="connsiteX42" fmla="*/ 222189 w 268288"/>
                    <a:gd name="connsiteY42" fmla="*/ 47625 h 338138"/>
                    <a:gd name="connsiteX43" fmla="*/ 210362 w 268288"/>
                    <a:gd name="connsiteY43" fmla="*/ 47625 h 338138"/>
                    <a:gd name="connsiteX44" fmla="*/ 210362 w 268288"/>
                    <a:gd name="connsiteY44" fmla="*/ 71628 h 338138"/>
                    <a:gd name="connsiteX45" fmla="*/ 202477 w 268288"/>
                    <a:gd name="connsiteY45" fmla="*/ 79629 h 338138"/>
                    <a:gd name="connsiteX46" fmla="*/ 194593 w 268288"/>
                    <a:gd name="connsiteY46" fmla="*/ 71628 h 338138"/>
                    <a:gd name="connsiteX47" fmla="*/ 194593 w 268288"/>
                    <a:gd name="connsiteY47" fmla="*/ 47625 h 338138"/>
                    <a:gd name="connsiteX48" fmla="*/ 73696 w 268288"/>
                    <a:gd name="connsiteY48" fmla="*/ 47625 h 338138"/>
                    <a:gd name="connsiteX49" fmla="*/ 73696 w 268288"/>
                    <a:gd name="connsiteY49" fmla="*/ 71628 h 338138"/>
                    <a:gd name="connsiteX50" fmla="*/ 65811 w 268288"/>
                    <a:gd name="connsiteY50" fmla="*/ 79629 h 338138"/>
                    <a:gd name="connsiteX51" fmla="*/ 57926 w 268288"/>
                    <a:gd name="connsiteY51" fmla="*/ 71628 h 338138"/>
                    <a:gd name="connsiteX52" fmla="*/ 57926 w 268288"/>
                    <a:gd name="connsiteY52" fmla="*/ 47625 h 338138"/>
                    <a:gd name="connsiteX53" fmla="*/ 46099 w 268288"/>
                    <a:gd name="connsiteY53" fmla="*/ 47625 h 338138"/>
                    <a:gd name="connsiteX54" fmla="*/ 65757 w 268288"/>
                    <a:gd name="connsiteY54" fmla="*/ 0 h 338138"/>
                    <a:gd name="connsiteX55" fmla="*/ 73648 w 268288"/>
                    <a:gd name="connsiteY55" fmla="*/ 7925 h 338138"/>
                    <a:gd name="connsiteX56" fmla="*/ 73648 w 268288"/>
                    <a:gd name="connsiteY56" fmla="*/ 31700 h 338138"/>
                    <a:gd name="connsiteX57" fmla="*/ 194640 w 268288"/>
                    <a:gd name="connsiteY57" fmla="*/ 31700 h 338138"/>
                    <a:gd name="connsiteX58" fmla="*/ 194640 w 268288"/>
                    <a:gd name="connsiteY58" fmla="*/ 7925 h 338138"/>
                    <a:gd name="connsiteX59" fmla="*/ 202531 w 268288"/>
                    <a:gd name="connsiteY59" fmla="*/ 0 h 338138"/>
                    <a:gd name="connsiteX60" fmla="*/ 210422 w 268288"/>
                    <a:gd name="connsiteY60" fmla="*/ 7925 h 338138"/>
                    <a:gd name="connsiteX61" fmla="*/ 210422 w 268288"/>
                    <a:gd name="connsiteY61" fmla="*/ 31700 h 338138"/>
                    <a:gd name="connsiteX62" fmla="*/ 222258 w 268288"/>
                    <a:gd name="connsiteY62" fmla="*/ 31700 h 338138"/>
                    <a:gd name="connsiteX63" fmla="*/ 268288 w 268288"/>
                    <a:gd name="connsiteY63" fmla="*/ 79251 h 338138"/>
                    <a:gd name="connsiteX64" fmla="*/ 268288 w 268288"/>
                    <a:gd name="connsiteY64" fmla="*/ 290587 h 338138"/>
                    <a:gd name="connsiteX65" fmla="*/ 222258 w 268288"/>
                    <a:gd name="connsiteY65" fmla="*/ 338138 h 338138"/>
                    <a:gd name="connsiteX66" fmla="*/ 46030 w 268288"/>
                    <a:gd name="connsiteY66" fmla="*/ 338138 h 338138"/>
                    <a:gd name="connsiteX67" fmla="*/ 0 w 268288"/>
                    <a:gd name="connsiteY67" fmla="*/ 290587 h 338138"/>
                    <a:gd name="connsiteX68" fmla="*/ 0 w 268288"/>
                    <a:gd name="connsiteY68" fmla="*/ 79251 h 338138"/>
                    <a:gd name="connsiteX69" fmla="*/ 46030 w 268288"/>
                    <a:gd name="connsiteY69" fmla="*/ 31700 h 338138"/>
                    <a:gd name="connsiteX70" fmla="*/ 57866 w 268288"/>
                    <a:gd name="connsiteY70" fmla="*/ 31700 h 338138"/>
                    <a:gd name="connsiteX71" fmla="*/ 57866 w 268288"/>
                    <a:gd name="connsiteY71" fmla="*/ 7925 h 338138"/>
                    <a:gd name="connsiteX72" fmla="*/ 65757 w 268288"/>
                    <a:gd name="connsiteY72" fmla="*/ 0 h 33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</a:cxnLst>
                  <a:rect l="l" t="t" r="r" b="b"/>
                  <a:pathLst>
                    <a:path w="268288" h="338138">
                      <a:moveTo>
                        <a:pt x="179388" y="166688"/>
                      </a:moveTo>
                      <a:cubicBezTo>
                        <a:pt x="192617" y="166688"/>
                        <a:pt x="203200" y="177246"/>
                        <a:pt x="203200" y="190443"/>
                      </a:cubicBezTo>
                      <a:cubicBezTo>
                        <a:pt x="203200" y="252471"/>
                        <a:pt x="203200" y="252471"/>
                        <a:pt x="203200" y="252471"/>
                      </a:cubicBezTo>
                      <a:cubicBezTo>
                        <a:pt x="203200" y="265668"/>
                        <a:pt x="192617" y="276226"/>
                        <a:pt x="179388" y="276226"/>
                      </a:cubicBezTo>
                      <a:cubicBezTo>
                        <a:pt x="166158" y="276226"/>
                        <a:pt x="155575" y="265668"/>
                        <a:pt x="155575" y="252471"/>
                      </a:cubicBezTo>
                      <a:cubicBezTo>
                        <a:pt x="155575" y="190443"/>
                        <a:pt x="155575" y="190443"/>
                        <a:pt x="155575" y="190443"/>
                      </a:cubicBezTo>
                      <a:cubicBezTo>
                        <a:pt x="155575" y="177246"/>
                        <a:pt x="166158" y="166688"/>
                        <a:pt x="179388" y="166688"/>
                      </a:cubicBezTo>
                      <a:close/>
                      <a:moveTo>
                        <a:pt x="179388" y="150813"/>
                      </a:moveTo>
                      <a:cubicBezTo>
                        <a:pt x="158221" y="150813"/>
                        <a:pt x="139700" y="169299"/>
                        <a:pt x="139700" y="190427"/>
                      </a:cubicBezTo>
                      <a:cubicBezTo>
                        <a:pt x="139700" y="252488"/>
                        <a:pt x="139700" y="252488"/>
                        <a:pt x="139700" y="252488"/>
                      </a:cubicBezTo>
                      <a:cubicBezTo>
                        <a:pt x="139700" y="273615"/>
                        <a:pt x="158221" y="292101"/>
                        <a:pt x="179388" y="292101"/>
                      </a:cubicBezTo>
                      <a:cubicBezTo>
                        <a:pt x="201877" y="292101"/>
                        <a:pt x="219075" y="273615"/>
                        <a:pt x="219075" y="252488"/>
                      </a:cubicBezTo>
                      <a:lnTo>
                        <a:pt x="219075" y="190427"/>
                      </a:lnTo>
                      <a:cubicBezTo>
                        <a:pt x="219075" y="169299"/>
                        <a:pt x="201877" y="150813"/>
                        <a:pt x="179388" y="150813"/>
                      </a:cubicBezTo>
                      <a:close/>
                      <a:moveTo>
                        <a:pt x="57120" y="150813"/>
                      </a:moveTo>
                      <a:cubicBezTo>
                        <a:pt x="51848" y="150813"/>
                        <a:pt x="49212" y="154759"/>
                        <a:pt x="49212" y="158705"/>
                      </a:cubicBezTo>
                      <a:cubicBezTo>
                        <a:pt x="49212" y="163967"/>
                        <a:pt x="51848" y="166597"/>
                        <a:pt x="57120" y="166597"/>
                      </a:cubicBezTo>
                      <a:cubicBezTo>
                        <a:pt x="80842" y="166597"/>
                        <a:pt x="80842" y="166597"/>
                        <a:pt x="80842" y="166597"/>
                      </a:cubicBezTo>
                      <a:cubicBezTo>
                        <a:pt x="92704" y="166597"/>
                        <a:pt x="103247" y="177120"/>
                        <a:pt x="103247" y="188959"/>
                      </a:cubicBezTo>
                      <a:cubicBezTo>
                        <a:pt x="103247" y="190274"/>
                        <a:pt x="103247" y="190274"/>
                        <a:pt x="103247" y="190274"/>
                      </a:cubicBezTo>
                      <a:cubicBezTo>
                        <a:pt x="103247" y="202112"/>
                        <a:pt x="92704" y="212635"/>
                        <a:pt x="80842" y="212635"/>
                      </a:cubicBezTo>
                      <a:cubicBezTo>
                        <a:pt x="57120" y="212635"/>
                        <a:pt x="57120" y="212635"/>
                        <a:pt x="57120" y="212635"/>
                      </a:cubicBezTo>
                      <a:cubicBezTo>
                        <a:pt x="51848" y="212635"/>
                        <a:pt x="49212" y="215266"/>
                        <a:pt x="49212" y="220527"/>
                      </a:cubicBezTo>
                      <a:cubicBezTo>
                        <a:pt x="49212" y="224473"/>
                        <a:pt x="51848" y="228419"/>
                        <a:pt x="57120" y="228419"/>
                      </a:cubicBezTo>
                      <a:cubicBezTo>
                        <a:pt x="80842" y="228419"/>
                        <a:pt x="80842" y="228419"/>
                        <a:pt x="80842" y="228419"/>
                      </a:cubicBezTo>
                      <a:cubicBezTo>
                        <a:pt x="92704" y="228419"/>
                        <a:pt x="103247" y="237627"/>
                        <a:pt x="103247" y="250781"/>
                      </a:cubicBezTo>
                      <a:cubicBezTo>
                        <a:pt x="103247" y="263934"/>
                        <a:pt x="92704" y="273142"/>
                        <a:pt x="80842" y="273142"/>
                      </a:cubicBezTo>
                      <a:cubicBezTo>
                        <a:pt x="57120" y="273142"/>
                        <a:pt x="57120" y="273142"/>
                        <a:pt x="57120" y="273142"/>
                      </a:cubicBezTo>
                      <a:cubicBezTo>
                        <a:pt x="51848" y="273142"/>
                        <a:pt x="49212" y="277088"/>
                        <a:pt x="49212" y="281034"/>
                      </a:cubicBezTo>
                      <a:cubicBezTo>
                        <a:pt x="49212" y="284980"/>
                        <a:pt x="51848" y="288926"/>
                        <a:pt x="57120" y="288926"/>
                      </a:cubicBezTo>
                      <a:cubicBezTo>
                        <a:pt x="80842" y="288926"/>
                        <a:pt x="80842" y="288926"/>
                        <a:pt x="80842" y="288926"/>
                      </a:cubicBezTo>
                      <a:cubicBezTo>
                        <a:pt x="101929" y="288926"/>
                        <a:pt x="119062" y="271826"/>
                        <a:pt x="119062" y="250781"/>
                      </a:cubicBezTo>
                      <a:cubicBezTo>
                        <a:pt x="119062" y="237627"/>
                        <a:pt x="112473" y="227104"/>
                        <a:pt x="103247" y="220527"/>
                      </a:cubicBezTo>
                      <a:cubicBezTo>
                        <a:pt x="112473" y="212635"/>
                        <a:pt x="119062" y="202112"/>
                        <a:pt x="119062" y="190274"/>
                      </a:cubicBezTo>
                      <a:lnTo>
                        <a:pt x="119062" y="188959"/>
                      </a:lnTo>
                      <a:cubicBezTo>
                        <a:pt x="119062" y="167913"/>
                        <a:pt x="101929" y="150813"/>
                        <a:pt x="80842" y="150813"/>
                      </a:cubicBezTo>
                      <a:cubicBezTo>
                        <a:pt x="57120" y="150813"/>
                        <a:pt x="57120" y="150813"/>
                        <a:pt x="57120" y="150813"/>
                      </a:cubicBezTo>
                      <a:close/>
                      <a:moveTo>
                        <a:pt x="46099" y="47625"/>
                      </a:moveTo>
                      <a:cubicBezTo>
                        <a:pt x="29016" y="47625"/>
                        <a:pt x="15875" y="62294"/>
                        <a:pt x="15875" y="79629"/>
                      </a:cubicBezTo>
                      <a:cubicBezTo>
                        <a:pt x="15875" y="114300"/>
                        <a:pt x="15875" y="114300"/>
                        <a:pt x="15875" y="114300"/>
                      </a:cubicBezTo>
                      <a:cubicBezTo>
                        <a:pt x="252413" y="114300"/>
                        <a:pt x="252413" y="114300"/>
                        <a:pt x="252413" y="114300"/>
                      </a:cubicBezTo>
                      <a:lnTo>
                        <a:pt x="252413" y="79629"/>
                      </a:lnTo>
                      <a:cubicBezTo>
                        <a:pt x="252413" y="62294"/>
                        <a:pt x="239272" y="47625"/>
                        <a:pt x="222189" y="47625"/>
                      </a:cubicBezTo>
                      <a:cubicBezTo>
                        <a:pt x="210362" y="47625"/>
                        <a:pt x="210362" y="47625"/>
                        <a:pt x="210362" y="47625"/>
                      </a:cubicBezTo>
                      <a:cubicBezTo>
                        <a:pt x="210362" y="71628"/>
                        <a:pt x="210362" y="71628"/>
                        <a:pt x="210362" y="71628"/>
                      </a:cubicBezTo>
                      <a:cubicBezTo>
                        <a:pt x="210362" y="75629"/>
                        <a:pt x="206420" y="79629"/>
                        <a:pt x="202477" y="79629"/>
                      </a:cubicBezTo>
                      <a:cubicBezTo>
                        <a:pt x="197221" y="79629"/>
                        <a:pt x="194593" y="75629"/>
                        <a:pt x="194593" y="71628"/>
                      </a:cubicBezTo>
                      <a:cubicBezTo>
                        <a:pt x="194593" y="47625"/>
                        <a:pt x="194593" y="47625"/>
                        <a:pt x="194593" y="47625"/>
                      </a:cubicBezTo>
                      <a:cubicBezTo>
                        <a:pt x="73696" y="47625"/>
                        <a:pt x="73696" y="47625"/>
                        <a:pt x="73696" y="47625"/>
                      </a:cubicBezTo>
                      <a:cubicBezTo>
                        <a:pt x="73696" y="71628"/>
                        <a:pt x="73696" y="71628"/>
                        <a:pt x="73696" y="71628"/>
                      </a:cubicBezTo>
                      <a:cubicBezTo>
                        <a:pt x="73696" y="75629"/>
                        <a:pt x="71067" y="79629"/>
                        <a:pt x="65811" y="79629"/>
                      </a:cubicBezTo>
                      <a:cubicBezTo>
                        <a:pt x="61869" y="79629"/>
                        <a:pt x="57926" y="75629"/>
                        <a:pt x="57926" y="71628"/>
                      </a:cubicBezTo>
                      <a:cubicBezTo>
                        <a:pt x="57926" y="47625"/>
                        <a:pt x="57926" y="47625"/>
                        <a:pt x="57926" y="47625"/>
                      </a:cubicBezTo>
                      <a:cubicBezTo>
                        <a:pt x="46099" y="47625"/>
                        <a:pt x="46099" y="47625"/>
                        <a:pt x="46099" y="47625"/>
                      </a:cubicBezTo>
                      <a:close/>
                      <a:moveTo>
                        <a:pt x="65757" y="0"/>
                      </a:moveTo>
                      <a:cubicBezTo>
                        <a:pt x="71018" y="0"/>
                        <a:pt x="73648" y="3962"/>
                        <a:pt x="73648" y="7925"/>
                      </a:cubicBezTo>
                      <a:cubicBezTo>
                        <a:pt x="73648" y="31700"/>
                        <a:pt x="73648" y="31700"/>
                        <a:pt x="73648" y="31700"/>
                      </a:cubicBezTo>
                      <a:cubicBezTo>
                        <a:pt x="194640" y="31700"/>
                        <a:pt x="194640" y="31700"/>
                        <a:pt x="194640" y="31700"/>
                      </a:cubicBezTo>
                      <a:cubicBezTo>
                        <a:pt x="194640" y="7925"/>
                        <a:pt x="194640" y="7925"/>
                        <a:pt x="194640" y="7925"/>
                      </a:cubicBezTo>
                      <a:cubicBezTo>
                        <a:pt x="194640" y="3962"/>
                        <a:pt x="197271" y="0"/>
                        <a:pt x="202531" y="0"/>
                      </a:cubicBezTo>
                      <a:cubicBezTo>
                        <a:pt x="206477" y="0"/>
                        <a:pt x="210422" y="3962"/>
                        <a:pt x="210422" y="7925"/>
                      </a:cubicBezTo>
                      <a:cubicBezTo>
                        <a:pt x="210422" y="31700"/>
                        <a:pt x="210422" y="31700"/>
                        <a:pt x="210422" y="31700"/>
                      </a:cubicBezTo>
                      <a:cubicBezTo>
                        <a:pt x="222258" y="31700"/>
                        <a:pt x="222258" y="31700"/>
                        <a:pt x="222258" y="31700"/>
                      </a:cubicBezTo>
                      <a:cubicBezTo>
                        <a:pt x="247246" y="31700"/>
                        <a:pt x="268288" y="52834"/>
                        <a:pt x="268288" y="79251"/>
                      </a:cubicBezTo>
                      <a:cubicBezTo>
                        <a:pt x="268288" y="290587"/>
                        <a:pt x="268288" y="290587"/>
                        <a:pt x="268288" y="290587"/>
                      </a:cubicBezTo>
                      <a:cubicBezTo>
                        <a:pt x="268288" y="317005"/>
                        <a:pt x="247246" y="338138"/>
                        <a:pt x="222258" y="338138"/>
                      </a:cubicBezTo>
                      <a:cubicBezTo>
                        <a:pt x="46030" y="338138"/>
                        <a:pt x="46030" y="338138"/>
                        <a:pt x="46030" y="338138"/>
                      </a:cubicBezTo>
                      <a:cubicBezTo>
                        <a:pt x="21042" y="338138"/>
                        <a:pt x="0" y="317005"/>
                        <a:pt x="0" y="290587"/>
                      </a:cubicBezTo>
                      <a:cubicBezTo>
                        <a:pt x="0" y="79251"/>
                        <a:pt x="0" y="79251"/>
                        <a:pt x="0" y="79251"/>
                      </a:cubicBezTo>
                      <a:cubicBezTo>
                        <a:pt x="0" y="52834"/>
                        <a:pt x="21042" y="31700"/>
                        <a:pt x="46030" y="31700"/>
                      </a:cubicBezTo>
                      <a:cubicBezTo>
                        <a:pt x="57866" y="31700"/>
                        <a:pt x="57866" y="31700"/>
                        <a:pt x="57866" y="31700"/>
                      </a:cubicBezTo>
                      <a:cubicBezTo>
                        <a:pt x="57866" y="7925"/>
                        <a:pt x="57866" y="7925"/>
                        <a:pt x="57866" y="7925"/>
                      </a:cubicBezTo>
                      <a:cubicBezTo>
                        <a:pt x="57866" y="3962"/>
                        <a:pt x="61812" y="0"/>
                        <a:pt x="6575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8" name="文本框 13"/>
              <p:cNvSpPr txBox="1"/>
              <p:nvPr/>
            </p:nvSpPr>
            <p:spPr bwMode="auto">
              <a:xfrm>
                <a:off x="1732224" y="4396762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1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6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公司成立</a:t>
                </a:r>
              </a:p>
              <a:p>
                <a:pPr marL="0" lvl="1" algn="ctr"/>
                <a:r>
                  <a:rPr lang="zh-CN" altLang="en-US" sz="16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单击此处添加你的</a:t>
                </a:r>
              </a:p>
              <a:p>
                <a:pPr marL="0" lvl="1" algn="ctr"/>
                <a:r>
                  <a:rPr lang="zh-CN" altLang="en-US" sz="16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正文详细内容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7219" y="2533"/>
              <a:ext cx="4102" cy="1653"/>
              <a:chOff x="4532701" y="2931616"/>
              <a:chExt cx="2604671" cy="1050002"/>
            </a:xfrm>
          </p:grpSpPr>
          <p:sp>
            <p:nvSpPr>
              <p:cNvPr id="34" name="五边形 31"/>
              <p:cNvSpPr/>
              <p:nvPr/>
            </p:nvSpPr>
            <p:spPr>
              <a:xfrm>
                <a:off x="5378991" y="3044795"/>
                <a:ext cx="1758381" cy="823643"/>
              </a:xfrm>
              <a:prstGeom prst="homePlate">
                <a:avLst>
                  <a:gd name="adj" fmla="val 402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lvl="0" defTabSz="913765">
                  <a:defRPr/>
                </a:pPr>
                <a:r>
                  <a:rPr lang="zh-CN" altLang="en-US" sz="1600" b="1">
                    <a:solidFill>
                      <a:schemeClr val="tx1"/>
                    </a:solidFill>
                    <a:cs typeface="+mn-ea"/>
                    <a:sym typeface="+mn-lt"/>
                  </a:rPr>
                  <a:t>    标题文本预设</a:t>
                </a: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4532701" y="2931616"/>
                <a:ext cx="1050001" cy="1050002"/>
              </a:xfrm>
              <a:prstGeom prst="ellipse">
                <a:avLst/>
              </a:prstGeom>
              <a:solidFill>
                <a:srgbClr val="F35E4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任意多边形 33"/>
              <p:cNvSpPr>
                <a:spLocks noChangeAspect="1"/>
              </p:cNvSpPr>
              <p:nvPr/>
            </p:nvSpPr>
            <p:spPr bwMode="auto">
              <a:xfrm>
                <a:off x="4744435" y="3139671"/>
                <a:ext cx="634556" cy="633890"/>
              </a:xfrm>
              <a:custGeom>
                <a:avLst/>
                <a:gdLst>
                  <a:gd name="T0" fmla="*/ 374 w 400"/>
                  <a:gd name="T1" fmla="*/ 100 h 400"/>
                  <a:gd name="T2" fmla="*/ 301 w 400"/>
                  <a:gd name="T3" fmla="*/ 27 h 400"/>
                  <a:gd name="T4" fmla="*/ 200 w 400"/>
                  <a:gd name="T5" fmla="*/ 0 h 400"/>
                  <a:gd name="T6" fmla="*/ 100 w 400"/>
                  <a:gd name="T7" fmla="*/ 27 h 400"/>
                  <a:gd name="T8" fmla="*/ 27 w 400"/>
                  <a:gd name="T9" fmla="*/ 100 h 400"/>
                  <a:gd name="T10" fmla="*/ 0 w 400"/>
                  <a:gd name="T11" fmla="*/ 200 h 400"/>
                  <a:gd name="T12" fmla="*/ 27 w 400"/>
                  <a:gd name="T13" fmla="*/ 301 h 400"/>
                  <a:gd name="T14" fmla="*/ 100 w 400"/>
                  <a:gd name="T15" fmla="*/ 374 h 400"/>
                  <a:gd name="T16" fmla="*/ 200 w 400"/>
                  <a:gd name="T17" fmla="*/ 400 h 400"/>
                  <a:gd name="T18" fmla="*/ 301 w 400"/>
                  <a:gd name="T19" fmla="*/ 374 h 400"/>
                  <a:gd name="T20" fmla="*/ 374 w 400"/>
                  <a:gd name="T21" fmla="*/ 301 h 400"/>
                  <a:gd name="T22" fmla="*/ 400 w 400"/>
                  <a:gd name="T23" fmla="*/ 200 h 400"/>
                  <a:gd name="T24" fmla="*/ 374 w 400"/>
                  <a:gd name="T25" fmla="*/ 100 h 400"/>
                  <a:gd name="T26" fmla="*/ 330 w 400"/>
                  <a:gd name="T27" fmla="*/ 170 h 400"/>
                  <a:gd name="T28" fmla="*/ 188 w 400"/>
                  <a:gd name="T29" fmla="*/ 311 h 400"/>
                  <a:gd name="T30" fmla="*/ 176 w 400"/>
                  <a:gd name="T31" fmla="*/ 316 h 400"/>
                  <a:gd name="T32" fmla="*/ 165 w 400"/>
                  <a:gd name="T33" fmla="*/ 311 h 400"/>
                  <a:gd name="T34" fmla="*/ 70 w 400"/>
                  <a:gd name="T35" fmla="*/ 217 h 400"/>
                  <a:gd name="T36" fmla="*/ 66 w 400"/>
                  <a:gd name="T37" fmla="*/ 205 h 400"/>
                  <a:gd name="T38" fmla="*/ 70 w 400"/>
                  <a:gd name="T39" fmla="*/ 193 h 400"/>
                  <a:gd name="T40" fmla="*/ 94 w 400"/>
                  <a:gd name="T41" fmla="*/ 170 h 400"/>
                  <a:gd name="T42" fmla="*/ 106 w 400"/>
                  <a:gd name="T43" fmla="*/ 165 h 400"/>
                  <a:gd name="T44" fmla="*/ 118 w 400"/>
                  <a:gd name="T45" fmla="*/ 170 h 400"/>
                  <a:gd name="T46" fmla="*/ 176 w 400"/>
                  <a:gd name="T47" fmla="*/ 229 h 400"/>
                  <a:gd name="T48" fmla="*/ 283 w 400"/>
                  <a:gd name="T49" fmla="*/ 123 h 400"/>
                  <a:gd name="T50" fmla="*/ 295 w 400"/>
                  <a:gd name="T51" fmla="*/ 118 h 400"/>
                  <a:gd name="T52" fmla="*/ 306 w 400"/>
                  <a:gd name="T53" fmla="*/ 123 h 400"/>
                  <a:gd name="T54" fmla="*/ 330 w 400"/>
                  <a:gd name="T55" fmla="*/ 146 h 400"/>
                  <a:gd name="T56" fmla="*/ 335 w 400"/>
                  <a:gd name="T57" fmla="*/ 158 h 400"/>
                  <a:gd name="T58" fmla="*/ 330 w 400"/>
                  <a:gd name="T59" fmla="*/ 170 h 400"/>
                  <a:gd name="T60" fmla="*/ 330 w 400"/>
                  <a:gd name="T61" fmla="*/ 170 h 400"/>
                  <a:gd name="T62" fmla="*/ 330 w 400"/>
                  <a:gd name="T63" fmla="*/ 17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0" h="400">
                    <a:moveTo>
                      <a:pt x="374" y="100"/>
                    </a:moveTo>
                    <a:cubicBezTo>
                      <a:pt x="356" y="69"/>
                      <a:pt x="331" y="45"/>
                      <a:pt x="301" y="27"/>
                    </a:cubicBezTo>
                    <a:cubicBezTo>
                      <a:pt x="270" y="9"/>
                      <a:pt x="237" y="0"/>
                      <a:pt x="200" y="0"/>
                    </a:cubicBezTo>
                    <a:cubicBezTo>
                      <a:pt x="164" y="0"/>
                      <a:pt x="130" y="9"/>
                      <a:pt x="100" y="27"/>
                    </a:cubicBezTo>
                    <a:cubicBezTo>
                      <a:pt x="69" y="45"/>
                      <a:pt x="45" y="69"/>
                      <a:pt x="27" y="100"/>
                    </a:cubicBezTo>
                    <a:cubicBezTo>
                      <a:pt x="9" y="130"/>
                      <a:pt x="0" y="164"/>
                      <a:pt x="0" y="200"/>
                    </a:cubicBezTo>
                    <a:cubicBezTo>
                      <a:pt x="0" y="237"/>
                      <a:pt x="9" y="270"/>
                      <a:pt x="27" y="301"/>
                    </a:cubicBezTo>
                    <a:cubicBezTo>
                      <a:pt x="45" y="331"/>
                      <a:pt x="69" y="356"/>
                      <a:pt x="100" y="374"/>
                    </a:cubicBezTo>
                    <a:cubicBezTo>
                      <a:pt x="130" y="391"/>
                      <a:pt x="164" y="400"/>
                      <a:pt x="200" y="400"/>
                    </a:cubicBezTo>
                    <a:cubicBezTo>
                      <a:pt x="237" y="400"/>
                      <a:pt x="270" y="391"/>
                      <a:pt x="301" y="374"/>
                    </a:cubicBezTo>
                    <a:cubicBezTo>
                      <a:pt x="331" y="356"/>
                      <a:pt x="356" y="331"/>
                      <a:pt x="374" y="301"/>
                    </a:cubicBezTo>
                    <a:cubicBezTo>
                      <a:pt x="392" y="270"/>
                      <a:pt x="400" y="237"/>
                      <a:pt x="400" y="200"/>
                    </a:cubicBezTo>
                    <a:cubicBezTo>
                      <a:pt x="400" y="164"/>
                      <a:pt x="392" y="130"/>
                      <a:pt x="374" y="100"/>
                    </a:cubicBezTo>
                    <a:close/>
                    <a:moveTo>
                      <a:pt x="330" y="170"/>
                    </a:moveTo>
                    <a:cubicBezTo>
                      <a:pt x="188" y="311"/>
                      <a:pt x="188" y="311"/>
                      <a:pt x="188" y="311"/>
                    </a:cubicBezTo>
                    <a:cubicBezTo>
                      <a:pt x="185" y="315"/>
                      <a:pt x="181" y="316"/>
                      <a:pt x="176" y="316"/>
                    </a:cubicBezTo>
                    <a:cubicBezTo>
                      <a:pt x="172" y="316"/>
                      <a:pt x="168" y="315"/>
                      <a:pt x="165" y="311"/>
                    </a:cubicBezTo>
                    <a:cubicBezTo>
                      <a:pt x="70" y="217"/>
                      <a:pt x="70" y="217"/>
                      <a:pt x="70" y="217"/>
                    </a:cubicBezTo>
                    <a:cubicBezTo>
                      <a:pt x="67" y="214"/>
                      <a:pt x="66" y="210"/>
                      <a:pt x="66" y="205"/>
                    </a:cubicBezTo>
                    <a:cubicBezTo>
                      <a:pt x="66" y="200"/>
                      <a:pt x="67" y="196"/>
                      <a:pt x="70" y="193"/>
                    </a:cubicBezTo>
                    <a:cubicBezTo>
                      <a:pt x="94" y="170"/>
                      <a:pt x="94" y="170"/>
                      <a:pt x="94" y="170"/>
                    </a:cubicBezTo>
                    <a:cubicBezTo>
                      <a:pt x="97" y="166"/>
                      <a:pt x="101" y="165"/>
                      <a:pt x="106" y="165"/>
                    </a:cubicBezTo>
                    <a:cubicBezTo>
                      <a:pt x="110" y="165"/>
                      <a:pt x="114" y="166"/>
                      <a:pt x="118" y="170"/>
                    </a:cubicBezTo>
                    <a:cubicBezTo>
                      <a:pt x="176" y="229"/>
                      <a:pt x="176" y="229"/>
                      <a:pt x="176" y="229"/>
                    </a:cubicBezTo>
                    <a:cubicBezTo>
                      <a:pt x="283" y="123"/>
                      <a:pt x="283" y="123"/>
                      <a:pt x="283" y="123"/>
                    </a:cubicBezTo>
                    <a:cubicBezTo>
                      <a:pt x="286" y="119"/>
                      <a:pt x="290" y="118"/>
                      <a:pt x="295" y="118"/>
                    </a:cubicBezTo>
                    <a:cubicBezTo>
                      <a:pt x="299" y="118"/>
                      <a:pt x="303" y="119"/>
                      <a:pt x="306" y="123"/>
                    </a:cubicBezTo>
                    <a:cubicBezTo>
                      <a:pt x="330" y="146"/>
                      <a:pt x="330" y="146"/>
                      <a:pt x="330" y="146"/>
                    </a:cubicBezTo>
                    <a:cubicBezTo>
                      <a:pt x="333" y="149"/>
                      <a:pt x="335" y="153"/>
                      <a:pt x="335" y="158"/>
                    </a:cubicBezTo>
                    <a:cubicBezTo>
                      <a:pt x="335" y="163"/>
                      <a:pt x="333" y="167"/>
                      <a:pt x="330" y="170"/>
                    </a:cubicBezTo>
                    <a:close/>
                    <a:moveTo>
                      <a:pt x="330" y="170"/>
                    </a:moveTo>
                    <a:cubicBezTo>
                      <a:pt x="330" y="170"/>
                      <a:pt x="330" y="170"/>
                      <a:pt x="330" y="17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2276" y="2533"/>
              <a:ext cx="4102" cy="1653"/>
              <a:chOff x="7744016" y="2931616"/>
              <a:chExt cx="2604671" cy="1050002"/>
            </a:xfrm>
          </p:grpSpPr>
          <p:sp>
            <p:nvSpPr>
              <p:cNvPr id="55" name="五边形 24"/>
              <p:cNvSpPr/>
              <p:nvPr/>
            </p:nvSpPr>
            <p:spPr>
              <a:xfrm>
                <a:off x="8590306" y="3044795"/>
                <a:ext cx="1758381" cy="823643"/>
              </a:xfrm>
              <a:prstGeom prst="homePlate">
                <a:avLst>
                  <a:gd name="adj" fmla="val 402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lvl="0" defTabSz="913765">
                  <a:defRPr/>
                </a:pPr>
                <a:r>
                  <a:rPr lang="zh-CN" altLang="en-US" sz="1600" b="1">
                    <a:solidFill>
                      <a:schemeClr val="tx1"/>
                    </a:solidFill>
                    <a:cs typeface="+mn-ea"/>
                    <a:sym typeface="+mn-lt"/>
                  </a:rPr>
                  <a:t>    标题文本预设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7744016" y="2931616"/>
                <a:ext cx="1050001" cy="1050002"/>
              </a:xfrm>
              <a:prstGeom prst="ellipse">
                <a:avLst/>
              </a:prstGeom>
              <a:solidFill>
                <a:srgbClr val="5B727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任意多边形 27"/>
              <p:cNvSpPr/>
              <p:nvPr/>
            </p:nvSpPr>
            <p:spPr bwMode="auto">
              <a:xfrm>
                <a:off x="7998442" y="3176704"/>
                <a:ext cx="545571" cy="544559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61" name="文本框 13"/>
            <p:cNvSpPr txBox="1"/>
            <p:nvPr/>
          </p:nvSpPr>
          <p:spPr bwMode="auto">
            <a:xfrm>
              <a:off x="7552" y="4840"/>
              <a:ext cx="3485" cy="44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 anchorCtr="1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6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公司处于发展阶</a:t>
              </a:r>
            </a:p>
            <a:p>
              <a:pPr marL="0" lvl="1" algn="ctr"/>
              <a:r>
                <a:rPr lang="zh-CN" altLang="en-US" sz="16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段单击此处添加你的</a:t>
              </a:r>
            </a:p>
            <a:p>
              <a:pPr marL="0" lvl="1" algn="ctr"/>
              <a:r>
                <a:rPr lang="zh-CN" altLang="en-US" sz="16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正文详细内容</a:t>
              </a:r>
            </a:p>
          </p:txBody>
        </p:sp>
        <p:sp>
          <p:nvSpPr>
            <p:cNvPr id="62" name="文本框 13"/>
            <p:cNvSpPr txBox="1"/>
            <p:nvPr/>
          </p:nvSpPr>
          <p:spPr bwMode="auto">
            <a:xfrm>
              <a:off x="12677" y="4840"/>
              <a:ext cx="3485" cy="44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 anchorCtr="1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6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公司转型</a:t>
              </a:r>
            </a:p>
            <a:p>
              <a:pPr marL="0" lvl="1" algn="ctr"/>
              <a:r>
                <a:rPr lang="zh-CN" altLang="en-US" sz="16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单击此处添加你的</a:t>
              </a:r>
            </a:p>
            <a:p>
              <a:pPr marL="0" lvl="1" algn="ctr"/>
              <a:r>
                <a:rPr lang="zh-CN" altLang="en-US" sz="16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正文详细内容</a:t>
              </a: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2333" y="6254"/>
              <a:ext cx="4102" cy="2753"/>
              <a:chOff x="1430114" y="2931616"/>
              <a:chExt cx="2604671" cy="1748176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1430114" y="2931616"/>
                <a:ext cx="2604671" cy="1050002"/>
                <a:chOff x="1430114" y="2931616"/>
                <a:chExt cx="2604671" cy="1050002"/>
              </a:xfrm>
            </p:grpSpPr>
            <p:sp>
              <p:nvSpPr>
                <p:cNvPr id="65" name="五边形 28"/>
                <p:cNvSpPr/>
                <p:nvPr/>
              </p:nvSpPr>
              <p:spPr>
                <a:xfrm>
                  <a:off x="2276404" y="3044795"/>
                  <a:ext cx="1758381" cy="823643"/>
                </a:xfrm>
                <a:prstGeom prst="homePlate">
                  <a:avLst>
                    <a:gd name="adj" fmla="val 40279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>
                  <a:normAutofit/>
                </a:bodyPr>
                <a:lstStyle/>
                <a:p>
                  <a:pPr lvl="0" defTabSz="913765">
                    <a:defRPr/>
                  </a:pPr>
                  <a:r>
                    <a:rPr lang="zh-CN" altLang="en-US" sz="16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    标题文本预设</a:t>
                  </a:r>
                  <a:endPara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1430114" y="2931616"/>
                  <a:ext cx="1050001" cy="1050002"/>
                </a:xfrm>
                <a:prstGeom prst="ellipse">
                  <a:avLst/>
                </a:prstGeom>
                <a:solidFill>
                  <a:srgbClr val="5B727D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任意多边形 30" title="HBOw5gySgy"/>
                <p:cNvSpPr/>
                <p:nvPr/>
              </p:nvSpPr>
              <p:spPr bwMode="auto">
                <a:xfrm>
                  <a:off x="1732418" y="3168636"/>
                  <a:ext cx="481328" cy="606645"/>
                </a:xfrm>
                <a:custGeom>
                  <a:avLst/>
                  <a:gdLst>
                    <a:gd name="connsiteX0" fmla="*/ 179388 w 268288"/>
                    <a:gd name="connsiteY0" fmla="*/ 166688 h 338138"/>
                    <a:gd name="connsiteX1" fmla="*/ 203200 w 268288"/>
                    <a:gd name="connsiteY1" fmla="*/ 190443 h 338138"/>
                    <a:gd name="connsiteX2" fmla="*/ 203200 w 268288"/>
                    <a:gd name="connsiteY2" fmla="*/ 252471 h 338138"/>
                    <a:gd name="connsiteX3" fmla="*/ 179388 w 268288"/>
                    <a:gd name="connsiteY3" fmla="*/ 276226 h 338138"/>
                    <a:gd name="connsiteX4" fmla="*/ 155575 w 268288"/>
                    <a:gd name="connsiteY4" fmla="*/ 252471 h 338138"/>
                    <a:gd name="connsiteX5" fmla="*/ 155575 w 268288"/>
                    <a:gd name="connsiteY5" fmla="*/ 190443 h 338138"/>
                    <a:gd name="connsiteX6" fmla="*/ 179388 w 268288"/>
                    <a:gd name="connsiteY6" fmla="*/ 166688 h 338138"/>
                    <a:gd name="connsiteX7" fmla="*/ 179388 w 268288"/>
                    <a:gd name="connsiteY7" fmla="*/ 150813 h 338138"/>
                    <a:gd name="connsiteX8" fmla="*/ 139700 w 268288"/>
                    <a:gd name="connsiteY8" fmla="*/ 190427 h 338138"/>
                    <a:gd name="connsiteX9" fmla="*/ 139700 w 268288"/>
                    <a:gd name="connsiteY9" fmla="*/ 252488 h 338138"/>
                    <a:gd name="connsiteX10" fmla="*/ 179388 w 268288"/>
                    <a:gd name="connsiteY10" fmla="*/ 292101 h 338138"/>
                    <a:gd name="connsiteX11" fmla="*/ 219075 w 268288"/>
                    <a:gd name="connsiteY11" fmla="*/ 252488 h 338138"/>
                    <a:gd name="connsiteX12" fmla="*/ 219075 w 268288"/>
                    <a:gd name="connsiteY12" fmla="*/ 190427 h 338138"/>
                    <a:gd name="connsiteX13" fmla="*/ 179388 w 268288"/>
                    <a:gd name="connsiteY13" fmla="*/ 150813 h 338138"/>
                    <a:gd name="connsiteX14" fmla="*/ 57120 w 268288"/>
                    <a:gd name="connsiteY14" fmla="*/ 150813 h 338138"/>
                    <a:gd name="connsiteX15" fmla="*/ 49212 w 268288"/>
                    <a:gd name="connsiteY15" fmla="*/ 158705 h 338138"/>
                    <a:gd name="connsiteX16" fmla="*/ 57120 w 268288"/>
                    <a:gd name="connsiteY16" fmla="*/ 166597 h 338138"/>
                    <a:gd name="connsiteX17" fmla="*/ 80842 w 268288"/>
                    <a:gd name="connsiteY17" fmla="*/ 166597 h 338138"/>
                    <a:gd name="connsiteX18" fmla="*/ 103247 w 268288"/>
                    <a:gd name="connsiteY18" fmla="*/ 188959 h 338138"/>
                    <a:gd name="connsiteX19" fmla="*/ 103247 w 268288"/>
                    <a:gd name="connsiteY19" fmla="*/ 190274 h 338138"/>
                    <a:gd name="connsiteX20" fmla="*/ 80842 w 268288"/>
                    <a:gd name="connsiteY20" fmla="*/ 212635 h 338138"/>
                    <a:gd name="connsiteX21" fmla="*/ 57120 w 268288"/>
                    <a:gd name="connsiteY21" fmla="*/ 212635 h 338138"/>
                    <a:gd name="connsiteX22" fmla="*/ 49212 w 268288"/>
                    <a:gd name="connsiteY22" fmla="*/ 220527 h 338138"/>
                    <a:gd name="connsiteX23" fmla="*/ 57120 w 268288"/>
                    <a:gd name="connsiteY23" fmla="*/ 228419 h 338138"/>
                    <a:gd name="connsiteX24" fmla="*/ 80842 w 268288"/>
                    <a:gd name="connsiteY24" fmla="*/ 228419 h 338138"/>
                    <a:gd name="connsiteX25" fmla="*/ 103247 w 268288"/>
                    <a:gd name="connsiteY25" fmla="*/ 250781 h 338138"/>
                    <a:gd name="connsiteX26" fmla="*/ 80842 w 268288"/>
                    <a:gd name="connsiteY26" fmla="*/ 273142 h 338138"/>
                    <a:gd name="connsiteX27" fmla="*/ 57120 w 268288"/>
                    <a:gd name="connsiteY27" fmla="*/ 273142 h 338138"/>
                    <a:gd name="connsiteX28" fmla="*/ 49212 w 268288"/>
                    <a:gd name="connsiteY28" fmla="*/ 281034 h 338138"/>
                    <a:gd name="connsiteX29" fmla="*/ 57120 w 268288"/>
                    <a:gd name="connsiteY29" fmla="*/ 288926 h 338138"/>
                    <a:gd name="connsiteX30" fmla="*/ 80842 w 268288"/>
                    <a:gd name="connsiteY30" fmla="*/ 288926 h 338138"/>
                    <a:gd name="connsiteX31" fmla="*/ 119062 w 268288"/>
                    <a:gd name="connsiteY31" fmla="*/ 250781 h 338138"/>
                    <a:gd name="connsiteX32" fmla="*/ 103247 w 268288"/>
                    <a:gd name="connsiteY32" fmla="*/ 220527 h 338138"/>
                    <a:gd name="connsiteX33" fmla="*/ 119062 w 268288"/>
                    <a:gd name="connsiteY33" fmla="*/ 190274 h 338138"/>
                    <a:gd name="connsiteX34" fmla="*/ 119062 w 268288"/>
                    <a:gd name="connsiteY34" fmla="*/ 188959 h 338138"/>
                    <a:gd name="connsiteX35" fmla="*/ 80842 w 268288"/>
                    <a:gd name="connsiteY35" fmla="*/ 150813 h 338138"/>
                    <a:gd name="connsiteX36" fmla="*/ 57120 w 268288"/>
                    <a:gd name="connsiteY36" fmla="*/ 150813 h 338138"/>
                    <a:gd name="connsiteX37" fmla="*/ 46099 w 268288"/>
                    <a:gd name="connsiteY37" fmla="*/ 47625 h 338138"/>
                    <a:gd name="connsiteX38" fmla="*/ 15875 w 268288"/>
                    <a:gd name="connsiteY38" fmla="*/ 79629 h 338138"/>
                    <a:gd name="connsiteX39" fmla="*/ 15875 w 268288"/>
                    <a:gd name="connsiteY39" fmla="*/ 114300 h 338138"/>
                    <a:gd name="connsiteX40" fmla="*/ 252413 w 268288"/>
                    <a:gd name="connsiteY40" fmla="*/ 114300 h 338138"/>
                    <a:gd name="connsiteX41" fmla="*/ 252413 w 268288"/>
                    <a:gd name="connsiteY41" fmla="*/ 79629 h 338138"/>
                    <a:gd name="connsiteX42" fmla="*/ 222189 w 268288"/>
                    <a:gd name="connsiteY42" fmla="*/ 47625 h 338138"/>
                    <a:gd name="connsiteX43" fmla="*/ 210362 w 268288"/>
                    <a:gd name="connsiteY43" fmla="*/ 47625 h 338138"/>
                    <a:gd name="connsiteX44" fmla="*/ 210362 w 268288"/>
                    <a:gd name="connsiteY44" fmla="*/ 71628 h 338138"/>
                    <a:gd name="connsiteX45" fmla="*/ 202477 w 268288"/>
                    <a:gd name="connsiteY45" fmla="*/ 79629 h 338138"/>
                    <a:gd name="connsiteX46" fmla="*/ 194593 w 268288"/>
                    <a:gd name="connsiteY46" fmla="*/ 71628 h 338138"/>
                    <a:gd name="connsiteX47" fmla="*/ 194593 w 268288"/>
                    <a:gd name="connsiteY47" fmla="*/ 47625 h 338138"/>
                    <a:gd name="connsiteX48" fmla="*/ 73696 w 268288"/>
                    <a:gd name="connsiteY48" fmla="*/ 47625 h 338138"/>
                    <a:gd name="connsiteX49" fmla="*/ 73696 w 268288"/>
                    <a:gd name="connsiteY49" fmla="*/ 71628 h 338138"/>
                    <a:gd name="connsiteX50" fmla="*/ 65811 w 268288"/>
                    <a:gd name="connsiteY50" fmla="*/ 79629 h 338138"/>
                    <a:gd name="connsiteX51" fmla="*/ 57926 w 268288"/>
                    <a:gd name="connsiteY51" fmla="*/ 71628 h 338138"/>
                    <a:gd name="connsiteX52" fmla="*/ 57926 w 268288"/>
                    <a:gd name="connsiteY52" fmla="*/ 47625 h 338138"/>
                    <a:gd name="connsiteX53" fmla="*/ 46099 w 268288"/>
                    <a:gd name="connsiteY53" fmla="*/ 47625 h 338138"/>
                    <a:gd name="connsiteX54" fmla="*/ 65757 w 268288"/>
                    <a:gd name="connsiteY54" fmla="*/ 0 h 338138"/>
                    <a:gd name="connsiteX55" fmla="*/ 73648 w 268288"/>
                    <a:gd name="connsiteY55" fmla="*/ 7925 h 338138"/>
                    <a:gd name="connsiteX56" fmla="*/ 73648 w 268288"/>
                    <a:gd name="connsiteY56" fmla="*/ 31700 h 338138"/>
                    <a:gd name="connsiteX57" fmla="*/ 194640 w 268288"/>
                    <a:gd name="connsiteY57" fmla="*/ 31700 h 338138"/>
                    <a:gd name="connsiteX58" fmla="*/ 194640 w 268288"/>
                    <a:gd name="connsiteY58" fmla="*/ 7925 h 338138"/>
                    <a:gd name="connsiteX59" fmla="*/ 202531 w 268288"/>
                    <a:gd name="connsiteY59" fmla="*/ 0 h 338138"/>
                    <a:gd name="connsiteX60" fmla="*/ 210422 w 268288"/>
                    <a:gd name="connsiteY60" fmla="*/ 7925 h 338138"/>
                    <a:gd name="connsiteX61" fmla="*/ 210422 w 268288"/>
                    <a:gd name="connsiteY61" fmla="*/ 31700 h 338138"/>
                    <a:gd name="connsiteX62" fmla="*/ 222258 w 268288"/>
                    <a:gd name="connsiteY62" fmla="*/ 31700 h 338138"/>
                    <a:gd name="connsiteX63" fmla="*/ 268288 w 268288"/>
                    <a:gd name="connsiteY63" fmla="*/ 79251 h 338138"/>
                    <a:gd name="connsiteX64" fmla="*/ 268288 w 268288"/>
                    <a:gd name="connsiteY64" fmla="*/ 290587 h 338138"/>
                    <a:gd name="connsiteX65" fmla="*/ 222258 w 268288"/>
                    <a:gd name="connsiteY65" fmla="*/ 338138 h 338138"/>
                    <a:gd name="connsiteX66" fmla="*/ 46030 w 268288"/>
                    <a:gd name="connsiteY66" fmla="*/ 338138 h 338138"/>
                    <a:gd name="connsiteX67" fmla="*/ 0 w 268288"/>
                    <a:gd name="connsiteY67" fmla="*/ 290587 h 338138"/>
                    <a:gd name="connsiteX68" fmla="*/ 0 w 268288"/>
                    <a:gd name="connsiteY68" fmla="*/ 79251 h 338138"/>
                    <a:gd name="connsiteX69" fmla="*/ 46030 w 268288"/>
                    <a:gd name="connsiteY69" fmla="*/ 31700 h 338138"/>
                    <a:gd name="connsiteX70" fmla="*/ 57866 w 268288"/>
                    <a:gd name="connsiteY70" fmla="*/ 31700 h 338138"/>
                    <a:gd name="connsiteX71" fmla="*/ 57866 w 268288"/>
                    <a:gd name="connsiteY71" fmla="*/ 7925 h 338138"/>
                    <a:gd name="connsiteX72" fmla="*/ 65757 w 268288"/>
                    <a:gd name="connsiteY72" fmla="*/ 0 h 33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</a:cxnLst>
                  <a:rect l="l" t="t" r="r" b="b"/>
                  <a:pathLst>
                    <a:path w="268288" h="338138">
                      <a:moveTo>
                        <a:pt x="179388" y="166688"/>
                      </a:moveTo>
                      <a:cubicBezTo>
                        <a:pt x="192617" y="166688"/>
                        <a:pt x="203200" y="177246"/>
                        <a:pt x="203200" y="190443"/>
                      </a:cubicBezTo>
                      <a:cubicBezTo>
                        <a:pt x="203200" y="252471"/>
                        <a:pt x="203200" y="252471"/>
                        <a:pt x="203200" y="252471"/>
                      </a:cubicBezTo>
                      <a:cubicBezTo>
                        <a:pt x="203200" y="265668"/>
                        <a:pt x="192617" y="276226"/>
                        <a:pt x="179388" y="276226"/>
                      </a:cubicBezTo>
                      <a:cubicBezTo>
                        <a:pt x="166158" y="276226"/>
                        <a:pt x="155575" y="265668"/>
                        <a:pt x="155575" y="252471"/>
                      </a:cubicBezTo>
                      <a:cubicBezTo>
                        <a:pt x="155575" y="190443"/>
                        <a:pt x="155575" y="190443"/>
                        <a:pt x="155575" y="190443"/>
                      </a:cubicBezTo>
                      <a:cubicBezTo>
                        <a:pt x="155575" y="177246"/>
                        <a:pt x="166158" y="166688"/>
                        <a:pt x="179388" y="166688"/>
                      </a:cubicBezTo>
                      <a:close/>
                      <a:moveTo>
                        <a:pt x="179388" y="150813"/>
                      </a:moveTo>
                      <a:cubicBezTo>
                        <a:pt x="158221" y="150813"/>
                        <a:pt x="139700" y="169299"/>
                        <a:pt x="139700" y="190427"/>
                      </a:cubicBezTo>
                      <a:cubicBezTo>
                        <a:pt x="139700" y="252488"/>
                        <a:pt x="139700" y="252488"/>
                        <a:pt x="139700" y="252488"/>
                      </a:cubicBezTo>
                      <a:cubicBezTo>
                        <a:pt x="139700" y="273615"/>
                        <a:pt x="158221" y="292101"/>
                        <a:pt x="179388" y="292101"/>
                      </a:cubicBezTo>
                      <a:cubicBezTo>
                        <a:pt x="201877" y="292101"/>
                        <a:pt x="219075" y="273615"/>
                        <a:pt x="219075" y="252488"/>
                      </a:cubicBezTo>
                      <a:lnTo>
                        <a:pt x="219075" y="190427"/>
                      </a:lnTo>
                      <a:cubicBezTo>
                        <a:pt x="219075" y="169299"/>
                        <a:pt x="201877" y="150813"/>
                        <a:pt x="179388" y="150813"/>
                      </a:cubicBezTo>
                      <a:close/>
                      <a:moveTo>
                        <a:pt x="57120" y="150813"/>
                      </a:moveTo>
                      <a:cubicBezTo>
                        <a:pt x="51848" y="150813"/>
                        <a:pt x="49212" y="154759"/>
                        <a:pt x="49212" y="158705"/>
                      </a:cubicBezTo>
                      <a:cubicBezTo>
                        <a:pt x="49212" y="163967"/>
                        <a:pt x="51848" y="166597"/>
                        <a:pt x="57120" y="166597"/>
                      </a:cubicBezTo>
                      <a:cubicBezTo>
                        <a:pt x="80842" y="166597"/>
                        <a:pt x="80842" y="166597"/>
                        <a:pt x="80842" y="166597"/>
                      </a:cubicBezTo>
                      <a:cubicBezTo>
                        <a:pt x="92704" y="166597"/>
                        <a:pt x="103247" y="177120"/>
                        <a:pt x="103247" y="188959"/>
                      </a:cubicBezTo>
                      <a:cubicBezTo>
                        <a:pt x="103247" y="190274"/>
                        <a:pt x="103247" y="190274"/>
                        <a:pt x="103247" y="190274"/>
                      </a:cubicBezTo>
                      <a:cubicBezTo>
                        <a:pt x="103247" y="202112"/>
                        <a:pt x="92704" y="212635"/>
                        <a:pt x="80842" y="212635"/>
                      </a:cubicBezTo>
                      <a:cubicBezTo>
                        <a:pt x="57120" y="212635"/>
                        <a:pt x="57120" y="212635"/>
                        <a:pt x="57120" y="212635"/>
                      </a:cubicBezTo>
                      <a:cubicBezTo>
                        <a:pt x="51848" y="212635"/>
                        <a:pt x="49212" y="215266"/>
                        <a:pt x="49212" y="220527"/>
                      </a:cubicBezTo>
                      <a:cubicBezTo>
                        <a:pt x="49212" y="224473"/>
                        <a:pt x="51848" y="228419"/>
                        <a:pt x="57120" y="228419"/>
                      </a:cubicBezTo>
                      <a:cubicBezTo>
                        <a:pt x="80842" y="228419"/>
                        <a:pt x="80842" y="228419"/>
                        <a:pt x="80842" y="228419"/>
                      </a:cubicBezTo>
                      <a:cubicBezTo>
                        <a:pt x="92704" y="228419"/>
                        <a:pt x="103247" y="237627"/>
                        <a:pt x="103247" y="250781"/>
                      </a:cubicBezTo>
                      <a:cubicBezTo>
                        <a:pt x="103247" y="263934"/>
                        <a:pt x="92704" y="273142"/>
                        <a:pt x="80842" y="273142"/>
                      </a:cubicBezTo>
                      <a:cubicBezTo>
                        <a:pt x="57120" y="273142"/>
                        <a:pt x="57120" y="273142"/>
                        <a:pt x="57120" y="273142"/>
                      </a:cubicBezTo>
                      <a:cubicBezTo>
                        <a:pt x="51848" y="273142"/>
                        <a:pt x="49212" y="277088"/>
                        <a:pt x="49212" y="281034"/>
                      </a:cubicBezTo>
                      <a:cubicBezTo>
                        <a:pt x="49212" y="284980"/>
                        <a:pt x="51848" y="288926"/>
                        <a:pt x="57120" y="288926"/>
                      </a:cubicBezTo>
                      <a:cubicBezTo>
                        <a:pt x="80842" y="288926"/>
                        <a:pt x="80842" y="288926"/>
                        <a:pt x="80842" y="288926"/>
                      </a:cubicBezTo>
                      <a:cubicBezTo>
                        <a:pt x="101929" y="288926"/>
                        <a:pt x="119062" y="271826"/>
                        <a:pt x="119062" y="250781"/>
                      </a:cubicBezTo>
                      <a:cubicBezTo>
                        <a:pt x="119062" y="237627"/>
                        <a:pt x="112473" y="227104"/>
                        <a:pt x="103247" y="220527"/>
                      </a:cubicBezTo>
                      <a:cubicBezTo>
                        <a:pt x="112473" y="212635"/>
                        <a:pt x="119062" y="202112"/>
                        <a:pt x="119062" y="190274"/>
                      </a:cubicBezTo>
                      <a:lnTo>
                        <a:pt x="119062" y="188959"/>
                      </a:lnTo>
                      <a:cubicBezTo>
                        <a:pt x="119062" y="167913"/>
                        <a:pt x="101929" y="150813"/>
                        <a:pt x="80842" y="150813"/>
                      </a:cubicBezTo>
                      <a:cubicBezTo>
                        <a:pt x="57120" y="150813"/>
                        <a:pt x="57120" y="150813"/>
                        <a:pt x="57120" y="150813"/>
                      </a:cubicBezTo>
                      <a:close/>
                      <a:moveTo>
                        <a:pt x="46099" y="47625"/>
                      </a:moveTo>
                      <a:cubicBezTo>
                        <a:pt x="29016" y="47625"/>
                        <a:pt x="15875" y="62294"/>
                        <a:pt x="15875" y="79629"/>
                      </a:cubicBezTo>
                      <a:cubicBezTo>
                        <a:pt x="15875" y="114300"/>
                        <a:pt x="15875" y="114300"/>
                        <a:pt x="15875" y="114300"/>
                      </a:cubicBezTo>
                      <a:cubicBezTo>
                        <a:pt x="252413" y="114300"/>
                        <a:pt x="252413" y="114300"/>
                        <a:pt x="252413" y="114300"/>
                      </a:cubicBezTo>
                      <a:lnTo>
                        <a:pt x="252413" y="79629"/>
                      </a:lnTo>
                      <a:cubicBezTo>
                        <a:pt x="252413" y="62294"/>
                        <a:pt x="239272" y="47625"/>
                        <a:pt x="222189" y="47625"/>
                      </a:cubicBezTo>
                      <a:cubicBezTo>
                        <a:pt x="210362" y="47625"/>
                        <a:pt x="210362" y="47625"/>
                        <a:pt x="210362" y="47625"/>
                      </a:cubicBezTo>
                      <a:cubicBezTo>
                        <a:pt x="210362" y="71628"/>
                        <a:pt x="210362" y="71628"/>
                        <a:pt x="210362" y="71628"/>
                      </a:cubicBezTo>
                      <a:cubicBezTo>
                        <a:pt x="210362" y="75629"/>
                        <a:pt x="206420" y="79629"/>
                        <a:pt x="202477" y="79629"/>
                      </a:cubicBezTo>
                      <a:cubicBezTo>
                        <a:pt x="197221" y="79629"/>
                        <a:pt x="194593" y="75629"/>
                        <a:pt x="194593" y="71628"/>
                      </a:cubicBezTo>
                      <a:cubicBezTo>
                        <a:pt x="194593" y="47625"/>
                        <a:pt x="194593" y="47625"/>
                        <a:pt x="194593" y="47625"/>
                      </a:cubicBezTo>
                      <a:cubicBezTo>
                        <a:pt x="73696" y="47625"/>
                        <a:pt x="73696" y="47625"/>
                        <a:pt x="73696" y="47625"/>
                      </a:cubicBezTo>
                      <a:cubicBezTo>
                        <a:pt x="73696" y="71628"/>
                        <a:pt x="73696" y="71628"/>
                        <a:pt x="73696" y="71628"/>
                      </a:cubicBezTo>
                      <a:cubicBezTo>
                        <a:pt x="73696" y="75629"/>
                        <a:pt x="71067" y="79629"/>
                        <a:pt x="65811" y="79629"/>
                      </a:cubicBezTo>
                      <a:cubicBezTo>
                        <a:pt x="61869" y="79629"/>
                        <a:pt x="57926" y="75629"/>
                        <a:pt x="57926" y="71628"/>
                      </a:cubicBezTo>
                      <a:cubicBezTo>
                        <a:pt x="57926" y="47625"/>
                        <a:pt x="57926" y="47625"/>
                        <a:pt x="57926" y="47625"/>
                      </a:cubicBezTo>
                      <a:cubicBezTo>
                        <a:pt x="46099" y="47625"/>
                        <a:pt x="46099" y="47625"/>
                        <a:pt x="46099" y="47625"/>
                      </a:cubicBezTo>
                      <a:close/>
                      <a:moveTo>
                        <a:pt x="65757" y="0"/>
                      </a:moveTo>
                      <a:cubicBezTo>
                        <a:pt x="71018" y="0"/>
                        <a:pt x="73648" y="3962"/>
                        <a:pt x="73648" y="7925"/>
                      </a:cubicBezTo>
                      <a:cubicBezTo>
                        <a:pt x="73648" y="31700"/>
                        <a:pt x="73648" y="31700"/>
                        <a:pt x="73648" y="31700"/>
                      </a:cubicBezTo>
                      <a:cubicBezTo>
                        <a:pt x="194640" y="31700"/>
                        <a:pt x="194640" y="31700"/>
                        <a:pt x="194640" y="31700"/>
                      </a:cubicBezTo>
                      <a:cubicBezTo>
                        <a:pt x="194640" y="7925"/>
                        <a:pt x="194640" y="7925"/>
                        <a:pt x="194640" y="7925"/>
                      </a:cubicBezTo>
                      <a:cubicBezTo>
                        <a:pt x="194640" y="3962"/>
                        <a:pt x="197271" y="0"/>
                        <a:pt x="202531" y="0"/>
                      </a:cubicBezTo>
                      <a:cubicBezTo>
                        <a:pt x="206477" y="0"/>
                        <a:pt x="210422" y="3962"/>
                        <a:pt x="210422" y="7925"/>
                      </a:cubicBezTo>
                      <a:cubicBezTo>
                        <a:pt x="210422" y="31700"/>
                        <a:pt x="210422" y="31700"/>
                        <a:pt x="210422" y="31700"/>
                      </a:cubicBezTo>
                      <a:cubicBezTo>
                        <a:pt x="222258" y="31700"/>
                        <a:pt x="222258" y="31700"/>
                        <a:pt x="222258" y="31700"/>
                      </a:cubicBezTo>
                      <a:cubicBezTo>
                        <a:pt x="247246" y="31700"/>
                        <a:pt x="268288" y="52834"/>
                        <a:pt x="268288" y="79251"/>
                      </a:cubicBezTo>
                      <a:cubicBezTo>
                        <a:pt x="268288" y="290587"/>
                        <a:pt x="268288" y="290587"/>
                        <a:pt x="268288" y="290587"/>
                      </a:cubicBezTo>
                      <a:cubicBezTo>
                        <a:pt x="268288" y="317005"/>
                        <a:pt x="247246" y="338138"/>
                        <a:pt x="222258" y="338138"/>
                      </a:cubicBezTo>
                      <a:cubicBezTo>
                        <a:pt x="46030" y="338138"/>
                        <a:pt x="46030" y="338138"/>
                        <a:pt x="46030" y="338138"/>
                      </a:cubicBezTo>
                      <a:cubicBezTo>
                        <a:pt x="21042" y="338138"/>
                        <a:pt x="0" y="317005"/>
                        <a:pt x="0" y="290587"/>
                      </a:cubicBezTo>
                      <a:cubicBezTo>
                        <a:pt x="0" y="79251"/>
                        <a:pt x="0" y="79251"/>
                        <a:pt x="0" y="79251"/>
                      </a:cubicBezTo>
                      <a:cubicBezTo>
                        <a:pt x="0" y="52834"/>
                        <a:pt x="21042" y="31700"/>
                        <a:pt x="46030" y="31700"/>
                      </a:cubicBezTo>
                      <a:cubicBezTo>
                        <a:pt x="57866" y="31700"/>
                        <a:pt x="57866" y="31700"/>
                        <a:pt x="57866" y="31700"/>
                      </a:cubicBezTo>
                      <a:cubicBezTo>
                        <a:pt x="57866" y="7925"/>
                        <a:pt x="57866" y="7925"/>
                        <a:pt x="57866" y="7925"/>
                      </a:cubicBezTo>
                      <a:cubicBezTo>
                        <a:pt x="57866" y="3962"/>
                        <a:pt x="61812" y="0"/>
                        <a:pt x="6575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8" name="文本框 13"/>
              <p:cNvSpPr txBox="1"/>
              <p:nvPr/>
            </p:nvSpPr>
            <p:spPr bwMode="auto">
              <a:xfrm>
                <a:off x="1732224" y="4396762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1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6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公司资产突破</a:t>
                </a:r>
              </a:p>
              <a:p>
                <a:pPr marL="0" lvl="1" algn="ctr"/>
                <a:r>
                  <a:rPr lang="zh-CN" altLang="en-US" sz="16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1000万单击此处添加你的</a:t>
                </a:r>
              </a:p>
              <a:p>
                <a:pPr marL="0" lvl="1" algn="ctr"/>
                <a:r>
                  <a:rPr lang="zh-CN" altLang="en-US" sz="16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正文详细内容</a:t>
                </a: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7219" y="6254"/>
              <a:ext cx="4102" cy="1653"/>
              <a:chOff x="4532701" y="2931616"/>
              <a:chExt cx="2604671" cy="1050002"/>
            </a:xfrm>
          </p:grpSpPr>
          <p:sp>
            <p:nvSpPr>
              <p:cNvPr id="70" name="五边形 31"/>
              <p:cNvSpPr/>
              <p:nvPr/>
            </p:nvSpPr>
            <p:spPr>
              <a:xfrm>
                <a:off x="5378991" y="3044795"/>
                <a:ext cx="1758381" cy="823643"/>
              </a:xfrm>
              <a:prstGeom prst="homePlate">
                <a:avLst>
                  <a:gd name="adj" fmla="val 402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lvl="0" defTabSz="913765">
                  <a:defRPr/>
                </a:pPr>
                <a:r>
                  <a:rPr lang="zh-CN" altLang="en-US" sz="1600" b="1">
                    <a:solidFill>
                      <a:schemeClr val="tx1"/>
                    </a:solidFill>
                    <a:cs typeface="+mn-ea"/>
                    <a:sym typeface="+mn-lt"/>
                  </a:rPr>
                  <a:t>    标题文本预设</a:t>
                </a: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4532701" y="2931616"/>
                <a:ext cx="1050001" cy="1050002"/>
              </a:xfrm>
              <a:prstGeom prst="ellipse">
                <a:avLst/>
              </a:prstGeom>
              <a:solidFill>
                <a:srgbClr val="F35E4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任意多边形 33"/>
              <p:cNvSpPr>
                <a:spLocks noChangeAspect="1"/>
              </p:cNvSpPr>
              <p:nvPr/>
            </p:nvSpPr>
            <p:spPr bwMode="auto">
              <a:xfrm>
                <a:off x="4744435" y="3139671"/>
                <a:ext cx="634556" cy="633890"/>
              </a:xfrm>
              <a:custGeom>
                <a:avLst/>
                <a:gdLst>
                  <a:gd name="T0" fmla="*/ 374 w 400"/>
                  <a:gd name="T1" fmla="*/ 100 h 400"/>
                  <a:gd name="T2" fmla="*/ 301 w 400"/>
                  <a:gd name="T3" fmla="*/ 27 h 400"/>
                  <a:gd name="T4" fmla="*/ 200 w 400"/>
                  <a:gd name="T5" fmla="*/ 0 h 400"/>
                  <a:gd name="T6" fmla="*/ 100 w 400"/>
                  <a:gd name="T7" fmla="*/ 27 h 400"/>
                  <a:gd name="T8" fmla="*/ 27 w 400"/>
                  <a:gd name="T9" fmla="*/ 100 h 400"/>
                  <a:gd name="T10" fmla="*/ 0 w 400"/>
                  <a:gd name="T11" fmla="*/ 200 h 400"/>
                  <a:gd name="T12" fmla="*/ 27 w 400"/>
                  <a:gd name="T13" fmla="*/ 301 h 400"/>
                  <a:gd name="T14" fmla="*/ 100 w 400"/>
                  <a:gd name="T15" fmla="*/ 374 h 400"/>
                  <a:gd name="T16" fmla="*/ 200 w 400"/>
                  <a:gd name="T17" fmla="*/ 400 h 400"/>
                  <a:gd name="T18" fmla="*/ 301 w 400"/>
                  <a:gd name="T19" fmla="*/ 374 h 400"/>
                  <a:gd name="T20" fmla="*/ 374 w 400"/>
                  <a:gd name="T21" fmla="*/ 301 h 400"/>
                  <a:gd name="T22" fmla="*/ 400 w 400"/>
                  <a:gd name="T23" fmla="*/ 200 h 400"/>
                  <a:gd name="T24" fmla="*/ 374 w 400"/>
                  <a:gd name="T25" fmla="*/ 100 h 400"/>
                  <a:gd name="T26" fmla="*/ 330 w 400"/>
                  <a:gd name="T27" fmla="*/ 170 h 400"/>
                  <a:gd name="T28" fmla="*/ 188 w 400"/>
                  <a:gd name="T29" fmla="*/ 311 h 400"/>
                  <a:gd name="T30" fmla="*/ 176 w 400"/>
                  <a:gd name="T31" fmla="*/ 316 h 400"/>
                  <a:gd name="T32" fmla="*/ 165 w 400"/>
                  <a:gd name="T33" fmla="*/ 311 h 400"/>
                  <a:gd name="T34" fmla="*/ 70 w 400"/>
                  <a:gd name="T35" fmla="*/ 217 h 400"/>
                  <a:gd name="T36" fmla="*/ 66 w 400"/>
                  <a:gd name="T37" fmla="*/ 205 h 400"/>
                  <a:gd name="T38" fmla="*/ 70 w 400"/>
                  <a:gd name="T39" fmla="*/ 193 h 400"/>
                  <a:gd name="T40" fmla="*/ 94 w 400"/>
                  <a:gd name="T41" fmla="*/ 170 h 400"/>
                  <a:gd name="T42" fmla="*/ 106 w 400"/>
                  <a:gd name="T43" fmla="*/ 165 h 400"/>
                  <a:gd name="T44" fmla="*/ 118 w 400"/>
                  <a:gd name="T45" fmla="*/ 170 h 400"/>
                  <a:gd name="T46" fmla="*/ 176 w 400"/>
                  <a:gd name="T47" fmla="*/ 229 h 400"/>
                  <a:gd name="T48" fmla="*/ 283 w 400"/>
                  <a:gd name="T49" fmla="*/ 123 h 400"/>
                  <a:gd name="T50" fmla="*/ 295 w 400"/>
                  <a:gd name="T51" fmla="*/ 118 h 400"/>
                  <a:gd name="T52" fmla="*/ 306 w 400"/>
                  <a:gd name="T53" fmla="*/ 123 h 400"/>
                  <a:gd name="T54" fmla="*/ 330 w 400"/>
                  <a:gd name="T55" fmla="*/ 146 h 400"/>
                  <a:gd name="T56" fmla="*/ 335 w 400"/>
                  <a:gd name="T57" fmla="*/ 158 h 400"/>
                  <a:gd name="T58" fmla="*/ 330 w 400"/>
                  <a:gd name="T59" fmla="*/ 170 h 400"/>
                  <a:gd name="T60" fmla="*/ 330 w 400"/>
                  <a:gd name="T61" fmla="*/ 170 h 400"/>
                  <a:gd name="T62" fmla="*/ 330 w 400"/>
                  <a:gd name="T63" fmla="*/ 17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0" h="400">
                    <a:moveTo>
                      <a:pt x="374" y="100"/>
                    </a:moveTo>
                    <a:cubicBezTo>
                      <a:pt x="356" y="69"/>
                      <a:pt x="331" y="45"/>
                      <a:pt x="301" y="27"/>
                    </a:cubicBezTo>
                    <a:cubicBezTo>
                      <a:pt x="270" y="9"/>
                      <a:pt x="237" y="0"/>
                      <a:pt x="200" y="0"/>
                    </a:cubicBezTo>
                    <a:cubicBezTo>
                      <a:pt x="164" y="0"/>
                      <a:pt x="130" y="9"/>
                      <a:pt x="100" y="27"/>
                    </a:cubicBezTo>
                    <a:cubicBezTo>
                      <a:pt x="69" y="45"/>
                      <a:pt x="45" y="69"/>
                      <a:pt x="27" y="100"/>
                    </a:cubicBezTo>
                    <a:cubicBezTo>
                      <a:pt x="9" y="130"/>
                      <a:pt x="0" y="164"/>
                      <a:pt x="0" y="200"/>
                    </a:cubicBezTo>
                    <a:cubicBezTo>
                      <a:pt x="0" y="237"/>
                      <a:pt x="9" y="270"/>
                      <a:pt x="27" y="301"/>
                    </a:cubicBezTo>
                    <a:cubicBezTo>
                      <a:pt x="45" y="331"/>
                      <a:pt x="69" y="356"/>
                      <a:pt x="100" y="374"/>
                    </a:cubicBezTo>
                    <a:cubicBezTo>
                      <a:pt x="130" y="391"/>
                      <a:pt x="164" y="400"/>
                      <a:pt x="200" y="400"/>
                    </a:cubicBezTo>
                    <a:cubicBezTo>
                      <a:pt x="237" y="400"/>
                      <a:pt x="270" y="391"/>
                      <a:pt x="301" y="374"/>
                    </a:cubicBezTo>
                    <a:cubicBezTo>
                      <a:pt x="331" y="356"/>
                      <a:pt x="356" y="331"/>
                      <a:pt x="374" y="301"/>
                    </a:cubicBezTo>
                    <a:cubicBezTo>
                      <a:pt x="392" y="270"/>
                      <a:pt x="400" y="237"/>
                      <a:pt x="400" y="200"/>
                    </a:cubicBezTo>
                    <a:cubicBezTo>
                      <a:pt x="400" y="164"/>
                      <a:pt x="392" y="130"/>
                      <a:pt x="374" y="100"/>
                    </a:cubicBezTo>
                    <a:close/>
                    <a:moveTo>
                      <a:pt x="330" y="170"/>
                    </a:moveTo>
                    <a:cubicBezTo>
                      <a:pt x="188" y="311"/>
                      <a:pt x="188" y="311"/>
                      <a:pt x="188" y="311"/>
                    </a:cubicBezTo>
                    <a:cubicBezTo>
                      <a:pt x="185" y="315"/>
                      <a:pt x="181" y="316"/>
                      <a:pt x="176" y="316"/>
                    </a:cubicBezTo>
                    <a:cubicBezTo>
                      <a:pt x="172" y="316"/>
                      <a:pt x="168" y="315"/>
                      <a:pt x="165" y="311"/>
                    </a:cubicBezTo>
                    <a:cubicBezTo>
                      <a:pt x="70" y="217"/>
                      <a:pt x="70" y="217"/>
                      <a:pt x="70" y="217"/>
                    </a:cubicBezTo>
                    <a:cubicBezTo>
                      <a:pt x="67" y="214"/>
                      <a:pt x="66" y="210"/>
                      <a:pt x="66" y="205"/>
                    </a:cubicBezTo>
                    <a:cubicBezTo>
                      <a:pt x="66" y="200"/>
                      <a:pt x="67" y="196"/>
                      <a:pt x="70" y="193"/>
                    </a:cubicBezTo>
                    <a:cubicBezTo>
                      <a:pt x="94" y="170"/>
                      <a:pt x="94" y="170"/>
                      <a:pt x="94" y="170"/>
                    </a:cubicBezTo>
                    <a:cubicBezTo>
                      <a:pt x="97" y="166"/>
                      <a:pt x="101" y="165"/>
                      <a:pt x="106" y="165"/>
                    </a:cubicBezTo>
                    <a:cubicBezTo>
                      <a:pt x="110" y="165"/>
                      <a:pt x="114" y="166"/>
                      <a:pt x="118" y="170"/>
                    </a:cubicBezTo>
                    <a:cubicBezTo>
                      <a:pt x="176" y="229"/>
                      <a:pt x="176" y="229"/>
                      <a:pt x="176" y="229"/>
                    </a:cubicBezTo>
                    <a:cubicBezTo>
                      <a:pt x="283" y="123"/>
                      <a:pt x="283" y="123"/>
                      <a:pt x="283" y="123"/>
                    </a:cubicBezTo>
                    <a:cubicBezTo>
                      <a:pt x="286" y="119"/>
                      <a:pt x="290" y="118"/>
                      <a:pt x="295" y="118"/>
                    </a:cubicBezTo>
                    <a:cubicBezTo>
                      <a:pt x="299" y="118"/>
                      <a:pt x="303" y="119"/>
                      <a:pt x="306" y="123"/>
                    </a:cubicBezTo>
                    <a:cubicBezTo>
                      <a:pt x="330" y="146"/>
                      <a:pt x="330" y="146"/>
                      <a:pt x="330" y="146"/>
                    </a:cubicBezTo>
                    <a:cubicBezTo>
                      <a:pt x="333" y="149"/>
                      <a:pt x="335" y="153"/>
                      <a:pt x="335" y="158"/>
                    </a:cubicBezTo>
                    <a:cubicBezTo>
                      <a:pt x="335" y="163"/>
                      <a:pt x="333" y="167"/>
                      <a:pt x="330" y="170"/>
                    </a:cubicBezTo>
                    <a:close/>
                    <a:moveTo>
                      <a:pt x="330" y="170"/>
                    </a:moveTo>
                    <a:cubicBezTo>
                      <a:pt x="330" y="170"/>
                      <a:pt x="330" y="170"/>
                      <a:pt x="330" y="17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12276" y="6254"/>
              <a:ext cx="4102" cy="1653"/>
              <a:chOff x="7744016" y="2931616"/>
              <a:chExt cx="2604671" cy="1050002"/>
            </a:xfrm>
          </p:grpSpPr>
          <p:sp>
            <p:nvSpPr>
              <p:cNvPr id="74" name="五边形 24"/>
              <p:cNvSpPr/>
              <p:nvPr/>
            </p:nvSpPr>
            <p:spPr>
              <a:xfrm>
                <a:off x="8590306" y="3044795"/>
                <a:ext cx="1758381" cy="823643"/>
              </a:xfrm>
              <a:prstGeom prst="homePlate">
                <a:avLst>
                  <a:gd name="adj" fmla="val 402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lvl="0" defTabSz="913765">
                  <a:defRPr/>
                </a:pPr>
                <a:r>
                  <a:rPr lang="zh-CN" altLang="en-US" sz="1600" b="1">
                    <a:solidFill>
                      <a:schemeClr val="tx1"/>
                    </a:solidFill>
                    <a:cs typeface="+mn-ea"/>
                    <a:sym typeface="+mn-lt"/>
                  </a:rPr>
                  <a:t>    标题文本预设</a:t>
                </a: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7744016" y="2931616"/>
                <a:ext cx="1050001" cy="1050002"/>
              </a:xfrm>
              <a:prstGeom prst="ellipse">
                <a:avLst/>
              </a:prstGeom>
              <a:solidFill>
                <a:srgbClr val="5B727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任意多边形 27"/>
              <p:cNvSpPr/>
              <p:nvPr/>
            </p:nvSpPr>
            <p:spPr bwMode="auto">
              <a:xfrm>
                <a:off x="7998442" y="3176704"/>
                <a:ext cx="545571" cy="544559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77" name="文本框 13"/>
            <p:cNvSpPr txBox="1"/>
            <p:nvPr/>
          </p:nvSpPr>
          <p:spPr bwMode="auto">
            <a:xfrm>
              <a:off x="7552" y="8561"/>
              <a:ext cx="3485" cy="44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 anchorCtr="1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6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公司下设分公</a:t>
              </a:r>
            </a:p>
            <a:p>
              <a:pPr marL="0" lvl="1" algn="ctr"/>
              <a:r>
                <a:rPr lang="zh-CN" altLang="en-US" sz="16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司单击此处添加你的</a:t>
              </a:r>
            </a:p>
            <a:p>
              <a:pPr marL="0" lvl="1" algn="ctr"/>
              <a:r>
                <a:rPr lang="zh-CN" altLang="en-US" sz="16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正文详细内容</a:t>
              </a:r>
            </a:p>
          </p:txBody>
        </p:sp>
        <p:sp>
          <p:nvSpPr>
            <p:cNvPr id="78" name="文本框 13"/>
            <p:cNvSpPr txBox="1"/>
            <p:nvPr/>
          </p:nvSpPr>
          <p:spPr bwMode="auto">
            <a:xfrm>
              <a:off x="12677" y="8561"/>
              <a:ext cx="3485" cy="44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 anchorCtr="1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6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公司转型</a:t>
              </a:r>
            </a:p>
            <a:p>
              <a:pPr marL="0" lvl="1" algn="ctr"/>
              <a:r>
                <a:rPr lang="zh-CN" altLang="en-US" sz="16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单击此处添加你的</a:t>
              </a:r>
            </a:p>
            <a:p>
              <a:pPr marL="0" lvl="1" algn="ctr"/>
              <a:r>
                <a:rPr lang="zh-CN" altLang="en-US" sz="16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正文详细内容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8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9540000">
            <a:off x="11406828" y="61340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9540000">
            <a:off x="10739355" y="575567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524510" y="398780"/>
            <a:ext cx="2049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企业理念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1752" y="643554"/>
            <a:ext cx="24081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Enterprise idea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191242" y="2116736"/>
            <a:ext cx="2976521" cy="2976521"/>
            <a:chOff x="6848924" y="2406742"/>
            <a:chExt cx="2977072" cy="2977072"/>
          </a:xfrm>
        </p:grpSpPr>
        <p:grpSp>
          <p:nvGrpSpPr>
            <p:cNvPr id="12" name="组合 11"/>
            <p:cNvGrpSpPr/>
            <p:nvPr/>
          </p:nvGrpSpPr>
          <p:grpSpPr>
            <a:xfrm>
              <a:off x="6848924" y="2406742"/>
              <a:ext cx="2977072" cy="2977072"/>
              <a:chOff x="4005943" y="1516285"/>
              <a:chExt cx="3600001" cy="3600001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909458" y="2409372"/>
                <a:ext cx="1799770" cy="17997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584200">
                  <a:prstClr val="black">
                    <a:alpha val="3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graphicFrame>
            <p:nvGraphicFramePr>
              <p:cNvPr id="49" name="图表 48"/>
              <p:cNvGraphicFramePr/>
              <p:nvPr/>
            </p:nvGraphicFramePr>
            <p:xfrm>
              <a:off x="4005943" y="1516285"/>
              <a:ext cx="3600001" cy="360000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grpSp>
          <p:nvGrpSpPr>
            <p:cNvPr id="50" name="组合 49"/>
            <p:cNvGrpSpPr/>
            <p:nvPr/>
          </p:nvGrpSpPr>
          <p:grpSpPr>
            <a:xfrm>
              <a:off x="7093857" y="3316989"/>
              <a:ext cx="273133" cy="263874"/>
              <a:chOff x="549275" y="533400"/>
              <a:chExt cx="561975" cy="542926"/>
            </a:xfrm>
          </p:grpSpPr>
          <p:sp>
            <p:nvSpPr>
              <p:cNvPr id="51" name="Freeform 16"/>
              <p:cNvSpPr>
                <a:spLocks noEditPoints="1"/>
              </p:cNvSpPr>
              <p:nvPr/>
            </p:nvSpPr>
            <p:spPr bwMode="auto">
              <a:xfrm>
                <a:off x="549275" y="649288"/>
                <a:ext cx="463550" cy="427038"/>
              </a:xfrm>
              <a:custGeom>
                <a:avLst/>
                <a:gdLst>
                  <a:gd name="T0" fmla="*/ 149 w 165"/>
                  <a:gd name="T1" fmla="*/ 38 h 152"/>
                  <a:gd name="T2" fmla="*/ 147 w 165"/>
                  <a:gd name="T3" fmla="*/ 34 h 152"/>
                  <a:gd name="T4" fmla="*/ 137 w 165"/>
                  <a:gd name="T5" fmla="*/ 22 h 152"/>
                  <a:gd name="T6" fmla="*/ 125 w 165"/>
                  <a:gd name="T7" fmla="*/ 12 h 152"/>
                  <a:gd name="T8" fmla="*/ 121 w 165"/>
                  <a:gd name="T9" fmla="*/ 10 h 152"/>
                  <a:gd name="T10" fmla="*/ 118 w 165"/>
                  <a:gd name="T11" fmla="*/ 8 h 152"/>
                  <a:gd name="T12" fmla="*/ 83 w 165"/>
                  <a:gd name="T13" fmla="*/ 0 h 152"/>
                  <a:gd name="T14" fmla="*/ 29 w 165"/>
                  <a:gd name="T15" fmla="*/ 22 h 152"/>
                  <a:gd name="T16" fmla="*/ 29 w 165"/>
                  <a:gd name="T17" fmla="*/ 130 h 152"/>
                  <a:gd name="T18" fmla="*/ 83 w 165"/>
                  <a:gd name="T19" fmla="*/ 152 h 152"/>
                  <a:gd name="T20" fmla="*/ 137 w 165"/>
                  <a:gd name="T21" fmla="*/ 130 h 152"/>
                  <a:gd name="T22" fmla="*/ 151 w 165"/>
                  <a:gd name="T23" fmla="*/ 41 h 152"/>
                  <a:gd name="T24" fmla="*/ 149 w 165"/>
                  <a:gd name="T25" fmla="*/ 38 h 152"/>
                  <a:gd name="T26" fmla="*/ 83 w 165"/>
                  <a:gd name="T27" fmla="*/ 32 h 152"/>
                  <a:gd name="T28" fmla="*/ 52 w 165"/>
                  <a:gd name="T29" fmla="*/ 45 h 152"/>
                  <a:gd name="T30" fmla="*/ 39 w 165"/>
                  <a:gd name="T31" fmla="*/ 76 h 152"/>
                  <a:gd name="T32" fmla="*/ 52 w 165"/>
                  <a:gd name="T33" fmla="*/ 107 h 152"/>
                  <a:gd name="T34" fmla="*/ 52 w 165"/>
                  <a:gd name="T35" fmla="*/ 113 h 152"/>
                  <a:gd name="T36" fmla="*/ 49 w 165"/>
                  <a:gd name="T37" fmla="*/ 114 h 152"/>
                  <a:gd name="T38" fmla="*/ 46 w 165"/>
                  <a:gd name="T39" fmla="*/ 113 h 152"/>
                  <a:gd name="T40" fmla="*/ 31 w 165"/>
                  <a:gd name="T41" fmla="*/ 76 h 152"/>
                  <a:gd name="T42" fmla="*/ 46 w 165"/>
                  <a:gd name="T43" fmla="*/ 39 h 152"/>
                  <a:gd name="T44" fmla="*/ 83 w 165"/>
                  <a:gd name="T45" fmla="*/ 24 h 152"/>
                  <a:gd name="T46" fmla="*/ 87 w 165"/>
                  <a:gd name="T47" fmla="*/ 28 h 152"/>
                  <a:gd name="T48" fmla="*/ 83 w 165"/>
                  <a:gd name="T49" fmla="*/ 3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5" h="152">
                    <a:moveTo>
                      <a:pt x="149" y="38"/>
                    </a:moveTo>
                    <a:cubicBezTo>
                      <a:pt x="148" y="37"/>
                      <a:pt x="147" y="35"/>
                      <a:pt x="147" y="34"/>
                    </a:cubicBezTo>
                    <a:cubicBezTo>
                      <a:pt x="144" y="30"/>
                      <a:pt x="141" y="26"/>
                      <a:pt x="137" y="22"/>
                    </a:cubicBezTo>
                    <a:cubicBezTo>
                      <a:pt x="133" y="18"/>
                      <a:pt x="129" y="15"/>
                      <a:pt x="125" y="12"/>
                    </a:cubicBezTo>
                    <a:cubicBezTo>
                      <a:pt x="124" y="12"/>
                      <a:pt x="122" y="11"/>
                      <a:pt x="121" y="10"/>
                    </a:cubicBezTo>
                    <a:cubicBezTo>
                      <a:pt x="120" y="9"/>
                      <a:pt x="119" y="9"/>
                      <a:pt x="118" y="8"/>
                    </a:cubicBezTo>
                    <a:cubicBezTo>
                      <a:pt x="107" y="3"/>
                      <a:pt x="95" y="0"/>
                      <a:pt x="83" y="0"/>
                    </a:cubicBezTo>
                    <a:cubicBezTo>
                      <a:pt x="63" y="0"/>
                      <a:pt x="44" y="8"/>
                      <a:pt x="29" y="22"/>
                    </a:cubicBezTo>
                    <a:cubicBezTo>
                      <a:pt x="0" y="52"/>
                      <a:pt x="0" y="100"/>
                      <a:pt x="29" y="130"/>
                    </a:cubicBezTo>
                    <a:cubicBezTo>
                      <a:pt x="44" y="144"/>
                      <a:pt x="63" y="152"/>
                      <a:pt x="83" y="152"/>
                    </a:cubicBezTo>
                    <a:cubicBezTo>
                      <a:pt x="103" y="152"/>
                      <a:pt x="123" y="144"/>
                      <a:pt x="137" y="130"/>
                    </a:cubicBezTo>
                    <a:cubicBezTo>
                      <a:pt x="161" y="106"/>
                      <a:pt x="165" y="70"/>
                      <a:pt x="151" y="41"/>
                    </a:cubicBezTo>
                    <a:cubicBezTo>
                      <a:pt x="150" y="40"/>
                      <a:pt x="150" y="39"/>
                      <a:pt x="149" y="38"/>
                    </a:cubicBezTo>
                    <a:close/>
                    <a:moveTo>
                      <a:pt x="83" y="32"/>
                    </a:moveTo>
                    <a:cubicBezTo>
                      <a:pt x="71" y="32"/>
                      <a:pt x="60" y="36"/>
                      <a:pt x="52" y="45"/>
                    </a:cubicBezTo>
                    <a:cubicBezTo>
                      <a:pt x="44" y="53"/>
                      <a:pt x="39" y="64"/>
                      <a:pt x="39" y="76"/>
                    </a:cubicBezTo>
                    <a:cubicBezTo>
                      <a:pt x="39" y="88"/>
                      <a:pt x="44" y="99"/>
                      <a:pt x="52" y="107"/>
                    </a:cubicBezTo>
                    <a:cubicBezTo>
                      <a:pt x="54" y="109"/>
                      <a:pt x="54" y="111"/>
                      <a:pt x="52" y="113"/>
                    </a:cubicBezTo>
                    <a:cubicBezTo>
                      <a:pt x="51" y="113"/>
                      <a:pt x="50" y="114"/>
                      <a:pt x="49" y="114"/>
                    </a:cubicBezTo>
                    <a:cubicBezTo>
                      <a:pt x="48" y="114"/>
                      <a:pt x="47" y="113"/>
                      <a:pt x="46" y="113"/>
                    </a:cubicBezTo>
                    <a:cubicBezTo>
                      <a:pt x="37" y="103"/>
                      <a:pt x="31" y="90"/>
                      <a:pt x="31" y="76"/>
                    </a:cubicBezTo>
                    <a:cubicBezTo>
                      <a:pt x="31" y="62"/>
                      <a:pt x="37" y="49"/>
                      <a:pt x="46" y="39"/>
                    </a:cubicBezTo>
                    <a:cubicBezTo>
                      <a:pt x="56" y="29"/>
                      <a:pt x="69" y="24"/>
                      <a:pt x="83" y="24"/>
                    </a:cubicBezTo>
                    <a:cubicBezTo>
                      <a:pt x="85" y="24"/>
                      <a:pt x="87" y="26"/>
                      <a:pt x="87" y="28"/>
                    </a:cubicBezTo>
                    <a:cubicBezTo>
                      <a:pt x="87" y="30"/>
                      <a:pt x="85" y="32"/>
                      <a:pt x="83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3" tIns="45711" rIns="91423" bIns="45711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Freeform 17"/>
              <p:cNvSpPr/>
              <p:nvPr/>
            </p:nvSpPr>
            <p:spPr bwMode="auto">
              <a:xfrm>
                <a:off x="896938" y="623888"/>
                <a:ext cx="123825" cy="123825"/>
              </a:xfrm>
              <a:custGeom>
                <a:avLst/>
                <a:gdLst>
                  <a:gd name="T0" fmla="*/ 31 w 44"/>
                  <a:gd name="T1" fmla="*/ 19 h 44"/>
                  <a:gd name="T2" fmla="*/ 31 w 44"/>
                  <a:gd name="T3" fmla="*/ 19 h 44"/>
                  <a:gd name="T4" fmla="*/ 42 w 44"/>
                  <a:gd name="T5" fmla="*/ 8 h 44"/>
                  <a:gd name="T6" fmla="*/ 42 w 44"/>
                  <a:gd name="T7" fmla="*/ 2 h 44"/>
                  <a:gd name="T8" fmla="*/ 36 w 44"/>
                  <a:gd name="T9" fmla="*/ 2 h 44"/>
                  <a:gd name="T10" fmla="*/ 25 w 44"/>
                  <a:gd name="T11" fmla="*/ 13 h 44"/>
                  <a:gd name="T12" fmla="*/ 25 w 44"/>
                  <a:gd name="T13" fmla="*/ 13 h 44"/>
                  <a:gd name="T14" fmla="*/ 15 w 44"/>
                  <a:gd name="T15" fmla="*/ 2 h 44"/>
                  <a:gd name="T16" fmla="*/ 9 w 44"/>
                  <a:gd name="T17" fmla="*/ 2 h 44"/>
                  <a:gd name="T18" fmla="*/ 0 w 44"/>
                  <a:gd name="T19" fmla="*/ 11 h 44"/>
                  <a:gd name="T20" fmla="*/ 1 w 44"/>
                  <a:gd name="T21" fmla="*/ 12 h 44"/>
                  <a:gd name="T22" fmla="*/ 7 w 44"/>
                  <a:gd name="T23" fmla="*/ 16 h 44"/>
                  <a:gd name="T24" fmla="*/ 19 w 44"/>
                  <a:gd name="T25" fmla="*/ 26 h 44"/>
                  <a:gd name="T26" fmla="*/ 28 w 44"/>
                  <a:gd name="T27" fmla="*/ 37 h 44"/>
                  <a:gd name="T28" fmla="*/ 31 w 44"/>
                  <a:gd name="T29" fmla="*/ 41 h 44"/>
                  <a:gd name="T30" fmla="*/ 33 w 44"/>
                  <a:gd name="T31" fmla="*/ 44 h 44"/>
                  <a:gd name="T32" fmla="*/ 42 w 44"/>
                  <a:gd name="T33" fmla="*/ 35 h 44"/>
                  <a:gd name="T34" fmla="*/ 42 w 44"/>
                  <a:gd name="T35" fmla="*/ 29 h 44"/>
                  <a:gd name="T36" fmla="*/ 31 w 44"/>
                  <a:gd name="T37" fmla="*/ 1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4" h="44">
                    <a:moveTo>
                      <a:pt x="31" y="19"/>
                    </a:moveTo>
                    <a:cubicBezTo>
                      <a:pt x="31" y="19"/>
                      <a:pt x="31" y="19"/>
                      <a:pt x="31" y="19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4" y="6"/>
                      <a:pt x="44" y="4"/>
                      <a:pt x="42" y="2"/>
                    </a:cubicBezTo>
                    <a:cubicBezTo>
                      <a:pt x="40" y="0"/>
                      <a:pt x="38" y="0"/>
                      <a:pt x="36" y="2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3" y="0"/>
                      <a:pt x="10" y="0"/>
                      <a:pt x="9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3" y="13"/>
                      <a:pt x="5" y="14"/>
                      <a:pt x="7" y="16"/>
                    </a:cubicBezTo>
                    <a:cubicBezTo>
                      <a:pt x="11" y="19"/>
                      <a:pt x="15" y="22"/>
                      <a:pt x="19" y="26"/>
                    </a:cubicBezTo>
                    <a:cubicBezTo>
                      <a:pt x="22" y="29"/>
                      <a:pt x="26" y="33"/>
                      <a:pt x="28" y="37"/>
                    </a:cubicBezTo>
                    <a:cubicBezTo>
                      <a:pt x="29" y="39"/>
                      <a:pt x="30" y="40"/>
                      <a:pt x="31" y="41"/>
                    </a:cubicBezTo>
                    <a:cubicBezTo>
                      <a:pt x="31" y="42"/>
                      <a:pt x="32" y="43"/>
                      <a:pt x="33" y="44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4" y="34"/>
                      <a:pt x="44" y="31"/>
                      <a:pt x="42" y="29"/>
                    </a:cubicBezTo>
                    <a:lnTo>
                      <a:pt x="31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3" tIns="45711" rIns="91423" bIns="45711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Freeform 18"/>
              <p:cNvSpPr/>
              <p:nvPr/>
            </p:nvSpPr>
            <p:spPr bwMode="auto">
              <a:xfrm>
                <a:off x="1041400" y="533400"/>
                <a:ext cx="69850" cy="69850"/>
              </a:xfrm>
              <a:custGeom>
                <a:avLst/>
                <a:gdLst>
                  <a:gd name="T0" fmla="*/ 4 w 25"/>
                  <a:gd name="T1" fmla="*/ 25 h 25"/>
                  <a:gd name="T2" fmla="*/ 7 w 25"/>
                  <a:gd name="T3" fmla="*/ 24 h 25"/>
                  <a:gd name="T4" fmla="*/ 23 w 25"/>
                  <a:gd name="T5" fmla="*/ 8 h 25"/>
                  <a:gd name="T6" fmla="*/ 23 w 25"/>
                  <a:gd name="T7" fmla="*/ 2 h 25"/>
                  <a:gd name="T8" fmla="*/ 17 w 25"/>
                  <a:gd name="T9" fmla="*/ 2 h 25"/>
                  <a:gd name="T10" fmla="*/ 1 w 25"/>
                  <a:gd name="T11" fmla="*/ 18 h 25"/>
                  <a:gd name="T12" fmla="*/ 1 w 25"/>
                  <a:gd name="T13" fmla="*/ 24 h 25"/>
                  <a:gd name="T14" fmla="*/ 4 w 25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5">
                    <a:moveTo>
                      <a:pt x="4" y="25"/>
                    </a:moveTo>
                    <a:cubicBezTo>
                      <a:pt x="5" y="25"/>
                      <a:pt x="6" y="24"/>
                      <a:pt x="7" y="24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5" y="6"/>
                      <a:pt x="25" y="4"/>
                      <a:pt x="23" y="2"/>
                    </a:cubicBezTo>
                    <a:cubicBezTo>
                      <a:pt x="21" y="0"/>
                      <a:pt x="19" y="0"/>
                      <a:pt x="17" y="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0"/>
                      <a:pt x="0" y="22"/>
                      <a:pt x="1" y="24"/>
                    </a:cubicBezTo>
                    <a:cubicBezTo>
                      <a:pt x="2" y="24"/>
                      <a:pt x="3" y="25"/>
                      <a:pt x="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3" tIns="45711" rIns="91423" bIns="45711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Freeform 19"/>
              <p:cNvSpPr/>
              <p:nvPr/>
            </p:nvSpPr>
            <p:spPr bwMode="auto">
              <a:xfrm>
                <a:off x="1041400" y="625475"/>
                <a:ext cx="66675" cy="23813"/>
              </a:xfrm>
              <a:custGeom>
                <a:avLst/>
                <a:gdLst>
                  <a:gd name="T0" fmla="*/ 20 w 24"/>
                  <a:gd name="T1" fmla="*/ 0 h 8"/>
                  <a:gd name="T2" fmla="*/ 4 w 24"/>
                  <a:gd name="T3" fmla="*/ 0 h 8"/>
                  <a:gd name="T4" fmla="*/ 0 w 24"/>
                  <a:gd name="T5" fmla="*/ 4 h 8"/>
                  <a:gd name="T6" fmla="*/ 4 w 24"/>
                  <a:gd name="T7" fmla="*/ 8 h 8"/>
                  <a:gd name="T8" fmla="*/ 20 w 24"/>
                  <a:gd name="T9" fmla="*/ 8 h 8"/>
                  <a:gd name="T10" fmla="*/ 24 w 24"/>
                  <a:gd name="T11" fmla="*/ 4 h 8"/>
                  <a:gd name="T12" fmla="*/ 20 w 24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8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2" y="8"/>
                      <a:pt x="24" y="6"/>
                      <a:pt x="24" y="4"/>
                    </a:cubicBezTo>
                    <a:cubicBezTo>
                      <a:pt x="24" y="2"/>
                      <a:pt x="22" y="0"/>
                      <a:pt x="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3" tIns="45711" rIns="91423" bIns="45711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Freeform 20"/>
              <p:cNvSpPr/>
              <p:nvPr/>
            </p:nvSpPr>
            <p:spPr bwMode="auto">
              <a:xfrm>
                <a:off x="1041400" y="668338"/>
                <a:ext cx="69850" cy="58738"/>
              </a:xfrm>
              <a:custGeom>
                <a:avLst/>
                <a:gdLst>
                  <a:gd name="T0" fmla="*/ 7 w 25"/>
                  <a:gd name="T1" fmla="*/ 2 h 21"/>
                  <a:gd name="T2" fmla="*/ 1 w 25"/>
                  <a:gd name="T3" fmla="*/ 2 h 21"/>
                  <a:gd name="T4" fmla="*/ 2 w 25"/>
                  <a:gd name="T5" fmla="*/ 8 h 21"/>
                  <a:gd name="T6" fmla="*/ 18 w 25"/>
                  <a:gd name="T7" fmla="*/ 20 h 21"/>
                  <a:gd name="T8" fmla="*/ 20 w 25"/>
                  <a:gd name="T9" fmla="*/ 21 h 21"/>
                  <a:gd name="T10" fmla="*/ 23 w 25"/>
                  <a:gd name="T11" fmla="*/ 19 h 21"/>
                  <a:gd name="T12" fmla="*/ 23 w 25"/>
                  <a:gd name="T13" fmla="*/ 14 h 21"/>
                  <a:gd name="T14" fmla="*/ 7 w 25"/>
                  <a:gd name="T15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1">
                    <a:moveTo>
                      <a:pt x="7" y="2"/>
                    </a:moveTo>
                    <a:cubicBezTo>
                      <a:pt x="5" y="0"/>
                      <a:pt x="2" y="1"/>
                      <a:pt x="1" y="2"/>
                    </a:cubicBezTo>
                    <a:cubicBezTo>
                      <a:pt x="0" y="4"/>
                      <a:pt x="0" y="7"/>
                      <a:pt x="2" y="8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1" y="21"/>
                      <a:pt x="23" y="20"/>
                      <a:pt x="23" y="19"/>
                    </a:cubicBezTo>
                    <a:cubicBezTo>
                      <a:pt x="25" y="17"/>
                      <a:pt x="24" y="15"/>
                      <a:pt x="23" y="14"/>
                    </a:cubicBez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3" tIns="45711" rIns="91423" bIns="45711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Freeform 21"/>
              <p:cNvSpPr/>
              <p:nvPr/>
            </p:nvSpPr>
            <p:spPr bwMode="auto">
              <a:xfrm>
                <a:off x="995363" y="536575"/>
                <a:ext cx="23813" cy="66675"/>
              </a:xfrm>
              <a:custGeom>
                <a:avLst/>
                <a:gdLst>
                  <a:gd name="T0" fmla="*/ 4 w 8"/>
                  <a:gd name="T1" fmla="*/ 24 h 24"/>
                  <a:gd name="T2" fmla="*/ 8 w 8"/>
                  <a:gd name="T3" fmla="*/ 20 h 24"/>
                  <a:gd name="T4" fmla="*/ 8 w 8"/>
                  <a:gd name="T5" fmla="*/ 4 h 24"/>
                  <a:gd name="T6" fmla="*/ 4 w 8"/>
                  <a:gd name="T7" fmla="*/ 0 h 24"/>
                  <a:gd name="T8" fmla="*/ 0 w 8"/>
                  <a:gd name="T9" fmla="*/ 4 h 24"/>
                  <a:gd name="T10" fmla="*/ 0 w 8"/>
                  <a:gd name="T11" fmla="*/ 20 h 24"/>
                  <a:gd name="T12" fmla="*/ 4 w 8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4">
                    <a:moveTo>
                      <a:pt x="4" y="24"/>
                    </a:moveTo>
                    <a:cubicBezTo>
                      <a:pt x="6" y="24"/>
                      <a:pt x="8" y="22"/>
                      <a:pt x="8" y="2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2"/>
                      <a:pt x="2" y="24"/>
                      <a:pt x="4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3" tIns="45711" rIns="91423" bIns="45711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Freeform 22"/>
              <p:cNvSpPr/>
              <p:nvPr/>
            </p:nvSpPr>
            <p:spPr bwMode="auto">
              <a:xfrm>
                <a:off x="917575" y="533400"/>
                <a:ext cx="58738" cy="69850"/>
              </a:xfrm>
              <a:custGeom>
                <a:avLst/>
                <a:gdLst>
                  <a:gd name="T0" fmla="*/ 13 w 21"/>
                  <a:gd name="T1" fmla="*/ 23 h 25"/>
                  <a:gd name="T2" fmla="*/ 16 w 21"/>
                  <a:gd name="T3" fmla="*/ 25 h 25"/>
                  <a:gd name="T4" fmla="*/ 19 w 21"/>
                  <a:gd name="T5" fmla="*/ 24 h 25"/>
                  <a:gd name="T6" fmla="*/ 19 w 21"/>
                  <a:gd name="T7" fmla="*/ 18 h 25"/>
                  <a:gd name="T8" fmla="*/ 7 w 21"/>
                  <a:gd name="T9" fmla="*/ 2 h 25"/>
                  <a:gd name="T10" fmla="*/ 2 w 21"/>
                  <a:gd name="T11" fmla="*/ 2 h 25"/>
                  <a:gd name="T12" fmla="*/ 1 w 21"/>
                  <a:gd name="T13" fmla="*/ 7 h 25"/>
                  <a:gd name="T14" fmla="*/ 13 w 21"/>
                  <a:gd name="T15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5">
                    <a:moveTo>
                      <a:pt x="13" y="23"/>
                    </a:moveTo>
                    <a:cubicBezTo>
                      <a:pt x="14" y="24"/>
                      <a:pt x="15" y="25"/>
                      <a:pt x="16" y="25"/>
                    </a:cubicBezTo>
                    <a:cubicBezTo>
                      <a:pt x="17" y="25"/>
                      <a:pt x="18" y="25"/>
                      <a:pt x="19" y="24"/>
                    </a:cubicBezTo>
                    <a:cubicBezTo>
                      <a:pt x="20" y="23"/>
                      <a:pt x="21" y="20"/>
                      <a:pt x="19" y="18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3" y="0"/>
                      <a:pt x="2" y="2"/>
                    </a:cubicBezTo>
                    <a:cubicBezTo>
                      <a:pt x="0" y="3"/>
                      <a:pt x="0" y="5"/>
                      <a:pt x="1" y="7"/>
                    </a:cubicBezTo>
                    <a:lnTo>
                      <a:pt x="13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3" tIns="45711" rIns="91423" bIns="45711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8" name="Freeform 28"/>
            <p:cNvSpPr>
              <a:spLocks noEditPoints="1"/>
            </p:cNvSpPr>
            <p:nvPr/>
          </p:nvSpPr>
          <p:spPr bwMode="auto">
            <a:xfrm>
              <a:off x="9325124" y="3332990"/>
              <a:ext cx="245628" cy="245628"/>
            </a:xfrm>
            <a:custGeom>
              <a:avLst/>
              <a:gdLst>
                <a:gd name="T0" fmla="*/ 153 w 207"/>
                <a:gd name="T1" fmla="*/ 51 h 207"/>
                <a:gd name="T2" fmla="*/ 142 w 207"/>
                <a:gd name="T3" fmla="*/ 128 h 207"/>
                <a:gd name="T4" fmla="*/ 161 w 207"/>
                <a:gd name="T5" fmla="*/ 130 h 207"/>
                <a:gd name="T6" fmla="*/ 179 w 207"/>
                <a:gd name="T7" fmla="*/ 108 h 207"/>
                <a:gd name="T8" fmla="*/ 176 w 207"/>
                <a:gd name="T9" fmla="*/ 58 h 207"/>
                <a:gd name="T10" fmla="*/ 137 w 207"/>
                <a:gd name="T11" fmla="*/ 27 h 207"/>
                <a:gd name="T12" fmla="*/ 76 w 207"/>
                <a:gd name="T13" fmla="*/ 30 h 207"/>
                <a:gd name="T14" fmla="*/ 31 w 207"/>
                <a:gd name="T15" fmla="*/ 74 h 207"/>
                <a:gd name="T16" fmla="*/ 30 w 207"/>
                <a:gd name="T17" fmla="*/ 139 h 207"/>
                <a:gd name="T18" fmla="*/ 71 w 207"/>
                <a:gd name="T19" fmla="*/ 178 h 207"/>
                <a:gd name="T20" fmla="*/ 121 w 207"/>
                <a:gd name="T21" fmla="*/ 182 h 207"/>
                <a:gd name="T22" fmla="*/ 143 w 207"/>
                <a:gd name="T23" fmla="*/ 199 h 207"/>
                <a:gd name="T24" fmla="*/ 102 w 207"/>
                <a:gd name="T25" fmla="*/ 207 h 207"/>
                <a:gd name="T26" fmla="*/ 29 w 207"/>
                <a:gd name="T27" fmla="*/ 182 h 207"/>
                <a:gd name="T28" fmla="*/ 0 w 207"/>
                <a:gd name="T29" fmla="*/ 108 h 207"/>
                <a:gd name="T30" fmla="*/ 32 w 207"/>
                <a:gd name="T31" fmla="*/ 29 h 207"/>
                <a:gd name="T32" fmla="*/ 109 w 207"/>
                <a:gd name="T33" fmla="*/ 0 h 207"/>
                <a:gd name="T34" fmla="*/ 179 w 207"/>
                <a:gd name="T35" fmla="*/ 23 h 207"/>
                <a:gd name="T36" fmla="*/ 207 w 207"/>
                <a:gd name="T37" fmla="*/ 87 h 207"/>
                <a:gd name="T38" fmla="*/ 188 w 207"/>
                <a:gd name="T39" fmla="*/ 137 h 207"/>
                <a:gd name="T40" fmla="*/ 141 w 207"/>
                <a:gd name="T41" fmla="*/ 157 h 207"/>
                <a:gd name="T42" fmla="*/ 123 w 207"/>
                <a:gd name="T43" fmla="*/ 151 h 207"/>
                <a:gd name="T44" fmla="*/ 117 w 207"/>
                <a:gd name="T45" fmla="*/ 132 h 207"/>
                <a:gd name="T46" fmla="*/ 109 w 207"/>
                <a:gd name="T47" fmla="*/ 141 h 207"/>
                <a:gd name="T48" fmla="*/ 89 w 207"/>
                <a:gd name="T49" fmla="*/ 155 h 207"/>
                <a:gd name="T50" fmla="*/ 66 w 207"/>
                <a:gd name="T51" fmla="*/ 154 h 207"/>
                <a:gd name="T52" fmla="*/ 52 w 207"/>
                <a:gd name="T53" fmla="*/ 137 h 207"/>
                <a:gd name="T54" fmla="*/ 54 w 207"/>
                <a:gd name="T55" fmla="*/ 96 h 207"/>
                <a:gd name="T56" fmla="*/ 85 w 207"/>
                <a:gd name="T57" fmla="*/ 56 h 207"/>
                <a:gd name="T58" fmla="*/ 120 w 207"/>
                <a:gd name="T59" fmla="*/ 52 h 207"/>
                <a:gd name="T60" fmla="*/ 137 w 207"/>
                <a:gd name="T61" fmla="*/ 51 h 207"/>
                <a:gd name="T62" fmla="*/ 117 w 207"/>
                <a:gd name="T63" fmla="*/ 75 h 207"/>
                <a:gd name="T64" fmla="*/ 96 w 207"/>
                <a:gd name="T65" fmla="*/ 78 h 207"/>
                <a:gd name="T66" fmla="*/ 80 w 207"/>
                <a:gd name="T67" fmla="*/ 101 h 207"/>
                <a:gd name="T68" fmla="*/ 81 w 207"/>
                <a:gd name="T69" fmla="*/ 128 h 207"/>
                <a:gd name="T70" fmla="*/ 98 w 207"/>
                <a:gd name="T71" fmla="*/ 131 h 207"/>
                <a:gd name="T72" fmla="*/ 112 w 207"/>
                <a:gd name="T73" fmla="*/ 119 h 207"/>
                <a:gd name="T74" fmla="*/ 123 w 207"/>
                <a:gd name="T75" fmla="*/ 7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64"/>
            <p:cNvSpPr>
              <a:spLocks noEditPoints="1"/>
            </p:cNvSpPr>
            <p:nvPr/>
          </p:nvSpPr>
          <p:spPr bwMode="auto">
            <a:xfrm>
              <a:off x="7093857" y="4231545"/>
              <a:ext cx="261925" cy="260524"/>
            </a:xfrm>
            <a:custGeom>
              <a:avLst/>
              <a:gdLst>
                <a:gd name="T0" fmla="*/ 219 w 248"/>
                <a:gd name="T1" fmla="*/ 149 h 247"/>
                <a:gd name="T2" fmla="*/ 219 w 248"/>
                <a:gd name="T3" fmla="*/ 99 h 247"/>
                <a:gd name="T4" fmla="*/ 231 w 248"/>
                <a:gd name="T5" fmla="*/ 70 h 247"/>
                <a:gd name="T6" fmla="*/ 174 w 248"/>
                <a:gd name="T7" fmla="*/ 39 h 247"/>
                <a:gd name="T8" fmla="*/ 162 w 248"/>
                <a:gd name="T9" fmla="*/ 10 h 247"/>
                <a:gd name="T10" fmla="*/ 100 w 248"/>
                <a:gd name="T11" fmla="*/ 29 h 247"/>
                <a:gd name="T12" fmla="*/ 71 w 248"/>
                <a:gd name="T13" fmla="*/ 17 h 247"/>
                <a:gd name="T14" fmla="*/ 40 w 248"/>
                <a:gd name="T15" fmla="*/ 74 h 247"/>
                <a:gd name="T16" fmla="*/ 11 w 248"/>
                <a:gd name="T17" fmla="*/ 86 h 247"/>
                <a:gd name="T18" fmla="*/ 45 w 248"/>
                <a:gd name="T19" fmla="*/ 124 h 247"/>
                <a:gd name="T20" fmla="*/ 11 w 248"/>
                <a:gd name="T21" fmla="*/ 161 h 247"/>
                <a:gd name="T22" fmla="*/ 40 w 248"/>
                <a:gd name="T23" fmla="*/ 173 h 247"/>
                <a:gd name="T24" fmla="*/ 71 w 248"/>
                <a:gd name="T25" fmla="*/ 231 h 247"/>
                <a:gd name="T26" fmla="*/ 100 w 248"/>
                <a:gd name="T27" fmla="*/ 218 h 247"/>
                <a:gd name="T28" fmla="*/ 162 w 248"/>
                <a:gd name="T29" fmla="*/ 237 h 247"/>
                <a:gd name="T30" fmla="*/ 174 w 248"/>
                <a:gd name="T31" fmla="*/ 208 h 247"/>
                <a:gd name="T32" fmla="*/ 231 w 248"/>
                <a:gd name="T33" fmla="*/ 177 h 247"/>
                <a:gd name="T34" fmla="*/ 124 w 248"/>
                <a:gd name="T35" fmla="*/ 187 h 247"/>
                <a:gd name="T36" fmla="*/ 124 w 248"/>
                <a:gd name="T37" fmla="*/ 61 h 247"/>
                <a:gd name="T38" fmla="*/ 124 w 248"/>
                <a:gd name="T39" fmla="*/ 187 h 247"/>
                <a:gd name="T40" fmla="*/ 216 w 248"/>
                <a:gd name="T41" fmla="*/ 124 h 247"/>
                <a:gd name="T42" fmla="*/ 235 w 248"/>
                <a:gd name="T43" fmla="*/ 118 h 247"/>
                <a:gd name="T44" fmla="*/ 235 w 248"/>
                <a:gd name="T45" fmla="*/ 132 h 247"/>
                <a:gd name="T46" fmla="*/ 54 w 248"/>
                <a:gd name="T47" fmla="*/ 65 h 247"/>
                <a:gd name="T48" fmla="*/ 51 w 248"/>
                <a:gd name="T49" fmla="*/ 42 h 247"/>
                <a:gd name="T50" fmla="*/ 41 w 248"/>
                <a:gd name="T51" fmla="*/ 51 h 247"/>
                <a:gd name="T52" fmla="*/ 131 w 248"/>
                <a:gd name="T53" fmla="*/ 33 h 247"/>
                <a:gd name="T54" fmla="*/ 124 w 248"/>
                <a:gd name="T55" fmla="*/ 7 h 247"/>
                <a:gd name="T56" fmla="*/ 117 w 248"/>
                <a:gd name="T57" fmla="*/ 33 h 247"/>
                <a:gd name="T58" fmla="*/ 131 w 248"/>
                <a:gd name="T59" fmla="*/ 33 h 247"/>
                <a:gd name="T60" fmla="*/ 207 w 248"/>
                <a:gd name="T61" fmla="*/ 51 h 247"/>
                <a:gd name="T62" fmla="*/ 197 w 248"/>
                <a:gd name="T63" fmla="*/ 42 h 247"/>
                <a:gd name="T64" fmla="*/ 189 w 248"/>
                <a:gd name="T65" fmla="*/ 59 h 247"/>
                <a:gd name="T66" fmla="*/ 13 w 248"/>
                <a:gd name="T67" fmla="*/ 118 h 247"/>
                <a:gd name="T68" fmla="*/ 13 w 248"/>
                <a:gd name="T69" fmla="*/ 132 h 247"/>
                <a:gd name="T70" fmla="*/ 33 w 248"/>
                <a:gd name="T71" fmla="*/ 124 h 247"/>
                <a:gd name="T72" fmla="*/ 13 w 248"/>
                <a:gd name="T73" fmla="*/ 118 h 247"/>
                <a:gd name="T74" fmla="*/ 189 w 248"/>
                <a:gd name="T75" fmla="*/ 189 h 247"/>
                <a:gd name="T76" fmla="*/ 196 w 248"/>
                <a:gd name="T77" fmla="*/ 207 h 247"/>
                <a:gd name="T78" fmla="*/ 206 w 248"/>
                <a:gd name="T79" fmla="*/ 207 h 247"/>
                <a:gd name="T80" fmla="*/ 193 w 248"/>
                <a:gd name="T81" fmla="*/ 184 h 247"/>
                <a:gd name="T82" fmla="*/ 117 w 248"/>
                <a:gd name="T83" fmla="*/ 215 h 247"/>
                <a:gd name="T84" fmla="*/ 124 w 248"/>
                <a:gd name="T85" fmla="*/ 243 h 247"/>
                <a:gd name="T86" fmla="*/ 131 w 248"/>
                <a:gd name="T87" fmla="*/ 236 h 247"/>
                <a:gd name="T88" fmla="*/ 124 w 248"/>
                <a:gd name="T89" fmla="*/ 215 h 247"/>
                <a:gd name="T90" fmla="*/ 41 w 248"/>
                <a:gd name="T91" fmla="*/ 199 h 247"/>
                <a:gd name="T92" fmla="*/ 46 w 248"/>
                <a:gd name="T93" fmla="*/ 210 h 247"/>
                <a:gd name="T94" fmla="*/ 65 w 248"/>
                <a:gd name="T95" fmla="*/ 194 h 247"/>
                <a:gd name="T96" fmla="*/ 55 w 248"/>
                <a:gd name="T97" fmla="*/ 184 h 247"/>
                <a:gd name="T98" fmla="*/ 76 w 248"/>
                <a:gd name="T99" fmla="*/ 124 h 247"/>
                <a:gd name="T100" fmla="*/ 173 w 248"/>
                <a:gd name="T101" fmla="*/ 12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8" h="247">
                  <a:moveTo>
                    <a:pt x="238" y="161"/>
                  </a:moveTo>
                  <a:cubicBezTo>
                    <a:pt x="219" y="149"/>
                    <a:pt x="219" y="149"/>
                    <a:pt x="219" y="149"/>
                  </a:cubicBezTo>
                  <a:cubicBezTo>
                    <a:pt x="209" y="142"/>
                    <a:pt x="204" y="133"/>
                    <a:pt x="204" y="124"/>
                  </a:cubicBezTo>
                  <a:cubicBezTo>
                    <a:pt x="204" y="115"/>
                    <a:pt x="209" y="106"/>
                    <a:pt x="219" y="99"/>
                  </a:cubicBezTo>
                  <a:cubicBezTo>
                    <a:pt x="238" y="86"/>
                    <a:pt x="238" y="86"/>
                    <a:pt x="238" y="86"/>
                  </a:cubicBezTo>
                  <a:cubicBezTo>
                    <a:pt x="248" y="79"/>
                    <a:pt x="243" y="68"/>
                    <a:pt x="231" y="70"/>
                  </a:cubicBezTo>
                  <a:cubicBezTo>
                    <a:pt x="209" y="74"/>
                    <a:pt x="209" y="74"/>
                    <a:pt x="209" y="74"/>
                  </a:cubicBezTo>
                  <a:cubicBezTo>
                    <a:pt x="185" y="79"/>
                    <a:pt x="169" y="63"/>
                    <a:pt x="174" y="39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81" y="5"/>
                    <a:pt x="168" y="1"/>
                    <a:pt x="162" y="10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36" y="50"/>
                    <a:pt x="113" y="50"/>
                    <a:pt x="100" y="29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1" y="0"/>
                    <a:pt x="68" y="4"/>
                    <a:pt x="71" y="1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80" y="63"/>
                    <a:pt x="64" y="79"/>
                    <a:pt x="40" y="74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6" y="67"/>
                    <a:pt x="0" y="80"/>
                    <a:pt x="11" y="86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40" y="106"/>
                    <a:pt x="45" y="115"/>
                    <a:pt x="45" y="124"/>
                  </a:cubicBezTo>
                  <a:cubicBezTo>
                    <a:pt x="45" y="133"/>
                    <a:pt x="40" y="142"/>
                    <a:pt x="30" y="149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0" y="168"/>
                    <a:pt x="6" y="180"/>
                    <a:pt x="18" y="177"/>
                  </a:cubicBezTo>
                  <a:cubicBezTo>
                    <a:pt x="40" y="173"/>
                    <a:pt x="40" y="173"/>
                    <a:pt x="40" y="173"/>
                  </a:cubicBezTo>
                  <a:cubicBezTo>
                    <a:pt x="64" y="168"/>
                    <a:pt x="80" y="184"/>
                    <a:pt x="75" y="208"/>
                  </a:cubicBezTo>
                  <a:cubicBezTo>
                    <a:pt x="71" y="231"/>
                    <a:pt x="71" y="231"/>
                    <a:pt x="71" y="231"/>
                  </a:cubicBezTo>
                  <a:cubicBezTo>
                    <a:pt x="68" y="243"/>
                    <a:pt x="81" y="247"/>
                    <a:pt x="87" y="237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3" y="198"/>
                    <a:pt x="136" y="198"/>
                    <a:pt x="150" y="218"/>
                  </a:cubicBezTo>
                  <a:cubicBezTo>
                    <a:pt x="162" y="237"/>
                    <a:pt x="162" y="237"/>
                    <a:pt x="162" y="237"/>
                  </a:cubicBezTo>
                  <a:cubicBezTo>
                    <a:pt x="168" y="247"/>
                    <a:pt x="181" y="242"/>
                    <a:pt x="178" y="231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69" y="184"/>
                    <a:pt x="185" y="168"/>
                    <a:pt x="209" y="173"/>
                  </a:cubicBezTo>
                  <a:cubicBezTo>
                    <a:pt x="231" y="177"/>
                    <a:pt x="231" y="177"/>
                    <a:pt x="231" y="177"/>
                  </a:cubicBezTo>
                  <a:cubicBezTo>
                    <a:pt x="243" y="180"/>
                    <a:pt x="248" y="168"/>
                    <a:pt x="238" y="161"/>
                  </a:cubicBezTo>
                  <a:close/>
                  <a:moveTo>
                    <a:pt x="124" y="187"/>
                  </a:moveTo>
                  <a:cubicBezTo>
                    <a:pt x="89" y="187"/>
                    <a:pt x="61" y="159"/>
                    <a:pt x="61" y="124"/>
                  </a:cubicBezTo>
                  <a:cubicBezTo>
                    <a:pt x="61" y="89"/>
                    <a:pt x="89" y="61"/>
                    <a:pt x="124" y="61"/>
                  </a:cubicBezTo>
                  <a:cubicBezTo>
                    <a:pt x="159" y="61"/>
                    <a:pt x="187" y="89"/>
                    <a:pt x="187" y="124"/>
                  </a:cubicBezTo>
                  <a:cubicBezTo>
                    <a:pt x="187" y="159"/>
                    <a:pt x="159" y="187"/>
                    <a:pt x="124" y="187"/>
                  </a:cubicBezTo>
                  <a:close/>
                  <a:moveTo>
                    <a:pt x="215" y="132"/>
                  </a:moveTo>
                  <a:cubicBezTo>
                    <a:pt x="215" y="129"/>
                    <a:pt x="216" y="127"/>
                    <a:pt x="216" y="124"/>
                  </a:cubicBezTo>
                  <a:cubicBezTo>
                    <a:pt x="216" y="122"/>
                    <a:pt x="215" y="120"/>
                    <a:pt x="215" y="118"/>
                  </a:cubicBezTo>
                  <a:cubicBezTo>
                    <a:pt x="235" y="118"/>
                    <a:pt x="235" y="118"/>
                    <a:pt x="235" y="118"/>
                  </a:cubicBezTo>
                  <a:cubicBezTo>
                    <a:pt x="238" y="118"/>
                    <a:pt x="242" y="121"/>
                    <a:pt x="242" y="125"/>
                  </a:cubicBezTo>
                  <a:cubicBezTo>
                    <a:pt x="242" y="129"/>
                    <a:pt x="238" y="132"/>
                    <a:pt x="235" y="132"/>
                  </a:cubicBezTo>
                  <a:lnTo>
                    <a:pt x="215" y="132"/>
                  </a:lnTo>
                  <a:close/>
                  <a:moveTo>
                    <a:pt x="54" y="65"/>
                  </a:moveTo>
                  <a:cubicBezTo>
                    <a:pt x="57" y="61"/>
                    <a:pt x="60" y="58"/>
                    <a:pt x="64" y="55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8" y="39"/>
                    <a:pt x="44" y="39"/>
                    <a:pt x="41" y="42"/>
                  </a:cubicBezTo>
                  <a:cubicBezTo>
                    <a:pt x="38" y="44"/>
                    <a:pt x="38" y="49"/>
                    <a:pt x="41" y="51"/>
                  </a:cubicBezTo>
                  <a:lnTo>
                    <a:pt x="54" y="65"/>
                  </a:lnTo>
                  <a:close/>
                  <a:moveTo>
                    <a:pt x="131" y="33"/>
                  </a:moveTo>
                  <a:cubicBezTo>
                    <a:pt x="131" y="14"/>
                    <a:pt x="131" y="14"/>
                    <a:pt x="131" y="14"/>
                  </a:cubicBezTo>
                  <a:cubicBezTo>
                    <a:pt x="131" y="10"/>
                    <a:pt x="128" y="7"/>
                    <a:pt x="124" y="7"/>
                  </a:cubicBezTo>
                  <a:cubicBezTo>
                    <a:pt x="120" y="7"/>
                    <a:pt x="117" y="10"/>
                    <a:pt x="117" y="14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9" y="32"/>
                    <a:pt x="122" y="32"/>
                    <a:pt x="124" y="32"/>
                  </a:cubicBezTo>
                  <a:cubicBezTo>
                    <a:pt x="126" y="32"/>
                    <a:pt x="129" y="32"/>
                    <a:pt x="131" y="33"/>
                  </a:cubicBezTo>
                  <a:close/>
                  <a:moveTo>
                    <a:pt x="194" y="65"/>
                  </a:moveTo>
                  <a:cubicBezTo>
                    <a:pt x="207" y="51"/>
                    <a:pt x="207" y="51"/>
                    <a:pt x="207" y="51"/>
                  </a:cubicBezTo>
                  <a:cubicBezTo>
                    <a:pt x="210" y="49"/>
                    <a:pt x="210" y="44"/>
                    <a:pt x="207" y="42"/>
                  </a:cubicBezTo>
                  <a:cubicBezTo>
                    <a:pt x="204" y="39"/>
                    <a:pt x="200" y="39"/>
                    <a:pt x="197" y="42"/>
                  </a:cubicBezTo>
                  <a:cubicBezTo>
                    <a:pt x="184" y="55"/>
                    <a:pt x="184" y="55"/>
                    <a:pt x="184" y="55"/>
                  </a:cubicBezTo>
                  <a:cubicBezTo>
                    <a:pt x="186" y="56"/>
                    <a:pt x="187" y="58"/>
                    <a:pt x="189" y="59"/>
                  </a:cubicBezTo>
                  <a:cubicBezTo>
                    <a:pt x="191" y="61"/>
                    <a:pt x="192" y="63"/>
                    <a:pt x="194" y="65"/>
                  </a:cubicBezTo>
                  <a:close/>
                  <a:moveTo>
                    <a:pt x="13" y="118"/>
                  </a:moveTo>
                  <a:cubicBezTo>
                    <a:pt x="10" y="118"/>
                    <a:pt x="6" y="121"/>
                    <a:pt x="6" y="125"/>
                  </a:cubicBezTo>
                  <a:cubicBezTo>
                    <a:pt x="6" y="129"/>
                    <a:pt x="10" y="132"/>
                    <a:pt x="13" y="132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29"/>
                    <a:pt x="33" y="127"/>
                    <a:pt x="33" y="124"/>
                  </a:cubicBezTo>
                  <a:cubicBezTo>
                    <a:pt x="33" y="122"/>
                    <a:pt x="33" y="120"/>
                    <a:pt x="33" y="118"/>
                  </a:cubicBezTo>
                  <a:lnTo>
                    <a:pt x="13" y="118"/>
                  </a:lnTo>
                  <a:close/>
                  <a:moveTo>
                    <a:pt x="193" y="184"/>
                  </a:moveTo>
                  <a:cubicBezTo>
                    <a:pt x="191" y="186"/>
                    <a:pt x="190" y="187"/>
                    <a:pt x="189" y="189"/>
                  </a:cubicBezTo>
                  <a:cubicBezTo>
                    <a:pt x="187" y="190"/>
                    <a:pt x="185" y="192"/>
                    <a:pt x="183" y="194"/>
                  </a:cubicBezTo>
                  <a:cubicBezTo>
                    <a:pt x="196" y="207"/>
                    <a:pt x="196" y="207"/>
                    <a:pt x="196" y="207"/>
                  </a:cubicBezTo>
                  <a:cubicBezTo>
                    <a:pt x="197" y="208"/>
                    <a:pt x="199" y="209"/>
                    <a:pt x="201" y="209"/>
                  </a:cubicBezTo>
                  <a:cubicBezTo>
                    <a:pt x="202" y="209"/>
                    <a:pt x="204" y="208"/>
                    <a:pt x="206" y="207"/>
                  </a:cubicBezTo>
                  <a:cubicBezTo>
                    <a:pt x="208" y="204"/>
                    <a:pt x="208" y="200"/>
                    <a:pt x="206" y="197"/>
                  </a:cubicBezTo>
                  <a:lnTo>
                    <a:pt x="193" y="184"/>
                  </a:lnTo>
                  <a:close/>
                  <a:moveTo>
                    <a:pt x="124" y="215"/>
                  </a:moveTo>
                  <a:cubicBezTo>
                    <a:pt x="122" y="215"/>
                    <a:pt x="119" y="215"/>
                    <a:pt x="117" y="215"/>
                  </a:cubicBezTo>
                  <a:cubicBezTo>
                    <a:pt x="117" y="236"/>
                    <a:pt x="117" y="236"/>
                    <a:pt x="117" y="236"/>
                  </a:cubicBezTo>
                  <a:cubicBezTo>
                    <a:pt x="117" y="240"/>
                    <a:pt x="120" y="243"/>
                    <a:pt x="124" y="243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8" y="243"/>
                    <a:pt x="131" y="240"/>
                    <a:pt x="131" y="236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29" y="215"/>
                    <a:pt x="126" y="215"/>
                    <a:pt x="124" y="215"/>
                  </a:cubicBezTo>
                  <a:close/>
                  <a:moveTo>
                    <a:pt x="55" y="184"/>
                  </a:moveTo>
                  <a:cubicBezTo>
                    <a:pt x="41" y="199"/>
                    <a:pt x="41" y="199"/>
                    <a:pt x="41" y="199"/>
                  </a:cubicBezTo>
                  <a:cubicBezTo>
                    <a:pt x="38" y="201"/>
                    <a:pt x="38" y="206"/>
                    <a:pt x="41" y="208"/>
                  </a:cubicBezTo>
                  <a:cubicBezTo>
                    <a:pt x="42" y="210"/>
                    <a:pt x="44" y="210"/>
                    <a:pt x="46" y="210"/>
                  </a:cubicBezTo>
                  <a:cubicBezTo>
                    <a:pt x="48" y="210"/>
                    <a:pt x="49" y="210"/>
                    <a:pt x="51" y="208"/>
                  </a:cubicBezTo>
                  <a:cubicBezTo>
                    <a:pt x="65" y="194"/>
                    <a:pt x="65" y="194"/>
                    <a:pt x="65" y="194"/>
                  </a:cubicBezTo>
                  <a:cubicBezTo>
                    <a:pt x="63" y="192"/>
                    <a:pt x="61" y="190"/>
                    <a:pt x="59" y="188"/>
                  </a:cubicBezTo>
                  <a:cubicBezTo>
                    <a:pt x="58" y="187"/>
                    <a:pt x="57" y="186"/>
                    <a:pt x="55" y="184"/>
                  </a:cubicBezTo>
                  <a:close/>
                  <a:moveTo>
                    <a:pt x="124" y="75"/>
                  </a:moveTo>
                  <a:cubicBezTo>
                    <a:pt x="98" y="75"/>
                    <a:pt x="76" y="97"/>
                    <a:pt x="76" y="124"/>
                  </a:cubicBezTo>
                  <a:cubicBezTo>
                    <a:pt x="76" y="150"/>
                    <a:pt x="98" y="172"/>
                    <a:pt x="124" y="172"/>
                  </a:cubicBezTo>
                  <a:cubicBezTo>
                    <a:pt x="151" y="172"/>
                    <a:pt x="173" y="150"/>
                    <a:pt x="173" y="124"/>
                  </a:cubicBezTo>
                  <a:cubicBezTo>
                    <a:pt x="173" y="97"/>
                    <a:pt x="151" y="75"/>
                    <a:pt x="124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135"/>
            <p:cNvSpPr>
              <a:spLocks noEditPoints="1"/>
            </p:cNvSpPr>
            <p:nvPr/>
          </p:nvSpPr>
          <p:spPr bwMode="auto">
            <a:xfrm>
              <a:off x="9305898" y="4231545"/>
              <a:ext cx="274530" cy="274530"/>
            </a:xfrm>
            <a:custGeom>
              <a:avLst/>
              <a:gdLst>
                <a:gd name="T0" fmla="*/ 121 w 260"/>
                <a:gd name="T1" fmla="*/ 109 h 261"/>
                <a:gd name="T2" fmla="*/ 120 w 260"/>
                <a:gd name="T3" fmla="*/ 133 h 261"/>
                <a:gd name="T4" fmla="*/ 107 w 260"/>
                <a:gd name="T5" fmla="*/ 133 h 261"/>
                <a:gd name="T6" fmla="*/ 121 w 260"/>
                <a:gd name="T7" fmla="*/ 109 h 261"/>
                <a:gd name="T8" fmla="*/ 125 w 260"/>
                <a:gd name="T9" fmla="*/ 0 h 261"/>
                <a:gd name="T10" fmla="*/ 51 w 260"/>
                <a:gd name="T11" fmla="*/ 44 h 261"/>
                <a:gd name="T12" fmla="*/ 41 w 260"/>
                <a:gd name="T13" fmla="*/ 226 h 261"/>
                <a:gd name="T14" fmla="*/ 125 w 260"/>
                <a:gd name="T15" fmla="*/ 248 h 261"/>
                <a:gd name="T16" fmla="*/ 41 w 260"/>
                <a:gd name="T17" fmla="*/ 226 h 261"/>
                <a:gd name="T18" fmla="*/ 0 w 260"/>
                <a:gd name="T19" fmla="*/ 136 h 261"/>
                <a:gd name="T20" fmla="*/ 43 w 260"/>
                <a:gd name="T21" fmla="*/ 210 h 261"/>
                <a:gd name="T22" fmla="*/ 43 w 260"/>
                <a:gd name="T23" fmla="*/ 51 h 261"/>
                <a:gd name="T24" fmla="*/ 0 w 260"/>
                <a:gd name="T25" fmla="*/ 126 h 261"/>
                <a:gd name="T26" fmla="*/ 43 w 260"/>
                <a:gd name="T27" fmla="*/ 51 h 261"/>
                <a:gd name="T28" fmla="*/ 260 w 260"/>
                <a:gd name="T29" fmla="*/ 126 h 261"/>
                <a:gd name="T30" fmla="*/ 217 w 260"/>
                <a:gd name="T31" fmla="*/ 51 h 261"/>
                <a:gd name="T32" fmla="*/ 218 w 260"/>
                <a:gd name="T33" fmla="*/ 35 h 261"/>
                <a:gd name="T34" fmla="*/ 135 w 260"/>
                <a:gd name="T35" fmla="*/ 13 h 261"/>
                <a:gd name="T36" fmla="*/ 218 w 260"/>
                <a:gd name="T37" fmla="*/ 35 h 261"/>
                <a:gd name="T38" fmla="*/ 135 w 260"/>
                <a:gd name="T39" fmla="*/ 261 h 261"/>
                <a:gd name="T40" fmla="*/ 209 w 260"/>
                <a:gd name="T41" fmla="*/ 217 h 261"/>
                <a:gd name="T42" fmla="*/ 130 w 260"/>
                <a:gd name="T43" fmla="*/ 238 h 261"/>
                <a:gd name="T44" fmla="*/ 130 w 260"/>
                <a:gd name="T45" fmla="*/ 23 h 261"/>
                <a:gd name="T46" fmla="*/ 130 w 260"/>
                <a:gd name="T47" fmla="*/ 238 h 261"/>
                <a:gd name="T48" fmla="*/ 65 w 260"/>
                <a:gd name="T49" fmla="*/ 146 h 261"/>
                <a:gd name="T50" fmla="*/ 71 w 260"/>
                <a:gd name="T51" fmla="*/ 141 h 261"/>
                <a:gd name="T52" fmla="*/ 66 w 260"/>
                <a:gd name="T53" fmla="*/ 97 h 261"/>
                <a:gd name="T54" fmla="*/ 50 w 260"/>
                <a:gd name="T55" fmla="*/ 113 h 261"/>
                <a:gd name="T56" fmla="*/ 73 w 260"/>
                <a:gd name="T57" fmla="*/ 117 h 261"/>
                <a:gd name="T58" fmla="*/ 46 w 260"/>
                <a:gd name="T59" fmla="*/ 149 h 261"/>
                <a:gd name="T60" fmla="*/ 88 w 260"/>
                <a:gd name="T61" fmla="*/ 157 h 261"/>
                <a:gd name="T62" fmla="*/ 141 w 260"/>
                <a:gd name="T63" fmla="*/ 133 h 261"/>
                <a:gd name="T64" fmla="*/ 134 w 260"/>
                <a:gd name="T65" fmla="*/ 98 h 261"/>
                <a:gd name="T66" fmla="*/ 94 w 260"/>
                <a:gd name="T67" fmla="*/ 134 h 261"/>
                <a:gd name="T68" fmla="*/ 120 w 260"/>
                <a:gd name="T69" fmla="*/ 143 h 261"/>
                <a:gd name="T70" fmla="*/ 134 w 260"/>
                <a:gd name="T71" fmla="*/ 157 h 261"/>
                <a:gd name="T72" fmla="*/ 141 w 260"/>
                <a:gd name="T73" fmla="*/ 143 h 261"/>
                <a:gd name="T74" fmla="*/ 160 w 260"/>
                <a:gd name="T75" fmla="*/ 89 h 261"/>
                <a:gd name="T76" fmla="*/ 151 w 260"/>
                <a:gd name="T77" fmla="*/ 180 h 261"/>
                <a:gd name="T78" fmla="*/ 160 w 260"/>
                <a:gd name="T79" fmla="*/ 89 h 261"/>
                <a:gd name="T80" fmla="*/ 215 w 260"/>
                <a:gd name="T81" fmla="*/ 107 h 261"/>
                <a:gd name="T82" fmla="*/ 173 w 260"/>
                <a:gd name="T83" fmla="*/ 98 h 261"/>
                <a:gd name="T84" fmla="*/ 200 w 260"/>
                <a:gd name="T85" fmla="*/ 110 h 261"/>
                <a:gd name="T86" fmla="*/ 176 w 260"/>
                <a:gd name="T87" fmla="*/ 157 h 261"/>
                <a:gd name="T88" fmla="*/ 217 w 260"/>
                <a:gd name="T89" fmla="*/ 210 h 261"/>
                <a:gd name="T90" fmla="*/ 260 w 260"/>
                <a:gd name="T91" fmla="*/ 136 h 261"/>
                <a:gd name="T92" fmla="*/ 217 w 260"/>
                <a:gd name="T93" fmla="*/ 21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0" h="261">
                  <a:moveTo>
                    <a:pt x="121" y="109"/>
                  </a:moveTo>
                  <a:cubicBezTo>
                    <a:pt x="121" y="109"/>
                    <a:pt x="121" y="109"/>
                    <a:pt x="121" y="109"/>
                  </a:cubicBezTo>
                  <a:cubicBezTo>
                    <a:pt x="121" y="113"/>
                    <a:pt x="120" y="116"/>
                    <a:pt x="120" y="120"/>
                  </a:cubicBezTo>
                  <a:cubicBezTo>
                    <a:pt x="120" y="133"/>
                    <a:pt x="120" y="133"/>
                    <a:pt x="120" y="133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7" y="116"/>
                    <a:pt x="119" y="113"/>
                    <a:pt x="121" y="109"/>
                  </a:cubicBezTo>
                  <a:close/>
                  <a:moveTo>
                    <a:pt x="125" y="13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93" y="2"/>
                    <a:pt x="64" y="15"/>
                    <a:pt x="41" y="35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70" y="26"/>
                    <a:pt x="96" y="15"/>
                    <a:pt x="125" y="13"/>
                  </a:cubicBezTo>
                  <a:close/>
                  <a:moveTo>
                    <a:pt x="41" y="226"/>
                  </a:moveTo>
                  <a:cubicBezTo>
                    <a:pt x="64" y="247"/>
                    <a:pt x="93" y="260"/>
                    <a:pt x="125" y="261"/>
                  </a:cubicBezTo>
                  <a:cubicBezTo>
                    <a:pt x="125" y="248"/>
                    <a:pt x="125" y="248"/>
                    <a:pt x="125" y="248"/>
                  </a:cubicBezTo>
                  <a:cubicBezTo>
                    <a:pt x="96" y="247"/>
                    <a:pt x="70" y="235"/>
                    <a:pt x="51" y="217"/>
                  </a:cubicBezTo>
                  <a:lnTo>
                    <a:pt x="41" y="226"/>
                  </a:lnTo>
                  <a:close/>
                  <a:moveTo>
                    <a:pt x="13" y="136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1" y="168"/>
                    <a:pt x="14" y="197"/>
                    <a:pt x="34" y="219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25" y="190"/>
                    <a:pt x="14" y="164"/>
                    <a:pt x="13" y="136"/>
                  </a:cubicBezTo>
                  <a:close/>
                  <a:moveTo>
                    <a:pt x="43" y="51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14" y="64"/>
                    <a:pt x="1" y="94"/>
                    <a:pt x="0" y="126"/>
                  </a:cubicBezTo>
                  <a:cubicBezTo>
                    <a:pt x="13" y="126"/>
                    <a:pt x="13" y="126"/>
                    <a:pt x="13" y="126"/>
                  </a:cubicBezTo>
                  <a:cubicBezTo>
                    <a:pt x="14" y="97"/>
                    <a:pt x="25" y="71"/>
                    <a:pt x="43" y="51"/>
                  </a:cubicBezTo>
                  <a:close/>
                  <a:moveTo>
                    <a:pt x="248" y="126"/>
                  </a:moveTo>
                  <a:cubicBezTo>
                    <a:pt x="260" y="126"/>
                    <a:pt x="260" y="126"/>
                    <a:pt x="260" y="126"/>
                  </a:cubicBezTo>
                  <a:cubicBezTo>
                    <a:pt x="259" y="93"/>
                    <a:pt x="246" y="64"/>
                    <a:pt x="226" y="42"/>
                  </a:cubicBezTo>
                  <a:cubicBezTo>
                    <a:pt x="217" y="51"/>
                    <a:pt x="217" y="51"/>
                    <a:pt x="217" y="51"/>
                  </a:cubicBezTo>
                  <a:cubicBezTo>
                    <a:pt x="235" y="71"/>
                    <a:pt x="246" y="97"/>
                    <a:pt x="248" y="126"/>
                  </a:cubicBezTo>
                  <a:close/>
                  <a:moveTo>
                    <a:pt x="218" y="35"/>
                  </a:moveTo>
                  <a:cubicBezTo>
                    <a:pt x="196" y="14"/>
                    <a:pt x="167" y="2"/>
                    <a:pt x="135" y="0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64" y="14"/>
                    <a:pt x="190" y="26"/>
                    <a:pt x="209" y="44"/>
                  </a:cubicBezTo>
                  <a:lnTo>
                    <a:pt x="218" y="35"/>
                  </a:lnTo>
                  <a:close/>
                  <a:moveTo>
                    <a:pt x="135" y="248"/>
                  </a:moveTo>
                  <a:cubicBezTo>
                    <a:pt x="135" y="261"/>
                    <a:pt x="135" y="261"/>
                    <a:pt x="135" y="261"/>
                  </a:cubicBezTo>
                  <a:cubicBezTo>
                    <a:pt x="167" y="260"/>
                    <a:pt x="196" y="247"/>
                    <a:pt x="218" y="226"/>
                  </a:cubicBezTo>
                  <a:cubicBezTo>
                    <a:pt x="209" y="217"/>
                    <a:pt x="209" y="217"/>
                    <a:pt x="209" y="217"/>
                  </a:cubicBezTo>
                  <a:cubicBezTo>
                    <a:pt x="190" y="236"/>
                    <a:pt x="164" y="247"/>
                    <a:pt x="135" y="248"/>
                  </a:cubicBezTo>
                  <a:close/>
                  <a:moveTo>
                    <a:pt x="130" y="238"/>
                  </a:moveTo>
                  <a:cubicBezTo>
                    <a:pt x="71" y="238"/>
                    <a:pt x="23" y="190"/>
                    <a:pt x="23" y="131"/>
                  </a:cubicBezTo>
                  <a:cubicBezTo>
                    <a:pt x="23" y="71"/>
                    <a:pt x="71" y="23"/>
                    <a:pt x="130" y="23"/>
                  </a:cubicBezTo>
                  <a:cubicBezTo>
                    <a:pt x="189" y="23"/>
                    <a:pt x="238" y="71"/>
                    <a:pt x="238" y="131"/>
                  </a:cubicBezTo>
                  <a:cubicBezTo>
                    <a:pt x="238" y="190"/>
                    <a:pt x="189" y="238"/>
                    <a:pt x="130" y="238"/>
                  </a:cubicBezTo>
                  <a:close/>
                  <a:moveTo>
                    <a:pt x="88" y="146"/>
                  </a:moveTo>
                  <a:cubicBezTo>
                    <a:pt x="65" y="146"/>
                    <a:pt x="65" y="146"/>
                    <a:pt x="65" y="146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71" y="141"/>
                    <a:pt x="71" y="141"/>
                    <a:pt x="71" y="141"/>
                  </a:cubicBezTo>
                  <a:cubicBezTo>
                    <a:pt x="79" y="134"/>
                    <a:pt x="86" y="126"/>
                    <a:pt x="86" y="116"/>
                  </a:cubicBezTo>
                  <a:cubicBezTo>
                    <a:pt x="86" y="105"/>
                    <a:pt x="79" y="97"/>
                    <a:pt x="66" y="97"/>
                  </a:cubicBezTo>
                  <a:cubicBezTo>
                    <a:pt x="58" y="97"/>
                    <a:pt x="51" y="100"/>
                    <a:pt x="46" y="103"/>
                  </a:cubicBezTo>
                  <a:cubicBezTo>
                    <a:pt x="50" y="113"/>
                    <a:pt x="50" y="113"/>
                    <a:pt x="50" y="113"/>
                  </a:cubicBezTo>
                  <a:cubicBezTo>
                    <a:pt x="53" y="111"/>
                    <a:pt x="58" y="108"/>
                    <a:pt x="63" y="108"/>
                  </a:cubicBezTo>
                  <a:cubicBezTo>
                    <a:pt x="70" y="108"/>
                    <a:pt x="73" y="112"/>
                    <a:pt x="73" y="117"/>
                  </a:cubicBezTo>
                  <a:cubicBezTo>
                    <a:pt x="72" y="124"/>
                    <a:pt x="66" y="131"/>
                    <a:pt x="53" y="142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88" y="157"/>
                    <a:pt x="88" y="157"/>
                    <a:pt x="88" y="157"/>
                  </a:cubicBezTo>
                  <a:lnTo>
                    <a:pt x="88" y="146"/>
                  </a:lnTo>
                  <a:close/>
                  <a:moveTo>
                    <a:pt x="141" y="133"/>
                  </a:moveTo>
                  <a:cubicBezTo>
                    <a:pt x="134" y="133"/>
                    <a:pt x="134" y="133"/>
                    <a:pt x="134" y="133"/>
                  </a:cubicBezTo>
                  <a:cubicBezTo>
                    <a:pt x="134" y="98"/>
                    <a:pt x="134" y="98"/>
                    <a:pt x="134" y="98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0" y="157"/>
                    <a:pt x="120" y="157"/>
                    <a:pt x="120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41" y="143"/>
                    <a:pt x="141" y="143"/>
                    <a:pt x="141" y="143"/>
                  </a:cubicBezTo>
                  <a:lnTo>
                    <a:pt x="141" y="133"/>
                  </a:lnTo>
                  <a:close/>
                  <a:moveTo>
                    <a:pt x="160" y="89"/>
                  </a:moveTo>
                  <a:cubicBezTo>
                    <a:pt x="151" y="89"/>
                    <a:pt x="151" y="89"/>
                    <a:pt x="151" y="89"/>
                  </a:cubicBezTo>
                  <a:cubicBezTo>
                    <a:pt x="151" y="180"/>
                    <a:pt x="151" y="180"/>
                    <a:pt x="151" y="180"/>
                  </a:cubicBezTo>
                  <a:cubicBezTo>
                    <a:pt x="160" y="180"/>
                    <a:pt x="160" y="180"/>
                    <a:pt x="160" y="180"/>
                  </a:cubicBezTo>
                  <a:lnTo>
                    <a:pt x="160" y="89"/>
                  </a:lnTo>
                  <a:close/>
                  <a:moveTo>
                    <a:pt x="190" y="157"/>
                  </a:moveTo>
                  <a:cubicBezTo>
                    <a:pt x="215" y="107"/>
                    <a:pt x="215" y="107"/>
                    <a:pt x="215" y="107"/>
                  </a:cubicBezTo>
                  <a:cubicBezTo>
                    <a:pt x="215" y="98"/>
                    <a:pt x="215" y="98"/>
                    <a:pt x="215" y="98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3" y="110"/>
                    <a:pt x="173" y="110"/>
                    <a:pt x="173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176" y="157"/>
                    <a:pt x="176" y="157"/>
                    <a:pt x="176" y="157"/>
                  </a:cubicBezTo>
                  <a:lnTo>
                    <a:pt x="190" y="157"/>
                  </a:lnTo>
                  <a:close/>
                  <a:moveTo>
                    <a:pt x="217" y="210"/>
                  </a:moveTo>
                  <a:cubicBezTo>
                    <a:pt x="226" y="219"/>
                    <a:pt x="226" y="219"/>
                    <a:pt x="226" y="219"/>
                  </a:cubicBezTo>
                  <a:cubicBezTo>
                    <a:pt x="246" y="197"/>
                    <a:pt x="259" y="168"/>
                    <a:pt x="260" y="136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6" y="164"/>
                    <a:pt x="235" y="190"/>
                    <a:pt x="217" y="2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椭圆 60"/>
          <p:cNvSpPr/>
          <p:nvPr/>
        </p:nvSpPr>
        <p:spPr>
          <a:xfrm>
            <a:off x="9360217" y="2218769"/>
            <a:ext cx="179967" cy="179967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9484610" y="3737441"/>
            <a:ext cx="179967" cy="179967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4797606" y="2035923"/>
            <a:ext cx="179967" cy="179967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4831244" y="3783153"/>
            <a:ext cx="179967" cy="179967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638745" y="2338689"/>
            <a:ext cx="2065176" cy="878098"/>
            <a:chOff x="929105" y="4234076"/>
            <a:chExt cx="2065558" cy="878260"/>
          </a:xfrm>
        </p:grpSpPr>
        <p:sp>
          <p:nvSpPr>
            <p:cNvPr id="66" name="文本框 5"/>
            <p:cNvSpPr txBox="1"/>
            <p:nvPr/>
          </p:nvSpPr>
          <p:spPr>
            <a:xfrm>
              <a:off x="929105" y="4234076"/>
              <a:ext cx="1512640" cy="583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cs typeface="+mn-ea"/>
                  <a:sym typeface="+mn-lt"/>
                </a:rPr>
                <a:t>远见力</a:t>
              </a:r>
            </a:p>
          </p:txBody>
        </p:sp>
        <p:sp>
          <p:nvSpPr>
            <p:cNvPr id="67" name="TextBox 42"/>
            <p:cNvSpPr txBox="1"/>
            <p:nvPr/>
          </p:nvSpPr>
          <p:spPr>
            <a:xfrm>
              <a:off x="1016735" y="4734855"/>
              <a:ext cx="1977928" cy="377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完成年底计划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65%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9268794" y="2449542"/>
            <a:ext cx="1731233" cy="824230"/>
            <a:chOff x="3580735" y="3336836"/>
            <a:chExt cx="1731554" cy="824382"/>
          </a:xfrm>
        </p:grpSpPr>
        <p:sp>
          <p:nvSpPr>
            <p:cNvPr id="69" name="文本框 5"/>
            <p:cNvSpPr txBox="1"/>
            <p:nvPr/>
          </p:nvSpPr>
          <p:spPr>
            <a:xfrm>
              <a:off x="3580735" y="3336836"/>
              <a:ext cx="1598204" cy="583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0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决策力</a:t>
              </a:r>
            </a:p>
          </p:txBody>
        </p:sp>
        <p:sp>
          <p:nvSpPr>
            <p:cNvPr id="70" name="TextBox 45"/>
            <p:cNvSpPr txBox="1"/>
            <p:nvPr/>
          </p:nvSpPr>
          <p:spPr>
            <a:xfrm>
              <a:off x="3605021" y="3783737"/>
              <a:ext cx="1707268" cy="377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销售额突破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500</a:t>
              </a:r>
              <a:r>
                <a:rPr lang="zh-C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万 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501845" y="4052679"/>
            <a:ext cx="1790672" cy="805217"/>
            <a:chOff x="5302543" y="5102364"/>
            <a:chExt cx="1791004" cy="805366"/>
          </a:xfrm>
        </p:grpSpPr>
        <p:sp>
          <p:nvSpPr>
            <p:cNvPr id="72" name="文本框 5"/>
            <p:cNvSpPr txBox="1"/>
            <p:nvPr/>
          </p:nvSpPr>
          <p:spPr>
            <a:xfrm>
              <a:off x="5515903" y="5102364"/>
              <a:ext cx="1417156" cy="583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0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执行力</a:t>
              </a:r>
            </a:p>
          </p:txBody>
        </p:sp>
        <p:sp>
          <p:nvSpPr>
            <p:cNvPr id="73" name="TextBox 48"/>
            <p:cNvSpPr txBox="1"/>
            <p:nvPr/>
          </p:nvSpPr>
          <p:spPr>
            <a:xfrm>
              <a:off x="5302543" y="5600968"/>
              <a:ext cx="1791004" cy="306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完成了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r>
                <a:rPr lang="zh-C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件大事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345910" y="3943213"/>
            <a:ext cx="1749350" cy="834517"/>
            <a:chOff x="7296289" y="4666124"/>
            <a:chExt cx="1749674" cy="834671"/>
          </a:xfrm>
        </p:grpSpPr>
        <p:sp>
          <p:nvSpPr>
            <p:cNvPr id="75" name="文本框 5"/>
            <p:cNvSpPr txBox="1"/>
            <p:nvPr/>
          </p:nvSpPr>
          <p:spPr>
            <a:xfrm>
              <a:off x="7296289" y="4666124"/>
              <a:ext cx="1749674" cy="583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0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创新力</a:t>
              </a:r>
            </a:p>
          </p:txBody>
        </p:sp>
        <p:sp>
          <p:nvSpPr>
            <p:cNvPr id="76" name="TextBox 51"/>
            <p:cNvSpPr txBox="1"/>
            <p:nvPr/>
          </p:nvSpPr>
          <p:spPr>
            <a:xfrm>
              <a:off x="7325623" y="5123314"/>
              <a:ext cx="1625090" cy="377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首次获得某某奖</a:t>
              </a:r>
            </a:p>
          </p:txBody>
        </p:sp>
      </p:grpSp>
      <p:sp>
        <p:nvSpPr>
          <p:cNvPr id="77" name="TextBox 54"/>
          <p:cNvSpPr txBox="1"/>
          <p:nvPr/>
        </p:nvSpPr>
        <p:spPr>
          <a:xfrm>
            <a:off x="1052842" y="2116502"/>
            <a:ext cx="28367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企业理念</a:t>
            </a:r>
            <a:r>
              <a:rPr lang="zh-CN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概述</a:t>
            </a:r>
          </a:p>
        </p:txBody>
      </p:sp>
      <p:sp>
        <p:nvSpPr>
          <p:cNvPr id="78" name="TextBox 55"/>
          <p:cNvSpPr txBox="1"/>
          <p:nvPr/>
        </p:nvSpPr>
        <p:spPr>
          <a:xfrm>
            <a:off x="1064219" y="2772307"/>
            <a:ext cx="2925538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3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公司自成立以来，以“策略先行，经营致胜，管理为本”的商业推广理念，一步一个脚印发展成为东莞同类企业中经营范围最广、在行业内颇具影响力的企业。</a:t>
            </a:r>
          </a:p>
        </p:txBody>
      </p:sp>
      <p:sp>
        <p:nvSpPr>
          <p:cNvPr id="79" name="矩形 78"/>
          <p:cNvSpPr/>
          <p:nvPr/>
        </p:nvSpPr>
        <p:spPr>
          <a:xfrm>
            <a:off x="5075300" y="298494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1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8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3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179"/>
                            </p:stCondLst>
                            <p:childTnLst>
                              <p:par>
                                <p:cTn id="4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179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679"/>
                            </p:stCondLst>
                            <p:childTnLst>
                              <p:par>
                                <p:cTn id="5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179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679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179"/>
                            </p:stCondLst>
                            <p:childTnLst>
                              <p:par>
                                <p:cTn id="7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679"/>
                            </p:stCondLst>
                            <p:childTnLst>
                              <p:par>
                                <p:cTn id="7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179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679"/>
                            </p:stCondLst>
                            <p:childTnLst>
                              <p:par>
                                <p:cTn id="8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179"/>
                            </p:stCondLst>
                            <p:childTnLst>
                              <p:par>
                                <p:cTn id="9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679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3179"/>
                            </p:stCondLst>
                            <p:childTnLst>
                              <p:par>
                                <p:cTn id="10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679"/>
                            </p:stCondLst>
                            <p:childTnLst>
                              <p:par>
                                <p:cTn id="10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21" grpId="0"/>
      <p:bldP spid="22" grpId="0"/>
      <p:bldP spid="61" grpId="0" bldLvl="0" animBg="1"/>
      <p:bldP spid="62" grpId="0" bldLvl="0" animBg="1"/>
      <p:bldP spid="63" grpId="0" bldLvl="0" animBg="1"/>
      <p:bldP spid="64" grpId="0" bldLvl="0" animBg="1"/>
      <p:bldP spid="77" grpId="0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229097" y="2182445"/>
            <a:ext cx="3733800" cy="19380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09947" y="3857729"/>
            <a:ext cx="5372101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项目介绍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3081020" y="827405"/>
            <a:ext cx="6029960" cy="4951730"/>
          </a:xfrm>
          <a:prstGeom prst="triangle">
            <a:avLst/>
          </a:prstGeom>
          <a:noFill/>
          <a:ln w="76200">
            <a:solidFill>
              <a:srgbClr val="5B72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975254" y="-240722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412928" y="12572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18400" y="198250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5472" y="3996944"/>
            <a:ext cx="1333500" cy="1333500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808634" y="3996813"/>
            <a:ext cx="366960" cy="366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06618" y="601283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12090" y="1326546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84552" y="5078611"/>
            <a:ext cx="2807161" cy="280716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99"/>
          <p:cNvSpPr txBox="1"/>
          <p:nvPr/>
        </p:nvSpPr>
        <p:spPr>
          <a:xfrm>
            <a:off x="3820368" y="4710889"/>
            <a:ext cx="1655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项目来源</a:t>
            </a:r>
          </a:p>
        </p:txBody>
      </p:sp>
      <p:sp>
        <p:nvSpPr>
          <p:cNvPr id="25" name="TextBox 15"/>
          <p:cNvSpPr txBox="1"/>
          <p:nvPr/>
        </p:nvSpPr>
        <p:spPr>
          <a:xfrm>
            <a:off x="7053788" y="4711328"/>
            <a:ext cx="16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需求分析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16"/>
          <p:cNvSpPr txBox="1"/>
          <p:nvPr/>
        </p:nvSpPr>
        <p:spPr>
          <a:xfrm>
            <a:off x="3820368" y="5023684"/>
            <a:ext cx="2093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需要解决问题</a:t>
            </a:r>
          </a:p>
        </p:txBody>
      </p:sp>
      <p:sp>
        <p:nvSpPr>
          <p:cNvPr id="27" name="TextBox 17"/>
          <p:cNvSpPr txBox="1"/>
          <p:nvPr/>
        </p:nvSpPr>
        <p:spPr>
          <a:xfrm>
            <a:off x="7053788" y="5078733"/>
            <a:ext cx="1655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行业前景</a:t>
            </a:r>
          </a:p>
        </p:txBody>
      </p:sp>
      <p:sp>
        <p:nvSpPr>
          <p:cNvPr id="28" name="TextBox 18"/>
          <p:cNvSpPr txBox="1"/>
          <p:nvPr/>
        </p:nvSpPr>
        <p:spPr>
          <a:xfrm>
            <a:off x="5293568" y="4710889"/>
            <a:ext cx="238851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竞争对手分析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5579318" y="5023748"/>
            <a:ext cx="1895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我们的优势</a:t>
            </a:r>
          </a:p>
        </p:txBody>
      </p:sp>
      <p:sp>
        <p:nvSpPr>
          <p:cNvPr id="30" name="TextBox 20"/>
          <p:cNvSpPr txBox="1"/>
          <p:nvPr/>
        </p:nvSpPr>
        <p:spPr>
          <a:xfrm>
            <a:off x="3820368" y="5330389"/>
            <a:ext cx="238851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1400" dirty="0">
                <a:latin typeface="+mn-lt"/>
                <a:ea typeface="+mn-ea"/>
                <a:cs typeface="+mn-ea"/>
                <a:sym typeface="+mn-lt"/>
              </a:rPr>
              <a:t>可行性分析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99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99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99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99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99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99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799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299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799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125"/>
                            </p:stCondLst>
                            <p:childTnLst>
                              <p:par>
                                <p:cTn id="6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49"/>
                            </p:stCondLst>
                            <p:childTnLst>
                              <p:par>
                                <p:cTn id="7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824"/>
                            </p:stCondLst>
                            <p:childTnLst>
                              <p:par>
                                <p:cTn id="8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149"/>
                            </p:stCondLst>
                            <p:childTnLst>
                              <p:par>
                                <p:cTn id="8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25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525"/>
                            </p:stCondLst>
                            <p:childTnLst>
                              <p:par>
                                <p:cTn id="9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875"/>
                            </p:stCondLst>
                            <p:childTnLst>
                              <p:par>
                                <p:cTn id="10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5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" grpId="0" bldLvl="0" animBg="1"/>
      <p:bldP spid="13" grpId="0" bldLvl="0" animBg="1"/>
      <p:bldP spid="3" grpId="0" bldLvl="0" animBg="1"/>
      <p:bldP spid="12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3fc4cda-4868-445b-9df9-5ac8f294e4bb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juxtsb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juxtsb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3679</Words>
  <Application>Microsoft Office PowerPoint</Application>
  <PresentationFormat>自定义</PresentationFormat>
  <Paragraphs>426</Paragraphs>
  <Slides>29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32" baseType="lpstr">
      <vt:lpstr>第一PPT，www.1ppt.com</vt:lpstr>
      <vt:lpstr>1_Office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办公风商业计划书</dc:title>
  <dc:creator>第一PPT</dc:creator>
  <cp:keywords>www.1ppt.com</cp:keywords>
  <dc:description>www.1ppt.com</dc:description>
  <cp:lastModifiedBy>Windows User</cp:lastModifiedBy>
  <cp:revision>27</cp:revision>
  <dcterms:created xsi:type="dcterms:W3CDTF">2019-04-01T08:23:00Z</dcterms:created>
  <dcterms:modified xsi:type="dcterms:W3CDTF">2021-05-20T10:22:52Z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