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7" r:id="rId2"/>
  </p:sldMasterIdLst>
  <p:notesMasterIdLst>
    <p:notesMasterId r:id="rId44"/>
  </p:notesMasterIdLst>
  <p:sldIdLst>
    <p:sldId id="256" r:id="rId3"/>
    <p:sldId id="258" r:id="rId4"/>
    <p:sldId id="259" r:id="rId5"/>
    <p:sldId id="264" r:id="rId6"/>
    <p:sldId id="265" r:id="rId7"/>
    <p:sldId id="266" r:id="rId8"/>
    <p:sldId id="267" r:id="rId9"/>
    <p:sldId id="268" r:id="rId10"/>
    <p:sldId id="269" r:id="rId11"/>
    <p:sldId id="270" r:id="rId12"/>
    <p:sldId id="260" r:id="rId13"/>
    <p:sldId id="271" r:id="rId14"/>
    <p:sldId id="272" r:id="rId15"/>
    <p:sldId id="273" r:id="rId16"/>
    <p:sldId id="274" r:id="rId17"/>
    <p:sldId id="275" r:id="rId18"/>
    <p:sldId id="276" r:id="rId19"/>
    <p:sldId id="277" r:id="rId20"/>
    <p:sldId id="261" r:id="rId21"/>
    <p:sldId id="278" r:id="rId22"/>
    <p:sldId id="279" r:id="rId23"/>
    <p:sldId id="280" r:id="rId24"/>
    <p:sldId id="281" r:id="rId25"/>
    <p:sldId id="282" r:id="rId26"/>
    <p:sldId id="283" r:id="rId27"/>
    <p:sldId id="284" r:id="rId28"/>
    <p:sldId id="285" r:id="rId29"/>
    <p:sldId id="262" r:id="rId30"/>
    <p:sldId id="286" r:id="rId31"/>
    <p:sldId id="287" r:id="rId32"/>
    <p:sldId id="288" r:id="rId33"/>
    <p:sldId id="289" r:id="rId34"/>
    <p:sldId id="290" r:id="rId35"/>
    <p:sldId id="263" r:id="rId36"/>
    <p:sldId id="291" r:id="rId37"/>
    <p:sldId id="292" r:id="rId38"/>
    <p:sldId id="293" r:id="rId39"/>
    <p:sldId id="294" r:id="rId40"/>
    <p:sldId id="295" r:id="rId41"/>
    <p:sldId id="297" r:id="rId42"/>
    <p:sldId id="298"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3061B"/>
    <a:srgbClr val="FFFFFF"/>
    <a:srgbClr val="C4C4C4"/>
    <a:srgbClr val="02050C"/>
    <a:srgbClr val="00030C"/>
    <a:srgbClr val="D2D2D2"/>
    <a:srgbClr val="02030B"/>
    <a:srgbClr val="010813"/>
    <a:srgbClr val="0006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3" autoAdjust="0"/>
    <p:restoredTop sz="94660"/>
  </p:normalViewPr>
  <p:slideViewPr>
    <p:cSldViewPr snapToGrid="0">
      <p:cViewPr>
        <p:scale>
          <a:sx n="66" d="100"/>
          <a:sy n="66" d="100"/>
        </p:scale>
        <p:origin x="-2268"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C120E-655B-47C9-9339-1EF3A3ADC272}"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F3CB1-2B66-405E-A999-765D2E33674E}" type="slidenum">
              <a:rPr lang="zh-CN" altLang="en-US" smtClean="0"/>
              <a:t>‹#›</a:t>
            </a:fld>
            <a:endParaRPr lang="zh-CN" altLang="en-US"/>
          </a:p>
        </p:txBody>
      </p:sp>
    </p:spTree>
    <p:extLst>
      <p:ext uri="{BB962C8B-B14F-4D97-AF65-F5344CB8AC3E}">
        <p14:creationId xmlns:p14="http://schemas.microsoft.com/office/powerpoint/2010/main" val="409105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1</a:t>
            </a:fld>
            <a:endParaRPr lang="zh-CN" altLang="en-US"/>
          </a:p>
        </p:txBody>
      </p:sp>
    </p:spTree>
    <p:extLst>
      <p:ext uri="{BB962C8B-B14F-4D97-AF65-F5344CB8AC3E}">
        <p14:creationId xmlns:p14="http://schemas.microsoft.com/office/powerpoint/2010/main" val="3183234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13609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11</a:t>
            </a:fld>
            <a:endParaRPr lang="zh-CN" altLang="en-US"/>
          </a:p>
        </p:txBody>
      </p:sp>
    </p:spTree>
    <p:extLst>
      <p:ext uri="{BB962C8B-B14F-4D97-AF65-F5344CB8AC3E}">
        <p14:creationId xmlns:p14="http://schemas.microsoft.com/office/powerpoint/2010/main" val="4143006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186983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197478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2669730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17743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290339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3319392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300185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19</a:t>
            </a:fld>
            <a:endParaRPr lang="zh-CN" altLang="en-US"/>
          </a:p>
        </p:txBody>
      </p:sp>
    </p:spTree>
    <p:extLst>
      <p:ext uri="{BB962C8B-B14F-4D97-AF65-F5344CB8AC3E}">
        <p14:creationId xmlns:p14="http://schemas.microsoft.com/office/powerpoint/2010/main" val="162506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08292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3497286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1697439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2260140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395458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2503718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4173675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369368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2310640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28</a:t>
            </a:fld>
            <a:endParaRPr lang="zh-CN" altLang="en-US"/>
          </a:p>
        </p:txBody>
      </p:sp>
    </p:spTree>
    <p:extLst>
      <p:ext uri="{BB962C8B-B14F-4D97-AF65-F5344CB8AC3E}">
        <p14:creationId xmlns:p14="http://schemas.microsoft.com/office/powerpoint/2010/main" val="1942837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2334702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3</a:t>
            </a:fld>
            <a:endParaRPr lang="zh-CN" altLang="en-US"/>
          </a:p>
        </p:txBody>
      </p:sp>
    </p:spTree>
    <p:extLst>
      <p:ext uri="{BB962C8B-B14F-4D97-AF65-F5344CB8AC3E}">
        <p14:creationId xmlns:p14="http://schemas.microsoft.com/office/powerpoint/2010/main" val="1309113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792262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898051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3291690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33</a:t>
            </a:fld>
            <a:endParaRPr lang="zh-CN" altLang="en-US" dirty="0"/>
          </a:p>
        </p:txBody>
      </p:sp>
    </p:spTree>
    <p:extLst>
      <p:ext uri="{BB962C8B-B14F-4D97-AF65-F5344CB8AC3E}">
        <p14:creationId xmlns:p14="http://schemas.microsoft.com/office/powerpoint/2010/main" val="205095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34</a:t>
            </a:fld>
            <a:endParaRPr lang="zh-CN" altLang="en-US"/>
          </a:p>
        </p:txBody>
      </p:sp>
    </p:spTree>
    <p:extLst>
      <p:ext uri="{BB962C8B-B14F-4D97-AF65-F5344CB8AC3E}">
        <p14:creationId xmlns:p14="http://schemas.microsoft.com/office/powerpoint/2010/main" val="2476537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35</a:t>
            </a:fld>
            <a:endParaRPr lang="zh-CN" altLang="en-US" dirty="0"/>
          </a:p>
        </p:txBody>
      </p:sp>
    </p:spTree>
    <p:extLst>
      <p:ext uri="{BB962C8B-B14F-4D97-AF65-F5344CB8AC3E}">
        <p14:creationId xmlns:p14="http://schemas.microsoft.com/office/powerpoint/2010/main" val="3655207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36</a:t>
            </a:fld>
            <a:endParaRPr lang="zh-CN" altLang="en-US" dirty="0"/>
          </a:p>
        </p:txBody>
      </p:sp>
    </p:spTree>
    <p:extLst>
      <p:ext uri="{BB962C8B-B14F-4D97-AF65-F5344CB8AC3E}">
        <p14:creationId xmlns:p14="http://schemas.microsoft.com/office/powerpoint/2010/main" val="4126504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37</a:t>
            </a:fld>
            <a:endParaRPr lang="zh-CN" altLang="en-US" dirty="0"/>
          </a:p>
        </p:txBody>
      </p:sp>
    </p:spTree>
    <p:extLst>
      <p:ext uri="{BB962C8B-B14F-4D97-AF65-F5344CB8AC3E}">
        <p14:creationId xmlns:p14="http://schemas.microsoft.com/office/powerpoint/2010/main" val="2438670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38</a:t>
            </a:fld>
            <a:endParaRPr lang="zh-CN" altLang="en-US" dirty="0"/>
          </a:p>
        </p:txBody>
      </p:sp>
    </p:spTree>
    <p:extLst>
      <p:ext uri="{BB962C8B-B14F-4D97-AF65-F5344CB8AC3E}">
        <p14:creationId xmlns:p14="http://schemas.microsoft.com/office/powerpoint/2010/main" val="1581375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39</a:t>
            </a:fld>
            <a:endParaRPr lang="zh-CN" altLang="en-US" dirty="0"/>
          </a:p>
        </p:txBody>
      </p:sp>
    </p:spTree>
    <p:extLst>
      <p:ext uri="{BB962C8B-B14F-4D97-AF65-F5344CB8AC3E}">
        <p14:creationId xmlns:p14="http://schemas.microsoft.com/office/powerpoint/2010/main" val="145578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3344520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2F3CB1-2B66-405E-A999-765D2E33674E}" type="slidenum">
              <a:rPr lang="zh-CN" altLang="en-US" smtClean="0"/>
              <a:t>40</a:t>
            </a:fld>
            <a:endParaRPr lang="zh-CN" altLang="en-US"/>
          </a:p>
        </p:txBody>
      </p:sp>
    </p:spTree>
    <p:extLst>
      <p:ext uri="{BB962C8B-B14F-4D97-AF65-F5344CB8AC3E}">
        <p14:creationId xmlns:p14="http://schemas.microsoft.com/office/powerpoint/2010/main" val="34365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428925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422466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65646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81155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167066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27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62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54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21" name="图片 2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1365166" cy="1238249"/>
          </a:xfrm>
          <a:prstGeom prst="rect">
            <a:avLst/>
          </a:prstGeom>
        </p:spPr>
      </p:pic>
      <p:pic>
        <p:nvPicPr>
          <p:cNvPr id="23" name="图片 22"/>
          <p:cNvPicPr>
            <a:picLocks noChangeAspect="1"/>
          </p:cNvPicPr>
          <p:nvPr userDrawn="1"/>
        </p:nvPicPr>
        <p:blipFill rotWithShape="1">
          <a:blip r:embed="rId4" cstate="screen">
            <a:extLst>
              <a:ext uri="{28A0092B-C50C-407E-A947-70E740481C1C}">
                <a14:useLocalDpi xmlns:a14="http://schemas.microsoft.com/office/drawing/2010/main"/>
              </a:ext>
            </a:extLst>
          </a:blip>
          <a:srcRect l="-3"/>
          <a:stretch/>
        </p:blipFill>
        <p:spPr>
          <a:xfrm>
            <a:off x="8869299" y="3638550"/>
            <a:ext cx="3322701" cy="3219450"/>
          </a:xfrm>
          <a:prstGeom prst="rect">
            <a:avLst/>
          </a:prstGeom>
        </p:spPr>
      </p:pic>
    </p:spTree>
    <p:extLst>
      <p:ext uri="{BB962C8B-B14F-4D97-AF65-F5344CB8AC3E}">
        <p14:creationId xmlns:p14="http://schemas.microsoft.com/office/powerpoint/2010/main" val="27771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2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31565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9076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63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0590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052847" y="6798785"/>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373550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694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7115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6998122"/>
            <a:ext cx="137012" cy="13701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37012" y="6998122"/>
            <a:ext cx="137012" cy="137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385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58478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5537200"/>
            <a:ext cx="12192000" cy="1320800"/>
            <a:chOff x="0" y="5537200"/>
            <a:chExt cx="12192000" cy="1320800"/>
          </a:xfrm>
        </p:grpSpPr>
        <p:sp>
          <p:nvSpPr>
            <p:cNvPr id="12" name="矩形 11"/>
            <p:cNvSpPr/>
            <p:nvPr/>
          </p:nvSpPr>
          <p:spPr>
            <a:xfrm>
              <a:off x="0" y="5537200"/>
              <a:ext cx="12192000" cy="1320800"/>
            </a:xfrm>
            <a:prstGeom prst="rect">
              <a:avLst/>
            </a:prstGeom>
            <a:solidFill>
              <a:srgbClr val="00B0F0">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3" name="文本框 2"/>
            <p:cNvSpPr txBox="1"/>
            <p:nvPr/>
          </p:nvSpPr>
          <p:spPr>
            <a:xfrm>
              <a:off x="3458029" y="6121401"/>
              <a:ext cx="5275942" cy="369332"/>
            </a:xfrm>
            <a:prstGeom prst="rect">
              <a:avLst/>
            </a:prstGeom>
            <a:noFill/>
          </p:spPr>
          <p:txBody>
            <a:bodyPr wrap="square" rtlCol="0">
              <a:spAutoFit/>
            </a:bodyPr>
            <a:lstStyle/>
            <a:p>
              <a:pPr algn="ctr"/>
              <a:r>
                <a:rPr lang="zh-CN" altLang="en-US" dirty="0" smtClean="0">
                  <a:solidFill>
                    <a:schemeClr val="accent3">
                      <a:lumMod val="20000"/>
                      <a:lumOff val="80000"/>
                    </a:schemeClr>
                  </a:solidFill>
                  <a:effectLst/>
                  <a:cs typeface="+mn-ea"/>
                  <a:sym typeface="+mn-lt"/>
                </a:rPr>
                <a:t>商业融资 </a:t>
              </a:r>
              <a:r>
                <a:rPr lang="en-US" altLang="zh-CN" dirty="0" smtClean="0">
                  <a:solidFill>
                    <a:schemeClr val="accent3">
                      <a:lumMod val="20000"/>
                      <a:lumOff val="80000"/>
                    </a:schemeClr>
                  </a:solidFill>
                  <a:effectLst/>
                  <a:cs typeface="+mn-ea"/>
                  <a:sym typeface="+mn-lt"/>
                </a:rPr>
                <a:t>/ </a:t>
              </a:r>
              <a:r>
                <a:rPr lang="zh-CN" altLang="en-US" dirty="0" smtClean="0">
                  <a:solidFill>
                    <a:schemeClr val="accent3">
                      <a:lumMod val="20000"/>
                      <a:lumOff val="80000"/>
                    </a:schemeClr>
                  </a:solidFill>
                  <a:effectLst/>
                  <a:cs typeface="+mn-ea"/>
                  <a:sym typeface="+mn-lt"/>
                </a:rPr>
                <a:t>营</a:t>
              </a:r>
              <a:r>
                <a:rPr lang="zh-CN" altLang="en-US" dirty="0">
                  <a:solidFill>
                    <a:schemeClr val="accent3">
                      <a:lumMod val="20000"/>
                      <a:lumOff val="80000"/>
                    </a:schemeClr>
                  </a:solidFill>
                  <a:effectLst/>
                  <a:cs typeface="+mn-ea"/>
                  <a:sym typeface="+mn-lt"/>
                </a:rPr>
                <a:t>销策</a:t>
              </a:r>
              <a:r>
                <a:rPr lang="zh-CN" altLang="en-US" dirty="0" smtClean="0">
                  <a:solidFill>
                    <a:schemeClr val="accent3">
                      <a:lumMod val="20000"/>
                      <a:lumOff val="80000"/>
                    </a:schemeClr>
                  </a:solidFill>
                  <a:effectLst/>
                  <a:cs typeface="+mn-ea"/>
                  <a:sym typeface="+mn-lt"/>
                </a:rPr>
                <a:t>划 </a:t>
              </a:r>
              <a:r>
                <a:rPr lang="en-US" altLang="zh-CN" dirty="0" smtClean="0">
                  <a:solidFill>
                    <a:schemeClr val="accent3">
                      <a:lumMod val="20000"/>
                      <a:lumOff val="80000"/>
                    </a:schemeClr>
                  </a:solidFill>
                  <a:effectLst/>
                  <a:cs typeface="+mn-ea"/>
                  <a:sym typeface="+mn-lt"/>
                </a:rPr>
                <a:t>/ </a:t>
              </a:r>
              <a:r>
                <a:rPr lang="zh-CN" altLang="en-US" dirty="0" smtClean="0">
                  <a:solidFill>
                    <a:schemeClr val="accent3">
                      <a:lumMod val="20000"/>
                      <a:lumOff val="80000"/>
                    </a:schemeClr>
                  </a:solidFill>
                  <a:effectLst/>
                  <a:cs typeface="+mn-ea"/>
                  <a:sym typeface="+mn-lt"/>
                </a:rPr>
                <a:t>项</a:t>
              </a:r>
              <a:r>
                <a:rPr lang="zh-CN" altLang="en-US" dirty="0">
                  <a:solidFill>
                    <a:schemeClr val="accent3">
                      <a:lumMod val="20000"/>
                      <a:lumOff val="80000"/>
                    </a:schemeClr>
                  </a:solidFill>
                  <a:effectLst/>
                  <a:cs typeface="+mn-ea"/>
                  <a:sym typeface="+mn-lt"/>
                </a:rPr>
                <a:t>目融</a:t>
              </a:r>
              <a:r>
                <a:rPr lang="zh-CN" altLang="en-US" dirty="0" smtClean="0">
                  <a:solidFill>
                    <a:schemeClr val="accent3">
                      <a:lumMod val="20000"/>
                      <a:lumOff val="80000"/>
                    </a:schemeClr>
                  </a:solidFill>
                  <a:effectLst/>
                  <a:cs typeface="+mn-ea"/>
                  <a:sym typeface="+mn-lt"/>
                </a:rPr>
                <a:t>资</a:t>
              </a:r>
              <a:r>
                <a:rPr lang="zh-CN" altLang="en-US" dirty="0">
                  <a:solidFill>
                    <a:schemeClr val="accent3">
                      <a:lumMod val="20000"/>
                      <a:lumOff val="80000"/>
                    </a:schemeClr>
                  </a:solidFill>
                  <a:cs typeface="+mn-ea"/>
                  <a:sym typeface="+mn-lt"/>
                </a:rPr>
                <a:t> </a:t>
              </a:r>
              <a:r>
                <a:rPr lang="zh-CN" altLang="en-US" dirty="0" smtClean="0">
                  <a:solidFill>
                    <a:schemeClr val="accent3">
                      <a:lumMod val="20000"/>
                      <a:lumOff val="80000"/>
                    </a:schemeClr>
                  </a:solidFill>
                  <a:cs typeface="+mn-ea"/>
                  <a:sym typeface="+mn-lt"/>
                </a:rPr>
                <a:t> </a:t>
              </a:r>
              <a:r>
                <a:rPr lang="en-US" altLang="zh-CN" dirty="0" smtClean="0">
                  <a:solidFill>
                    <a:schemeClr val="accent3">
                      <a:lumMod val="20000"/>
                      <a:lumOff val="80000"/>
                    </a:schemeClr>
                  </a:solidFill>
                  <a:effectLst/>
                  <a:cs typeface="+mn-ea"/>
                  <a:sym typeface="+mn-lt"/>
                </a:rPr>
                <a:t>/ </a:t>
              </a:r>
              <a:r>
                <a:rPr lang="zh-CN" altLang="en-US" dirty="0" smtClean="0">
                  <a:solidFill>
                    <a:schemeClr val="accent3">
                      <a:lumMod val="20000"/>
                      <a:lumOff val="80000"/>
                    </a:schemeClr>
                  </a:solidFill>
                  <a:effectLst/>
                  <a:cs typeface="+mn-ea"/>
                  <a:sym typeface="+mn-lt"/>
                </a:rPr>
                <a:t>商</a:t>
              </a:r>
              <a:r>
                <a:rPr lang="zh-CN" altLang="en-US" dirty="0">
                  <a:solidFill>
                    <a:schemeClr val="accent3">
                      <a:lumMod val="20000"/>
                      <a:lumOff val="80000"/>
                    </a:schemeClr>
                  </a:solidFill>
                  <a:effectLst/>
                  <a:cs typeface="+mn-ea"/>
                  <a:sym typeface="+mn-lt"/>
                </a:rPr>
                <a:t>业推</a:t>
              </a:r>
              <a:r>
                <a:rPr lang="zh-CN" altLang="en-US" dirty="0" smtClean="0">
                  <a:solidFill>
                    <a:schemeClr val="accent3">
                      <a:lumMod val="20000"/>
                      <a:lumOff val="80000"/>
                    </a:schemeClr>
                  </a:solidFill>
                  <a:effectLst/>
                  <a:cs typeface="+mn-ea"/>
                  <a:sym typeface="+mn-lt"/>
                </a:rPr>
                <a:t>广</a:t>
              </a:r>
              <a:endParaRPr lang="zh-CN" altLang="en-US" dirty="0">
                <a:solidFill>
                  <a:schemeClr val="accent3">
                    <a:lumMod val="20000"/>
                    <a:lumOff val="80000"/>
                  </a:schemeClr>
                </a:solidFill>
                <a:effectLst/>
                <a:cs typeface="+mn-ea"/>
                <a:sym typeface="+mn-lt"/>
              </a:endParaRPr>
            </a:p>
          </p:txBody>
        </p:sp>
      </p:grpSp>
      <p:grpSp>
        <p:nvGrpSpPr>
          <p:cNvPr id="20" name="组合 19"/>
          <p:cNvGrpSpPr/>
          <p:nvPr/>
        </p:nvGrpSpPr>
        <p:grpSpPr>
          <a:xfrm>
            <a:off x="3639924" y="5121939"/>
            <a:ext cx="4912152" cy="860795"/>
            <a:chOff x="3639924" y="5121939"/>
            <a:chExt cx="4912152" cy="860795"/>
          </a:xfrm>
        </p:grpSpPr>
        <p:sp>
          <p:nvSpPr>
            <p:cNvPr id="10" name="矩形 9"/>
            <p:cNvSpPr/>
            <p:nvPr/>
          </p:nvSpPr>
          <p:spPr>
            <a:xfrm>
              <a:off x="3639924" y="5121939"/>
              <a:ext cx="4912152" cy="860795"/>
            </a:xfrm>
            <a:custGeom>
              <a:avLst/>
              <a:gdLst>
                <a:gd name="connsiteX0" fmla="*/ 0 w 6159500"/>
                <a:gd name="connsiteY0" fmla="*/ 0 h 1308100"/>
                <a:gd name="connsiteX1" fmla="*/ 6159500 w 6159500"/>
                <a:gd name="connsiteY1" fmla="*/ 0 h 1308100"/>
                <a:gd name="connsiteX2" fmla="*/ 6159500 w 6159500"/>
                <a:gd name="connsiteY2" fmla="*/ 1308100 h 1308100"/>
                <a:gd name="connsiteX3" fmla="*/ 0 w 6159500"/>
                <a:gd name="connsiteY3" fmla="*/ 1308100 h 1308100"/>
                <a:gd name="connsiteX4" fmla="*/ 0 w 6159500"/>
                <a:gd name="connsiteY4" fmla="*/ 0 h 1308100"/>
                <a:gd name="connsiteX0" fmla="*/ 0 w 6159500"/>
                <a:gd name="connsiteY0" fmla="*/ 0 h 1308100"/>
                <a:gd name="connsiteX1" fmla="*/ 6159500 w 6159500"/>
                <a:gd name="connsiteY1" fmla="*/ 0 h 1308100"/>
                <a:gd name="connsiteX2" fmla="*/ 6146800 w 6159500"/>
                <a:gd name="connsiteY2" fmla="*/ 647700 h 1308100"/>
                <a:gd name="connsiteX3" fmla="*/ 6159500 w 6159500"/>
                <a:gd name="connsiteY3" fmla="*/ 1308100 h 1308100"/>
                <a:gd name="connsiteX4" fmla="*/ 0 w 6159500"/>
                <a:gd name="connsiteY4" fmla="*/ 1308100 h 1308100"/>
                <a:gd name="connsiteX5" fmla="*/ 0 w 6159500"/>
                <a:gd name="connsiteY5" fmla="*/ 0 h 1308100"/>
                <a:gd name="connsiteX0" fmla="*/ 0 w 6578600"/>
                <a:gd name="connsiteY0" fmla="*/ 0 h 1308100"/>
                <a:gd name="connsiteX1" fmla="*/ 6159500 w 6578600"/>
                <a:gd name="connsiteY1" fmla="*/ 0 h 1308100"/>
                <a:gd name="connsiteX2" fmla="*/ 6578600 w 6578600"/>
                <a:gd name="connsiteY2" fmla="*/ 647700 h 1308100"/>
                <a:gd name="connsiteX3" fmla="*/ 6159500 w 6578600"/>
                <a:gd name="connsiteY3" fmla="*/ 1308100 h 1308100"/>
                <a:gd name="connsiteX4" fmla="*/ 0 w 6578600"/>
                <a:gd name="connsiteY4" fmla="*/ 1308100 h 1308100"/>
                <a:gd name="connsiteX5" fmla="*/ 0 w 6578600"/>
                <a:gd name="connsiteY5" fmla="*/ 0 h 1308100"/>
                <a:gd name="connsiteX0" fmla="*/ 0 w 6578600"/>
                <a:gd name="connsiteY0" fmla="*/ 0 h 1308100"/>
                <a:gd name="connsiteX1" fmla="*/ 6159500 w 6578600"/>
                <a:gd name="connsiteY1" fmla="*/ 0 h 1308100"/>
                <a:gd name="connsiteX2" fmla="*/ 6578600 w 6578600"/>
                <a:gd name="connsiteY2" fmla="*/ 647700 h 1308100"/>
                <a:gd name="connsiteX3" fmla="*/ 6159500 w 6578600"/>
                <a:gd name="connsiteY3" fmla="*/ 1308100 h 1308100"/>
                <a:gd name="connsiteX4" fmla="*/ 0 w 6578600"/>
                <a:gd name="connsiteY4" fmla="*/ 1308100 h 1308100"/>
                <a:gd name="connsiteX5" fmla="*/ 0 w 6578600"/>
                <a:gd name="connsiteY5" fmla="*/ 609600 h 1308100"/>
                <a:gd name="connsiteX6" fmla="*/ 0 w 6578600"/>
                <a:gd name="connsiteY6" fmla="*/ 0 h 1308100"/>
                <a:gd name="connsiteX0" fmla="*/ 406400 w 6985000"/>
                <a:gd name="connsiteY0" fmla="*/ 0 h 1308100"/>
                <a:gd name="connsiteX1" fmla="*/ 6565900 w 6985000"/>
                <a:gd name="connsiteY1" fmla="*/ 0 h 1308100"/>
                <a:gd name="connsiteX2" fmla="*/ 6985000 w 6985000"/>
                <a:gd name="connsiteY2" fmla="*/ 647700 h 1308100"/>
                <a:gd name="connsiteX3" fmla="*/ 6565900 w 6985000"/>
                <a:gd name="connsiteY3" fmla="*/ 1308100 h 1308100"/>
                <a:gd name="connsiteX4" fmla="*/ 406400 w 6985000"/>
                <a:gd name="connsiteY4" fmla="*/ 1308100 h 1308100"/>
                <a:gd name="connsiteX5" fmla="*/ 0 w 6985000"/>
                <a:gd name="connsiteY5" fmla="*/ 609600 h 1308100"/>
                <a:gd name="connsiteX6" fmla="*/ 406400 w 6985000"/>
                <a:gd name="connsiteY6" fmla="*/ 0 h 1308100"/>
                <a:gd name="connsiteX0" fmla="*/ 406400 w 6927510"/>
                <a:gd name="connsiteY0" fmla="*/ 0 h 1308100"/>
                <a:gd name="connsiteX1" fmla="*/ 6565900 w 6927510"/>
                <a:gd name="connsiteY1" fmla="*/ 0 h 1308100"/>
                <a:gd name="connsiteX2" fmla="*/ 6927510 w 6927510"/>
                <a:gd name="connsiteY2" fmla="*/ 604805 h 1308100"/>
                <a:gd name="connsiteX3" fmla="*/ 6565900 w 6927510"/>
                <a:gd name="connsiteY3" fmla="*/ 1308100 h 1308100"/>
                <a:gd name="connsiteX4" fmla="*/ 406400 w 6927510"/>
                <a:gd name="connsiteY4" fmla="*/ 1308100 h 1308100"/>
                <a:gd name="connsiteX5" fmla="*/ 0 w 6927510"/>
                <a:gd name="connsiteY5" fmla="*/ 609600 h 1308100"/>
                <a:gd name="connsiteX6" fmla="*/ 406400 w 6927510"/>
                <a:gd name="connsiteY6" fmla="*/ 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7510" h="1308100">
                  <a:moveTo>
                    <a:pt x="406400" y="0"/>
                  </a:moveTo>
                  <a:lnTo>
                    <a:pt x="6565900" y="0"/>
                  </a:lnTo>
                  <a:lnTo>
                    <a:pt x="6927510" y="604805"/>
                  </a:lnTo>
                  <a:lnTo>
                    <a:pt x="6565900" y="1308100"/>
                  </a:lnTo>
                  <a:lnTo>
                    <a:pt x="406400" y="1308100"/>
                  </a:lnTo>
                  <a:lnTo>
                    <a:pt x="0" y="609600"/>
                  </a:lnTo>
                  <a:lnTo>
                    <a:pt x="4064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500">
                <a:solidFill>
                  <a:srgbClr val="00B0F0"/>
                </a:solidFill>
                <a:cs typeface="+mn-ea"/>
                <a:sym typeface="+mn-lt"/>
              </a:endParaRPr>
            </a:p>
          </p:txBody>
        </p:sp>
        <p:sp>
          <p:nvSpPr>
            <p:cNvPr id="4" name="文本框 3"/>
            <p:cNvSpPr txBox="1"/>
            <p:nvPr/>
          </p:nvSpPr>
          <p:spPr>
            <a:xfrm>
              <a:off x="3887309" y="5160039"/>
              <a:ext cx="4417383" cy="784830"/>
            </a:xfrm>
            <a:prstGeom prst="rect">
              <a:avLst/>
            </a:prstGeom>
            <a:noFill/>
            <a:effectLst>
              <a:glow rad="139700">
                <a:schemeClr val="accent1">
                  <a:satMod val="175000"/>
                  <a:alpha val="40000"/>
                </a:schemeClr>
              </a:glow>
            </a:effectLst>
          </p:spPr>
          <p:txBody>
            <a:bodyPr wrap="square" rtlCol="0">
              <a:spAutoFit/>
            </a:bodyPr>
            <a:lstStyle/>
            <a:p>
              <a:pPr algn="ctr"/>
              <a:r>
                <a:rPr lang="zh-CN" altLang="en-US" sz="4500" dirty="0" smtClean="0">
                  <a:solidFill>
                    <a:schemeClr val="bg1"/>
                  </a:solidFill>
                  <a:effectLst/>
                  <a:cs typeface="+mn-ea"/>
                  <a:sym typeface="+mn-lt"/>
                </a:rPr>
                <a:t>商业计划书</a:t>
              </a:r>
              <a:endParaRPr lang="zh-CN" altLang="en-US" sz="4500" dirty="0">
                <a:solidFill>
                  <a:schemeClr val="bg1"/>
                </a:solidFill>
                <a:effectLst/>
                <a:cs typeface="+mn-ea"/>
                <a:sym typeface="+mn-lt"/>
              </a:endParaRPr>
            </a:p>
          </p:txBody>
        </p:sp>
      </p:grpSp>
    </p:spTree>
    <p:extLst>
      <p:ext uri="{BB962C8B-B14F-4D97-AF65-F5344CB8AC3E}">
        <p14:creationId xmlns:p14="http://schemas.microsoft.com/office/powerpoint/2010/main" val="2896461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500"/>
                                        <p:tgtEl>
                                          <p:spTgt spid="14"/>
                                        </p:tgtEl>
                                      </p:cBhvr>
                                    </p:animEffect>
                                  </p:childTnLst>
                                </p:cTn>
                              </p:par>
                              <p:par>
                                <p:cTn id="8" presetID="10" presetClass="entr" presetSubtype="0" fill="hold" nodeType="withEffect">
                                  <p:stCondLst>
                                    <p:cond delay="60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企业理念</a:t>
            </a:r>
          </a:p>
        </p:txBody>
      </p:sp>
      <p:grpSp>
        <p:nvGrpSpPr>
          <p:cNvPr id="16" name="组合 15"/>
          <p:cNvGrpSpPr/>
          <p:nvPr/>
        </p:nvGrpSpPr>
        <p:grpSpPr>
          <a:xfrm>
            <a:off x="3393191" y="2280872"/>
            <a:ext cx="1474169" cy="1476239"/>
            <a:chOff x="2847975" y="2224088"/>
            <a:chExt cx="1130300" cy="1131887"/>
          </a:xfrm>
        </p:grpSpPr>
        <p:sp>
          <p:nvSpPr>
            <p:cNvPr id="15" name="Freeform 9"/>
            <p:cNvSpPr>
              <a:spLocks/>
            </p:cNvSpPr>
            <p:nvPr/>
          </p:nvSpPr>
          <p:spPr bwMode="auto">
            <a:xfrm>
              <a:off x="2847975" y="2224088"/>
              <a:ext cx="1130300" cy="1131887"/>
            </a:xfrm>
            <a:custGeom>
              <a:avLst/>
              <a:gdLst>
                <a:gd name="T0" fmla="*/ 570 w 2272"/>
                <a:gd name="T1" fmla="*/ 95 h 2272"/>
                <a:gd name="T2" fmla="*/ 759 w 2272"/>
                <a:gd name="T3" fmla="*/ 13 h 2272"/>
                <a:gd name="T4" fmla="*/ 887 w 2272"/>
                <a:gd name="T5" fmla="*/ 262 h 2272"/>
                <a:gd name="T6" fmla="*/ 1136 w 2272"/>
                <a:gd name="T7" fmla="*/ 228 h 2272"/>
                <a:gd name="T8" fmla="*/ 1352 w 2272"/>
                <a:gd name="T9" fmla="*/ 254 h 2272"/>
                <a:gd name="T10" fmla="*/ 1472 w 2272"/>
                <a:gd name="T11" fmla="*/ 0 h 2272"/>
                <a:gd name="T12" fmla="*/ 1663 w 2272"/>
                <a:gd name="T13" fmla="*/ 75 h 2272"/>
                <a:gd name="T14" fmla="*/ 1578 w 2272"/>
                <a:gd name="T15" fmla="*/ 342 h 2272"/>
                <a:gd name="T16" fmla="*/ 1913 w 2272"/>
                <a:gd name="T17" fmla="*/ 665 h 2272"/>
                <a:gd name="T18" fmla="*/ 2177 w 2272"/>
                <a:gd name="T19" fmla="*/ 570 h 2272"/>
                <a:gd name="T20" fmla="*/ 2259 w 2272"/>
                <a:gd name="T21" fmla="*/ 759 h 2272"/>
                <a:gd name="T22" fmla="*/ 2010 w 2272"/>
                <a:gd name="T23" fmla="*/ 887 h 2272"/>
                <a:gd name="T24" fmla="*/ 2044 w 2272"/>
                <a:gd name="T25" fmla="*/ 1136 h 2272"/>
                <a:gd name="T26" fmla="*/ 2018 w 2272"/>
                <a:gd name="T27" fmla="*/ 1352 h 2272"/>
                <a:gd name="T28" fmla="*/ 2272 w 2272"/>
                <a:gd name="T29" fmla="*/ 1472 h 2272"/>
                <a:gd name="T30" fmla="*/ 2196 w 2272"/>
                <a:gd name="T31" fmla="*/ 1663 h 2272"/>
                <a:gd name="T32" fmla="*/ 1929 w 2272"/>
                <a:gd name="T33" fmla="*/ 1578 h 2272"/>
                <a:gd name="T34" fmla="*/ 1607 w 2272"/>
                <a:gd name="T35" fmla="*/ 1913 h 2272"/>
                <a:gd name="T36" fmla="*/ 1701 w 2272"/>
                <a:gd name="T37" fmla="*/ 2177 h 2272"/>
                <a:gd name="T38" fmla="*/ 1513 w 2272"/>
                <a:gd name="T39" fmla="*/ 2259 h 2272"/>
                <a:gd name="T40" fmla="*/ 1384 w 2272"/>
                <a:gd name="T41" fmla="*/ 2010 h 2272"/>
                <a:gd name="T42" fmla="*/ 1136 w 2272"/>
                <a:gd name="T43" fmla="*/ 2044 h 2272"/>
                <a:gd name="T44" fmla="*/ 919 w 2272"/>
                <a:gd name="T45" fmla="*/ 2018 h 2272"/>
                <a:gd name="T46" fmla="*/ 800 w 2272"/>
                <a:gd name="T47" fmla="*/ 2272 h 2272"/>
                <a:gd name="T48" fmla="*/ 608 w 2272"/>
                <a:gd name="T49" fmla="*/ 2196 h 2272"/>
                <a:gd name="T50" fmla="*/ 694 w 2272"/>
                <a:gd name="T51" fmla="*/ 1929 h 2272"/>
                <a:gd name="T52" fmla="*/ 359 w 2272"/>
                <a:gd name="T53" fmla="*/ 1607 h 2272"/>
                <a:gd name="T54" fmla="*/ 95 w 2272"/>
                <a:gd name="T55" fmla="*/ 1701 h 2272"/>
                <a:gd name="T56" fmla="*/ 13 w 2272"/>
                <a:gd name="T57" fmla="*/ 1513 h 2272"/>
                <a:gd name="T58" fmla="*/ 262 w 2272"/>
                <a:gd name="T59" fmla="*/ 1384 h 2272"/>
                <a:gd name="T60" fmla="*/ 228 w 2272"/>
                <a:gd name="T61" fmla="*/ 1136 h 2272"/>
                <a:gd name="T62" fmla="*/ 254 w 2272"/>
                <a:gd name="T63" fmla="*/ 919 h 2272"/>
                <a:gd name="T64" fmla="*/ 0 w 2272"/>
                <a:gd name="T65" fmla="*/ 800 h 2272"/>
                <a:gd name="T66" fmla="*/ 75 w 2272"/>
                <a:gd name="T67" fmla="*/ 608 h 2272"/>
                <a:gd name="T68" fmla="*/ 342 w 2272"/>
                <a:gd name="T69" fmla="*/ 694 h 2272"/>
                <a:gd name="T70" fmla="*/ 665 w 2272"/>
                <a:gd name="T71" fmla="*/ 359 h 2272"/>
                <a:gd name="T72" fmla="*/ 570 w 2272"/>
                <a:gd name="T73" fmla="*/ 95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570" y="95"/>
                  </a:moveTo>
                  <a:lnTo>
                    <a:pt x="759" y="13"/>
                  </a:lnTo>
                  <a:lnTo>
                    <a:pt x="887" y="262"/>
                  </a:lnTo>
                  <a:cubicBezTo>
                    <a:pt x="966" y="240"/>
                    <a:pt x="1050" y="228"/>
                    <a:pt x="1136" y="228"/>
                  </a:cubicBezTo>
                  <a:cubicBezTo>
                    <a:pt x="1210" y="228"/>
                    <a:pt x="1283" y="237"/>
                    <a:pt x="1352" y="254"/>
                  </a:cubicBezTo>
                  <a:lnTo>
                    <a:pt x="1472" y="0"/>
                  </a:lnTo>
                  <a:lnTo>
                    <a:pt x="1663" y="75"/>
                  </a:lnTo>
                  <a:lnTo>
                    <a:pt x="1578" y="342"/>
                  </a:lnTo>
                  <a:cubicBezTo>
                    <a:pt x="1716" y="419"/>
                    <a:pt x="1831" y="531"/>
                    <a:pt x="1913" y="665"/>
                  </a:cubicBezTo>
                  <a:lnTo>
                    <a:pt x="2177" y="570"/>
                  </a:lnTo>
                  <a:lnTo>
                    <a:pt x="2259" y="759"/>
                  </a:lnTo>
                  <a:lnTo>
                    <a:pt x="2010" y="887"/>
                  </a:lnTo>
                  <a:cubicBezTo>
                    <a:pt x="2032" y="966"/>
                    <a:pt x="2044" y="1050"/>
                    <a:pt x="2044" y="1136"/>
                  </a:cubicBezTo>
                  <a:cubicBezTo>
                    <a:pt x="2044" y="1210"/>
                    <a:pt x="2035" y="1283"/>
                    <a:pt x="2018" y="1352"/>
                  </a:cubicBezTo>
                  <a:lnTo>
                    <a:pt x="2272" y="1472"/>
                  </a:lnTo>
                  <a:lnTo>
                    <a:pt x="2196" y="1663"/>
                  </a:lnTo>
                  <a:lnTo>
                    <a:pt x="1929" y="1578"/>
                  </a:lnTo>
                  <a:cubicBezTo>
                    <a:pt x="1852" y="1716"/>
                    <a:pt x="1741" y="1831"/>
                    <a:pt x="1607" y="1913"/>
                  </a:cubicBezTo>
                  <a:lnTo>
                    <a:pt x="1701" y="2177"/>
                  </a:lnTo>
                  <a:lnTo>
                    <a:pt x="1513" y="2259"/>
                  </a:lnTo>
                  <a:lnTo>
                    <a:pt x="1384" y="2010"/>
                  </a:lnTo>
                  <a:cubicBezTo>
                    <a:pt x="1305" y="2032"/>
                    <a:pt x="1222" y="2044"/>
                    <a:pt x="1136" y="2044"/>
                  </a:cubicBezTo>
                  <a:cubicBezTo>
                    <a:pt x="1061" y="2044"/>
                    <a:pt x="989" y="2035"/>
                    <a:pt x="919" y="2018"/>
                  </a:cubicBezTo>
                  <a:lnTo>
                    <a:pt x="800" y="2272"/>
                  </a:lnTo>
                  <a:lnTo>
                    <a:pt x="608" y="2196"/>
                  </a:lnTo>
                  <a:lnTo>
                    <a:pt x="694" y="1929"/>
                  </a:lnTo>
                  <a:cubicBezTo>
                    <a:pt x="556" y="1852"/>
                    <a:pt x="441" y="1741"/>
                    <a:pt x="359" y="1607"/>
                  </a:cubicBezTo>
                  <a:lnTo>
                    <a:pt x="95" y="1701"/>
                  </a:lnTo>
                  <a:lnTo>
                    <a:pt x="13" y="1513"/>
                  </a:lnTo>
                  <a:lnTo>
                    <a:pt x="262" y="1384"/>
                  </a:lnTo>
                  <a:cubicBezTo>
                    <a:pt x="240" y="1305"/>
                    <a:pt x="228" y="1222"/>
                    <a:pt x="228" y="1136"/>
                  </a:cubicBezTo>
                  <a:cubicBezTo>
                    <a:pt x="228" y="1061"/>
                    <a:pt x="237" y="989"/>
                    <a:pt x="254" y="919"/>
                  </a:cubicBezTo>
                  <a:lnTo>
                    <a:pt x="0" y="800"/>
                  </a:lnTo>
                  <a:lnTo>
                    <a:pt x="75" y="608"/>
                  </a:lnTo>
                  <a:lnTo>
                    <a:pt x="342" y="694"/>
                  </a:lnTo>
                  <a:cubicBezTo>
                    <a:pt x="419" y="556"/>
                    <a:pt x="531" y="441"/>
                    <a:pt x="665" y="359"/>
                  </a:cubicBezTo>
                  <a:lnTo>
                    <a:pt x="570" y="95"/>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1" name="椭圆 10"/>
            <p:cNvSpPr/>
            <p:nvPr/>
          </p:nvSpPr>
          <p:spPr>
            <a:xfrm>
              <a:off x="3029136" y="2407102"/>
              <a:ext cx="766827" cy="766827"/>
            </a:xfrm>
            <a:prstGeom prst="ellipse">
              <a:avLst/>
            </a:prstGeom>
            <a:solidFill>
              <a:srgbClr val="0006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60" name="组合 59"/>
          <p:cNvGrpSpPr/>
          <p:nvPr/>
        </p:nvGrpSpPr>
        <p:grpSpPr>
          <a:xfrm>
            <a:off x="1346425" y="2934548"/>
            <a:ext cx="2144559" cy="2147569"/>
            <a:chOff x="2847975" y="2224088"/>
            <a:chExt cx="1130300" cy="1131887"/>
          </a:xfrm>
        </p:grpSpPr>
        <p:sp>
          <p:nvSpPr>
            <p:cNvPr id="61" name="Freeform 9"/>
            <p:cNvSpPr>
              <a:spLocks/>
            </p:cNvSpPr>
            <p:nvPr/>
          </p:nvSpPr>
          <p:spPr bwMode="auto">
            <a:xfrm>
              <a:off x="2847975" y="2224088"/>
              <a:ext cx="1130300" cy="1131887"/>
            </a:xfrm>
            <a:custGeom>
              <a:avLst/>
              <a:gdLst>
                <a:gd name="T0" fmla="*/ 570 w 2272"/>
                <a:gd name="T1" fmla="*/ 95 h 2272"/>
                <a:gd name="T2" fmla="*/ 759 w 2272"/>
                <a:gd name="T3" fmla="*/ 13 h 2272"/>
                <a:gd name="T4" fmla="*/ 887 w 2272"/>
                <a:gd name="T5" fmla="*/ 262 h 2272"/>
                <a:gd name="T6" fmla="*/ 1136 w 2272"/>
                <a:gd name="T7" fmla="*/ 228 h 2272"/>
                <a:gd name="T8" fmla="*/ 1352 w 2272"/>
                <a:gd name="T9" fmla="*/ 254 h 2272"/>
                <a:gd name="T10" fmla="*/ 1472 w 2272"/>
                <a:gd name="T11" fmla="*/ 0 h 2272"/>
                <a:gd name="T12" fmla="*/ 1663 w 2272"/>
                <a:gd name="T13" fmla="*/ 75 h 2272"/>
                <a:gd name="T14" fmla="*/ 1578 w 2272"/>
                <a:gd name="T15" fmla="*/ 342 h 2272"/>
                <a:gd name="T16" fmla="*/ 1913 w 2272"/>
                <a:gd name="T17" fmla="*/ 665 h 2272"/>
                <a:gd name="T18" fmla="*/ 2177 w 2272"/>
                <a:gd name="T19" fmla="*/ 570 h 2272"/>
                <a:gd name="T20" fmla="*/ 2259 w 2272"/>
                <a:gd name="T21" fmla="*/ 759 h 2272"/>
                <a:gd name="T22" fmla="*/ 2010 w 2272"/>
                <a:gd name="T23" fmla="*/ 887 h 2272"/>
                <a:gd name="T24" fmla="*/ 2044 w 2272"/>
                <a:gd name="T25" fmla="*/ 1136 h 2272"/>
                <a:gd name="T26" fmla="*/ 2018 w 2272"/>
                <a:gd name="T27" fmla="*/ 1352 h 2272"/>
                <a:gd name="T28" fmla="*/ 2272 w 2272"/>
                <a:gd name="T29" fmla="*/ 1472 h 2272"/>
                <a:gd name="T30" fmla="*/ 2196 w 2272"/>
                <a:gd name="T31" fmla="*/ 1663 h 2272"/>
                <a:gd name="T32" fmla="*/ 1929 w 2272"/>
                <a:gd name="T33" fmla="*/ 1578 h 2272"/>
                <a:gd name="T34" fmla="*/ 1607 w 2272"/>
                <a:gd name="T35" fmla="*/ 1913 h 2272"/>
                <a:gd name="T36" fmla="*/ 1701 w 2272"/>
                <a:gd name="T37" fmla="*/ 2177 h 2272"/>
                <a:gd name="T38" fmla="*/ 1513 w 2272"/>
                <a:gd name="T39" fmla="*/ 2259 h 2272"/>
                <a:gd name="T40" fmla="*/ 1384 w 2272"/>
                <a:gd name="T41" fmla="*/ 2010 h 2272"/>
                <a:gd name="T42" fmla="*/ 1136 w 2272"/>
                <a:gd name="T43" fmla="*/ 2044 h 2272"/>
                <a:gd name="T44" fmla="*/ 919 w 2272"/>
                <a:gd name="T45" fmla="*/ 2018 h 2272"/>
                <a:gd name="T46" fmla="*/ 800 w 2272"/>
                <a:gd name="T47" fmla="*/ 2272 h 2272"/>
                <a:gd name="T48" fmla="*/ 608 w 2272"/>
                <a:gd name="T49" fmla="*/ 2196 h 2272"/>
                <a:gd name="T50" fmla="*/ 694 w 2272"/>
                <a:gd name="T51" fmla="*/ 1929 h 2272"/>
                <a:gd name="T52" fmla="*/ 359 w 2272"/>
                <a:gd name="T53" fmla="*/ 1607 h 2272"/>
                <a:gd name="T54" fmla="*/ 95 w 2272"/>
                <a:gd name="T55" fmla="*/ 1701 h 2272"/>
                <a:gd name="T56" fmla="*/ 13 w 2272"/>
                <a:gd name="T57" fmla="*/ 1513 h 2272"/>
                <a:gd name="T58" fmla="*/ 262 w 2272"/>
                <a:gd name="T59" fmla="*/ 1384 h 2272"/>
                <a:gd name="T60" fmla="*/ 228 w 2272"/>
                <a:gd name="T61" fmla="*/ 1136 h 2272"/>
                <a:gd name="T62" fmla="*/ 254 w 2272"/>
                <a:gd name="T63" fmla="*/ 919 h 2272"/>
                <a:gd name="T64" fmla="*/ 0 w 2272"/>
                <a:gd name="T65" fmla="*/ 800 h 2272"/>
                <a:gd name="T66" fmla="*/ 75 w 2272"/>
                <a:gd name="T67" fmla="*/ 608 h 2272"/>
                <a:gd name="T68" fmla="*/ 342 w 2272"/>
                <a:gd name="T69" fmla="*/ 694 h 2272"/>
                <a:gd name="T70" fmla="*/ 665 w 2272"/>
                <a:gd name="T71" fmla="*/ 359 h 2272"/>
                <a:gd name="T72" fmla="*/ 570 w 2272"/>
                <a:gd name="T73" fmla="*/ 95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570" y="95"/>
                  </a:moveTo>
                  <a:lnTo>
                    <a:pt x="759" y="13"/>
                  </a:lnTo>
                  <a:lnTo>
                    <a:pt x="887" y="262"/>
                  </a:lnTo>
                  <a:cubicBezTo>
                    <a:pt x="966" y="240"/>
                    <a:pt x="1050" y="228"/>
                    <a:pt x="1136" y="228"/>
                  </a:cubicBezTo>
                  <a:cubicBezTo>
                    <a:pt x="1210" y="228"/>
                    <a:pt x="1283" y="237"/>
                    <a:pt x="1352" y="254"/>
                  </a:cubicBezTo>
                  <a:lnTo>
                    <a:pt x="1472" y="0"/>
                  </a:lnTo>
                  <a:lnTo>
                    <a:pt x="1663" y="75"/>
                  </a:lnTo>
                  <a:lnTo>
                    <a:pt x="1578" y="342"/>
                  </a:lnTo>
                  <a:cubicBezTo>
                    <a:pt x="1716" y="419"/>
                    <a:pt x="1831" y="531"/>
                    <a:pt x="1913" y="665"/>
                  </a:cubicBezTo>
                  <a:lnTo>
                    <a:pt x="2177" y="570"/>
                  </a:lnTo>
                  <a:lnTo>
                    <a:pt x="2259" y="759"/>
                  </a:lnTo>
                  <a:lnTo>
                    <a:pt x="2010" y="887"/>
                  </a:lnTo>
                  <a:cubicBezTo>
                    <a:pt x="2032" y="966"/>
                    <a:pt x="2044" y="1050"/>
                    <a:pt x="2044" y="1136"/>
                  </a:cubicBezTo>
                  <a:cubicBezTo>
                    <a:pt x="2044" y="1210"/>
                    <a:pt x="2035" y="1283"/>
                    <a:pt x="2018" y="1352"/>
                  </a:cubicBezTo>
                  <a:lnTo>
                    <a:pt x="2272" y="1472"/>
                  </a:lnTo>
                  <a:lnTo>
                    <a:pt x="2196" y="1663"/>
                  </a:lnTo>
                  <a:lnTo>
                    <a:pt x="1929" y="1578"/>
                  </a:lnTo>
                  <a:cubicBezTo>
                    <a:pt x="1852" y="1716"/>
                    <a:pt x="1741" y="1831"/>
                    <a:pt x="1607" y="1913"/>
                  </a:cubicBezTo>
                  <a:lnTo>
                    <a:pt x="1701" y="2177"/>
                  </a:lnTo>
                  <a:lnTo>
                    <a:pt x="1513" y="2259"/>
                  </a:lnTo>
                  <a:lnTo>
                    <a:pt x="1384" y="2010"/>
                  </a:lnTo>
                  <a:cubicBezTo>
                    <a:pt x="1305" y="2032"/>
                    <a:pt x="1222" y="2044"/>
                    <a:pt x="1136" y="2044"/>
                  </a:cubicBezTo>
                  <a:cubicBezTo>
                    <a:pt x="1061" y="2044"/>
                    <a:pt x="989" y="2035"/>
                    <a:pt x="919" y="2018"/>
                  </a:cubicBezTo>
                  <a:lnTo>
                    <a:pt x="800" y="2272"/>
                  </a:lnTo>
                  <a:lnTo>
                    <a:pt x="608" y="2196"/>
                  </a:lnTo>
                  <a:lnTo>
                    <a:pt x="694" y="1929"/>
                  </a:lnTo>
                  <a:cubicBezTo>
                    <a:pt x="556" y="1852"/>
                    <a:pt x="441" y="1741"/>
                    <a:pt x="359" y="1607"/>
                  </a:cubicBezTo>
                  <a:lnTo>
                    <a:pt x="95" y="1701"/>
                  </a:lnTo>
                  <a:lnTo>
                    <a:pt x="13" y="1513"/>
                  </a:lnTo>
                  <a:lnTo>
                    <a:pt x="262" y="1384"/>
                  </a:lnTo>
                  <a:cubicBezTo>
                    <a:pt x="240" y="1305"/>
                    <a:pt x="228" y="1222"/>
                    <a:pt x="228" y="1136"/>
                  </a:cubicBezTo>
                  <a:cubicBezTo>
                    <a:pt x="228" y="1061"/>
                    <a:pt x="237" y="989"/>
                    <a:pt x="254" y="919"/>
                  </a:cubicBezTo>
                  <a:lnTo>
                    <a:pt x="0" y="800"/>
                  </a:lnTo>
                  <a:lnTo>
                    <a:pt x="75" y="608"/>
                  </a:lnTo>
                  <a:lnTo>
                    <a:pt x="342" y="694"/>
                  </a:lnTo>
                  <a:cubicBezTo>
                    <a:pt x="419" y="556"/>
                    <a:pt x="531" y="441"/>
                    <a:pt x="665" y="359"/>
                  </a:cubicBezTo>
                  <a:lnTo>
                    <a:pt x="570" y="95"/>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2" name="椭圆 61"/>
            <p:cNvSpPr/>
            <p:nvPr/>
          </p:nvSpPr>
          <p:spPr>
            <a:xfrm>
              <a:off x="3029136" y="2407102"/>
              <a:ext cx="766827" cy="766827"/>
            </a:xfrm>
            <a:prstGeom prst="ellipse">
              <a:avLst/>
            </a:prstGeom>
            <a:solidFill>
              <a:srgbClr val="0104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63" name="组合 62"/>
          <p:cNvGrpSpPr/>
          <p:nvPr/>
        </p:nvGrpSpPr>
        <p:grpSpPr>
          <a:xfrm>
            <a:off x="3315156" y="4173357"/>
            <a:ext cx="1728033" cy="1730459"/>
            <a:chOff x="2847975" y="2224088"/>
            <a:chExt cx="1130300" cy="1131887"/>
          </a:xfrm>
        </p:grpSpPr>
        <p:sp>
          <p:nvSpPr>
            <p:cNvPr id="64" name="Freeform 9"/>
            <p:cNvSpPr>
              <a:spLocks/>
            </p:cNvSpPr>
            <p:nvPr/>
          </p:nvSpPr>
          <p:spPr bwMode="auto">
            <a:xfrm>
              <a:off x="2847975" y="2224088"/>
              <a:ext cx="1130300" cy="1131887"/>
            </a:xfrm>
            <a:custGeom>
              <a:avLst/>
              <a:gdLst>
                <a:gd name="T0" fmla="*/ 570 w 2272"/>
                <a:gd name="T1" fmla="*/ 95 h 2272"/>
                <a:gd name="T2" fmla="*/ 759 w 2272"/>
                <a:gd name="T3" fmla="*/ 13 h 2272"/>
                <a:gd name="T4" fmla="*/ 887 w 2272"/>
                <a:gd name="T5" fmla="*/ 262 h 2272"/>
                <a:gd name="T6" fmla="*/ 1136 w 2272"/>
                <a:gd name="T7" fmla="*/ 228 h 2272"/>
                <a:gd name="T8" fmla="*/ 1352 w 2272"/>
                <a:gd name="T9" fmla="*/ 254 h 2272"/>
                <a:gd name="T10" fmla="*/ 1472 w 2272"/>
                <a:gd name="T11" fmla="*/ 0 h 2272"/>
                <a:gd name="T12" fmla="*/ 1663 w 2272"/>
                <a:gd name="T13" fmla="*/ 75 h 2272"/>
                <a:gd name="T14" fmla="*/ 1578 w 2272"/>
                <a:gd name="T15" fmla="*/ 342 h 2272"/>
                <a:gd name="T16" fmla="*/ 1913 w 2272"/>
                <a:gd name="T17" fmla="*/ 665 h 2272"/>
                <a:gd name="T18" fmla="*/ 2177 w 2272"/>
                <a:gd name="T19" fmla="*/ 570 h 2272"/>
                <a:gd name="T20" fmla="*/ 2259 w 2272"/>
                <a:gd name="T21" fmla="*/ 759 h 2272"/>
                <a:gd name="T22" fmla="*/ 2010 w 2272"/>
                <a:gd name="T23" fmla="*/ 887 h 2272"/>
                <a:gd name="T24" fmla="*/ 2044 w 2272"/>
                <a:gd name="T25" fmla="*/ 1136 h 2272"/>
                <a:gd name="T26" fmla="*/ 2018 w 2272"/>
                <a:gd name="T27" fmla="*/ 1352 h 2272"/>
                <a:gd name="T28" fmla="*/ 2272 w 2272"/>
                <a:gd name="T29" fmla="*/ 1472 h 2272"/>
                <a:gd name="T30" fmla="*/ 2196 w 2272"/>
                <a:gd name="T31" fmla="*/ 1663 h 2272"/>
                <a:gd name="T32" fmla="*/ 1929 w 2272"/>
                <a:gd name="T33" fmla="*/ 1578 h 2272"/>
                <a:gd name="T34" fmla="*/ 1607 w 2272"/>
                <a:gd name="T35" fmla="*/ 1913 h 2272"/>
                <a:gd name="T36" fmla="*/ 1701 w 2272"/>
                <a:gd name="T37" fmla="*/ 2177 h 2272"/>
                <a:gd name="T38" fmla="*/ 1513 w 2272"/>
                <a:gd name="T39" fmla="*/ 2259 h 2272"/>
                <a:gd name="T40" fmla="*/ 1384 w 2272"/>
                <a:gd name="T41" fmla="*/ 2010 h 2272"/>
                <a:gd name="T42" fmla="*/ 1136 w 2272"/>
                <a:gd name="T43" fmla="*/ 2044 h 2272"/>
                <a:gd name="T44" fmla="*/ 919 w 2272"/>
                <a:gd name="T45" fmla="*/ 2018 h 2272"/>
                <a:gd name="T46" fmla="*/ 800 w 2272"/>
                <a:gd name="T47" fmla="*/ 2272 h 2272"/>
                <a:gd name="T48" fmla="*/ 608 w 2272"/>
                <a:gd name="T49" fmla="*/ 2196 h 2272"/>
                <a:gd name="T50" fmla="*/ 694 w 2272"/>
                <a:gd name="T51" fmla="*/ 1929 h 2272"/>
                <a:gd name="T52" fmla="*/ 359 w 2272"/>
                <a:gd name="T53" fmla="*/ 1607 h 2272"/>
                <a:gd name="T54" fmla="*/ 95 w 2272"/>
                <a:gd name="T55" fmla="*/ 1701 h 2272"/>
                <a:gd name="T56" fmla="*/ 13 w 2272"/>
                <a:gd name="T57" fmla="*/ 1513 h 2272"/>
                <a:gd name="T58" fmla="*/ 262 w 2272"/>
                <a:gd name="T59" fmla="*/ 1384 h 2272"/>
                <a:gd name="T60" fmla="*/ 228 w 2272"/>
                <a:gd name="T61" fmla="*/ 1136 h 2272"/>
                <a:gd name="T62" fmla="*/ 254 w 2272"/>
                <a:gd name="T63" fmla="*/ 919 h 2272"/>
                <a:gd name="T64" fmla="*/ 0 w 2272"/>
                <a:gd name="T65" fmla="*/ 800 h 2272"/>
                <a:gd name="T66" fmla="*/ 75 w 2272"/>
                <a:gd name="T67" fmla="*/ 608 h 2272"/>
                <a:gd name="T68" fmla="*/ 342 w 2272"/>
                <a:gd name="T69" fmla="*/ 694 h 2272"/>
                <a:gd name="T70" fmla="*/ 665 w 2272"/>
                <a:gd name="T71" fmla="*/ 359 h 2272"/>
                <a:gd name="T72" fmla="*/ 570 w 2272"/>
                <a:gd name="T73" fmla="*/ 95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570" y="95"/>
                  </a:moveTo>
                  <a:lnTo>
                    <a:pt x="759" y="13"/>
                  </a:lnTo>
                  <a:lnTo>
                    <a:pt x="887" y="262"/>
                  </a:lnTo>
                  <a:cubicBezTo>
                    <a:pt x="966" y="240"/>
                    <a:pt x="1050" y="228"/>
                    <a:pt x="1136" y="228"/>
                  </a:cubicBezTo>
                  <a:cubicBezTo>
                    <a:pt x="1210" y="228"/>
                    <a:pt x="1283" y="237"/>
                    <a:pt x="1352" y="254"/>
                  </a:cubicBezTo>
                  <a:lnTo>
                    <a:pt x="1472" y="0"/>
                  </a:lnTo>
                  <a:lnTo>
                    <a:pt x="1663" y="75"/>
                  </a:lnTo>
                  <a:lnTo>
                    <a:pt x="1578" y="342"/>
                  </a:lnTo>
                  <a:cubicBezTo>
                    <a:pt x="1716" y="419"/>
                    <a:pt x="1831" y="531"/>
                    <a:pt x="1913" y="665"/>
                  </a:cubicBezTo>
                  <a:lnTo>
                    <a:pt x="2177" y="570"/>
                  </a:lnTo>
                  <a:lnTo>
                    <a:pt x="2259" y="759"/>
                  </a:lnTo>
                  <a:lnTo>
                    <a:pt x="2010" y="887"/>
                  </a:lnTo>
                  <a:cubicBezTo>
                    <a:pt x="2032" y="966"/>
                    <a:pt x="2044" y="1050"/>
                    <a:pt x="2044" y="1136"/>
                  </a:cubicBezTo>
                  <a:cubicBezTo>
                    <a:pt x="2044" y="1210"/>
                    <a:pt x="2035" y="1283"/>
                    <a:pt x="2018" y="1352"/>
                  </a:cubicBezTo>
                  <a:lnTo>
                    <a:pt x="2272" y="1472"/>
                  </a:lnTo>
                  <a:lnTo>
                    <a:pt x="2196" y="1663"/>
                  </a:lnTo>
                  <a:lnTo>
                    <a:pt x="1929" y="1578"/>
                  </a:lnTo>
                  <a:cubicBezTo>
                    <a:pt x="1852" y="1716"/>
                    <a:pt x="1741" y="1831"/>
                    <a:pt x="1607" y="1913"/>
                  </a:cubicBezTo>
                  <a:lnTo>
                    <a:pt x="1701" y="2177"/>
                  </a:lnTo>
                  <a:lnTo>
                    <a:pt x="1513" y="2259"/>
                  </a:lnTo>
                  <a:lnTo>
                    <a:pt x="1384" y="2010"/>
                  </a:lnTo>
                  <a:cubicBezTo>
                    <a:pt x="1305" y="2032"/>
                    <a:pt x="1222" y="2044"/>
                    <a:pt x="1136" y="2044"/>
                  </a:cubicBezTo>
                  <a:cubicBezTo>
                    <a:pt x="1061" y="2044"/>
                    <a:pt x="989" y="2035"/>
                    <a:pt x="919" y="2018"/>
                  </a:cubicBezTo>
                  <a:lnTo>
                    <a:pt x="800" y="2272"/>
                  </a:lnTo>
                  <a:lnTo>
                    <a:pt x="608" y="2196"/>
                  </a:lnTo>
                  <a:lnTo>
                    <a:pt x="694" y="1929"/>
                  </a:lnTo>
                  <a:cubicBezTo>
                    <a:pt x="556" y="1852"/>
                    <a:pt x="441" y="1741"/>
                    <a:pt x="359" y="1607"/>
                  </a:cubicBezTo>
                  <a:lnTo>
                    <a:pt x="95" y="1701"/>
                  </a:lnTo>
                  <a:lnTo>
                    <a:pt x="13" y="1513"/>
                  </a:lnTo>
                  <a:lnTo>
                    <a:pt x="262" y="1384"/>
                  </a:lnTo>
                  <a:cubicBezTo>
                    <a:pt x="240" y="1305"/>
                    <a:pt x="228" y="1222"/>
                    <a:pt x="228" y="1136"/>
                  </a:cubicBezTo>
                  <a:cubicBezTo>
                    <a:pt x="228" y="1061"/>
                    <a:pt x="237" y="989"/>
                    <a:pt x="254" y="919"/>
                  </a:cubicBezTo>
                  <a:lnTo>
                    <a:pt x="0" y="800"/>
                  </a:lnTo>
                  <a:lnTo>
                    <a:pt x="75" y="608"/>
                  </a:lnTo>
                  <a:lnTo>
                    <a:pt x="342" y="694"/>
                  </a:lnTo>
                  <a:cubicBezTo>
                    <a:pt x="419" y="556"/>
                    <a:pt x="531" y="441"/>
                    <a:pt x="665" y="359"/>
                  </a:cubicBezTo>
                  <a:lnTo>
                    <a:pt x="570" y="95"/>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椭圆 64"/>
            <p:cNvSpPr/>
            <p:nvPr/>
          </p:nvSpPr>
          <p:spPr>
            <a:xfrm>
              <a:off x="3029136" y="2407102"/>
              <a:ext cx="766827" cy="766827"/>
            </a:xfrm>
            <a:prstGeom prst="ellipse">
              <a:avLst/>
            </a:prstGeom>
            <a:solidFill>
              <a:srgbClr val="0108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66" name="组合 65"/>
          <p:cNvGrpSpPr/>
          <p:nvPr/>
        </p:nvGrpSpPr>
        <p:grpSpPr>
          <a:xfrm>
            <a:off x="1896189" y="5229077"/>
            <a:ext cx="1333927" cy="1335800"/>
            <a:chOff x="2847975" y="2224088"/>
            <a:chExt cx="1130300" cy="1131887"/>
          </a:xfrm>
        </p:grpSpPr>
        <p:sp>
          <p:nvSpPr>
            <p:cNvPr id="67" name="Freeform 9"/>
            <p:cNvSpPr>
              <a:spLocks/>
            </p:cNvSpPr>
            <p:nvPr/>
          </p:nvSpPr>
          <p:spPr bwMode="auto">
            <a:xfrm>
              <a:off x="2847975" y="2224088"/>
              <a:ext cx="1130300" cy="1131887"/>
            </a:xfrm>
            <a:custGeom>
              <a:avLst/>
              <a:gdLst>
                <a:gd name="T0" fmla="*/ 570 w 2272"/>
                <a:gd name="T1" fmla="*/ 95 h 2272"/>
                <a:gd name="T2" fmla="*/ 759 w 2272"/>
                <a:gd name="T3" fmla="*/ 13 h 2272"/>
                <a:gd name="T4" fmla="*/ 887 w 2272"/>
                <a:gd name="T5" fmla="*/ 262 h 2272"/>
                <a:gd name="T6" fmla="*/ 1136 w 2272"/>
                <a:gd name="T7" fmla="*/ 228 h 2272"/>
                <a:gd name="T8" fmla="*/ 1352 w 2272"/>
                <a:gd name="T9" fmla="*/ 254 h 2272"/>
                <a:gd name="T10" fmla="*/ 1472 w 2272"/>
                <a:gd name="T11" fmla="*/ 0 h 2272"/>
                <a:gd name="T12" fmla="*/ 1663 w 2272"/>
                <a:gd name="T13" fmla="*/ 75 h 2272"/>
                <a:gd name="T14" fmla="*/ 1578 w 2272"/>
                <a:gd name="T15" fmla="*/ 342 h 2272"/>
                <a:gd name="T16" fmla="*/ 1913 w 2272"/>
                <a:gd name="T17" fmla="*/ 665 h 2272"/>
                <a:gd name="T18" fmla="*/ 2177 w 2272"/>
                <a:gd name="T19" fmla="*/ 570 h 2272"/>
                <a:gd name="T20" fmla="*/ 2259 w 2272"/>
                <a:gd name="T21" fmla="*/ 759 h 2272"/>
                <a:gd name="T22" fmla="*/ 2010 w 2272"/>
                <a:gd name="T23" fmla="*/ 887 h 2272"/>
                <a:gd name="T24" fmla="*/ 2044 w 2272"/>
                <a:gd name="T25" fmla="*/ 1136 h 2272"/>
                <a:gd name="T26" fmla="*/ 2018 w 2272"/>
                <a:gd name="T27" fmla="*/ 1352 h 2272"/>
                <a:gd name="T28" fmla="*/ 2272 w 2272"/>
                <a:gd name="T29" fmla="*/ 1472 h 2272"/>
                <a:gd name="T30" fmla="*/ 2196 w 2272"/>
                <a:gd name="T31" fmla="*/ 1663 h 2272"/>
                <a:gd name="T32" fmla="*/ 1929 w 2272"/>
                <a:gd name="T33" fmla="*/ 1578 h 2272"/>
                <a:gd name="T34" fmla="*/ 1607 w 2272"/>
                <a:gd name="T35" fmla="*/ 1913 h 2272"/>
                <a:gd name="T36" fmla="*/ 1701 w 2272"/>
                <a:gd name="T37" fmla="*/ 2177 h 2272"/>
                <a:gd name="T38" fmla="*/ 1513 w 2272"/>
                <a:gd name="T39" fmla="*/ 2259 h 2272"/>
                <a:gd name="T40" fmla="*/ 1384 w 2272"/>
                <a:gd name="T41" fmla="*/ 2010 h 2272"/>
                <a:gd name="T42" fmla="*/ 1136 w 2272"/>
                <a:gd name="T43" fmla="*/ 2044 h 2272"/>
                <a:gd name="T44" fmla="*/ 919 w 2272"/>
                <a:gd name="T45" fmla="*/ 2018 h 2272"/>
                <a:gd name="T46" fmla="*/ 800 w 2272"/>
                <a:gd name="T47" fmla="*/ 2272 h 2272"/>
                <a:gd name="T48" fmla="*/ 608 w 2272"/>
                <a:gd name="T49" fmla="*/ 2196 h 2272"/>
                <a:gd name="T50" fmla="*/ 694 w 2272"/>
                <a:gd name="T51" fmla="*/ 1929 h 2272"/>
                <a:gd name="T52" fmla="*/ 359 w 2272"/>
                <a:gd name="T53" fmla="*/ 1607 h 2272"/>
                <a:gd name="T54" fmla="*/ 95 w 2272"/>
                <a:gd name="T55" fmla="*/ 1701 h 2272"/>
                <a:gd name="T56" fmla="*/ 13 w 2272"/>
                <a:gd name="T57" fmla="*/ 1513 h 2272"/>
                <a:gd name="T58" fmla="*/ 262 w 2272"/>
                <a:gd name="T59" fmla="*/ 1384 h 2272"/>
                <a:gd name="T60" fmla="*/ 228 w 2272"/>
                <a:gd name="T61" fmla="*/ 1136 h 2272"/>
                <a:gd name="T62" fmla="*/ 254 w 2272"/>
                <a:gd name="T63" fmla="*/ 919 h 2272"/>
                <a:gd name="T64" fmla="*/ 0 w 2272"/>
                <a:gd name="T65" fmla="*/ 800 h 2272"/>
                <a:gd name="T66" fmla="*/ 75 w 2272"/>
                <a:gd name="T67" fmla="*/ 608 h 2272"/>
                <a:gd name="T68" fmla="*/ 342 w 2272"/>
                <a:gd name="T69" fmla="*/ 694 h 2272"/>
                <a:gd name="T70" fmla="*/ 665 w 2272"/>
                <a:gd name="T71" fmla="*/ 359 h 2272"/>
                <a:gd name="T72" fmla="*/ 570 w 2272"/>
                <a:gd name="T73" fmla="*/ 95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570" y="95"/>
                  </a:moveTo>
                  <a:lnTo>
                    <a:pt x="759" y="13"/>
                  </a:lnTo>
                  <a:lnTo>
                    <a:pt x="887" y="262"/>
                  </a:lnTo>
                  <a:cubicBezTo>
                    <a:pt x="966" y="240"/>
                    <a:pt x="1050" y="228"/>
                    <a:pt x="1136" y="228"/>
                  </a:cubicBezTo>
                  <a:cubicBezTo>
                    <a:pt x="1210" y="228"/>
                    <a:pt x="1283" y="237"/>
                    <a:pt x="1352" y="254"/>
                  </a:cubicBezTo>
                  <a:lnTo>
                    <a:pt x="1472" y="0"/>
                  </a:lnTo>
                  <a:lnTo>
                    <a:pt x="1663" y="75"/>
                  </a:lnTo>
                  <a:lnTo>
                    <a:pt x="1578" y="342"/>
                  </a:lnTo>
                  <a:cubicBezTo>
                    <a:pt x="1716" y="419"/>
                    <a:pt x="1831" y="531"/>
                    <a:pt x="1913" y="665"/>
                  </a:cubicBezTo>
                  <a:lnTo>
                    <a:pt x="2177" y="570"/>
                  </a:lnTo>
                  <a:lnTo>
                    <a:pt x="2259" y="759"/>
                  </a:lnTo>
                  <a:lnTo>
                    <a:pt x="2010" y="887"/>
                  </a:lnTo>
                  <a:cubicBezTo>
                    <a:pt x="2032" y="966"/>
                    <a:pt x="2044" y="1050"/>
                    <a:pt x="2044" y="1136"/>
                  </a:cubicBezTo>
                  <a:cubicBezTo>
                    <a:pt x="2044" y="1210"/>
                    <a:pt x="2035" y="1283"/>
                    <a:pt x="2018" y="1352"/>
                  </a:cubicBezTo>
                  <a:lnTo>
                    <a:pt x="2272" y="1472"/>
                  </a:lnTo>
                  <a:lnTo>
                    <a:pt x="2196" y="1663"/>
                  </a:lnTo>
                  <a:lnTo>
                    <a:pt x="1929" y="1578"/>
                  </a:lnTo>
                  <a:cubicBezTo>
                    <a:pt x="1852" y="1716"/>
                    <a:pt x="1741" y="1831"/>
                    <a:pt x="1607" y="1913"/>
                  </a:cubicBezTo>
                  <a:lnTo>
                    <a:pt x="1701" y="2177"/>
                  </a:lnTo>
                  <a:lnTo>
                    <a:pt x="1513" y="2259"/>
                  </a:lnTo>
                  <a:lnTo>
                    <a:pt x="1384" y="2010"/>
                  </a:lnTo>
                  <a:cubicBezTo>
                    <a:pt x="1305" y="2032"/>
                    <a:pt x="1222" y="2044"/>
                    <a:pt x="1136" y="2044"/>
                  </a:cubicBezTo>
                  <a:cubicBezTo>
                    <a:pt x="1061" y="2044"/>
                    <a:pt x="989" y="2035"/>
                    <a:pt x="919" y="2018"/>
                  </a:cubicBezTo>
                  <a:lnTo>
                    <a:pt x="800" y="2272"/>
                  </a:lnTo>
                  <a:lnTo>
                    <a:pt x="608" y="2196"/>
                  </a:lnTo>
                  <a:lnTo>
                    <a:pt x="694" y="1929"/>
                  </a:lnTo>
                  <a:cubicBezTo>
                    <a:pt x="556" y="1852"/>
                    <a:pt x="441" y="1741"/>
                    <a:pt x="359" y="1607"/>
                  </a:cubicBezTo>
                  <a:lnTo>
                    <a:pt x="95" y="1701"/>
                  </a:lnTo>
                  <a:lnTo>
                    <a:pt x="13" y="1513"/>
                  </a:lnTo>
                  <a:lnTo>
                    <a:pt x="262" y="1384"/>
                  </a:lnTo>
                  <a:cubicBezTo>
                    <a:pt x="240" y="1305"/>
                    <a:pt x="228" y="1222"/>
                    <a:pt x="228" y="1136"/>
                  </a:cubicBezTo>
                  <a:cubicBezTo>
                    <a:pt x="228" y="1061"/>
                    <a:pt x="237" y="989"/>
                    <a:pt x="254" y="919"/>
                  </a:cubicBezTo>
                  <a:lnTo>
                    <a:pt x="0" y="800"/>
                  </a:lnTo>
                  <a:lnTo>
                    <a:pt x="75" y="608"/>
                  </a:lnTo>
                  <a:lnTo>
                    <a:pt x="342" y="694"/>
                  </a:lnTo>
                  <a:cubicBezTo>
                    <a:pt x="419" y="556"/>
                    <a:pt x="531" y="441"/>
                    <a:pt x="665" y="359"/>
                  </a:cubicBezTo>
                  <a:lnTo>
                    <a:pt x="570" y="95"/>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8" name="椭圆 67"/>
            <p:cNvSpPr/>
            <p:nvPr/>
          </p:nvSpPr>
          <p:spPr>
            <a:xfrm>
              <a:off x="3029136" y="2407102"/>
              <a:ext cx="766827" cy="766827"/>
            </a:xfrm>
            <a:prstGeom prst="ellipse">
              <a:avLst/>
            </a:prstGeom>
            <a:solidFill>
              <a:srgbClr val="02030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grpSp>
        <p:nvGrpSpPr>
          <p:cNvPr id="69" name="组合 68"/>
          <p:cNvGrpSpPr/>
          <p:nvPr/>
        </p:nvGrpSpPr>
        <p:grpSpPr>
          <a:xfrm>
            <a:off x="2126575" y="1619338"/>
            <a:ext cx="1275149" cy="1276940"/>
            <a:chOff x="2847975" y="2224088"/>
            <a:chExt cx="1130300" cy="1131887"/>
          </a:xfrm>
        </p:grpSpPr>
        <p:sp>
          <p:nvSpPr>
            <p:cNvPr id="70" name="Freeform 9"/>
            <p:cNvSpPr>
              <a:spLocks/>
            </p:cNvSpPr>
            <p:nvPr/>
          </p:nvSpPr>
          <p:spPr bwMode="auto">
            <a:xfrm>
              <a:off x="2847975" y="2224088"/>
              <a:ext cx="1130300" cy="1131887"/>
            </a:xfrm>
            <a:custGeom>
              <a:avLst/>
              <a:gdLst>
                <a:gd name="T0" fmla="*/ 570 w 2272"/>
                <a:gd name="T1" fmla="*/ 95 h 2272"/>
                <a:gd name="T2" fmla="*/ 759 w 2272"/>
                <a:gd name="T3" fmla="*/ 13 h 2272"/>
                <a:gd name="T4" fmla="*/ 887 w 2272"/>
                <a:gd name="T5" fmla="*/ 262 h 2272"/>
                <a:gd name="T6" fmla="*/ 1136 w 2272"/>
                <a:gd name="T7" fmla="*/ 228 h 2272"/>
                <a:gd name="T8" fmla="*/ 1352 w 2272"/>
                <a:gd name="T9" fmla="*/ 254 h 2272"/>
                <a:gd name="T10" fmla="*/ 1472 w 2272"/>
                <a:gd name="T11" fmla="*/ 0 h 2272"/>
                <a:gd name="T12" fmla="*/ 1663 w 2272"/>
                <a:gd name="T13" fmla="*/ 75 h 2272"/>
                <a:gd name="T14" fmla="*/ 1578 w 2272"/>
                <a:gd name="T15" fmla="*/ 342 h 2272"/>
                <a:gd name="T16" fmla="*/ 1913 w 2272"/>
                <a:gd name="T17" fmla="*/ 665 h 2272"/>
                <a:gd name="T18" fmla="*/ 2177 w 2272"/>
                <a:gd name="T19" fmla="*/ 570 h 2272"/>
                <a:gd name="T20" fmla="*/ 2259 w 2272"/>
                <a:gd name="T21" fmla="*/ 759 h 2272"/>
                <a:gd name="T22" fmla="*/ 2010 w 2272"/>
                <a:gd name="T23" fmla="*/ 887 h 2272"/>
                <a:gd name="T24" fmla="*/ 2044 w 2272"/>
                <a:gd name="T25" fmla="*/ 1136 h 2272"/>
                <a:gd name="T26" fmla="*/ 2018 w 2272"/>
                <a:gd name="T27" fmla="*/ 1352 h 2272"/>
                <a:gd name="T28" fmla="*/ 2272 w 2272"/>
                <a:gd name="T29" fmla="*/ 1472 h 2272"/>
                <a:gd name="T30" fmla="*/ 2196 w 2272"/>
                <a:gd name="T31" fmla="*/ 1663 h 2272"/>
                <a:gd name="T32" fmla="*/ 1929 w 2272"/>
                <a:gd name="T33" fmla="*/ 1578 h 2272"/>
                <a:gd name="T34" fmla="*/ 1607 w 2272"/>
                <a:gd name="T35" fmla="*/ 1913 h 2272"/>
                <a:gd name="T36" fmla="*/ 1701 w 2272"/>
                <a:gd name="T37" fmla="*/ 2177 h 2272"/>
                <a:gd name="T38" fmla="*/ 1513 w 2272"/>
                <a:gd name="T39" fmla="*/ 2259 h 2272"/>
                <a:gd name="T40" fmla="*/ 1384 w 2272"/>
                <a:gd name="T41" fmla="*/ 2010 h 2272"/>
                <a:gd name="T42" fmla="*/ 1136 w 2272"/>
                <a:gd name="T43" fmla="*/ 2044 h 2272"/>
                <a:gd name="T44" fmla="*/ 919 w 2272"/>
                <a:gd name="T45" fmla="*/ 2018 h 2272"/>
                <a:gd name="T46" fmla="*/ 800 w 2272"/>
                <a:gd name="T47" fmla="*/ 2272 h 2272"/>
                <a:gd name="T48" fmla="*/ 608 w 2272"/>
                <a:gd name="T49" fmla="*/ 2196 h 2272"/>
                <a:gd name="T50" fmla="*/ 694 w 2272"/>
                <a:gd name="T51" fmla="*/ 1929 h 2272"/>
                <a:gd name="T52" fmla="*/ 359 w 2272"/>
                <a:gd name="T53" fmla="*/ 1607 h 2272"/>
                <a:gd name="T54" fmla="*/ 95 w 2272"/>
                <a:gd name="T55" fmla="*/ 1701 h 2272"/>
                <a:gd name="T56" fmla="*/ 13 w 2272"/>
                <a:gd name="T57" fmla="*/ 1513 h 2272"/>
                <a:gd name="T58" fmla="*/ 262 w 2272"/>
                <a:gd name="T59" fmla="*/ 1384 h 2272"/>
                <a:gd name="T60" fmla="*/ 228 w 2272"/>
                <a:gd name="T61" fmla="*/ 1136 h 2272"/>
                <a:gd name="T62" fmla="*/ 254 w 2272"/>
                <a:gd name="T63" fmla="*/ 919 h 2272"/>
                <a:gd name="T64" fmla="*/ 0 w 2272"/>
                <a:gd name="T65" fmla="*/ 800 h 2272"/>
                <a:gd name="T66" fmla="*/ 75 w 2272"/>
                <a:gd name="T67" fmla="*/ 608 h 2272"/>
                <a:gd name="T68" fmla="*/ 342 w 2272"/>
                <a:gd name="T69" fmla="*/ 694 h 2272"/>
                <a:gd name="T70" fmla="*/ 665 w 2272"/>
                <a:gd name="T71" fmla="*/ 359 h 2272"/>
                <a:gd name="T72" fmla="*/ 570 w 2272"/>
                <a:gd name="T73" fmla="*/ 95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2" h="2272">
                  <a:moveTo>
                    <a:pt x="570" y="95"/>
                  </a:moveTo>
                  <a:lnTo>
                    <a:pt x="759" y="13"/>
                  </a:lnTo>
                  <a:lnTo>
                    <a:pt x="887" y="262"/>
                  </a:lnTo>
                  <a:cubicBezTo>
                    <a:pt x="966" y="240"/>
                    <a:pt x="1050" y="228"/>
                    <a:pt x="1136" y="228"/>
                  </a:cubicBezTo>
                  <a:cubicBezTo>
                    <a:pt x="1210" y="228"/>
                    <a:pt x="1283" y="237"/>
                    <a:pt x="1352" y="254"/>
                  </a:cubicBezTo>
                  <a:lnTo>
                    <a:pt x="1472" y="0"/>
                  </a:lnTo>
                  <a:lnTo>
                    <a:pt x="1663" y="75"/>
                  </a:lnTo>
                  <a:lnTo>
                    <a:pt x="1578" y="342"/>
                  </a:lnTo>
                  <a:cubicBezTo>
                    <a:pt x="1716" y="419"/>
                    <a:pt x="1831" y="531"/>
                    <a:pt x="1913" y="665"/>
                  </a:cubicBezTo>
                  <a:lnTo>
                    <a:pt x="2177" y="570"/>
                  </a:lnTo>
                  <a:lnTo>
                    <a:pt x="2259" y="759"/>
                  </a:lnTo>
                  <a:lnTo>
                    <a:pt x="2010" y="887"/>
                  </a:lnTo>
                  <a:cubicBezTo>
                    <a:pt x="2032" y="966"/>
                    <a:pt x="2044" y="1050"/>
                    <a:pt x="2044" y="1136"/>
                  </a:cubicBezTo>
                  <a:cubicBezTo>
                    <a:pt x="2044" y="1210"/>
                    <a:pt x="2035" y="1283"/>
                    <a:pt x="2018" y="1352"/>
                  </a:cubicBezTo>
                  <a:lnTo>
                    <a:pt x="2272" y="1472"/>
                  </a:lnTo>
                  <a:lnTo>
                    <a:pt x="2196" y="1663"/>
                  </a:lnTo>
                  <a:lnTo>
                    <a:pt x="1929" y="1578"/>
                  </a:lnTo>
                  <a:cubicBezTo>
                    <a:pt x="1852" y="1716"/>
                    <a:pt x="1741" y="1831"/>
                    <a:pt x="1607" y="1913"/>
                  </a:cubicBezTo>
                  <a:lnTo>
                    <a:pt x="1701" y="2177"/>
                  </a:lnTo>
                  <a:lnTo>
                    <a:pt x="1513" y="2259"/>
                  </a:lnTo>
                  <a:lnTo>
                    <a:pt x="1384" y="2010"/>
                  </a:lnTo>
                  <a:cubicBezTo>
                    <a:pt x="1305" y="2032"/>
                    <a:pt x="1222" y="2044"/>
                    <a:pt x="1136" y="2044"/>
                  </a:cubicBezTo>
                  <a:cubicBezTo>
                    <a:pt x="1061" y="2044"/>
                    <a:pt x="989" y="2035"/>
                    <a:pt x="919" y="2018"/>
                  </a:cubicBezTo>
                  <a:lnTo>
                    <a:pt x="800" y="2272"/>
                  </a:lnTo>
                  <a:lnTo>
                    <a:pt x="608" y="2196"/>
                  </a:lnTo>
                  <a:lnTo>
                    <a:pt x="694" y="1929"/>
                  </a:lnTo>
                  <a:cubicBezTo>
                    <a:pt x="556" y="1852"/>
                    <a:pt x="441" y="1741"/>
                    <a:pt x="359" y="1607"/>
                  </a:cubicBezTo>
                  <a:lnTo>
                    <a:pt x="95" y="1701"/>
                  </a:lnTo>
                  <a:lnTo>
                    <a:pt x="13" y="1513"/>
                  </a:lnTo>
                  <a:lnTo>
                    <a:pt x="262" y="1384"/>
                  </a:lnTo>
                  <a:cubicBezTo>
                    <a:pt x="240" y="1305"/>
                    <a:pt x="228" y="1222"/>
                    <a:pt x="228" y="1136"/>
                  </a:cubicBezTo>
                  <a:cubicBezTo>
                    <a:pt x="228" y="1061"/>
                    <a:pt x="237" y="989"/>
                    <a:pt x="254" y="919"/>
                  </a:cubicBezTo>
                  <a:lnTo>
                    <a:pt x="0" y="800"/>
                  </a:lnTo>
                  <a:lnTo>
                    <a:pt x="75" y="608"/>
                  </a:lnTo>
                  <a:lnTo>
                    <a:pt x="342" y="694"/>
                  </a:lnTo>
                  <a:cubicBezTo>
                    <a:pt x="419" y="556"/>
                    <a:pt x="531" y="441"/>
                    <a:pt x="665" y="359"/>
                  </a:cubicBezTo>
                  <a:lnTo>
                    <a:pt x="570" y="95"/>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1" name="椭圆 70"/>
            <p:cNvSpPr/>
            <p:nvPr/>
          </p:nvSpPr>
          <p:spPr>
            <a:xfrm>
              <a:off x="3029136" y="2407102"/>
              <a:ext cx="766827" cy="766827"/>
            </a:xfrm>
            <a:prstGeom prst="ellipse">
              <a:avLst/>
            </a:prstGeom>
            <a:solidFill>
              <a:srgbClr val="0104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cs typeface="+mn-ea"/>
                <a:sym typeface="+mn-lt"/>
              </a:endParaRPr>
            </a:p>
          </p:txBody>
        </p:sp>
      </p:grpSp>
      <p:sp>
        <p:nvSpPr>
          <p:cNvPr id="72" name="TextBox 4"/>
          <p:cNvSpPr txBox="1"/>
          <p:nvPr/>
        </p:nvSpPr>
        <p:spPr>
          <a:xfrm>
            <a:off x="2325568" y="2057753"/>
            <a:ext cx="877163" cy="369332"/>
          </a:xfrm>
          <a:prstGeom prst="rect">
            <a:avLst/>
          </a:prstGeom>
          <a:noFill/>
        </p:spPr>
        <p:txBody>
          <a:bodyPr wrap="none" rtlCol="0">
            <a:spAutoFit/>
          </a:bodyPr>
          <a:lstStyle/>
          <a:p>
            <a:pPr algn="ctr"/>
            <a:r>
              <a:rPr lang="zh-CN" altLang="en-US" dirty="0" smtClean="0">
                <a:solidFill>
                  <a:schemeClr val="bg1"/>
                </a:solidFill>
                <a:cs typeface="+mn-ea"/>
                <a:sym typeface="+mn-lt"/>
              </a:rPr>
              <a:t>远见力</a:t>
            </a:r>
            <a:endParaRPr lang="zh-CN" altLang="en-US" dirty="0">
              <a:solidFill>
                <a:schemeClr val="bg1"/>
              </a:solidFill>
              <a:cs typeface="+mn-ea"/>
              <a:sym typeface="+mn-lt"/>
            </a:endParaRPr>
          </a:p>
        </p:txBody>
      </p:sp>
      <p:sp>
        <p:nvSpPr>
          <p:cNvPr id="73" name="TextBox 5"/>
          <p:cNvSpPr txBox="1"/>
          <p:nvPr/>
        </p:nvSpPr>
        <p:spPr>
          <a:xfrm>
            <a:off x="2124571" y="5696922"/>
            <a:ext cx="877163" cy="369332"/>
          </a:xfrm>
          <a:prstGeom prst="rect">
            <a:avLst/>
          </a:prstGeom>
          <a:noFill/>
        </p:spPr>
        <p:txBody>
          <a:bodyPr wrap="none" rtlCol="0">
            <a:spAutoFit/>
          </a:bodyPr>
          <a:lstStyle/>
          <a:p>
            <a:pPr algn="ctr"/>
            <a:r>
              <a:rPr lang="zh-CN" altLang="en-US" dirty="0" smtClean="0">
                <a:solidFill>
                  <a:schemeClr val="bg1"/>
                </a:solidFill>
                <a:cs typeface="+mn-ea"/>
                <a:sym typeface="+mn-lt"/>
              </a:rPr>
              <a:t>执行力</a:t>
            </a:r>
            <a:endParaRPr lang="zh-CN" altLang="en-US" dirty="0">
              <a:solidFill>
                <a:schemeClr val="bg1"/>
              </a:solidFill>
              <a:cs typeface="+mn-ea"/>
              <a:sym typeface="+mn-lt"/>
            </a:endParaRPr>
          </a:p>
        </p:txBody>
      </p:sp>
      <p:sp>
        <p:nvSpPr>
          <p:cNvPr id="74" name="TextBox 6"/>
          <p:cNvSpPr txBox="1"/>
          <p:nvPr/>
        </p:nvSpPr>
        <p:spPr>
          <a:xfrm>
            <a:off x="3625174" y="4776976"/>
            <a:ext cx="1107996" cy="461665"/>
          </a:xfrm>
          <a:prstGeom prst="rect">
            <a:avLst/>
          </a:prstGeom>
          <a:noFill/>
        </p:spPr>
        <p:txBody>
          <a:bodyPr wrap="none" rtlCol="0">
            <a:spAutoFit/>
          </a:bodyPr>
          <a:lstStyle/>
          <a:p>
            <a:pPr algn="ctr"/>
            <a:r>
              <a:rPr lang="zh-CN" altLang="en-US" sz="2400" dirty="0" smtClean="0">
                <a:solidFill>
                  <a:schemeClr val="bg1"/>
                </a:solidFill>
                <a:cs typeface="+mn-ea"/>
                <a:sym typeface="+mn-lt"/>
              </a:rPr>
              <a:t>感召力</a:t>
            </a:r>
            <a:endParaRPr lang="zh-CN" altLang="en-US" sz="2400" dirty="0">
              <a:solidFill>
                <a:schemeClr val="bg1"/>
              </a:solidFill>
              <a:cs typeface="+mn-ea"/>
              <a:sym typeface="+mn-lt"/>
            </a:endParaRPr>
          </a:p>
        </p:txBody>
      </p:sp>
      <p:sp>
        <p:nvSpPr>
          <p:cNvPr id="75" name="TextBox 7"/>
          <p:cNvSpPr txBox="1"/>
          <p:nvPr/>
        </p:nvSpPr>
        <p:spPr>
          <a:xfrm>
            <a:off x="3614750" y="2788159"/>
            <a:ext cx="1031051" cy="430887"/>
          </a:xfrm>
          <a:prstGeom prst="rect">
            <a:avLst/>
          </a:prstGeom>
          <a:noFill/>
        </p:spPr>
        <p:txBody>
          <a:bodyPr wrap="none" rtlCol="0">
            <a:spAutoFit/>
          </a:bodyPr>
          <a:lstStyle/>
          <a:p>
            <a:pPr algn="ctr"/>
            <a:r>
              <a:rPr lang="zh-CN" altLang="en-US" sz="2200" dirty="0" smtClean="0">
                <a:solidFill>
                  <a:schemeClr val="bg1"/>
                </a:solidFill>
                <a:cs typeface="+mn-ea"/>
                <a:sym typeface="+mn-lt"/>
              </a:rPr>
              <a:t>决策力</a:t>
            </a:r>
            <a:endParaRPr lang="zh-CN" altLang="en-US" sz="2200" dirty="0">
              <a:solidFill>
                <a:schemeClr val="bg1"/>
              </a:solidFill>
              <a:cs typeface="+mn-ea"/>
              <a:sym typeface="+mn-lt"/>
            </a:endParaRPr>
          </a:p>
        </p:txBody>
      </p:sp>
      <p:sp>
        <p:nvSpPr>
          <p:cNvPr id="76" name="TextBox 8"/>
          <p:cNvSpPr txBox="1"/>
          <p:nvPr/>
        </p:nvSpPr>
        <p:spPr>
          <a:xfrm>
            <a:off x="1787762" y="3715945"/>
            <a:ext cx="1261884" cy="523220"/>
          </a:xfrm>
          <a:prstGeom prst="rect">
            <a:avLst/>
          </a:prstGeom>
          <a:noFill/>
        </p:spPr>
        <p:txBody>
          <a:bodyPr wrap="none" rtlCol="0">
            <a:spAutoFit/>
          </a:bodyPr>
          <a:lstStyle/>
          <a:p>
            <a:pPr algn="ctr"/>
            <a:r>
              <a:rPr lang="zh-CN" altLang="en-US" sz="2800" dirty="0" smtClean="0">
                <a:solidFill>
                  <a:schemeClr val="bg1"/>
                </a:solidFill>
                <a:cs typeface="+mn-ea"/>
                <a:sym typeface="+mn-lt"/>
              </a:rPr>
              <a:t>创新力</a:t>
            </a:r>
            <a:endParaRPr lang="zh-CN" altLang="en-US" sz="2800" dirty="0">
              <a:solidFill>
                <a:schemeClr val="bg1"/>
              </a:solidFill>
              <a:cs typeface="+mn-ea"/>
              <a:sym typeface="+mn-lt"/>
            </a:endParaRPr>
          </a:p>
        </p:txBody>
      </p:sp>
      <p:sp>
        <p:nvSpPr>
          <p:cNvPr id="18" name="弧形 17"/>
          <p:cNvSpPr/>
          <p:nvPr/>
        </p:nvSpPr>
        <p:spPr>
          <a:xfrm>
            <a:off x="2931985" y="1797780"/>
            <a:ext cx="2474914" cy="2474914"/>
          </a:xfrm>
          <a:prstGeom prst="arc">
            <a:avLst/>
          </a:prstGeom>
          <a:ln w="19050">
            <a:solidFill>
              <a:srgbClr val="FFFFFF"/>
            </a:solidFill>
            <a:prstDash val="sysDot"/>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0" name="弧形 79"/>
          <p:cNvSpPr/>
          <p:nvPr/>
        </p:nvSpPr>
        <p:spPr>
          <a:xfrm rot="13839012">
            <a:off x="667657" y="2415757"/>
            <a:ext cx="3278108" cy="3278108"/>
          </a:xfrm>
          <a:prstGeom prst="arc">
            <a:avLst/>
          </a:prstGeom>
          <a:ln w="19050">
            <a:solidFill>
              <a:srgbClr val="FFFFFF"/>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81" name="弧形 80"/>
          <p:cNvSpPr/>
          <p:nvPr/>
        </p:nvSpPr>
        <p:spPr>
          <a:xfrm rot="3082725">
            <a:off x="3076359" y="3809275"/>
            <a:ext cx="2534839" cy="2534839"/>
          </a:xfrm>
          <a:prstGeom prst="arc">
            <a:avLst/>
          </a:prstGeom>
          <a:ln w="19050">
            <a:solidFill>
              <a:srgbClr val="FFFFFF"/>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20" name="组合 19"/>
          <p:cNvGrpSpPr/>
          <p:nvPr/>
        </p:nvGrpSpPr>
        <p:grpSpPr>
          <a:xfrm>
            <a:off x="6158138" y="2285393"/>
            <a:ext cx="5119462" cy="3216775"/>
            <a:chOff x="6158138" y="2285393"/>
            <a:chExt cx="5119462" cy="3216775"/>
          </a:xfrm>
        </p:grpSpPr>
        <p:grpSp>
          <p:nvGrpSpPr>
            <p:cNvPr id="19" name="组合 18"/>
            <p:cNvGrpSpPr/>
            <p:nvPr/>
          </p:nvGrpSpPr>
          <p:grpSpPr>
            <a:xfrm>
              <a:off x="6158138" y="2285393"/>
              <a:ext cx="4595504" cy="502766"/>
              <a:chOff x="6158138" y="2285393"/>
              <a:chExt cx="4595504" cy="502766"/>
            </a:xfrm>
          </p:grpSpPr>
          <p:sp>
            <p:nvSpPr>
              <p:cNvPr id="82" name="TextBox 1"/>
              <p:cNvSpPr txBox="1"/>
              <p:nvPr/>
            </p:nvSpPr>
            <p:spPr>
              <a:xfrm>
                <a:off x="6158138" y="2285393"/>
                <a:ext cx="2233304" cy="502766"/>
              </a:xfrm>
              <a:prstGeom prst="rect">
                <a:avLst/>
              </a:prstGeom>
              <a:noFill/>
            </p:spPr>
            <p:txBody>
              <a:bodyPr wrap="none" rtlCol="0">
                <a:spAutoFit/>
              </a:bodyPr>
              <a:lstStyle/>
              <a:p>
                <a:r>
                  <a:rPr lang="zh-CN" altLang="en-US" sz="2667" dirty="0">
                    <a:solidFill>
                      <a:schemeClr val="bg1"/>
                    </a:solidFill>
                    <a:cs typeface="+mn-ea"/>
                    <a:sym typeface="+mn-lt"/>
                  </a:rPr>
                  <a:t>诚信铸就品质</a:t>
                </a:r>
              </a:p>
            </p:txBody>
          </p:sp>
          <p:sp>
            <p:nvSpPr>
              <p:cNvPr id="83" name="TextBox 2"/>
              <p:cNvSpPr txBox="1"/>
              <p:nvPr/>
            </p:nvSpPr>
            <p:spPr>
              <a:xfrm>
                <a:off x="8520338" y="2285393"/>
                <a:ext cx="2233304" cy="502766"/>
              </a:xfrm>
              <a:prstGeom prst="rect">
                <a:avLst/>
              </a:prstGeom>
              <a:noFill/>
            </p:spPr>
            <p:txBody>
              <a:bodyPr wrap="none" rtlCol="0">
                <a:spAutoFit/>
              </a:bodyPr>
              <a:lstStyle/>
              <a:p>
                <a:r>
                  <a:rPr lang="zh-CN" altLang="en-US" sz="2667" dirty="0">
                    <a:solidFill>
                      <a:schemeClr val="bg1"/>
                    </a:solidFill>
                    <a:cs typeface="+mn-ea"/>
                    <a:sym typeface="+mn-lt"/>
                  </a:rPr>
                  <a:t>创新引领未来</a:t>
                </a:r>
              </a:p>
            </p:txBody>
          </p:sp>
        </p:grpSp>
        <p:sp>
          <p:nvSpPr>
            <p:cNvPr id="84" name="TextBox 30"/>
            <p:cNvSpPr txBox="1"/>
            <p:nvPr/>
          </p:nvSpPr>
          <p:spPr>
            <a:xfrm>
              <a:off x="6240992" y="3039058"/>
              <a:ext cx="5036608" cy="2463110"/>
            </a:xfrm>
            <a:prstGeom prst="rect">
              <a:avLst/>
            </a:prstGeom>
            <a:noFill/>
          </p:spPr>
          <p:txBody>
            <a:bodyPr wrap="square" rtlCol="0">
              <a:spAutoFit/>
            </a:bodyPr>
            <a:lstStyle/>
            <a:p>
              <a:pPr>
                <a:lnSpc>
                  <a:spcPct val="150000"/>
                </a:lnSpc>
              </a:pPr>
              <a:r>
                <a:rPr lang="zh-CN" altLang="en-US" sz="1467" dirty="0">
                  <a:solidFill>
                    <a:srgbClr val="00B0F0"/>
                  </a:solidFill>
                  <a:cs typeface="+mn-ea"/>
                  <a:sym typeface="+mn-lt"/>
                </a:rPr>
                <a:t>       点击输入简要文字内容，文字内容需概括精炼，不用多余的文字修饰，言简意赅的说明分项内容。点击输入简要文字内容，文字内容需概括精炼，不用多余的文字修饰，言简意赅的说明分项内容</a:t>
              </a:r>
              <a:r>
                <a:rPr lang="en-US" altLang="zh-CN" sz="1467" dirty="0">
                  <a:solidFill>
                    <a:srgbClr val="00B0F0"/>
                  </a:solidFill>
                  <a:cs typeface="+mn-ea"/>
                  <a:sym typeface="+mn-lt"/>
                </a:rPr>
                <a:t>……</a:t>
              </a:r>
            </a:p>
            <a:p>
              <a:pPr>
                <a:lnSpc>
                  <a:spcPct val="150000"/>
                </a:lnSpc>
              </a:pPr>
              <a:r>
                <a:rPr lang="zh-CN" altLang="en-US" sz="1467" dirty="0">
                  <a:solidFill>
                    <a:srgbClr val="00B0F0"/>
                  </a:solidFill>
                  <a:cs typeface="+mn-ea"/>
                  <a:sym typeface="+mn-lt"/>
                </a:rPr>
                <a:t>       点击输入简要文字内容，文字内容需概括精炼，不用多余的文字修饰，言简意赅的说明分项内容</a:t>
              </a:r>
              <a:r>
                <a:rPr lang="en-US" altLang="zh-CN" sz="1467" dirty="0">
                  <a:solidFill>
                    <a:srgbClr val="00B0F0"/>
                  </a:solidFill>
                  <a:cs typeface="+mn-ea"/>
                  <a:sym typeface="+mn-lt"/>
                </a:rPr>
                <a:t>……</a:t>
              </a:r>
            </a:p>
            <a:p>
              <a:pPr>
                <a:lnSpc>
                  <a:spcPct val="150000"/>
                </a:lnSpc>
              </a:pPr>
              <a:endParaRPr lang="en-US" altLang="zh-CN" sz="1467" dirty="0">
                <a:solidFill>
                  <a:srgbClr val="00B0F0"/>
                </a:solidFill>
                <a:cs typeface="+mn-ea"/>
                <a:sym typeface="+mn-lt"/>
              </a:endParaRPr>
            </a:p>
          </p:txBody>
        </p:sp>
      </p:grpSp>
    </p:spTree>
    <p:extLst>
      <p:ext uri="{BB962C8B-B14F-4D97-AF65-F5344CB8AC3E}">
        <p14:creationId xmlns:p14="http://schemas.microsoft.com/office/powerpoint/2010/main" val="322914647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53" presetClass="entr" presetSubtype="16" fill="hold" nodeType="withEffect">
                                  <p:stCondLst>
                                    <p:cond delay="500"/>
                                  </p:stCondLst>
                                  <p:childTnLst>
                                    <p:set>
                                      <p:cBhvr>
                                        <p:cTn id="9" dur="1" fill="hold">
                                          <p:stCondLst>
                                            <p:cond delay="0"/>
                                          </p:stCondLst>
                                        </p:cTn>
                                        <p:tgtEl>
                                          <p:spTgt spid="60"/>
                                        </p:tgtEl>
                                        <p:attrNameLst>
                                          <p:attrName>style.visibility</p:attrName>
                                        </p:attrNameLst>
                                      </p:cBhvr>
                                      <p:to>
                                        <p:strVal val="visible"/>
                                      </p:to>
                                    </p:set>
                                    <p:anim calcmode="lin" valueType="num">
                                      <p:cBhvr>
                                        <p:cTn id="10" dur="1000" fill="hold"/>
                                        <p:tgtEl>
                                          <p:spTgt spid="60"/>
                                        </p:tgtEl>
                                        <p:attrNameLst>
                                          <p:attrName>ppt_w</p:attrName>
                                        </p:attrNameLst>
                                      </p:cBhvr>
                                      <p:tavLst>
                                        <p:tav tm="0">
                                          <p:val>
                                            <p:fltVal val="0"/>
                                          </p:val>
                                        </p:tav>
                                        <p:tav tm="100000">
                                          <p:val>
                                            <p:strVal val="#ppt_w"/>
                                          </p:val>
                                        </p:tav>
                                      </p:tavLst>
                                    </p:anim>
                                    <p:anim calcmode="lin" valueType="num">
                                      <p:cBhvr>
                                        <p:cTn id="11" dur="1000" fill="hold"/>
                                        <p:tgtEl>
                                          <p:spTgt spid="60"/>
                                        </p:tgtEl>
                                        <p:attrNameLst>
                                          <p:attrName>ppt_h</p:attrName>
                                        </p:attrNameLst>
                                      </p:cBhvr>
                                      <p:tavLst>
                                        <p:tav tm="0">
                                          <p:val>
                                            <p:fltVal val="0"/>
                                          </p:val>
                                        </p:tav>
                                        <p:tav tm="100000">
                                          <p:val>
                                            <p:strVal val="#ppt_h"/>
                                          </p:val>
                                        </p:tav>
                                      </p:tavLst>
                                    </p:anim>
                                    <p:animEffect transition="in" filter="fade">
                                      <p:cBhvr>
                                        <p:cTn id="12" dur="1000"/>
                                        <p:tgtEl>
                                          <p:spTgt spid="60"/>
                                        </p:tgtEl>
                                      </p:cBhvr>
                                    </p:animEffect>
                                  </p:childTnLst>
                                </p:cTn>
                              </p:par>
                              <p:par>
                                <p:cTn id="13" presetID="53" presetClass="entr" presetSubtype="16" fill="hold" nodeType="withEffect">
                                  <p:stCondLst>
                                    <p:cond delay="500"/>
                                  </p:stCondLst>
                                  <p:childTnLst>
                                    <p:set>
                                      <p:cBhvr>
                                        <p:cTn id="14" dur="1" fill="hold">
                                          <p:stCondLst>
                                            <p:cond delay="0"/>
                                          </p:stCondLst>
                                        </p:cTn>
                                        <p:tgtEl>
                                          <p:spTgt spid="66"/>
                                        </p:tgtEl>
                                        <p:attrNameLst>
                                          <p:attrName>style.visibility</p:attrName>
                                        </p:attrNameLst>
                                      </p:cBhvr>
                                      <p:to>
                                        <p:strVal val="visible"/>
                                      </p:to>
                                    </p:set>
                                    <p:anim calcmode="lin" valueType="num">
                                      <p:cBhvr>
                                        <p:cTn id="15" dur="1000" fill="hold"/>
                                        <p:tgtEl>
                                          <p:spTgt spid="66"/>
                                        </p:tgtEl>
                                        <p:attrNameLst>
                                          <p:attrName>ppt_w</p:attrName>
                                        </p:attrNameLst>
                                      </p:cBhvr>
                                      <p:tavLst>
                                        <p:tav tm="0">
                                          <p:val>
                                            <p:fltVal val="0"/>
                                          </p:val>
                                        </p:tav>
                                        <p:tav tm="100000">
                                          <p:val>
                                            <p:strVal val="#ppt_w"/>
                                          </p:val>
                                        </p:tav>
                                      </p:tavLst>
                                    </p:anim>
                                    <p:anim calcmode="lin" valueType="num">
                                      <p:cBhvr>
                                        <p:cTn id="16" dur="1000" fill="hold"/>
                                        <p:tgtEl>
                                          <p:spTgt spid="66"/>
                                        </p:tgtEl>
                                        <p:attrNameLst>
                                          <p:attrName>ppt_h</p:attrName>
                                        </p:attrNameLst>
                                      </p:cBhvr>
                                      <p:tavLst>
                                        <p:tav tm="0">
                                          <p:val>
                                            <p:fltVal val="0"/>
                                          </p:val>
                                        </p:tav>
                                        <p:tav tm="100000">
                                          <p:val>
                                            <p:strVal val="#ppt_h"/>
                                          </p:val>
                                        </p:tav>
                                      </p:tavLst>
                                    </p:anim>
                                    <p:animEffect transition="in" filter="fade">
                                      <p:cBhvr>
                                        <p:cTn id="17" dur="1000"/>
                                        <p:tgtEl>
                                          <p:spTgt spid="66"/>
                                        </p:tgtEl>
                                      </p:cBhvr>
                                    </p:animEffect>
                                  </p:childTnLst>
                                </p:cTn>
                              </p:par>
                              <p:par>
                                <p:cTn id="18" presetID="53" presetClass="entr" presetSubtype="16" fill="hold" nodeType="withEffect">
                                  <p:stCondLst>
                                    <p:cond delay="500"/>
                                  </p:stCondLst>
                                  <p:childTnLst>
                                    <p:set>
                                      <p:cBhvr>
                                        <p:cTn id="19" dur="1" fill="hold">
                                          <p:stCondLst>
                                            <p:cond delay="0"/>
                                          </p:stCondLst>
                                        </p:cTn>
                                        <p:tgtEl>
                                          <p:spTgt spid="63"/>
                                        </p:tgtEl>
                                        <p:attrNameLst>
                                          <p:attrName>style.visibility</p:attrName>
                                        </p:attrNameLst>
                                      </p:cBhvr>
                                      <p:to>
                                        <p:strVal val="visible"/>
                                      </p:to>
                                    </p:set>
                                    <p:anim calcmode="lin" valueType="num">
                                      <p:cBhvr>
                                        <p:cTn id="20" dur="1000" fill="hold"/>
                                        <p:tgtEl>
                                          <p:spTgt spid="63"/>
                                        </p:tgtEl>
                                        <p:attrNameLst>
                                          <p:attrName>ppt_w</p:attrName>
                                        </p:attrNameLst>
                                      </p:cBhvr>
                                      <p:tavLst>
                                        <p:tav tm="0">
                                          <p:val>
                                            <p:fltVal val="0"/>
                                          </p:val>
                                        </p:tav>
                                        <p:tav tm="100000">
                                          <p:val>
                                            <p:strVal val="#ppt_w"/>
                                          </p:val>
                                        </p:tav>
                                      </p:tavLst>
                                    </p:anim>
                                    <p:anim calcmode="lin" valueType="num">
                                      <p:cBhvr>
                                        <p:cTn id="21" dur="1000" fill="hold"/>
                                        <p:tgtEl>
                                          <p:spTgt spid="63"/>
                                        </p:tgtEl>
                                        <p:attrNameLst>
                                          <p:attrName>ppt_h</p:attrName>
                                        </p:attrNameLst>
                                      </p:cBhvr>
                                      <p:tavLst>
                                        <p:tav tm="0">
                                          <p:val>
                                            <p:fltVal val="0"/>
                                          </p:val>
                                        </p:tav>
                                        <p:tav tm="100000">
                                          <p:val>
                                            <p:strVal val="#ppt_h"/>
                                          </p:val>
                                        </p:tav>
                                      </p:tavLst>
                                    </p:anim>
                                    <p:animEffect transition="in" filter="fade">
                                      <p:cBhvr>
                                        <p:cTn id="22" dur="1000"/>
                                        <p:tgtEl>
                                          <p:spTgt spid="63"/>
                                        </p:tgtEl>
                                      </p:cBhvr>
                                    </p:animEffect>
                                  </p:childTnLst>
                                </p:cTn>
                              </p:par>
                              <p:par>
                                <p:cTn id="23" presetID="53" presetClass="entr" presetSubtype="16" fill="hold" nodeType="withEffect">
                                  <p:stCondLst>
                                    <p:cond delay="5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Effect transition="in" filter="fade">
                                      <p:cBhvr>
                                        <p:cTn id="27" dur="1000"/>
                                        <p:tgtEl>
                                          <p:spTgt spid="16"/>
                                        </p:tgtEl>
                                      </p:cBhvr>
                                    </p:animEffect>
                                  </p:childTnLst>
                                </p:cTn>
                              </p:par>
                              <p:par>
                                <p:cTn id="28" presetID="53" presetClass="entr" presetSubtype="16" fill="hold" nodeType="withEffect">
                                  <p:stCondLst>
                                    <p:cond delay="500"/>
                                  </p:stCondLst>
                                  <p:childTnLst>
                                    <p:set>
                                      <p:cBhvr>
                                        <p:cTn id="29" dur="1" fill="hold">
                                          <p:stCondLst>
                                            <p:cond delay="0"/>
                                          </p:stCondLst>
                                        </p:cTn>
                                        <p:tgtEl>
                                          <p:spTgt spid="69"/>
                                        </p:tgtEl>
                                        <p:attrNameLst>
                                          <p:attrName>style.visibility</p:attrName>
                                        </p:attrNameLst>
                                      </p:cBhvr>
                                      <p:to>
                                        <p:strVal val="visible"/>
                                      </p:to>
                                    </p:set>
                                    <p:anim calcmode="lin" valueType="num">
                                      <p:cBhvr>
                                        <p:cTn id="30" dur="1000" fill="hold"/>
                                        <p:tgtEl>
                                          <p:spTgt spid="69"/>
                                        </p:tgtEl>
                                        <p:attrNameLst>
                                          <p:attrName>ppt_w</p:attrName>
                                        </p:attrNameLst>
                                      </p:cBhvr>
                                      <p:tavLst>
                                        <p:tav tm="0">
                                          <p:val>
                                            <p:fltVal val="0"/>
                                          </p:val>
                                        </p:tav>
                                        <p:tav tm="100000">
                                          <p:val>
                                            <p:strVal val="#ppt_w"/>
                                          </p:val>
                                        </p:tav>
                                      </p:tavLst>
                                    </p:anim>
                                    <p:anim calcmode="lin" valueType="num">
                                      <p:cBhvr>
                                        <p:cTn id="31" dur="1000" fill="hold"/>
                                        <p:tgtEl>
                                          <p:spTgt spid="69"/>
                                        </p:tgtEl>
                                        <p:attrNameLst>
                                          <p:attrName>ppt_h</p:attrName>
                                        </p:attrNameLst>
                                      </p:cBhvr>
                                      <p:tavLst>
                                        <p:tav tm="0">
                                          <p:val>
                                            <p:fltVal val="0"/>
                                          </p:val>
                                        </p:tav>
                                        <p:tav tm="100000">
                                          <p:val>
                                            <p:strVal val="#ppt_h"/>
                                          </p:val>
                                        </p:tav>
                                      </p:tavLst>
                                    </p:anim>
                                    <p:animEffect transition="in" filter="fade">
                                      <p:cBhvr>
                                        <p:cTn id="32" dur="1000"/>
                                        <p:tgtEl>
                                          <p:spTgt spid="69"/>
                                        </p:tgtEl>
                                      </p:cBhvr>
                                    </p:animEffect>
                                  </p:childTnLst>
                                </p:cTn>
                              </p:par>
                              <p:par>
                                <p:cTn id="33" presetID="8" presetClass="emph" presetSubtype="0" fill="hold" nodeType="withEffect">
                                  <p:stCondLst>
                                    <p:cond delay="500"/>
                                  </p:stCondLst>
                                  <p:childTnLst>
                                    <p:animRot by="10800000">
                                      <p:cBhvr>
                                        <p:cTn id="34" dur="4000" fill="hold"/>
                                        <p:tgtEl>
                                          <p:spTgt spid="60"/>
                                        </p:tgtEl>
                                        <p:attrNameLst>
                                          <p:attrName>r</p:attrName>
                                        </p:attrNameLst>
                                      </p:cBhvr>
                                    </p:animRot>
                                  </p:childTnLst>
                                </p:cTn>
                              </p:par>
                              <p:par>
                                <p:cTn id="35" presetID="8" presetClass="emph" presetSubtype="0" fill="hold" nodeType="withEffect">
                                  <p:stCondLst>
                                    <p:cond delay="500"/>
                                  </p:stCondLst>
                                  <p:childTnLst>
                                    <p:animRot by="-10800000">
                                      <p:cBhvr>
                                        <p:cTn id="36" dur="4000" fill="hold"/>
                                        <p:tgtEl>
                                          <p:spTgt spid="66"/>
                                        </p:tgtEl>
                                        <p:attrNameLst>
                                          <p:attrName>r</p:attrName>
                                        </p:attrNameLst>
                                      </p:cBhvr>
                                    </p:animRot>
                                  </p:childTnLst>
                                </p:cTn>
                              </p:par>
                              <p:par>
                                <p:cTn id="37" presetID="8" presetClass="emph" presetSubtype="0" fill="hold" nodeType="withEffect">
                                  <p:stCondLst>
                                    <p:cond delay="500"/>
                                  </p:stCondLst>
                                  <p:childTnLst>
                                    <p:animRot by="-10800000">
                                      <p:cBhvr>
                                        <p:cTn id="38" dur="4000" fill="hold"/>
                                        <p:tgtEl>
                                          <p:spTgt spid="63"/>
                                        </p:tgtEl>
                                        <p:attrNameLst>
                                          <p:attrName>r</p:attrName>
                                        </p:attrNameLst>
                                      </p:cBhvr>
                                    </p:animRot>
                                  </p:childTnLst>
                                </p:cTn>
                              </p:par>
                              <p:par>
                                <p:cTn id="39" presetID="8" presetClass="emph" presetSubtype="0" fill="hold" nodeType="withEffect">
                                  <p:stCondLst>
                                    <p:cond delay="500"/>
                                  </p:stCondLst>
                                  <p:childTnLst>
                                    <p:animRot by="-10800000">
                                      <p:cBhvr>
                                        <p:cTn id="40" dur="4000" fill="hold"/>
                                        <p:tgtEl>
                                          <p:spTgt spid="16"/>
                                        </p:tgtEl>
                                        <p:attrNameLst>
                                          <p:attrName>r</p:attrName>
                                        </p:attrNameLst>
                                      </p:cBhvr>
                                    </p:animRot>
                                  </p:childTnLst>
                                </p:cTn>
                              </p:par>
                              <p:par>
                                <p:cTn id="41" presetID="8" presetClass="emph" presetSubtype="0" fill="hold" nodeType="withEffect">
                                  <p:stCondLst>
                                    <p:cond delay="500"/>
                                  </p:stCondLst>
                                  <p:childTnLst>
                                    <p:animRot by="-10800000">
                                      <p:cBhvr>
                                        <p:cTn id="42" dur="4000" fill="hold"/>
                                        <p:tgtEl>
                                          <p:spTgt spid="69"/>
                                        </p:tgtEl>
                                        <p:attrNameLst>
                                          <p:attrName>r</p:attrName>
                                        </p:attrNameLst>
                                      </p:cBhvr>
                                    </p:animRot>
                                  </p:childTnLst>
                                </p:cTn>
                              </p:par>
                              <p:par>
                                <p:cTn id="43" presetID="10" presetClass="entr" presetSubtype="0" fill="hold" grpId="0" nodeType="withEffect">
                                  <p:stCondLst>
                                    <p:cond delay="150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750"/>
                                        <p:tgtEl>
                                          <p:spTgt spid="18"/>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1750"/>
                                        <p:tgtEl>
                                          <p:spTgt spid="8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1750"/>
                                        <p:tgtEl>
                                          <p:spTgt spid="80"/>
                                        </p:tgtEl>
                                      </p:cBhvr>
                                    </p:animEffect>
                                  </p:childTnLst>
                                </p:cTn>
                              </p:par>
                              <p:par>
                                <p:cTn id="52" presetID="22" presetClass="entr" presetSubtype="1" fill="hold" nodeType="withEffect">
                                  <p:stCondLst>
                                    <p:cond delay="100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3000"/>
                                        <p:tgtEl>
                                          <p:spTgt spid="20"/>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500"/>
                                        <p:tgtEl>
                                          <p:spTgt spid="72"/>
                                        </p:tgtEl>
                                      </p:cBhvr>
                                    </p:animEffect>
                                  </p:childTnLst>
                                </p:cTn>
                              </p:par>
                              <p:par>
                                <p:cTn id="58" presetID="10" presetClass="entr" presetSubtype="0" fill="hold" grpId="0" nodeType="withEffect">
                                  <p:stCondLst>
                                    <p:cond delay="150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1500"/>
                                        <p:tgtEl>
                                          <p:spTgt spid="75"/>
                                        </p:tgtEl>
                                      </p:cBhvr>
                                    </p:animEffect>
                                  </p:childTnLst>
                                </p:cTn>
                              </p:par>
                              <p:par>
                                <p:cTn id="61" presetID="10" presetClass="entr" presetSubtype="0" fill="hold" grpId="0" nodeType="withEffect">
                                  <p:stCondLst>
                                    <p:cond delay="150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1500"/>
                                        <p:tgtEl>
                                          <p:spTgt spid="76"/>
                                        </p:tgtEl>
                                      </p:cBhvr>
                                    </p:animEffect>
                                  </p:childTnLst>
                                </p:cTn>
                              </p:par>
                              <p:par>
                                <p:cTn id="64" presetID="10" presetClass="entr" presetSubtype="0" fill="hold" grpId="0" nodeType="withEffect">
                                  <p:stCondLst>
                                    <p:cond delay="1500"/>
                                  </p:stCondLst>
                                  <p:childTnLst>
                                    <p:set>
                                      <p:cBhvr>
                                        <p:cTn id="65" dur="1" fill="hold">
                                          <p:stCondLst>
                                            <p:cond delay="0"/>
                                          </p:stCondLst>
                                        </p:cTn>
                                        <p:tgtEl>
                                          <p:spTgt spid="74"/>
                                        </p:tgtEl>
                                        <p:attrNameLst>
                                          <p:attrName>style.visibility</p:attrName>
                                        </p:attrNameLst>
                                      </p:cBhvr>
                                      <p:to>
                                        <p:strVal val="visible"/>
                                      </p:to>
                                    </p:set>
                                    <p:animEffect transition="in" filter="fade">
                                      <p:cBhvr>
                                        <p:cTn id="66" dur="1500"/>
                                        <p:tgtEl>
                                          <p:spTgt spid="74"/>
                                        </p:tgtEl>
                                      </p:cBhvr>
                                    </p:animEffect>
                                  </p:childTnLst>
                                </p:cTn>
                              </p:par>
                              <p:par>
                                <p:cTn id="67" presetID="10" presetClass="entr" presetSubtype="0" fill="hold" grpId="0" nodeType="withEffect">
                                  <p:stCondLst>
                                    <p:cond delay="150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72" grpId="0"/>
      <p:bldP spid="73" grpId="0"/>
      <p:bldP spid="74" grpId="0"/>
      <p:bldP spid="75" grpId="0"/>
      <p:bldP spid="76" grpId="0"/>
      <p:bldP spid="18"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01556" y="1843363"/>
            <a:ext cx="603115" cy="603115"/>
          </a:xfrm>
          <a:prstGeom prst="ellipse">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939501" y="2067658"/>
            <a:ext cx="2646878" cy="830997"/>
          </a:xfrm>
          <a:prstGeom prst="rect">
            <a:avLst/>
          </a:prstGeom>
          <a:noFill/>
        </p:spPr>
        <p:txBody>
          <a:bodyPr wrap="none" rtlCol="0">
            <a:spAutoFit/>
          </a:bodyPr>
          <a:lstStyle/>
          <a:p>
            <a:pPr marL="0" lvl="1"/>
            <a:r>
              <a:rPr lang="zh-CN" altLang="en-US" sz="4800">
                <a:solidFill>
                  <a:srgbClr val="00B0F0"/>
                </a:solidFill>
                <a:cs typeface="+mn-ea"/>
                <a:sym typeface="+mn-lt"/>
              </a:rPr>
              <a:t>项目介绍</a:t>
            </a:r>
          </a:p>
        </p:txBody>
      </p:sp>
      <p:sp>
        <p:nvSpPr>
          <p:cNvPr id="25" name="KSO_Shape"/>
          <p:cNvSpPr>
            <a:spLocks/>
          </p:cNvSpPr>
          <p:nvPr/>
        </p:nvSpPr>
        <p:spPr bwMode="auto">
          <a:xfrm>
            <a:off x="2786724" y="2929201"/>
            <a:ext cx="1249338" cy="106400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nvGrpSpPr>
          <p:cNvPr id="2" name="组合 1"/>
          <p:cNvGrpSpPr/>
          <p:nvPr/>
        </p:nvGrpSpPr>
        <p:grpSpPr>
          <a:xfrm>
            <a:off x="5940680" y="3199847"/>
            <a:ext cx="2677254" cy="1604722"/>
            <a:chOff x="5940680" y="3199847"/>
            <a:chExt cx="2677254" cy="1604722"/>
          </a:xfrm>
        </p:grpSpPr>
        <p:sp>
          <p:nvSpPr>
            <p:cNvPr id="28" name="文本框 9"/>
            <p:cNvSpPr txBox="1"/>
            <p:nvPr/>
          </p:nvSpPr>
          <p:spPr>
            <a:xfrm>
              <a:off x="5940681" y="319984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项目来源</a:t>
              </a:r>
            </a:p>
          </p:txBody>
        </p:sp>
        <p:sp>
          <p:nvSpPr>
            <p:cNvPr id="29" name="文本框 9"/>
            <p:cNvSpPr txBox="1"/>
            <p:nvPr/>
          </p:nvSpPr>
          <p:spPr>
            <a:xfrm>
              <a:off x="5940680" y="363376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需求分析</a:t>
              </a:r>
            </a:p>
          </p:txBody>
        </p:sp>
        <p:sp>
          <p:nvSpPr>
            <p:cNvPr id="30" name="文本框 29"/>
            <p:cNvSpPr txBox="1"/>
            <p:nvPr/>
          </p:nvSpPr>
          <p:spPr>
            <a:xfrm>
              <a:off x="5940681" y="406828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需要解决问题</a:t>
              </a:r>
            </a:p>
          </p:txBody>
        </p:sp>
        <p:sp>
          <p:nvSpPr>
            <p:cNvPr id="31" name="文本框 9"/>
            <p:cNvSpPr txBox="1"/>
            <p:nvPr/>
          </p:nvSpPr>
          <p:spPr>
            <a:xfrm>
              <a:off x="5940680" y="4496792"/>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行业前景</a:t>
              </a:r>
            </a:p>
          </p:txBody>
        </p:sp>
      </p:grpSp>
      <p:grpSp>
        <p:nvGrpSpPr>
          <p:cNvPr id="4" name="组合 3"/>
          <p:cNvGrpSpPr/>
          <p:nvPr/>
        </p:nvGrpSpPr>
        <p:grpSpPr>
          <a:xfrm>
            <a:off x="8211636" y="3204191"/>
            <a:ext cx="2677254" cy="1170802"/>
            <a:chOff x="8211636" y="3204191"/>
            <a:chExt cx="2677254" cy="1170802"/>
          </a:xfrm>
        </p:grpSpPr>
        <p:sp>
          <p:nvSpPr>
            <p:cNvPr id="32" name="文本框 9"/>
            <p:cNvSpPr txBox="1"/>
            <p:nvPr/>
          </p:nvSpPr>
          <p:spPr>
            <a:xfrm>
              <a:off x="8211636" y="320419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竞争对手分析</a:t>
              </a:r>
            </a:p>
          </p:txBody>
        </p:sp>
        <p:sp>
          <p:nvSpPr>
            <p:cNvPr id="33" name="文本框 9"/>
            <p:cNvSpPr txBox="1"/>
            <p:nvPr/>
          </p:nvSpPr>
          <p:spPr>
            <a:xfrm>
              <a:off x="8211637" y="363871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我们的优势</a:t>
              </a:r>
            </a:p>
          </p:txBody>
        </p:sp>
        <p:sp>
          <p:nvSpPr>
            <p:cNvPr id="34" name="文本框 9"/>
            <p:cNvSpPr txBox="1"/>
            <p:nvPr/>
          </p:nvSpPr>
          <p:spPr>
            <a:xfrm>
              <a:off x="8211636" y="4067216"/>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可行性分析</a:t>
              </a:r>
            </a:p>
          </p:txBody>
        </p:sp>
      </p:grpSp>
    </p:spTree>
    <p:extLst>
      <p:ext uri="{BB962C8B-B14F-4D97-AF65-F5344CB8AC3E}">
        <p14:creationId xmlns:p14="http://schemas.microsoft.com/office/powerpoint/2010/main" val="1433814486"/>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8" presetClass="emph" presetSubtype="0" fill="hold" grpId="1" nodeType="withEffect">
                                  <p:stCondLst>
                                    <p:cond delay="500"/>
                                  </p:stCondLst>
                                  <p:childTnLst>
                                    <p:animRot by="5400000">
                                      <p:cBhvr>
                                        <p:cTn id="13" dur="4500" fill="hold"/>
                                        <p:tgtEl>
                                          <p:spTgt spid="3"/>
                                        </p:tgtEl>
                                        <p:attrNameLst>
                                          <p:attrName>r</p:attrName>
                                        </p:attrNameLst>
                                      </p:cBhvr>
                                    </p:animRot>
                                  </p:childTnLst>
                                </p:cTn>
                              </p:par>
                              <p:par>
                                <p:cTn id="14" presetID="53" presetClass="entr" presetSubtype="16"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53" presetClass="entr" presetSubtype="16" fill="hold" grpId="0"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Effect transition="in" filter="fade">
                                      <p:cBhvr>
                                        <p:cTn id="28" dur="1000"/>
                                        <p:tgtEl>
                                          <p:spTgt spid="12"/>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75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750"/>
                                        <p:tgtEl>
                                          <p:spTgt spid="17"/>
                                        </p:tgtEl>
                                      </p:cBhvr>
                                    </p:animEffect>
                                  </p:childTnLst>
                                </p:cTn>
                              </p:par>
                              <p:par>
                                <p:cTn id="51" presetID="22" presetClass="entr" presetSubtype="1" fill="hold" nodeType="withEffect">
                                  <p:stCondLst>
                                    <p:cond delay="125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1000"/>
                                        <p:tgtEl>
                                          <p:spTgt spid="2"/>
                                        </p:tgtEl>
                                      </p:cBhvr>
                                    </p:animEffect>
                                  </p:childTnLst>
                                </p:cTn>
                              </p:par>
                              <p:par>
                                <p:cTn id="54" presetID="22" presetClass="entr" presetSubtype="1" fill="hold" nodeType="withEffect">
                                  <p:stCondLst>
                                    <p:cond delay="225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11" grpId="0" animBg="1"/>
      <p:bldP spid="12" grpId="0" animBg="1"/>
      <p:bldP spid="13" grpId="0" animBg="1"/>
      <p:bldP spid="14" grpId="0" animBg="1"/>
      <p:bldP spid="15" grpId="0" animBg="1"/>
      <p:bldP spid="16" grpId="0" animBg="1"/>
      <p:bldP spid="17"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项目来源</a:t>
            </a:r>
          </a:p>
        </p:txBody>
      </p:sp>
      <p:sp>
        <p:nvSpPr>
          <p:cNvPr id="85" name="椭圆 84"/>
          <p:cNvSpPr/>
          <p:nvPr/>
        </p:nvSpPr>
        <p:spPr>
          <a:xfrm>
            <a:off x="3801205" y="1975659"/>
            <a:ext cx="3629482" cy="3629482"/>
          </a:xfrm>
          <a:prstGeom prst="ellipse">
            <a:avLst/>
          </a:prstGeom>
          <a:blipFill>
            <a:blip r:embed="rId3"/>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nvGrpSpPr>
          <p:cNvPr id="3" name="组合 2"/>
          <p:cNvGrpSpPr/>
          <p:nvPr/>
        </p:nvGrpSpPr>
        <p:grpSpPr>
          <a:xfrm>
            <a:off x="856307" y="2784978"/>
            <a:ext cx="1897933" cy="1897933"/>
            <a:chOff x="856307" y="2784978"/>
            <a:chExt cx="1897933" cy="1897933"/>
          </a:xfrm>
        </p:grpSpPr>
        <p:sp>
          <p:nvSpPr>
            <p:cNvPr id="54" name="椭圆 53"/>
            <p:cNvSpPr/>
            <p:nvPr/>
          </p:nvSpPr>
          <p:spPr>
            <a:xfrm>
              <a:off x="856307" y="2784978"/>
              <a:ext cx="1897933" cy="1897933"/>
            </a:xfrm>
            <a:prstGeom prst="ellipse">
              <a:avLst/>
            </a:prstGeom>
            <a:solidFill>
              <a:srgbClr val="00B0F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95" name="TextBox 20"/>
            <p:cNvSpPr txBox="1"/>
            <p:nvPr/>
          </p:nvSpPr>
          <p:spPr>
            <a:xfrm>
              <a:off x="1256536" y="3327247"/>
              <a:ext cx="1096454" cy="789896"/>
            </a:xfrm>
            <a:prstGeom prst="rect">
              <a:avLst/>
            </a:prstGeom>
            <a:noFill/>
          </p:spPr>
          <p:txBody>
            <a:bodyPr wrap="none" lIns="0" tIns="0" rIns="0" bIns="0" rtlCol="0">
              <a:spAutoFit/>
            </a:bodyPr>
            <a:lstStyle/>
            <a:p>
              <a:pPr algn="ctr"/>
              <a:r>
                <a:rPr lang="zh-CN" altLang="en-US" sz="3000" dirty="0">
                  <a:solidFill>
                    <a:srgbClr val="FFFFFF"/>
                  </a:solidFill>
                  <a:cs typeface="+mn-ea"/>
                  <a:sym typeface="+mn-lt"/>
                </a:rPr>
                <a:t>项目</a:t>
              </a:r>
              <a:endParaRPr lang="en-US" altLang="zh-CN" sz="3000" dirty="0">
                <a:solidFill>
                  <a:srgbClr val="FFFFFF"/>
                </a:solidFill>
                <a:cs typeface="+mn-ea"/>
                <a:sym typeface="+mn-lt"/>
              </a:endParaRPr>
            </a:p>
            <a:p>
              <a:pPr algn="ctr"/>
              <a:r>
                <a:rPr lang="zh-CN" altLang="en-US" sz="2133" dirty="0">
                  <a:solidFill>
                    <a:srgbClr val="FFFFFF"/>
                  </a:solidFill>
                  <a:cs typeface="+mn-ea"/>
                  <a:sym typeface="+mn-lt"/>
                </a:rPr>
                <a:t>产生背景</a:t>
              </a:r>
            </a:p>
          </p:txBody>
        </p:sp>
      </p:grpSp>
      <p:grpSp>
        <p:nvGrpSpPr>
          <p:cNvPr id="4" name="组合 3"/>
          <p:cNvGrpSpPr/>
          <p:nvPr/>
        </p:nvGrpSpPr>
        <p:grpSpPr>
          <a:xfrm>
            <a:off x="6306178" y="1949645"/>
            <a:ext cx="3956925" cy="795559"/>
            <a:chOff x="6306178" y="1949645"/>
            <a:chExt cx="3956925" cy="795559"/>
          </a:xfrm>
        </p:grpSpPr>
        <p:sp>
          <p:nvSpPr>
            <p:cNvPr id="88" name="椭圆 87"/>
            <p:cNvSpPr/>
            <p:nvPr/>
          </p:nvSpPr>
          <p:spPr>
            <a:xfrm>
              <a:off x="6306178" y="1949645"/>
              <a:ext cx="795559" cy="79555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dirty="0">
                  <a:solidFill>
                    <a:schemeClr val="bg1"/>
                  </a:solidFill>
                  <a:cs typeface="+mn-ea"/>
                  <a:sym typeface="+mn-lt"/>
                </a:rPr>
                <a:t>1</a:t>
              </a:r>
              <a:endParaRPr lang="zh-CN" altLang="en-US" sz="3333" dirty="0">
                <a:solidFill>
                  <a:schemeClr val="bg1"/>
                </a:solidFill>
                <a:cs typeface="+mn-ea"/>
                <a:sym typeface="+mn-lt"/>
              </a:endParaRPr>
            </a:p>
          </p:txBody>
        </p:sp>
        <p:sp>
          <p:nvSpPr>
            <p:cNvPr id="96" name="TextBox 21"/>
            <p:cNvSpPr txBox="1"/>
            <p:nvPr/>
          </p:nvSpPr>
          <p:spPr>
            <a:xfrm>
              <a:off x="7328986" y="2049611"/>
              <a:ext cx="2934117" cy="553998"/>
            </a:xfrm>
            <a:prstGeom prst="rect">
              <a:avLst/>
            </a:prstGeom>
            <a:noFill/>
          </p:spPr>
          <p:txBody>
            <a:bodyPr wrap="square" lIns="0" tIns="0" rIns="0" bIns="0" rtlCol="0">
              <a:spAutoFit/>
            </a:bodyPr>
            <a:lstStyle/>
            <a:p>
              <a:pPr algn="just"/>
              <a:r>
                <a:rPr lang="zh-CN" altLang="en-US" sz="1200" dirty="0">
                  <a:solidFill>
                    <a:srgbClr val="00B0F0"/>
                  </a:solidFill>
                  <a:cs typeface="+mn-ea"/>
                  <a:sym typeface="+mn-lt"/>
                </a:rPr>
                <a:t>点击输入简要文字内容，文字内容需概括精炼，不用多余的文字修饰，言简意赅的说明分项内容</a:t>
              </a:r>
              <a:r>
                <a:rPr lang="en-US" altLang="zh-CN" sz="1200" dirty="0">
                  <a:solidFill>
                    <a:srgbClr val="00B0F0"/>
                  </a:solidFill>
                  <a:cs typeface="+mn-ea"/>
                  <a:sym typeface="+mn-lt"/>
                </a:rPr>
                <a:t>……</a:t>
              </a:r>
              <a:r>
                <a:rPr lang="zh-CN" altLang="en-US" sz="1200" dirty="0">
                  <a:solidFill>
                    <a:srgbClr val="00B0F0"/>
                  </a:solidFill>
                  <a:cs typeface="+mn-ea"/>
                  <a:sym typeface="+mn-lt"/>
                </a:rPr>
                <a:t>。</a:t>
              </a:r>
              <a:endParaRPr lang="en-US" altLang="zh-CN" sz="1200" dirty="0">
                <a:solidFill>
                  <a:srgbClr val="00B0F0"/>
                </a:solidFill>
                <a:cs typeface="+mn-ea"/>
                <a:sym typeface="+mn-lt"/>
              </a:endParaRPr>
            </a:p>
          </p:txBody>
        </p:sp>
      </p:grpSp>
      <p:grpSp>
        <p:nvGrpSpPr>
          <p:cNvPr id="5" name="组合 4"/>
          <p:cNvGrpSpPr/>
          <p:nvPr/>
        </p:nvGrpSpPr>
        <p:grpSpPr>
          <a:xfrm>
            <a:off x="7032909" y="3336165"/>
            <a:ext cx="3806258" cy="795559"/>
            <a:chOff x="7032909" y="3336165"/>
            <a:chExt cx="3806258" cy="795559"/>
          </a:xfrm>
        </p:grpSpPr>
        <p:sp>
          <p:nvSpPr>
            <p:cNvPr id="91" name="椭圆 90"/>
            <p:cNvSpPr/>
            <p:nvPr/>
          </p:nvSpPr>
          <p:spPr>
            <a:xfrm>
              <a:off x="7032909" y="3336165"/>
              <a:ext cx="795559" cy="79555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dirty="0">
                  <a:solidFill>
                    <a:schemeClr val="bg1"/>
                  </a:solidFill>
                  <a:cs typeface="+mn-ea"/>
                  <a:sym typeface="+mn-lt"/>
                </a:rPr>
                <a:t>2</a:t>
              </a:r>
              <a:endParaRPr lang="zh-CN" altLang="en-US" sz="3333" dirty="0">
                <a:solidFill>
                  <a:schemeClr val="bg1"/>
                </a:solidFill>
                <a:cs typeface="+mn-ea"/>
                <a:sym typeface="+mn-lt"/>
              </a:endParaRPr>
            </a:p>
          </p:txBody>
        </p:sp>
        <p:sp>
          <p:nvSpPr>
            <p:cNvPr id="97" name="TextBox 22"/>
            <p:cNvSpPr txBox="1"/>
            <p:nvPr/>
          </p:nvSpPr>
          <p:spPr>
            <a:xfrm>
              <a:off x="7905050" y="3436368"/>
              <a:ext cx="2934117" cy="553998"/>
            </a:xfrm>
            <a:prstGeom prst="rect">
              <a:avLst/>
            </a:prstGeom>
            <a:noFill/>
          </p:spPr>
          <p:txBody>
            <a:bodyPr wrap="square" lIns="0" tIns="0" rIns="0" bIns="0" rtlCol="0">
              <a:spAutoFit/>
            </a:bodyPr>
            <a:lstStyle/>
            <a:p>
              <a:pPr algn="just"/>
              <a:r>
                <a:rPr lang="zh-CN" altLang="en-US" sz="1200" dirty="0">
                  <a:solidFill>
                    <a:srgbClr val="00B0F0"/>
                  </a:solidFill>
                  <a:cs typeface="+mn-ea"/>
                  <a:sym typeface="+mn-lt"/>
                </a:rPr>
                <a:t>点击输入简要文字内容，文字内容需概括精炼，不用多余的文字修饰，言简意赅的说明分项内容</a:t>
              </a:r>
              <a:r>
                <a:rPr lang="en-US" altLang="zh-CN" sz="1200" dirty="0">
                  <a:solidFill>
                    <a:srgbClr val="00B0F0"/>
                  </a:solidFill>
                  <a:cs typeface="+mn-ea"/>
                  <a:sym typeface="+mn-lt"/>
                </a:rPr>
                <a:t>……</a:t>
              </a:r>
              <a:r>
                <a:rPr lang="zh-CN" altLang="en-US" sz="1200" dirty="0">
                  <a:solidFill>
                    <a:srgbClr val="00B0F0"/>
                  </a:solidFill>
                  <a:cs typeface="+mn-ea"/>
                  <a:sym typeface="+mn-lt"/>
                </a:rPr>
                <a:t>。</a:t>
              </a:r>
              <a:endParaRPr lang="en-US" altLang="zh-CN" sz="1200" dirty="0">
                <a:solidFill>
                  <a:srgbClr val="00B0F0"/>
                </a:solidFill>
                <a:cs typeface="+mn-ea"/>
                <a:sym typeface="+mn-lt"/>
              </a:endParaRPr>
            </a:p>
          </p:txBody>
        </p:sp>
      </p:grpSp>
      <p:grpSp>
        <p:nvGrpSpPr>
          <p:cNvPr id="6" name="组合 5"/>
          <p:cNvGrpSpPr/>
          <p:nvPr/>
        </p:nvGrpSpPr>
        <p:grpSpPr>
          <a:xfrm>
            <a:off x="6306178" y="4791429"/>
            <a:ext cx="3885784" cy="795559"/>
            <a:chOff x="6306178" y="4791429"/>
            <a:chExt cx="3885784" cy="795559"/>
          </a:xfrm>
        </p:grpSpPr>
        <p:sp>
          <p:nvSpPr>
            <p:cNvPr id="94" name="椭圆 93"/>
            <p:cNvSpPr/>
            <p:nvPr/>
          </p:nvSpPr>
          <p:spPr>
            <a:xfrm>
              <a:off x="6306178" y="4791429"/>
              <a:ext cx="795559" cy="79555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33" dirty="0">
                  <a:solidFill>
                    <a:schemeClr val="bg1"/>
                  </a:solidFill>
                  <a:cs typeface="+mn-ea"/>
                  <a:sym typeface="+mn-lt"/>
                </a:rPr>
                <a:t>3</a:t>
              </a:r>
              <a:endParaRPr lang="zh-CN" altLang="en-US" sz="3333" dirty="0">
                <a:solidFill>
                  <a:schemeClr val="bg1"/>
                </a:solidFill>
                <a:cs typeface="+mn-ea"/>
                <a:sym typeface="+mn-lt"/>
              </a:endParaRPr>
            </a:p>
          </p:txBody>
        </p:sp>
        <p:sp>
          <p:nvSpPr>
            <p:cNvPr id="98" name="TextBox 23"/>
            <p:cNvSpPr txBox="1"/>
            <p:nvPr/>
          </p:nvSpPr>
          <p:spPr>
            <a:xfrm>
              <a:off x="7257845" y="4922120"/>
              <a:ext cx="2934117" cy="553998"/>
            </a:xfrm>
            <a:prstGeom prst="rect">
              <a:avLst/>
            </a:prstGeom>
            <a:noFill/>
          </p:spPr>
          <p:txBody>
            <a:bodyPr wrap="square" lIns="0" tIns="0" rIns="0" bIns="0" rtlCol="0">
              <a:spAutoFit/>
            </a:bodyPr>
            <a:lstStyle/>
            <a:p>
              <a:pPr algn="just"/>
              <a:r>
                <a:rPr lang="zh-CN" altLang="en-US" sz="1200" dirty="0">
                  <a:solidFill>
                    <a:srgbClr val="00B0F0"/>
                  </a:solidFill>
                  <a:cs typeface="+mn-ea"/>
                  <a:sym typeface="+mn-lt"/>
                </a:rPr>
                <a:t>点击输入简要文字内容，文字内容需概括精炼，不用多余的文字修饰，言简意赅的说明分项内容</a:t>
              </a:r>
              <a:r>
                <a:rPr lang="en-US" altLang="zh-CN" sz="1200" dirty="0">
                  <a:solidFill>
                    <a:srgbClr val="00B0F0"/>
                  </a:solidFill>
                  <a:cs typeface="+mn-ea"/>
                  <a:sym typeface="+mn-lt"/>
                </a:rPr>
                <a:t>……</a:t>
              </a:r>
              <a:r>
                <a:rPr lang="zh-CN" altLang="en-US" sz="1200" dirty="0">
                  <a:solidFill>
                    <a:srgbClr val="00B0F0"/>
                  </a:solidFill>
                  <a:cs typeface="+mn-ea"/>
                  <a:sym typeface="+mn-lt"/>
                </a:rPr>
                <a:t>。</a:t>
              </a:r>
              <a:endParaRPr lang="en-US" altLang="zh-CN" sz="1200" dirty="0">
                <a:solidFill>
                  <a:srgbClr val="00B0F0"/>
                </a:solidFill>
                <a:cs typeface="+mn-ea"/>
                <a:sym typeface="+mn-lt"/>
              </a:endParaRPr>
            </a:p>
          </p:txBody>
        </p:sp>
      </p:grpSp>
      <p:sp>
        <p:nvSpPr>
          <p:cNvPr id="2" name="任意多边形 1"/>
          <p:cNvSpPr/>
          <p:nvPr/>
        </p:nvSpPr>
        <p:spPr>
          <a:xfrm>
            <a:off x="2743200" y="3368040"/>
            <a:ext cx="1043940" cy="777240"/>
          </a:xfrm>
          <a:custGeom>
            <a:avLst/>
            <a:gdLst>
              <a:gd name="connsiteX0" fmla="*/ 0 w 1043940"/>
              <a:gd name="connsiteY0" fmla="*/ 373380 h 777240"/>
              <a:gd name="connsiteX1" fmla="*/ 312420 w 1043940"/>
              <a:gd name="connsiteY1" fmla="*/ 373380 h 777240"/>
              <a:gd name="connsiteX2" fmla="*/ 419100 w 1043940"/>
              <a:gd name="connsiteY2" fmla="*/ 0 h 777240"/>
              <a:gd name="connsiteX3" fmla="*/ 518160 w 1043940"/>
              <a:gd name="connsiteY3" fmla="*/ 777240 h 777240"/>
              <a:gd name="connsiteX4" fmla="*/ 601980 w 1043940"/>
              <a:gd name="connsiteY4" fmla="*/ 358140 h 777240"/>
              <a:gd name="connsiteX5" fmla="*/ 685800 w 1043940"/>
              <a:gd name="connsiteY5" fmla="*/ 662940 h 777240"/>
              <a:gd name="connsiteX6" fmla="*/ 754380 w 1043940"/>
              <a:gd name="connsiteY6" fmla="*/ 342900 h 777240"/>
              <a:gd name="connsiteX7" fmla="*/ 1043940 w 1043940"/>
              <a:gd name="connsiteY7" fmla="*/ 350520 h 77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3940" h="777240">
                <a:moveTo>
                  <a:pt x="0" y="373380"/>
                </a:moveTo>
                <a:lnTo>
                  <a:pt x="312420" y="373380"/>
                </a:lnTo>
                <a:lnTo>
                  <a:pt x="419100" y="0"/>
                </a:lnTo>
                <a:lnTo>
                  <a:pt x="518160" y="777240"/>
                </a:lnTo>
                <a:lnTo>
                  <a:pt x="601980" y="358140"/>
                </a:lnTo>
                <a:lnTo>
                  <a:pt x="685800" y="662940"/>
                </a:lnTo>
                <a:lnTo>
                  <a:pt x="754380" y="342900"/>
                </a:lnTo>
                <a:lnTo>
                  <a:pt x="1043940" y="350520"/>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6794519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anim calcmode="lin" valueType="num">
                                      <p:cBhvr>
                                        <p:cTn id="21" dur="500" fill="hold"/>
                                        <p:tgtEl>
                                          <p:spTgt spid="85"/>
                                        </p:tgtEl>
                                        <p:attrNameLst>
                                          <p:attrName>ppt_w</p:attrName>
                                        </p:attrNameLst>
                                      </p:cBhvr>
                                      <p:tavLst>
                                        <p:tav tm="0">
                                          <p:val>
                                            <p:fltVal val="0"/>
                                          </p:val>
                                        </p:tav>
                                        <p:tav tm="100000">
                                          <p:val>
                                            <p:strVal val="#ppt_w"/>
                                          </p:val>
                                        </p:tav>
                                      </p:tavLst>
                                    </p:anim>
                                    <p:anim calcmode="lin" valueType="num">
                                      <p:cBhvr>
                                        <p:cTn id="22" dur="500" fill="hold"/>
                                        <p:tgtEl>
                                          <p:spTgt spid="85"/>
                                        </p:tgtEl>
                                        <p:attrNameLst>
                                          <p:attrName>ppt_h</p:attrName>
                                        </p:attrNameLst>
                                      </p:cBhvr>
                                      <p:tavLst>
                                        <p:tav tm="0">
                                          <p:val>
                                            <p:fltVal val="0"/>
                                          </p:val>
                                        </p:tav>
                                        <p:tav tm="100000">
                                          <p:val>
                                            <p:strVal val="#ppt_h"/>
                                          </p:val>
                                        </p:tav>
                                      </p:tavLst>
                                    </p:anim>
                                    <p:animEffect transition="in" filter="fade">
                                      <p:cBhvr>
                                        <p:cTn id="23" dur="500"/>
                                        <p:tgtEl>
                                          <p:spTgt spid="85"/>
                                        </p:tgtEl>
                                      </p:cBhvr>
                                    </p:animEffect>
                                  </p:childTnLst>
                                </p:cTn>
                              </p:par>
                            </p:childTnLst>
                          </p:cTn>
                        </p:par>
                        <p:par>
                          <p:cTn id="24" fill="hold">
                            <p:stCondLst>
                              <p:cond delay="2000"/>
                            </p:stCondLst>
                            <p:childTnLst>
                              <p:par>
                                <p:cTn id="25" presetID="18" presetClass="entr" presetSubtype="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Right)">
                                      <p:cBhvr>
                                        <p:cTn id="31" dur="500"/>
                                        <p:tgtEl>
                                          <p:spTgt spid="5"/>
                                        </p:tgtEl>
                                      </p:cBhvr>
                                    </p:animEffect>
                                  </p:childTnLst>
                                </p:cTn>
                              </p:par>
                            </p:childTnLst>
                          </p:cTn>
                        </p:par>
                        <p:par>
                          <p:cTn id="32" fill="hold">
                            <p:stCondLst>
                              <p:cond delay="3000"/>
                            </p:stCondLst>
                            <p:childTnLst>
                              <p:par>
                                <p:cTn id="33" presetID="18" presetClass="entr" presetSubtype="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trips(down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85"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需求分析</a:t>
            </a:r>
          </a:p>
        </p:txBody>
      </p:sp>
      <p:grpSp>
        <p:nvGrpSpPr>
          <p:cNvPr id="4" name="组合 3"/>
          <p:cNvGrpSpPr/>
          <p:nvPr/>
        </p:nvGrpSpPr>
        <p:grpSpPr>
          <a:xfrm>
            <a:off x="1251312" y="3340100"/>
            <a:ext cx="3744416" cy="3032096"/>
            <a:chOff x="1251312" y="3340100"/>
            <a:chExt cx="3744416" cy="3032096"/>
          </a:xfrm>
        </p:grpSpPr>
        <p:cxnSp>
          <p:nvCxnSpPr>
            <p:cNvPr id="39" name="直接连接符 38"/>
            <p:cNvCxnSpPr/>
            <p:nvPr/>
          </p:nvCxnSpPr>
          <p:spPr>
            <a:xfrm>
              <a:off x="1251312" y="3340100"/>
              <a:ext cx="374441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51312" y="5740367"/>
              <a:ext cx="374441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sp>
          <p:nvSpPr>
            <p:cNvPr id="41" name="TextBox 5"/>
            <p:cNvSpPr txBox="1"/>
            <p:nvPr/>
          </p:nvSpPr>
          <p:spPr>
            <a:xfrm>
              <a:off x="1443335" y="3470773"/>
              <a:ext cx="3360373" cy="984885"/>
            </a:xfrm>
            <a:prstGeom prst="rect">
              <a:avLst/>
            </a:prstGeom>
            <a:noFill/>
          </p:spPr>
          <p:txBody>
            <a:bodyPr wrap="square" lIns="0" tIns="0" rIns="0" bIns="0" rtlCol="0">
              <a:spAutoFit/>
            </a:bodyPr>
            <a:lstStyle/>
            <a:p>
              <a:pPr algn="dist"/>
              <a:r>
                <a:rPr lang="zh-CN" altLang="en-US" sz="3200" dirty="0">
                  <a:solidFill>
                    <a:srgbClr val="00B0F0"/>
                  </a:solidFill>
                  <a:cs typeface="+mn-ea"/>
                  <a:sym typeface="+mn-lt"/>
                </a:rPr>
                <a:t>项目所在传统行业存在的危机状况</a:t>
              </a:r>
            </a:p>
          </p:txBody>
        </p:sp>
        <p:sp>
          <p:nvSpPr>
            <p:cNvPr id="42" name="TextBox 6"/>
            <p:cNvSpPr txBox="1"/>
            <p:nvPr/>
          </p:nvSpPr>
          <p:spPr>
            <a:xfrm>
              <a:off x="2067404" y="4610690"/>
              <a:ext cx="2112235" cy="287323"/>
            </a:xfrm>
            <a:prstGeom prst="rect">
              <a:avLst/>
            </a:prstGeom>
            <a:noFill/>
          </p:spPr>
          <p:txBody>
            <a:bodyPr wrap="square" lIns="0" tIns="0" rIns="0" bIns="0" rtlCol="0">
              <a:spAutoFit/>
            </a:bodyPr>
            <a:lstStyle/>
            <a:p>
              <a:pPr algn="ctr"/>
              <a:r>
                <a:rPr lang="zh-CN" altLang="en-US" sz="1867" dirty="0">
                  <a:solidFill>
                    <a:srgbClr val="00B0F0"/>
                  </a:solidFill>
                  <a:cs typeface="+mn-ea"/>
                  <a:sym typeface="+mn-lt"/>
                </a:rPr>
                <a:t>关键字设问？</a:t>
              </a:r>
            </a:p>
          </p:txBody>
        </p:sp>
        <p:sp>
          <p:nvSpPr>
            <p:cNvPr id="43" name="TextBox 7"/>
            <p:cNvSpPr txBox="1"/>
            <p:nvPr/>
          </p:nvSpPr>
          <p:spPr>
            <a:xfrm>
              <a:off x="2067404" y="4972284"/>
              <a:ext cx="2112235" cy="287323"/>
            </a:xfrm>
            <a:prstGeom prst="rect">
              <a:avLst/>
            </a:prstGeom>
            <a:noFill/>
          </p:spPr>
          <p:txBody>
            <a:bodyPr wrap="square" lIns="0" tIns="0" rIns="0" bIns="0" rtlCol="0">
              <a:spAutoFit/>
            </a:bodyPr>
            <a:lstStyle/>
            <a:p>
              <a:pPr algn="ctr"/>
              <a:r>
                <a:rPr lang="zh-CN" altLang="en-US" sz="1867" dirty="0">
                  <a:solidFill>
                    <a:srgbClr val="00B0F0"/>
                  </a:solidFill>
                  <a:cs typeface="+mn-ea"/>
                  <a:sym typeface="+mn-lt"/>
                </a:rPr>
                <a:t>关键字设问？</a:t>
              </a:r>
            </a:p>
          </p:txBody>
        </p:sp>
        <p:sp>
          <p:nvSpPr>
            <p:cNvPr id="44" name="TextBox 8"/>
            <p:cNvSpPr txBox="1"/>
            <p:nvPr/>
          </p:nvSpPr>
          <p:spPr>
            <a:xfrm>
              <a:off x="2067404" y="5356326"/>
              <a:ext cx="2112235" cy="287323"/>
            </a:xfrm>
            <a:prstGeom prst="rect">
              <a:avLst/>
            </a:prstGeom>
            <a:noFill/>
          </p:spPr>
          <p:txBody>
            <a:bodyPr wrap="square" lIns="0" tIns="0" rIns="0" bIns="0" rtlCol="0">
              <a:spAutoFit/>
            </a:bodyPr>
            <a:lstStyle/>
            <a:p>
              <a:pPr algn="ctr"/>
              <a:r>
                <a:rPr lang="zh-CN" altLang="en-US" sz="1867" dirty="0">
                  <a:solidFill>
                    <a:srgbClr val="00B0F0"/>
                  </a:solidFill>
                  <a:cs typeface="+mn-ea"/>
                  <a:sym typeface="+mn-lt"/>
                </a:rPr>
                <a:t>关键字设问？</a:t>
              </a:r>
            </a:p>
          </p:txBody>
        </p:sp>
        <p:sp>
          <p:nvSpPr>
            <p:cNvPr id="45" name="TextBox 9"/>
            <p:cNvSpPr txBox="1"/>
            <p:nvPr/>
          </p:nvSpPr>
          <p:spPr>
            <a:xfrm>
              <a:off x="1251312" y="5882638"/>
              <a:ext cx="3744416" cy="489558"/>
            </a:xfrm>
            <a:prstGeom prst="rect">
              <a:avLst/>
            </a:prstGeom>
            <a:noFill/>
          </p:spPr>
          <p:txBody>
            <a:bodyPr wrap="square" lIns="0" tIns="0" rIns="0" bIns="0" rtlCol="0">
              <a:spAutoFit/>
            </a:bodyPr>
            <a:lstStyle/>
            <a:p>
              <a:pPr algn="just">
                <a:lnSpc>
                  <a:spcPts val="2000"/>
                </a:lnSpc>
              </a:pPr>
              <a:r>
                <a:rPr lang="zh-CN" altLang="en-US" sz="1333" dirty="0">
                  <a:solidFill>
                    <a:srgbClr val="00B0F0"/>
                  </a:solidFill>
                  <a:cs typeface="+mn-ea"/>
                  <a:sym typeface="+mn-lt"/>
                </a:rPr>
                <a:t>点击输入简要文字内容，文字内容需概括精炼，不用多余的文字修饰，言简意赅的说明分项内容</a:t>
              </a:r>
              <a:r>
                <a:rPr lang="en-US" altLang="zh-CN" sz="1333" dirty="0">
                  <a:solidFill>
                    <a:srgbClr val="00B0F0"/>
                  </a:solidFill>
                  <a:cs typeface="+mn-ea"/>
                  <a:sym typeface="+mn-lt"/>
                </a:rPr>
                <a:t>……</a:t>
              </a:r>
            </a:p>
          </p:txBody>
        </p:sp>
      </p:grpSp>
      <p:sp>
        <p:nvSpPr>
          <p:cNvPr id="46" name="Freeform 5"/>
          <p:cNvSpPr>
            <a:spLocks/>
          </p:cNvSpPr>
          <p:nvPr/>
        </p:nvSpPr>
        <p:spPr bwMode="auto">
          <a:xfrm>
            <a:off x="5463543" y="1266221"/>
            <a:ext cx="872487" cy="5096271"/>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noFill/>
          <a:ln w="12700">
            <a:solidFill>
              <a:srgbClr val="00B0F0"/>
            </a:solidFill>
          </a:ln>
        </p:spPr>
        <p:txBody>
          <a:bodyPr vert="horz" wrap="square" lIns="121920" tIns="60960" rIns="121920" bIns="60960" numCol="1" anchor="t" anchorCtr="0" compatLnSpc="1">
            <a:prstTxWarp prst="textNoShape">
              <a:avLst/>
            </a:prstTxWarp>
          </a:bodyPr>
          <a:lstStyle/>
          <a:p>
            <a:endParaRPr lang="zh-CN" altLang="en-US" dirty="0">
              <a:solidFill>
                <a:srgbClr val="00B0F0"/>
              </a:solidFill>
              <a:cs typeface="+mn-ea"/>
              <a:sym typeface="+mn-lt"/>
            </a:endParaRPr>
          </a:p>
        </p:txBody>
      </p:sp>
      <p:grpSp>
        <p:nvGrpSpPr>
          <p:cNvPr id="5" name="组合 4"/>
          <p:cNvGrpSpPr/>
          <p:nvPr/>
        </p:nvGrpSpPr>
        <p:grpSpPr>
          <a:xfrm>
            <a:off x="6898104" y="1266221"/>
            <a:ext cx="3826015" cy="4994880"/>
            <a:chOff x="6898104" y="1266221"/>
            <a:chExt cx="3826015" cy="4994880"/>
          </a:xfrm>
        </p:grpSpPr>
        <p:sp>
          <p:nvSpPr>
            <p:cNvPr id="47" name="圆角矩形 46"/>
            <p:cNvSpPr/>
            <p:nvPr/>
          </p:nvSpPr>
          <p:spPr>
            <a:xfrm>
              <a:off x="6898104" y="1266221"/>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48" name="圆角矩形 47"/>
            <p:cNvSpPr/>
            <p:nvPr/>
          </p:nvSpPr>
          <p:spPr>
            <a:xfrm>
              <a:off x="6898104" y="2011165"/>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49" name="圆角矩形 48"/>
            <p:cNvSpPr/>
            <p:nvPr/>
          </p:nvSpPr>
          <p:spPr>
            <a:xfrm>
              <a:off x="6898104" y="2756109"/>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50" name="圆角矩形 49"/>
            <p:cNvSpPr/>
            <p:nvPr/>
          </p:nvSpPr>
          <p:spPr>
            <a:xfrm>
              <a:off x="6898104" y="3501053"/>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51" name="圆角矩形 50"/>
            <p:cNvSpPr/>
            <p:nvPr/>
          </p:nvSpPr>
          <p:spPr>
            <a:xfrm>
              <a:off x="6898104" y="4245997"/>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52" name="圆角矩形 51"/>
            <p:cNvSpPr/>
            <p:nvPr/>
          </p:nvSpPr>
          <p:spPr>
            <a:xfrm>
              <a:off x="6898104" y="4990941"/>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53" name="圆角矩形 52"/>
            <p:cNvSpPr/>
            <p:nvPr/>
          </p:nvSpPr>
          <p:spPr>
            <a:xfrm>
              <a:off x="6898104" y="5735881"/>
              <a:ext cx="3826015" cy="525220"/>
            </a:xfrm>
            <a:prstGeom prst="roundRect">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rgbClr val="00B0F0"/>
                </a:solidFill>
                <a:cs typeface="+mn-ea"/>
                <a:sym typeface="+mn-lt"/>
              </a:endParaRPr>
            </a:p>
          </p:txBody>
        </p:sp>
        <p:sp>
          <p:nvSpPr>
            <p:cNvPr id="55" name="TextBox 18"/>
            <p:cNvSpPr txBox="1"/>
            <p:nvPr/>
          </p:nvSpPr>
          <p:spPr>
            <a:xfrm>
              <a:off x="7365919" y="1382592"/>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没时间缴罚单！</a:t>
              </a:r>
              <a:endParaRPr lang="en-US" altLang="zh-CN" dirty="0">
                <a:solidFill>
                  <a:schemeClr val="bg1"/>
                </a:solidFill>
                <a:cs typeface="+mn-ea"/>
                <a:sym typeface="+mn-lt"/>
              </a:endParaRPr>
            </a:p>
          </p:txBody>
        </p:sp>
        <p:sp>
          <p:nvSpPr>
            <p:cNvPr id="56" name="TextBox 19"/>
            <p:cNvSpPr txBox="1"/>
            <p:nvPr/>
          </p:nvSpPr>
          <p:spPr>
            <a:xfrm>
              <a:off x="7365919" y="2125419"/>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工作太忙，没时间做饭！</a:t>
              </a:r>
              <a:endParaRPr lang="en-US" altLang="zh-CN" dirty="0">
                <a:solidFill>
                  <a:schemeClr val="bg1"/>
                </a:solidFill>
                <a:cs typeface="+mn-ea"/>
                <a:sym typeface="+mn-lt"/>
              </a:endParaRPr>
            </a:p>
          </p:txBody>
        </p:sp>
        <p:sp>
          <p:nvSpPr>
            <p:cNvPr id="57" name="TextBox 20"/>
            <p:cNvSpPr txBox="1"/>
            <p:nvPr/>
          </p:nvSpPr>
          <p:spPr>
            <a:xfrm>
              <a:off x="7365919" y="2868246"/>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快递没人收！</a:t>
              </a:r>
              <a:endParaRPr lang="en-US" altLang="zh-CN" dirty="0">
                <a:solidFill>
                  <a:schemeClr val="bg1"/>
                </a:solidFill>
                <a:cs typeface="+mn-ea"/>
                <a:sym typeface="+mn-lt"/>
              </a:endParaRPr>
            </a:p>
          </p:txBody>
        </p:sp>
        <p:sp>
          <p:nvSpPr>
            <p:cNvPr id="58" name="TextBox 21"/>
            <p:cNvSpPr txBox="1"/>
            <p:nvPr/>
          </p:nvSpPr>
          <p:spPr>
            <a:xfrm>
              <a:off x="7365919" y="3611073"/>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想吃日式料理，附近却没有！</a:t>
              </a:r>
              <a:endParaRPr lang="en-US" altLang="zh-CN" dirty="0">
                <a:solidFill>
                  <a:schemeClr val="bg1"/>
                </a:solidFill>
                <a:cs typeface="+mn-ea"/>
                <a:sym typeface="+mn-lt"/>
              </a:endParaRPr>
            </a:p>
          </p:txBody>
        </p:sp>
        <p:sp>
          <p:nvSpPr>
            <p:cNvPr id="59" name="TextBox 22"/>
            <p:cNvSpPr txBox="1"/>
            <p:nvPr/>
          </p:nvSpPr>
          <p:spPr>
            <a:xfrm>
              <a:off x="7365919" y="4353900"/>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现在的食品安全让人不放心！</a:t>
              </a:r>
              <a:endParaRPr lang="en-US" altLang="zh-CN" dirty="0">
                <a:solidFill>
                  <a:schemeClr val="bg1"/>
                </a:solidFill>
                <a:cs typeface="+mn-ea"/>
                <a:sym typeface="+mn-lt"/>
              </a:endParaRPr>
            </a:p>
          </p:txBody>
        </p:sp>
        <p:sp>
          <p:nvSpPr>
            <p:cNvPr id="60" name="TextBox 23"/>
            <p:cNvSpPr txBox="1"/>
            <p:nvPr/>
          </p:nvSpPr>
          <p:spPr>
            <a:xfrm>
              <a:off x="7365919" y="5096727"/>
              <a:ext cx="3358200" cy="276999"/>
            </a:xfrm>
            <a:prstGeom prst="rect">
              <a:avLst/>
            </a:prstGeom>
            <a:noFill/>
          </p:spPr>
          <p:txBody>
            <a:bodyPr wrap="square" lIns="0" tIns="0" rIns="0" bIns="0" rtlCol="0">
              <a:spAutoFit/>
            </a:bodyPr>
            <a:lstStyle/>
            <a:p>
              <a:pPr algn="just"/>
              <a:r>
                <a:rPr lang="zh-CN" altLang="en-US" dirty="0">
                  <a:solidFill>
                    <a:schemeClr val="bg1"/>
                  </a:solidFill>
                  <a:cs typeface="+mn-ea"/>
                  <a:sym typeface="+mn-lt"/>
                </a:rPr>
                <a:t>对不良商家投诉无门！</a:t>
              </a:r>
              <a:endParaRPr lang="en-US" altLang="zh-CN" dirty="0">
                <a:solidFill>
                  <a:schemeClr val="bg1"/>
                </a:solidFill>
                <a:cs typeface="+mn-ea"/>
                <a:sym typeface="+mn-lt"/>
              </a:endParaRPr>
            </a:p>
          </p:txBody>
        </p:sp>
        <p:sp>
          <p:nvSpPr>
            <p:cNvPr id="61" name="TextBox 24"/>
            <p:cNvSpPr txBox="1"/>
            <p:nvPr/>
          </p:nvSpPr>
          <p:spPr>
            <a:xfrm>
              <a:off x="7365919" y="5839552"/>
              <a:ext cx="3358200" cy="276999"/>
            </a:xfrm>
            <a:prstGeom prst="rect">
              <a:avLst/>
            </a:prstGeom>
            <a:noFill/>
          </p:spPr>
          <p:txBody>
            <a:bodyPr wrap="square" lIns="0" tIns="0" rIns="0" bIns="0" rtlCol="0">
              <a:spAutoFit/>
            </a:bodyPr>
            <a:lstStyle/>
            <a:p>
              <a:pPr algn="just"/>
              <a:r>
                <a:rPr lang="en-US" altLang="zh-CN" dirty="0">
                  <a:solidFill>
                    <a:schemeClr val="bg1"/>
                  </a:solidFill>
                  <a:cs typeface="+mn-ea"/>
                  <a:sym typeface="+mn-lt"/>
                </a:rPr>
                <a:t>…………</a:t>
              </a:r>
            </a:p>
          </p:txBody>
        </p:sp>
      </p:grpSp>
      <p:grpSp>
        <p:nvGrpSpPr>
          <p:cNvPr id="3" name="组合 2"/>
          <p:cNvGrpSpPr/>
          <p:nvPr/>
        </p:nvGrpSpPr>
        <p:grpSpPr>
          <a:xfrm>
            <a:off x="2214909" y="1488627"/>
            <a:ext cx="1676475" cy="1526556"/>
            <a:chOff x="2214909" y="1488627"/>
            <a:chExt cx="1676475" cy="1526556"/>
          </a:xfrm>
        </p:grpSpPr>
        <p:sp>
          <p:nvSpPr>
            <p:cNvPr id="64" name="椭圆 63"/>
            <p:cNvSpPr/>
            <p:nvPr/>
          </p:nvSpPr>
          <p:spPr>
            <a:xfrm>
              <a:off x="2281247" y="1488627"/>
              <a:ext cx="1526556" cy="15265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65" name="TextBox 2"/>
            <p:cNvSpPr txBox="1"/>
            <p:nvPr/>
          </p:nvSpPr>
          <p:spPr>
            <a:xfrm>
              <a:off x="2214909" y="1769320"/>
              <a:ext cx="1676475" cy="1025794"/>
            </a:xfrm>
            <a:prstGeom prst="rect">
              <a:avLst/>
            </a:prstGeom>
            <a:noFill/>
          </p:spPr>
          <p:txBody>
            <a:bodyPr wrap="square" lIns="0" tIns="0" rIns="0" bIns="0" rtlCol="0">
              <a:spAutoFit/>
            </a:bodyPr>
            <a:lstStyle/>
            <a:p>
              <a:pPr algn="ctr"/>
              <a:r>
                <a:rPr lang="zh-CN" altLang="en-US" sz="3333" dirty="0">
                  <a:solidFill>
                    <a:schemeClr val="bg1"/>
                  </a:solidFill>
                  <a:cs typeface="+mn-ea"/>
                  <a:sym typeface="+mn-lt"/>
                </a:rPr>
                <a:t>现实</a:t>
              </a:r>
              <a:endParaRPr lang="en-US" altLang="zh-CN" sz="3333" dirty="0">
                <a:solidFill>
                  <a:schemeClr val="bg1"/>
                </a:solidFill>
                <a:cs typeface="+mn-ea"/>
                <a:sym typeface="+mn-lt"/>
              </a:endParaRPr>
            </a:p>
            <a:p>
              <a:pPr algn="ctr"/>
              <a:r>
                <a:rPr lang="zh-CN" altLang="en-US" sz="3333" dirty="0">
                  <a:solidFill>
                    <a:schemeClr val="bg1"/>
                  </a:solidFill>
                  <a:cs typeface="+mn-ea"/>
                  <a:sym typeface="+mn-lt"/>
                </a:rPr>
                <a:t>需求</a:t>
              </a:r>
            </a:p>
          </p:txBody>
        </p:sp>
      </p:grpSp>
    </p:spTree>
    <p:extLst>
      <p:ext uri="{BB962C8B-B14F-4D97-AF65-F5344CB8AC3E}">
        <p14:creationId xmlns:p14="http://schemas.microsoft.com/office/powerpoint/2010/main" val="86273244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53" presetClass="entr" presetSubtype="16"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22" presetClass="entr" presetSubtype="1" fill="hold" nodeType="with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1250"/>
                                        <p:tgtEl>
                                          <p:spTgt spid="4"/>
                                        </p:tgtEl>
                                      </p:cBhvr>
                                    </p:animEffect>
                                  </p:childTnLst>
                                </p:cTn>
                              </p:par>
                              <p:par>
                                <p:cTn id="16" presetID="17" presetClass="entr" presetSubtype="8" fill="hold" grpId="0" nodeType="withEffect">
                                  <p:stCondLst>
                                    <p:cond delay="2000"/>
                                  </p:stCondLst>
                                  <p:childTnLst>
                                    <p:set>
                                      <p:cBhvr>
                                        <p:cTn id="17" dur="1" fill="hold">
                                          <p:stCondLst>
                                            <p:cond delay="0"/>
                                          </p:stCondLst>
                                        </p:cTn>
                                        <p:tgtEl>
                                          <p:spTgt spid="46"/>
                                        </p:tgtEl>
                                        <p:attrNameLst>
                                          <p:attrName>style.visibility</p:attrName>
                                        </p:attrNameLst>
                                      </p:cBhvr>
                                      <p:to>
                                        <p:strVal val="visible"/>
                                      </p:to>
                                    </p:set>
                                    <p:anim calcmode="lin" valueType="num">
                                      <p:cBhvr>
                                        <p:cTn id="18" dur="750" fill="hold"/>
                                        <p:tgtEl>
                                          <p:spTgt spid="46"/>
                                        </p:tgtEl>
                                        <p:attrNameLst>
                                          <p:attrName>ppt_x</p:attrName>
                                        </p:attrNameLst>
                                      </p:cBhvr>
                                      <p:tavLst>
                                        <p:tav tm="0">
                                          <p:val>
                                            <p:strVal val="#ppt_x-#ppt_w/2"/>
                                          </p:val>
                                        </p:tav>
                                        <p:tav tm="100000">
                                          <p:val>
                                            <p:strVal val="#ppt_x"/>
                                          </p:val>
                                        </p:tav>
                                      </p:tavLst>
                                    </p:anim>
                                    <p:anim calcmode="lin" valueType="num">
                                      <p:cBhvr>
                                        <p:cTn id="19" dur="750" fill="hold"/>
                                        <p:tgtEl>
                                          <p:spTgt spid="46"/>
                                        </p:tgtEl>
                                        <p:attrNameLst>
                                          <p:attrName>ppt_y</p:attrName>
                                        </p:attrNameLst>
                                      </p:cBhvr>
                                      <p:tavLst>
                                        <p:tav tm="0">
                                          <p:val>
                                            <p:strVal val="#ppt_y"/>
                                          </p:val>
                                        </p:tav>
                                        <p:tav tm="100000">
                                          <p:val>
                                            <p:strVal val="#ppt_y"/>
                                          </p:val>
                                        </p:tav>
                                      </p:tavLst>
                                    </p:anim>
                                    <p:anim calcmode="lin" valueType="num">
                                      <p:cBhvr>
                                        <p:cTn id="20" dur="750" fill="hold"/>
                                        <p:tgtEl>
                                          <p:spTgt spid="46"/>
                                        </p:tgtEl>
                                        <p:attrNameLst>
                                          <p:attrName>ppt_w</p:attrName>
                                        </p:attrNameLst>
                                      </p:cBhvr>
                                      <p:tavLst>
                                        <p:tav tm="0">
                                          <p:val>
                                            <p:fltVal val="0"/>
                                          </p:val>
                                        </p:tav>
                                        <p:tav tm="100000">
                                          <p:val>
                                            <p:strVal val="#ppt_w"/>
                                          </p:val>
                                        </p:tav>
                                      </p:tavLst>
                                    </p:anim>
                                    <p:anim calcmode="lin" valueType="num">
                                      <p:cBhvr>
                                        <p:cTn id="21" dur="750" fill="hold"/>
                                        <p:tgtEl>
                                          <p:spTgt spid="46"/>
                                        </p:tgtEl>
                                        <p:attrNameLst>
                                          <p:attrName>ppt_h</p:attrName>
                                        </p:attrNameLst>
                                      </p:cBhvr>
                                      <p:tavLst>
                                        <p:tav tm="0">
                                          <p:val>
                                            <p:strVal val="#ppt_h"/>
                                          </p:val>
                                        </p:tav>
                                        <p:tav tm="100000">
                                          <p:val>
                                            <p:strVal val="#ppt_h"/>
                                          </p:val>
                                        </p:tav>
                                      </p:tavLst>
                                    </p:anim>
                                  </p:childTnLst>
                                </p:cTn>
                              </p:par>
                              <p:par>
                                <p:cTn id="22" presetID="22" presetClass="entr" presetSubtype="1" fill="hold" nodeType="withEffect">
                                  <p:stCondLst>
                                    <p:cond delay="225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891314" y="1498600"/>
            <a:ext cx="0" cy="499110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196136" y="2510973"/>
            <a:ext cx="2989928" cy="7112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a:solidFill>
                  <a:schemeClr val="bg1"/>
                </a:solidFill>
                <a:cs typeface="+mn-ea"/>
                <a:sym typeface="+mn-lt"/>
              </a:rPr>
              <a:t>解决生活</a:t>
            </a:r>
            <a:r>
              <a:rPr lang="zh-CN" altLang="en-US" sz="2400" smtClean="0">
                <a:solidFill>
                  <a:schemeClr val="bg1"/>
                </a:solidFill>
                <a:cs typeface="+mn-ea"/>
                <a:sym typeface="+mn-lt"/>
              </a:rPr>
              <a:t>麻烦</a:t>
            </a:r>
            <a:endParaRPr lang="zh-CN" altLang="en-US" sz="2400">
              <a:solidFill>
                <a:schemeClr val="bg1"/>
              </a:solidFill>
              <a:cs typeface="+mn-ea"/>
              <a:sym typeface="+mn-lt"/>
            </a:endParaRPr>
          </a:p>
        </p:txBody>
      </p:sp>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需要解决问题</a:t>
            </a:r>
          </a:p>
        </p:txBody>
      </p:sp>
      <p:sp>
        <p:nvSpPr>
          <p:cNvPr id="29" name="圆角矩形 28"/>
          <p:cNvSpPr/>
          <p:nvPr/>
        </p:nvSpPr>
        <p:spPr>
          <a:xfrm>
            <a:off x="1196136" y="3512406"/>
            <a:ext cx="2989928" cy="7112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a:solidFill>
                  <a:schemeClr val="bg1"/>
                </a:solidFill>
                <a:cs typeface="+mn-ea"/>
                <a:sym typeface="+mn-lt"/>
              </a:rPr>
              <a:t>便民利民惠民</a:t>
            </a:r>
          </a:p>
        </p:txBody>
      </p:sp>
      <p:sp>
        <p:nvSpPr>
          <p:cNvPr id="30" name="圆角矩形 29"/>
          <p:cNvSpPr/>
          <p:nvPr/>
        </p:nvSpPr>
        <p:spPr>
          <a:xfrm>
            <a:off x="1196136" y="4513839"/>
            <a:ext cx="2989928" cy="7112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a:solidFill>
                  <a:schemeClr val="bg1"/>
                </a:solidFill>
                <a:cs typeface="+mn-ea"/>
                <a:sym typeface="+mn-lt"/>
              </a:rPr>
              <a:t>增加公司收入</a:t>
            </a:r>
          </a:p>
        </p:txBody>
      </p:sp>
      <p:grpSp>
        <p:nvGrpSpPr>
          <p:cNvPr id="8" name="组合 7"/>
          <p:cNvGrpSpPr/>
          <p:nvPr/>
        </p:nvGrpSpPr>
        <p:grpSpPr>
          <a:xfrm>
            <a:off x="5395686" y="1857829"/>
            <a:ext cx="5678714" cy="707694"/>
            <a:chOff x="5675086" y="2041010"/>
            <a:chExt cx="5678714" cy="707694"/>
          </a:xfrm>
        </p:grpSpPr>
        <p:sp>
          <p:nvSpPr>
            <p:cNvPr id="7" name="椭圆 6"/>
            <p:cNvSpPr/>
            <p:nvPr/>
          </p:nvSpPr>
          <p:spPr>
            <a:xfrm>
              <a:off x="5675086" y="2090057"/>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000" smtClean="0">
                  <a:solidFill>
                    <a:schemeClr val="bg1"/>
                  </a:solidFill>
                  <a:cs typeface="+mn-ea"/>
                  <a:sym typeface="+mn-lt"/>
                </a:rPr>
                <a:t>1</a:t>
              </a:r>
              <a:endParaRPr lang="zh-CN" altLang="en-US" sz="3000">
                <a:solidFill>
                  <a:schemeClr val="bg1"/>
                </a:solidFill>
                <a:cs typeface="+mn-ea"/>
                <a:sym typeface="+mn-lt"/>
              </a:endParaRPr>
            </a:p>
          </p:txBody>
        </p:sp>
        <p:sp>
          <p:nvSpPr>
            <p:cNvPr id="35" name="TextBox 5"/>
            <p:cNvSpPr txBox="1"/>
            <p:nvPr/>
          </p:nvSpPr>
          <p:spPr>
            <a:xfrm>
              <a:off x="6284686" y="2041010"/>
              <a:ext cx="5069114" cy="707694"/>
            </a:xfrm>
            <a:prstGeom prst="rect">
              <a:avLst/>
            </a:prstGeom>
            <a:noFill/>
          </p:spPr>
          <p:txBody>
            <a:bodyPr wrap="square" rtlCol="0">
              <a:spAutoFit/>
            </a:bodyPr>
            <a:lstStyle/>
            <a:p>
              <a:r>
                <a:rPr lang="zh-CN" altLang="en-US" sz="1333" dirty="0">
                  <a:solidFill>
                    <a:srgbClr val="00B0F0"/>
                  </a:solidFill>
                  <a:cs typeface="+mn-ea"/>
                  <a:sym typeface="+mn-lt"/>
                </a:rPr>
                <a:t>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p:txBody>
        </p:sp>
      </p:grpSp>
      <p:grpSp>
        <p:nvGrpSpPr>
          <p:cNvPr id="37" name="组合 36"/>
          <p:cNvGrpSpPr/>
          <p:nvPr/>
        </p:nvGrpSpPr>
        <p:grpSpPr>
          <a:xfrm>
            <a:off x="5421086" y="2772654"/>
            <a:ext cx="5678714" cy="707694"/>
            <a:chOff x="5675086" y="2041010"/>
            <a:chExt cx="5678714" cy="707694"/>
          </a:xfrm>
        </p:grpSpPr>
        <p:sp>
          <p:nvSpPr>
            <p:cNvPr id="38" name="椭圆 37"/>
            <p:cNvSpPr/>
            <p:nvPr/>
          </p:nvSpPr>
          <p:spPr>
            <a:xfrm>
              <a:off x="5675086" y="2090057"/>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000" smtClean="0">
                  <a:solidFill>
                    <a:schemeClr val="bg1"/>
                  </a:solidFill>
                  <a:cs typeface="+mn-ea"/>
                  <a:sym typeface="+mn-lt"/>
                </a:rPr>
                <a:t>2</a:t>
              </a:r>
              <a:endParaRPr lang="zh-CN" altLang="en-US" sz="3000">
                <a:solidFill>
                  <a:schemeClr val="bg1"/>
                </a:solidFill>
                <a:cs typeface="+mn-ea"/>
                <a:sym typeface="+mn-lt"/>
              </a:endParaRPr>
            </a:p>
          </p:txBody>
        </p:sp>
        <p:sp>
          <p:nvSpPr>
            <p:cNvPr id="54" name="TextBox 5"/>
            <p:cNvSpPr txBox="1"/>
            <p:nvPr/>
          </p:nvSpPr>
          <p:spPr>
            <a:xfrm>
              <a:off x="6284686" y="2041010"/>
              <a:ext cx="5069114" cy="707694"/>
            </a:xfrm>
            <a:prstGeom prst="rect">
              <a:avLst/>
            </a:prstGeom>
            <a:noFill/>
          </p:spPr>
          <p:txBody>
            <a:bodyPr wrap="square" rtlCol="0">
              <a:spAutoFit/>
            </a:bodyPr>
            <a:lstStyle/>
            <a:p>
              <a:r>
                <a:rPr lang="zh-CN" altLang="en-US" sz="1333" dirty="0">
                  <a:solidFill>
                    <a:srgbClr val="00B0F0"/>
                  </a:solidFill>
                  <a:cs typeface="+mn-ea"/>
                  <a:sym typeface="+mn-lt"/>
                </a:rPr>
                <a:t>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p:txBody>
        </p:sp>
      </p:grpSp>
      <p:grpSp>
        <p:nvGrpSpPr>
          <p:cNvPr id="62" name="组合 61"/>
          <p:cNvGrpSpPr/>
          <p:nvPr/>
        </p:nvGrpSpPr>
        <p:grpSpPr>
          <a:xfrm>
            <a:off x="5395686" y="3687479"/>
            <a:ext cx="5678714" cy="707694"/>
            <a:chOff x="5675086" y="2041010"/>
            <a:chExt cx="5678714" cy="707694"/>
          </a:xfrm>
        </p:grpSpPr>
        <p:sp>
          <p:nvSpPr>
            <p:cNvPr id="63" name="椭圆 62"/>
            <p:cNvSpPr/>
            <p:nvPr/>
          </p:nvSpPr>
          <p:spPr>
            <a:xfrm>
              <a:off x="5675086" y="2090057"/>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000" smtClean="0">
                  <a:solidFill>
                    <a:schemeClr val="bg1"/>
                  </a:solidFill>
                  <a:cs typeface="+mn-ea"/>
                  <a:sym typeface="+mn-lt"/>
                </a:rPr>
                <a:t>3</a:t>
              </a:r>
              <a:endParaRPr lang="zh-CN" altLang="en-US" sz="3000">
                <a:solidFill>
                  <a:schemeClr val="bg1"/>
                </a:solidFill>
                <a:cs typeface="+mn-ea"/>
                <a:sym typeface="+mn-lt"/>
              </a:endParaRPr>
            </a:p>
          </p:txBody>
        </p:sp>
        <p:sp>
          <p:nvSpPr>
            <p:cNvPr id="66" name="TextBox 5"/>
            <p:cNvSpPr txBox="1"/>
            <p:nvPr/>
          </p:nvSpPr>
          <p:spPr>
            <a:xfrm>
              <a:off x="6284686" y="2041010"/>
              <a:ext cx="5069114" cy="707694"/>
            </a:xfrm>
            <a:prstGeom prst="rect">
              <a:avLst/>
            </a:prstGeom>
            <a:noFill/>
          </p:spPr>
          <p:txBody>
            <a:bodyPr wrap="square" rtlCol="0">
              <a:spAutoFit/>
            </a:bodyPr>
            <a:lstStyle/>
            <a:p>
              <a:r>
                <a:rPr lang="zh-CN" altLang="en-US" sz="1333" dirty="0">
                  <a:solidFill>
                    <a:srgbClr val="00B0F0"/>
                  </a:solidFill>
                  <a:cs typeface="+mn-ea"/>
                  <a:sym typeface="+mn-lt"/>
                </a:rPr>
                <a:t>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p:txBody>
        </p:sp>
      </p:grpSp>
      <p:grpSp>
        <p:nvGrpSpPr>
          <p:cNvPr id="67" name="组合 66"/>
          <p:cNvGrpSpPr/>
          <p:nvPr/>
        </p:nvGrpSpPr>
        <p:grpSpPr>
          <a:xfrm>
            <a:off x="5395686" y="4602304"/>
            <a:ext cx="5678714" cy="707694"/>
            <a:chOff x="5675086" y="2041010"/>
            <a:chExt cx="5678714" cy="707694"/>
          </a:xfrm>
        </p:grpSpPr>
        <p:sp>
          <p:nvSpPr>
            <p:cNvPr id="68" name="椭圆 67"/>
            <p:cNvSpPr/>
            <p:nvPr/>
          </p:nvSpPr>
          <p:spPr>
            <a:xfrm>
              <a:off x="5675086" y="2090057"/>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000" smtClean="0">
                  <a:solidFill>
                    <a:schemeClr val="bg1"/>
                  </a:solidFill>
                  <a:cs typeface="+mn-ea"/>
                  <a:sym typeface="+mn-lt"/>
                </a:rPr>
                <a:t>4</a:t>
              </a:r>
              <a:endParaRPr lang="zh-CN" altLang="en-US" sz="3000">
                <a:solidFill>
                  <a:schemeClr val="bg1"/>
                </a:solidFill>
                <a:cs typeface="+mn-ea"/>
                <a:sym typeface="+mn-lt"/>
              </a:endParaRPr>
            </a:p>
          </p:txBody>
        </p:sp>
        <p:sp>
          <p:nvSpPr>
            <p:cNvPr id="69" name="TextBox 5"/>
            <p:cNvSpPr txBox="1"/>
            <p:nvPr/>
          </p:nvSpPr>
          <p:spPr>
            <a:xfrm>
              <a:off x="6284686" y="2041010"/>
              <a:ext cx="5069114" cy="707694"/>
            </a:xfrm>
            <a:prstGeom prst="rect">
              <a:avLst/>
            </a:prstGeom>
            <a:noFill/>
          </p:spPr>
          <p:txBody>
            <a:bodyPr wrap="square" rtlCol="0">
              <a:spAutoFit/>
            </a:bodyPr>
            <a:lstStyle/>
            <a:p>
              <a:r>
                <a:rPr lang="zh-CN" altLang="en-US" sz="1333" dirty="0">
                  <a:solidFill>
                    <a:srgbClr val="00B0F0"/>
                  </a:solidFill>
                  <a:cs typeface="+mn-ea"/>
                  <a:sym typeface="+mn-lt"/>
                </a:rPr>
                <a:t>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p:txBody>
        </p:sp>
      </p:grpSp>
      <p:grpSp>
        <p:nvGrpSpPr>
          <p:cNvPr id="70" name="组合 69"/>
          <p:cNvGrpSpPr/>
          <p:nvPr/>
        </p:nvGrpSpPr>
        <p:grpSpPr>
          <a:xfrm>
            <a:off x="5395686" y="5517129"/>
            <a:ext cx="5678714" cy="707694"/>
            <a:chOff x="5675086" y="2041010"/>
            <a:chExt cx="5678714" cy="707694"/>
          </a:xfrm>
        </p:grpSpPr>
        <p:sp>
          <p:nvSpPr>
            <p:cNvPr id="71" name="椭圆 70"/>
            <p:cNvSpPr/>
            <p:nvPr/>
          </p:nvSpPr>
          <p:spPr>
            <a:xfrm>
              <a:off x="5675086" y="2090057"/>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000" smtClean="0">
                  <a:solidFill>
                    <a:schemeClr val="bg1"/>
                  </a:solidFill>
                  <a:cs typeface="+mn-ea"/>
                  <a:sym typeface="+mn-lt"/>
                </a:rPr>
                <a:t>5</a:t>
              </a:r>
              <a:endParaRPr lang="zh-CN" altLang="en-US" sz="3000">
                <a:solidFill>
                  <a:schemeClr val="bg1"/>
                </a:solidFill>
                <a:cs typeface="+mn-ea"/>
                <a:sym typeface="+mn-lt"/>
              </a:endParaRPr>
            </a:p>
          </p:txBody>
        </p:sp>
        <p:sp>
          <p:nvSpPr>
            <p:cNvPr id="72" name="TextBox 5"/>
            <p:cNvSpPr txBox="1"/>
            <p:nvPr/>
          </p:nvSpPr>
          <p:spPr>
            <a:xfrm>
              <a:off x="6284686" y="2041010"/>
              <a:ext cx="5069114" cy="707694"/>
            </a:xfrm>
            <a:prstGeom prst="rect">
              <a:avLst/>
            </a:prstGeom>
            <a:noFill/>
          </p:spPr>
          <p:txBody>
            <a:bodyPr wrap="square" rtlCol="0">
              <a:spAutoFit/>
            </a:bodyPr>
            <a:lstStyle/>
            <a:p>
              <a:r>
                <a:rPr lang="zh-CN" altLang="en-US" sz="1333" dirty="0">
                  <a:solidFill>
                    <a:srgbClr val="00B0F0"/>
                  </a:solidFill>
                  <a:cs typeface="+mn-ea"/>
                  <a:sym typeface="+mn-lt"/>
                </a:rPr>
                <a:t>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p:txBody>
        </p:sp>
      </p:grpSp>
    </p:spTree>
    <p:extLst>
      <p:ext uri="{BB962C8B-B14F-4D97-AF65-F5344CB8AC3E}">
        <p14:creationId xmlns:p14="http://schemas.microsoft.com/office/powerpoint/2010/main" val="12995736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0-#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par>
                                <p:cTn id="23" presetID="22" presetClass="entr" presetSubtype="1"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000"/>
                            </p:stCondLst>
                            <p:childTnLst>
                              <p:par>
                                <p:cTn id="27" presetID="18" presetClass="entr" presetSubtype="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Right)">
                                      <p:cBhvr>
                                        <p:cTn id="29" dur="500"/>
                                        <p:tgtEl>
                                          <p:spTgt spid="8"/>
                                        </p:tgtEl>
                                      </p:cBhvr>
                                    </p:animEffect>
                                  </p:childTnLst>
                                </p:cTn>
                              </p:par>
                            </p:childTnLst>
                          </p:cTn>
                        </p:par>
                        <p:par>
                          <p:cTn id="30" fill="hold">
                            <p:stCondLst>
                              <p:cond delay="2500"/>
                            </p:stCondLst>
                            <p:childTnLst>
                              <p:par>
                                <p:cTn id="31" presetID="18" presetClass="entr" presetSubtype="6"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strips(downRight)">
                                      <p:cBhvr>
                                        <p:cTn id="33" dur="500"/>
                                        <p:tgtEl>
                                          <p:spTgt spid="37"/>
                                        </p:tgtEl>
                                      </p:cBhvr>
                                    </p:animEffect>
                                  </p:childTnLst>
                                </p:cTn>
                              </p:par>
                            </p:childTnLst>
                          </p:cTn>
                        </p:par>
                        <p:par>
                          <p:cTn id="34" fill="hold">
                            <p:stCondLst>
                              <p:cond delay="3000"/>
                            </p:stCondLst>
                            <p:childTnLst>
                              <p:par>
                                <p:cTn id="35" presetID="18" presetClass="entr" presetSubtype="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strips(downRight)">
                                      <p:cBhvr>
                                        <p:cTn id="37" dur="500"/>
                                        <p:tgtEl>
                                          <p:spTgt spid="62"/>
                                        </p:tgtEl>
                                      </p:cBhvr>
                                    </p:animEffect>
                                  </p:childTnLst>
                                </p:cTn>
                              </p:par>
                            </p:childTnLst>
                          </p:cTn>
                        </p:par>
                        <p:par>
                          <p:cTn id="38" fill="hold">
                            <p:stCondLst>
                              <p:cond delay="3500"/>
                            </p:stCondLst>
                            <p:childTnLst>
                              <p:par>
                                <p:cTn id="39" presetID="18" presetClass="entr" presetSubtype="6"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strips(downRight)">
                                      <p:cBhvr>
                                        <p:cTn id="41" dur="500"/>
                                        <p:tgtEl>
                                          <p:spTgt spid="67"/>
                                        </p:tgtEl>
                                      </p:cBhvr>
                                    </p:animEffect>
                                  </p:childTnLst>
                                </p:cTn>
                              </p:par>
                            </p:childTnLst>
                          </p:cTn>
                        </p:par>
                        <p:par>
                          <p:cTn id="42" fill="hold">
                            <p:stCondLst>
                              <p:cond delay="4000"/>
                            </p:stCondLst>
                            <p:childTnLst>
                              <p:par>
                                <p:cTn id="43" presetID="18" presetClass="entr" presetSubtype="6"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strips(downRight)">
                                      <p:cBhvr>
                                        <p:cTn id="4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6" grpId="0"/>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38092" y="3045721"/>
            <a:ext cx="3264363" cy="3167591"/>
            <a:chOff x="838092" y="3045721"/>
            <a:chExt cx="3264363" cy="3167591"/>
          </a:xfrm>
        </p:grpSpPr>
        <p:sp>
          <p:nvSpPr>
            <p:cNvPr id="22" name="圆角矩形 21"/>
            <p:cNvSpPr/>
            <p:nvPr/>
          </p:nvSpPr>
          <p:spPr>
            <a:xfrm>
              <a:off x="838092" y="3045721"/>
              <a:ext cx="3264363" cy="3167591"/>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TextBox 20"/>
            <p:cNvSpPr txBox="1"/>
            <p:nvPr/>
          </p:nvSpPr>
          <p:spPr>
            <a:xfrm>
              <a:off x="1190289" y="3773029"/>
              <a:ext cx="2592288" cy="2133405"/>
            </a:xfrm>
            <a:prstGeom prst="rect">
              <a:avLst/>
            </a:prstGeom>
            <a:noFill/>
          </p:spPr>
          <p:txBody>
            <a:bodyPr wrap="square" lIns="0" tIns="0" rIns="0" bIns="0" rtlCol="0">
              <a:spAutoFit/>
            </a:bodyPr>
            <a:lstStyle/>
            <a:p>
              <a:pPr>
                <a:lnSpc>
                  <a:spcPct val="130000"/>
                </a:lnSpc>
              </a:pPr>
              <a:r>
                <a:rPr lang="zh-CN" altLang="en-US" sz="1333" dirty="0">
                  <a:solidFill>
                    <a:srgbClr val="00B0F0"/>
                  </a:solidFill>
                  <a:cs typeface="+mn-ea"/>
                  <a:sym typeface="+mn-lt"/>
                </a:rPr>
                <a:t>       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a:p>
              <a:pPr>
                <a:lnSpc>
                  <a:spcPct val="130000"/>
                </a:lnSpc>
              </a:pPr>
              <a:r>
                <a:rPr lang="zh-CN" altLang="en-US" sz="1333" dirty="0">
                  <a:solidFill>
                    <a:srgbClr val="00B0F0"/>
                  </a:solidFill>
                  <a:cs typeface="+mn-ea"/>
                  <a:sym typeface="+mn-lt"/>
                </a:rPr>
                <a:t>       点击输入简要文字内容，文字内容需概括精炼，不用多余的文字修饰。</a:t>
              </a:r>
              <a:endParaRPr lang="zh-CN" altLang="en-US" sz="2133" b="1" dirty="0">
                <a:solidFill>
                  <a:srgbClr val="00B0F0"/>
                </a:solidFill>
                <a:cs typeface="+mn-ea"/>
                <a:sym typeface="+mn-lt"/>
              </a:endParaRPr>
            </a:p>
          </p:txBody>
        </p:sp>
      </p:grpSp>
      <p:grpSp>
        <p:nvGrpSpPr>
          <p:cNvPr id="14" name="组合 13"/>
          <p:cNvGrpSpPr/>
          <p:nvPr/>
        </p:nvGrpSpPr>
        <p:grpSpPr>
          <a:xfrm>
            <a:off x="4461852" y="3045719"/>
            <a:ext cx="3264363" cy="3167591"/>
            <a:chOff x="4461852" y="3045719"/>
            <a:chExt cx="3264363" cy="3167591"/>
          </a:xfrm>
        </p:grpSpPr>
        <p:sp>
          <p:nvSpPr>
            <p:cNvPr id="28" name="圆角矩形 27"/>
            <p:cNvSpPr/>
            <p:nvPr/>
          </p:nvSpPr>
          <p:spPr>
            <a:xfrm>
              <a:off x="4461852" y="3045719"/>
              <a:ext cx="3264363" cy="3167591"/>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TextBox 21"/>
            <p:cNvSpPr txBox="1"/>
            <p:nvPr/>
          </p:nvSpPr>
          <p:spPr>
            <a:xfrm>
              <a:off x="4797888" y="3765503"/>
              <a:ext cx="2592288" cy="2133405"/>
            </a:xfrm>
            <a:prstGeom prst="rect">
              <a:avLst/>
            </a:prstGeom>
            <a:noFill/>
          </p:spPr>
          <p:txBody>
            <a:bodyPr wrap="square" lIns="0" tIns="0" rIns="0" bIns="0" rtlCol="0">
              <a:spAutoFit/>
            </a:bodyPr>
            <a:lstStyle/>
            <a:p>
              <a:pPr>
                <a:lnSpc>
                  <a:spcPct val="130000"/>
                </a:lnSpc>
              </a:pPr>
              <a:r>
                <a:rPr lang="zh-CN" altLang="en-US" sz="1333" dirty="0">
                  <a:solidFill>
                    <a:srgbClr val="00B0F0"/>
                  </a:solidFill>
                  <a:cs typeface="+mn-ea"/>
                  <a:sym typeface="+mn-lt"/>
                </a:rPr>
                <a:t>       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a:p>
              <a:pPr>
                <a:lnSpc>
                  <a:spcPct val="130000"/>
                </a:lnSpc>
              </a:pPr>
              <a:r>
                <a:rPr lang="zh-CN" altLang="en-US" sz="1333" dirty="0">
                  <a:solidFill>
                    <a:srgbClr val="00B0F0"/>
                  </a:solidFill>
                  <a:cs typeface="+mn-ea"/>
                  <a:sym typeface="+mn-lt"/>
                </a:rPr>
                <a:t>       点击输入简要文字内容，文字内容需概括精炼，不用多余的文字修饰。</a:t>
              </a:r>
              <a:endParaRPr lang="zh-CN" altLang="en-US" sz="2133" b="1" dirty="0">
                <a:solidFill>
                  <a:srgbClr val="00B0F0"/>
                </a:solidFill>
                <a:cs typeface="+mn-ea"/>
                <a:sym typeface="+mn-lt"/>
              </a:endParaRPr>
            </a:p>
          </p:txBody>
        </p:sp>
      </p:grpSp>
      <p:grpSp>
        <p:nvGrpSpPr>
          <p:cNvPr id="13" name="组合 12"/>
          <p:cNvGrpSpPr/>
          <p:nvPr/>
        </p:nvGrpSpPr>
        <p:grpSpPr>
          <a:xfrm>
            <a:off x="8107369" y="3045718"/>
            <a:ext cx="3264363" cy="3167591"/>
            <a:chOff x="8107369" y="3045718"/>
            <a:chExt cx="3264363" cy="3167591"/>
          </a:xfrm>
        </p:grpSpPr>
        <p:sp>
          <p:nvSpPr>
            <p:cNvPr id="31" name="圆角矩形 30"/>
            <p:cNvSpPr/>
            <p:nvPr/>
          </p:nvSpPr>
          <p:spPr>
            <a:xfrm>
              <a:off x="8107369" y="3045718"/>
              <a:ext cx="3264363" cy="3167591"/>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TextBox 22"/>
            <p:cNvSpPr txBox="1"/>
            <p:nvPr/>
          </p:nvSpPr>
          <p:spPr>
            <a:xfrm>
              <a:off x="8443407" y="3774671"/>
              <a:ext cx="2592288" cy="2133405"/>
            </a:xfrm>
            <a:prstGeom prst="rect">
              <a:avLst/>
            </a:prstGeom>
            <a:noFill/>
          </p:spPr>
          <p:txBody>
            <a:bodyPr wrap="square" lIns="0" tIns="0" rIns="0" bIns="0" rtlCol="0">
              <a:spAutoFit/>
            </a:bodyPr>
            <a:lstStyle/>
            <a:p>
              <a:pPr>
                <a:lnSpc>
                  <a:spcPct val="130000"/>
                </a:lnSpc>
              </a:pPr>
              <a:r>
                <a:rPr lang="zh-CN" altLang="en-US" sz="1333" dirty="0">
                  <a:solidFill>
                    <a:srgbClr val="00B0F0"/>
                  </a:solidFill>
                  <a:cs typeface="+mn-ea"/>
                  <a:sym typeface="+mn-lt"/>
                </a:rPr>
                <a:t>       点击输入简要文字内容，文字内容需概括精炼，不用多余的文字修饰。点击输入简要文字内容，文字内容需概括精炼，不用多余的文字修饰。</a:t>
              </a:r>
              <a:endParaRPr lang="en-US" altLang="zh-CN" sz="1333" dirty="0">
                <a:solidFill>
                  <a:srgbClr val="00B0F0"/>
                </a:solidFill>
                <a:cs typeface="+mn-ea"/>
                <a:sym typeface="+mn-lt"/>
              </a:endParaRPr>
            </a:p>
            <a:p>
              <a:pPr>
                <a:lnSpc>
                  <a:spcPct val="130000"/>
                </a:lnSpc>
              </a:pPr>
              <a:r>
                <a:rPr lang="zh-CN" altLang="en-US" sz="1333" dirty="0">
                  <a:solidFill>
                    <a:srgbClr val="00B0F0"/>
                  </a:solidFill>
                  <a:cs typeface="+mn-ea"/>
                  <a:sym typeface="+mn-lt"/>
                </a:rPr>
                <a:t>       点击输入简要文字内容，文字内容需概括精炼，不用多余的文字修饰。</a:t>
              </a:r>
              <a:endParaRPr lang="zh-CN" altLang="en-US" sz="2133" b="1" dirty="0">
                <a:solidFill>
                  <a:srgbClr val="00B0F0"/>
                </a:solidFill>
                <a:cs typeface="+mn-ea"/>
                <a:sym typeface="+mn-lt"/>
              </a:endParaRPr>
            </a:p>
          </p:txBody>
        </p:sp>
      </p:grpSp>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行业前景</a:t>
            </a:r>
          </a:p>
        </p:txBody>
      </p:sp>
      <p:grpSp>
        <p:nvGrpSpPr>
          <p:cNvPr id="10" name="组合 9"/>
          <p:cNvGrpSpPr/>
          <p:nvPr/>
        </p:nvGrpSpPr>
        <p:grpSpPr>
          <a:xfrm>
            <a:off x="1519901" y="1578665"/>
            <a:ext cx="1927742" cy="1845680"/>
            <a:chOff x="1519901" y="1578665"/>
            <a:chExt cx="1927742" cy="1845680"/>
          </a:xfrm>
        </p:grpSpPr>
        <p:sp>
          <p:nvSpPr>
            <p:cNvPr id="25" name="椭圆 24"/>
            <p:cNvSpPr/>
            <p:nvPr/>
          </p:nvSpPr>
          <p:spPr>
            <a:xfrm>
              <a:off x="1519901" y="1578665"/>
              <a:ext cx="1845680" cy="1845680"/>
            </a:xfrm>
            <a:prstGeom prst="ellipse">
              <a:avLst/>
            </a:prstGeom>
            <a:solidFill>
              <a:srgbClr val="02050C"/>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030C"/>
                </a:solidFill>
                <a:cs typeface="+mn-ea"/>
                <a:sym typeface="+mn-lt"/>
              </a:endParaRPr>
            </a:p>
          </p:txBody>
        </p:sp>
        <p:sp>
          <p:nvSpPr>
            <p:cNvPr id="26" name="椭圆 25"/>
            <p:cNvSpPr/>
            <p:nvPr/>
          </p:nvSpPr>
          <p:spPr>
            <a:xfrm>
              <a:off x="2949896" y="2796845"/>
              <a:ext cx="497747" cy="49774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1</a:t>
              </a:r>
              <a:endParaRPr lang="zh-CN" altLang="en-US" dirty="0">
                <a:cs typeface="+mn-ea"/>
                <a:sym typeface="+mn-lt"/>
              </a:endParaRPr>
            </a:p>
          </p:txBody>
        </p:sp>
        <p:sp>
          <p:nvSpPr>
            <p:cNvPr id="27" name="矩形 26"/>
            <p:cNvSpPr/>
            <p:nvPr/>
          </p:nvSpPr>
          <p:spPr>
            <a:xfrm>
              <a:off x="1681365" y="1995000"/>
              <a:ext cx="1540114" cy="1015663"/>
            </a:xfrm>
            <a:prstGeom prst="rect">
              <a:avLst/>
            </a:prstGeom>
          </p:spPr>
          <p:txBody>
            <a:bodyPr wrap="square">
              <a:spAutoFit/>
            </a:bodyPr>
            <a:lstStyle/>
            <a:p>
              <a:pPr algn="ctr"/>
              <a:r>
                <a:rPr lang="zh-CN" altLang="en-US" sz="3000" smtClean="0">
                  <a:solidFill>
                    <a:schemeClr val="bg1"/>
                  </a:solidFill>
                  <a:cs typeface="+mn-ea"/>
                  <a:sym typeface="+mn-lt"/>
                </a:rPr>
                <a:t>发展</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趋势</a:t>
              </a:r>
              <a:endParaRPr lang="zh-CN" altLang="en-US" sz="3000" dirty="0">
                <a:solidFill>
                  <a:schemeClr val="bg1"/>
                </a:solidFill>
                <a:cs typeface="+mn-ea"/>
                <a:sym typeface="+mn-lt"/>
              </a:endParaRPr>
            </a:p>
          </p:txBody>
        </p:sp>
      </p:grpSp>
      <p:grpSp>
        <p:nvGrpSpPr>
          <p:cNvPr id="11" name="组合 10"/>
          <p:cNvGrpSpPr/>
          <p:nvPr/>
        </p:nvGrpSpPr>
        <p:grpSpPr>
          <a:xfrm>
            <a:off x="5171193" y="1637210"/>
            <a:ext cx="1998619" cy="1845680"/>
            <a:chOff x="5171193" y="1637210"/>
            <a:chExt cx="1998619" cy="1845680"/>
          </a:xfrm>
        </p:grpSpPr>
        <p:sp>
          <p:nvSpPr>
            <p:cNvPr id="34" name="椭圆 33"/>
            <p:cNvSpPr/>
            <p:nvPr/>
          </p:nvSpPr>
          <p:spPr>
            <a:xfrm>
              <a:off x="5171193" y="1637210"/>
              <a:ext cx="1845680" cy="1845680"/>
            </a:xfrm>
            <a:prstGeom prst="ellipse">
              <a:avLst/>
            </a:prstGeom>
            <a:solidFill>
              <a:srgbClr val="02050C"/>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030C"/>
                </a:solidFill>
                <a:cs typeface="+mn-ea"/>
                <a:sym typeface="+mn-lt"/>
              </a:endParaRPr>
            </a:p>
          </p:txBody>
        </p:sp>
        <p:sp>
          <p:nvSpPr>
            <p:cNvPr id="41" name="椭圆 40"/>
            <p:cNvSpPr/>
            <p:nvPr/>
          </p:nvSpPr>
          <p:spPr>
            <a:xfrm>
              <a:off x="6672065" y="2796845"/>
              <a:ext cx="497747" cy="49774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2</a:t>
              </a:r>
              <a:endParaRPr lang="zh-CN" altLang="en-US" dirty="0">
                <a:cs typeface="+mn-ea"/>
                <a:sym typeface="+mn-lt"/>
              </a:endParaRPr>
            </a:p>
          </p:txBody>
        </p:sp>
        <p:sp>
          <p:nvSpPr>
            <p:cNvPr id="43" name="矩形 42"/>
            <p:cNvSpPr/>
            <p:nvPr/>
          </p:nvSpPr>
          <p:spPr>
            <a:xfrm>
              <a:off x="5315293" y="1995000"/>
              <a:ext cx="1540114" cy="1015663"/>
            </a:xfrm>
            <a:prstGeom prst="rect">
              <a:avLst/>
            </a:prstGeom>
          </p:spPr>
          <p:txBody>
            <a:bodyPr wrap="square">
              <a:spAutoFit/>
            </a:bodyPr>
            <a:lstStyle/>
            <a:p>
              <a:pPr algn="ctr"/>
              <a:r>
                <a:rPr lang="zh-CN" altLang="en-US" sz="3000" smtClean="0">
                  <a:solidFill>
                    <a:schemeClr val="bg1"/>
                  </a:solidFill>
                  <a:cs typeface="+mn-ea"/>
                  <a:sym typeface="+mn-lt"/>
                </a:rPr>
                <a:t>消费</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习惯</a:t>
              </a:r>
              <a:endParaRPr lang="zh-CN" altLang="en-US" sz="3000" dirty="0">
                <a:solidFill>
                  <a:schemeClr val="bg1"/>
                </a:solidFill>
                <a:cs typeface="+mn-ea"/>
                <a:sym typeface="+mn-lt"/>
              </a:endParaRPr>
            </a:p>
          </p:txBody>
        </p:sp>
      </p:grpSp>
      <p:grpSp>
        <p:nvGrpSpPr>
          <p:cNvPr id="12" name="组合 11"/>
          <p:cNvGrpSpPr/>
          <p:nvPr/>
        </p:nvGrpSpPr>
        <p:grpSpPr>
          <a:xfrm>
            <a:off x="8816710" y="1578665"/>
            <a:ext cx="2001506" cy="1845680"/>
            <a:chOff x="8816710" y="1578665"/>
            <a:chExt cx="2001506" cy="1845680"/>
          </a:xfrm>
        </p:grpSpPr>
        <p:sp>
          <p:nvSpPr>
            <p:cNvPr id="40" name="椭圆 39"/>
            <p:cNvSpPr/>
            <p:nvPr/>
          </p:nvSpPr>
          <p:spPr>
            <a:xfrm>
              <a:off x="8816710" y="1578665"/>
              <a:ext cx="1845680" cy="1845680"/>
            </a:xfrm>
            <a:prstGeom prst="ellipse">
              <a:avLst/>
            </a:prstGeom>
            <a:solidFill>
              <a:srgbClr val="02050C"/>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030C"/>
                </a:solidFill>
                <a:cs typeface="+mn-ea"/>
                <a:sym typeface="+mn-lt"/>
              </a:endParaRPr>
            </a:p>
          </p:txBody>
        </p:sp>
        <p:sp>
          <p:nvSpPr>
            <p:cNvPr id="42" name="椭圆 41"/>
            <p:cNvSpPr/>
            <p:nvPr/>
          </p:nvSpPr>
          <p:spPr>
            <a:xfrm>
              <a:off x="10320469" y="2796845"/>
              <a:ext cx="497747" cy="497747"/>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cs typeface="+mn-ea"/>
                  <a:sym typeface="+mn-lt"/>
                </a:rPr>
                <a:t>3</a:t>
              </a:r>
              <a:endParaRPr lang="zh-CN" altLang="en-US" dirty="0">
                <a:cs typeface="+mn-ea"/>
                <a:sym typeface="+mn-lt"/>
              </a:endParaRPr>
            </a:p>
          </p:txBody>
        </p:sp>
        <p:sp>
          <p:nvSpPr>
            <p:cNvPr id="44" name="矩形 43"/>
            <p:cNvSpPr/>
            <p:nvPr/>
          </p:nvSpPr>
          <p:spPr>
            <a:xfrm>
              <a:off x="8960812" y="1995000"/>
              <a:ext cx="1540114" cy="1015663"/>
            </a:xfrm>
            <a:prstGeom prst="rect">
              <a:avLst/>
            </a:prstGeom>
          </p:spPr>
          <p:txBody>
            <a:bodyPr wrap="square">
              <a:spAutoFit/>
            </a:bodyPr>
            <a:lstStyle/>
            <a:p>
              <a:pPr algn="ctr"/>
              <a:r>
                <a:rPr lang="zh-CN" altLang="en-US" sz="3000" smtClean="0">
                  <a:solidFill>
                    <a:schemeClr val="bg1"/>
                  </a:solidFill>
                  <a:cs typeface="+mn-ea"/>
                  <a:sym typeface="+mn-lt"/>
                </a:rPr>
                <a:t>政策</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扶持</a:t>
              </a:r>
              <a:endParaRPr lang="zh-CN" altLang="en-US" sz="3000" dirty="0">
                <a:solidFill>
                  <a:schemeClr val="bg1"/>
                </a:solidFill>
                <a:cs typeface="+mn-ea"/>
                <a:sym typeface="+mn-lt"/>
              </a:endParaRPr>
            </a:p>
          </p:txBody>
        </p:sp>
      </p:grpSp>
    </p:spTree>
    <p:extLst>
      <p:ext uri="{BB962C8B-B14F-4D97-AF65-F5344CB8AC3E}">
        <p14:creationId xmlns:p14="http://schemas.microsoft.com/office/powerpoint/2010/main" val="220861603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7"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750"/>
                                        <p:tgtEl>
                                          <p:spTgt spid="11"/>
                                        </p:tgtEl>
                                      </p:cBhvr>
                                    </p:animEffect>
                                    <p:anim calcmode="lin" valueType="num">
                                      <p:cBhvr>
                                        <p:cTn id="24" dur="750" fill="hold"/>
                                        <p:tgtEl>
                                          <p:spTgt spid="11"/>
                                        </p:tgtEl>
                                        <p:attrNameLst>
                                          <p:attrName>ppt_x</p:attrName>
                                        </p:attrNameLst>
                                      </p:cBhvr>
                                      <p:tavLst>
                                        <p:tav tm="0">
                                          <p:val>
                                            <p:strVal val="#ppt_x"/>
                                          </p:val>
                                        </p:tav>
                                        <p:tav tm="100000">
                                          <p:val>
                                            <p:strVal val="#ppt_x"/>
                                          </p:val>
                                        </p:tav>
                                      </p:tavLst>
                                    </p:anim>
                                    <p:anim calcmode="lin" valueType="num">
                                      <p:cBhvr>
                                        <p:cTn id="25" dur="75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750"/>
                                        <p:tgtEl>
                                          <p:spTgt spid="12"/>
                                        </p:tgtEl>
                                      </p:cBhvr>
                                    </p:animEffect>
                                    <p:anim calcmode="lin" valueType="num">
                                      <p:cBhvr>
                                        <p:cTn id="36" dur="750" fill="hold"/>
                                        <p:tgtEl>
                                          <p:spTgt spid="12"/>
                                        </p:tgtEl>
                                        <p:attrNameLst>
                                          <p:attrName>ppt_x</p:attrName>
                                        </p:attrNameLst>
                                      </p:cBhvr>
                                      <p:tavLst>
                                        <p:tav tm="0">
                                          <p:val>
                                            <p:strVal val="#ppt_x"/>
                                          </p:val>
                                        </p:tav>
                                        <p:tav tm="100000">
                                          <p:val>
                                            <p:strVal val="#ppt_x"/>
                                          </p:val>
                                        </p:tav>
                                      </p:tavLst>
                                    </p:anim>
                                    <p:anim calcmode="lin" valueType="num">
                                      <p:cBhvr>
                                        <p:cTn id="37" dur="75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4750"/>
                            </p:stCondLst>
                            <p:childTnLst>
                              <p:par>
                                <p:cTn id="39" presetID="47"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竞争对手分析</a:t>
            </a:r>
          </a:p>
        </p:txBody>
      </p:sp>
      <p:grpSp>
        <p:nvGrpSpPr>
          <p:cNvPr id="2" name="组合 1"/>
          <p:cNvGrpSpPr/>
          <p:nvPr/>
        </p:nvGrpSpPr>
        <p:grpSpPr>
          <a:xfrm>
            <a:off x="3777098" y="2473323"/>
            <a:ext cx="4025900" cy="3686175"/>
            <a:chOff x="2522538" y="1457325"/>
            <a:chExt cx="4025900" cy="3686175"/>
          </a:xfrm>
          <a:solidFill>
            <a:srgbClr val="00B0F0"/>
          </a:solidFill>
        </p:grpSpPr>
        <p:sp>
          <p:nvSpPr>
            <p:cNvPr id="21" name="Freeform 25"/>
            <p:cNvSpPr>
              <a:spLocks/>
            </p:cNvSpPr>
            <p:nvPr/>
          </p:nvSpPr>
          <p:spPr bwMode="auto">
            <a:xfrm>
              <a:off x="3270250" y="1595438"/>
              <a:ext cx="1485900" cy="1546225"/>
            </a:xfrm>
            <a:custGeom>
              <a:avLst/>
              <a:gdLst>
                <a:gd name="T0" fmla="*/ 2147483646 w 968"/>
                <a:gd name="T1" fmla="*/ 2147483646 h 1008"/>
                <a:gd name="T2" fmla="*/ 2147483646 w 968"/>
                <a:gd name="T3" fmla="*/ 0 h 1008"/>
                <a:gd name="T4" fmla="*/ 2147483646 w 968"/>
                <a:gd name="T5" fmla="*/ 2147483646 h 1008"/>
                <a:gd name="T6" fmla="*/ 2147483646 w 968"/>
                <a:gd name="T7" fmla="*/ 2147483646 h 1008"/>
                <a:gd name="T8" fmla="*/ 2147483646 w 968"/>
                <a:gd name="T9" fmla="*/ 2147483646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8" h="1008">
                  <a:moveTo>
                    <a:pt x="593" y="1008"/>
                  </a:moveTo>
                  <a:cubicBezTo>
                    <a:pt x="593" y="1008"/>
                    <a:pt x="0" y="806"/>
                    <a:pt x="142" y="0"/>
                  </a:cubicBezTo>
                  <a:cubicBezTo>
                    <a:pt x="142" y="0"/>
                    <a:pt x="968" y="186"/>
                    <a:pt x="671" y="957"/>
                  </a:cubicBezTo>
                  <a:cubicBezTo>
                    <a:pt x="671" y="957"/>
                    <a:pt x="434" y="615"/>
                    <a:pt x="395" y="432"/>
                  </a:cubicBezTo>
                  <a:cubicBezTo>
                    <a:pt x="395" y="432"/>
                    <a:pt x="449" y="854"/>
                    <a:pt x="593" y="10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23" name="Freeform 19"/>
            <p:cNvSpPr>
              <a:spLocks/>
            </p:cNvSpPr>
            <p:nvPr/>
          </p:nvSpPr>
          <p:spPr bwMode="auto">
            <a:xfrm>
              <a:off x="4117975" y="1457325"/>
              <a:ext cx="1936750" cy="1828800"/>
            </a:xfrm>
            <a:custGeom>
              <a:avLst/>
              <a:gdLst>
                <a:gd name="T0" fmla="*/ 2147483646 w 1261"/>
                <a:gd name="T1" fmla="*/ 2147483646 h 1191"/>
                <a:gd name="T2" fmla="*/ 2147483646 w 1261"/>
                <a:gd name="T3" fmla="*/ 0 h 1191"/>
                <a:gd name="T4" fmla="*/ 2147483646 w 1261"/>
                <a:gd name="T5" fmla="*/ 2147483646 h 1191"/>
                <a:gd name="T6" fmla="*/ 2147483646 w 1261"/>
                <a:gd name="T7" fmla="*/ 2147483646 h 1191"/>
                <a:gd name="T8" fmla="*/ 2147483646 w 1261"/>
                <a:gd name="T9" fmla="*/ 2147483646 h 1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1" h="1191">
                  <a:moveTo>
                    <a:pt x="388" y="1185"/>
                  </a:moveTo>
                  <a:cubicBezTo>
                    <a:pt x="388" y="1185"/>
                    <a:pt x="0" y="614"/>
                    <a:pt x="659" y="0"/>
                  </a:cubicBezTo>
                  <a:cubicBezTo>
                    <a:pt x="659" y="0"/>
                    <a:pt x="1261" y="709"/>
                    <a:pt x="490" y="1191"/>
                  </a:cubicBezTo>
                  <a:cubicBezTo>
                    <a:pt x="490" y="1191"/>
                    <a:pt x="508" y="734"/>
                    <a:pt x="595" y="547"/>
                  </a:cubicBezTo>
                  <a:cubicBezTo>
                    <a:pt x="595" y="547"/>
                    <a:pt x="363" y="953"/>
                    <a:pt x="388" y="1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24" name="Freeform 21"/>
            <p:cNvSpPr>
              <a:spLocks/>
            </p:cNvSpPr>
            <p:nvPr/>
          </p:nvSpPr>
          <p:spPr bwMode="auto">
            <a:xfrm>
              <a:off x="5116513" y="2590800"/>
              <a:ext cx="1431925" cy="1403350"/>
            </a:xfrm>
            <a:custGeom>
              <a:avLst/>
              <a:gdLst>
                <a:gd name="T0" fmla="*/ 0 w 933"/>
                <a:gd name="T1" fmla="*/ 2147483646 h 915"/>
                <a:gd name="T2" fmla="*/ 2147483646 w 933"/>
                <a:gd name="T3" fmla="*/ 2147483646 h 915"/>
                <a:gd name="T4" fmla="*/ 2147483646 w 933"/>
                <a:gd name="T5" fmla="*/ 2147483646 h 915"/>
                <a:gd name="T6" fmla="*/ 2147483646 w 933"/>
                <a:gd name="T7" fmla="*/ 2147483646 h 915"/>
                <a:gd name="T8" fmla="*/ 0 w 933"/>
                <a:gd name="T9" fmla="*/ 2147483646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3" h="915">
                  <a:moveTo>
                    <a:pt x="0" y="502"/>
                  </a:moveTo>
                  <a:cubicBezTo>
                    <a:pt x="0" y="502"/>
                    <a:pt x="238" y="0"/>
                    <a:pt x="933" y="207"/>
                  </a:cubicBezTo>
                  <a:cubicBezTo>
                    <a:pt x="933" y="207"/>
                    <a:pt x="686" y="915"/>
                    <a:pt x="37" y="575"/>
                  </a:cubicBezTo>
                  <a:cubicBezTo>
                    <a:pt x="37" y="575"/>
                    <a:pt x="362" y="402"/>
                    <a:pt x="527" y="386"/>
                  </a:cubicBezTo>
                  <a:cubicBezTo>
                    <a:pt x="527" y="386"/>
                    <a:pt x="151" y="390"/>
                    <a:pt x="0" y="5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29" name="Freeform 23"/>
            <p:cNvSpPr>
              <a:spLocks/>
            </p:cNvSpPr>
            <p:nvPr/>
          </p:nvSpPr>
          <p:spPr bwMode="auto">
            <a:xfrm>
              <a:off x="2522538" y="2297113"/>
              <a:ext cx="1487487" cy="1571625"/>
            </a:xfrm>
            <a:custGeom>
              <a:avLst/>
              <a:gdLst>
                <a:gd name="T0" fmla="*/ 2147483646 w 969"/>
                <a:gd name="T1" fmla="*/ 2147483646 h 1025"/>
                <a:gd name="T2" fmla="*/ 0 w 969"/>
                <a:gd name="T3" fmla="*/ 2147483646 h 1025"/>
                <a:gd name="T4" fmla="*/ 2147483646 w 969"/>
                <a:gd name="T5" fmla="*/ 2147483646 h 1025"/>
                <a:gd name="T6" fmla="*/ 2147483646 w 969"/>
                <a:gd name="T7" fmla="*/ 2147483646 h 1025"/>
                <a:gd name="T8" fmla="*/ 2147483646 w 969"/>
                <a:gd name="T9" fmla="*/ 2147483646 h 1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9" h="1025">
                  <a:moveTo>
                    <a:pt x="965" y="703"/>
                  </a:moveTo>
                  <a:cubicBezTo>
                    <a:pt x="965" y="703"/>
                    <a:pt x="507" y="1025"/>
                    <a:pt x="0" y="498"/>
                  </a:cubicBezTo>
                  <a:cubicBezTo>
                    <a:pt x="0" y="498"/>
                    <a:pt x="568" y="0"/>
                    <a:pt x="969" y="620"/>
                  </a:cubicBezTo>
                  <a:cubicBezTo>
                    <a:pt x="969" y="620"/>
                    <a:pt x="598" y="611"/>
                    <a:pt x="445" y="543"/>
                  </a:cubicBezTo>
                  <a:cubicBezTo>
                    <a:pt x="445" y="543"/>
                    <a:pt x="777" y="726"/>
                    <a:pt x="965" y="7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30" name="任意多边形 41"/>
            <p:cNvSpPr>
              <a:spLocks/>
            </p:cNvSpPr>
            <p:nvPr/>
          </p:nvSpPr>
          <p:spPr bwMode="auto">
            <a:xfrm>
              <a:off x="2924175" y="3140075"/>
              <a:ext cx="3359150" cy="2003425"/>
            </a:xfrm>
            <a:custGeom>
              <a:avLst/>
              <a:gdLst>
                <a:gd name="T0" fmla="*/ 1573481 w 3359497"/>
                <a:gd name="T1" fmla="*/ 628 h 2003589"/>
                <a:gd name="T2" fmla="*/ 1594731 w 3359497"/>
                <a:gd name="T3" fmla="*/ 4973 h 2003589"/>
                <a:gd name="T4" fmla="*/ 1778901 w 3359497"/>
                <a:gd name="T5" fmla="*/ 442405 h 2003589"/>
                <a:gd name="T6" fmla="*/ 1996838 w 3359497"/>
                <a:gd name="T7" fmla="*/ 284316 h 2003589"/>
                <a:gd name="T8" fmla="*/ 2113480 w 3359497"/>
                <a:gd name="T9" fmla="*/ 261294 h 2003589"/>
                <a:gd name="T10" fmla="*/ 1880197 w 3359497"/>
                <a:gd name="T11" fmla="*/ 804629 h 2003589"/>
                <a:gd name="T12" fmla="*/ 1883497 w 3359497"/>
                <a:gd name="T13" fmla="*/ 1543344 h 2003589"/>
                <a:gd name="T14" fmla="*/ 1897501 w 3359497"/>
                <a:gd name="T15" fmla="*/ 1632832 h 2003589"/>
                <a:gd name="T16" fmla="*/ 1978506 w 3359497"/>
                <a:gd name="T17" fmla="*/ 1634620 h 2003589"/>
                <a:gd name="T18" fmla="*/ 3343630 w 3359497"/>
                <a:gd name="T19" fmla="*/ 1967700 h 2003589"/>
                <a:gd name="T20" fmla="*/ 3357762 w 3359497"/>
                <a:gd name="T21" fmla="*/ 2002769 h 2003589"/>
                <a:gd name="T22" fmla="*/ 3161448 w 3359497"/>
                <a:gd name="T23" fmla="*/ 1954958 h 2003589"/>
                <a:gd name="T24" fmla="*/ 1664258 w 3359497"/>
                <a:gd name="T25" fmla="*/ 1830339 h 2003589"/>
                <a:gd name="T26" fmla="*/ 167069 w 3359497"/>
                <a:gd name="T27" fmla="*/ 1954958 h 2003589"/>
                <a:gd name="T28" fmla="*/ 0 w 3359497"/>
                <a:gd name="T29" fmla="*/ 1995649 h 2003589"/>
                <a:gd name="T30" fmla="*/ 11262 w 3359497"/>
                <a:gd name="T31" fmla="*/ 1967700 h 2003589"/>
                <a:gd name="T32" fmla="*/ 1376388 w 3359497"/>
                <a:gd name="T33" fmla="*/ 1634620 h 2003589"/>
                <a:gd name="T34" fmla="*/ 1517323 w 3359497"/>
                <a:gd name="T35" fmla="*/ 1631508 h 2003589"/>
                <a:gd name="T36" fmla="*/ 1522316 w 3359497"/>
                <a:gd name="T37" fmla="*/ 1578422 h 2003589"/>
                <a:gd name="T38" fmla="*/ 1551761 w 3359497"/>
                <a:gd name="T39" fmla="*/ 993417 h 2003589"/>
                <a:gd name="T40" fmla="*/ 1217182 w 3359497"/>
                <a:gd name="T41" fmla="*/ 594353 h 2003589"/>
                <a:gd name="T42" fmla="*/ 1154259 w 3359497"/>
                <a:gd name="T43" fmla="*/ 454684 h 2003589"/>
                <a:gd name="T44" fmla="*/ 1362984 w 3359497"/>
                <a:gd name="T45" fmla="*/ 563658 h 2003589"/>
                <a:gd name="T46" fmla="*/ 1143516 w 3359497"/>
                <a:gd name="T47" fmla="*/ 311939 h 2003589"/>
                <a:gd name="T48" fmla="*/ 1148118 w 3359497"/>
                <a:gd name="T49" fmla="*/ 196829 h 2003589"/>
                <a:gd name="T50" fmla="*/ 1418233 w 3359497"/>
                <a:gd name="T51" fmla="*/ 443941 h 2003589"/>
                <a:gd name="T52" fmla="*/ 1255551 w 3359497"/>
                <a:gd name="T53" fmla="*/ 77111 h 2003589"/>
                <a:gd name="T54" fmla="*/ 1392144 w 3359497"/>
                <a:gd name="T55" fmla="*/ 179943 h 2003589"/>
                <a:gd name="T56" fmla="*/ 1576315 w 3359497"/>
                <a:gd name="T57" fmla="*/ 295059 h 2003589"/>
                <a:gd name="T58" fmla="*/ 1573481 w 3359497"/>
                <a:gd name="T59" fmla="*/ 628 h 200358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359497" h="2003589">
                  <a:moveTo>
                    <a:pt x="1574296" y="628"/>
                  </a:moveTo>
                  <a:cubicBezTo>
                    <a:pt x="1580081" y="-929"/>
                    <a:pt x="1587111" y="367"/>
                    <a:pt x="1595556" y="4973"/>
                  </a:cubicBezTo>
                  <a:cubicBezTo>
                    <a:pt x="1663120" y="43360"/>
                    <a:pt x="1687689" y="424160"/>
                    <a:pt x="1779821" y="442585"/>
                  </a:cubicBezTo>
                  <a:cubicBezTo>
                    <a:pt x="1873489" y="462547"/>
                    <a:pt x="1973299" y="341244"/>
                    <a:pt x="1997868" y="284431"/>
                  </a:cubicBezTo>
                  <a:cubicBezTo>
                    <a:pt x="2022436" y="229153"/>
                    <a:pt x="2099214" y="199980"/>
                    <a:pt x="2114570" y="261399"/>
                  </a:cubicBezTo>
                  <a:cubicBezTo>
                    <a:pt x="2129925" y="321282"/>
                    <a:pt x="1977906" y="405734"/>
                    <a:pt x="1881167" y="804959"/>
                  </a:cubicBezTo>
                  <a:cubicBezTo>
                    <a:pt x="1828263" y="1024125"/>
                    <a:pt x="1852051" y="1320439"/>
                    <a:pt x="1884472" y="1543974"/>
                  </a:cubicBezTo>
                  <a:lnTo>
                    <a:pt x="1898481" y="1633502"/>
                  </a:lnTo>
                  <a:lnTo>
                    <a:pt x="1979526" y="1635290"/>
                  </a:lnTo>
                  <a:cubicBezTo>
                    <a:pt x="2663894" y="1665869"/>
                    <a:pt x="3206522" y="1798791"/>
                    <a:pt x="3345357" y="1968505"/>
                  </a:cubicBezTo>
                  <a:lnTo>
                    <a:pt x="3359497" y="2003589"/>
                  </a:lnTo>
                  <a:lnTo>
                    <a:pt x="3163083" y="1955758"/>
                  </a:lnTo>
                  <a:cubicBezTo>
                    <a:pt x="2779720" y="1878732"/>
                    <a:pt x="2250110" y="1831089"/>
                    <a:pt x="1665118" y="1831089"/>
                  </a:cubicBezTo>
                  <a:cubicBezTo>
                    <a:pt x="1080127" y="1831089"/>
                    <a:pt x="550516" y="1878732"/>
                    <a:pt x="167154" y="1955758"/>
                  </a:cubicBezTo>
                  <a:lnTo>
                    <a:pt x="0" y="1996464"/>
                  </a:lnTo>
                  <a:lnTo>
                    <a:pt x="11267" y="1968505"/>
                  </a:lnTo>
                  <a:cubicBezTo>
                    <a:pt x="150103" y="1798791"/>
                    <a:pt x="692731" y="1665869"/>
                    <a:pt x="1377098" y="1635290"/>
                  </a:cubicBezTo>
                  <a:lnTo>
                    <a:pt x="1518108" y="1632178"/>
                  </a:lnTo>
                  <a:lnTo>
                    <a:pt x="1523101" y="1579067"/>
                  </a:lnTo>
                  <a:cubicBezTo>
                    <a:pt x="1537508" y="1420976"/>
                    <a:pt x="1557600" y="1162102"/>
                    <a:pt x="1552561" y="993822"/>
                  </a:cubicBezTo>
                  <a:cubicBezTo>
                    <a:pt x="1544883" y="735862"/>
                    <a:pt x="1313016" y="662159"/>
                    <a:pt x="1217812" y="594598"/>
                  </a:cubicBezTo>
                  <a:cubicBezTo>
                    <a:pt x="1122609" y="525501"/>
                    <a:pt x="1101111" y="451798"/>
                    <a:pt x="1154854" y="454869"/>
                  </a:cubicBezTo>
                  <a:cubicBezTo>
                    <a:pt x="1207064" y="457940"/>
                    <a:pt x="1352940" y="588456"/>
                    <a:pt x="1363689" y="563888"/>
                  </a:cubicBezTo>
                  <a:cubicBezTo>
                    <a:pt x="1374438" y="539321"/>
                    <a:pt x="1199386" y="396521"/>
                    <a:pt x="1144106" y="312069"/>
                  </a:cubicBezTo>
                  <a:cubicBezTo>
                    <a:pt x="1087291" y="226083"/>
                    <a:pt x="1125680" y="204586"/>
                    <a:pt x="1148713" y="196909"/>
                  </a:cubicBezTo>
                  <a:cubicBezTo>
                    <a:pt x="1171746" y="189231"/>
                    <a:pt x="1405149" y="459476"/>
                    <a:pt x="1418968" y="444121"/>
                  </a:cubicBezTo>
                  <a:cubicBezTo>
                    <a:pt x="1432789" y="428766"/>
                    <a:pt x="1246988" y="103244"/>
                    <a:pt x="1256201" y="77141"/>
                  </a:cubicBezTo>
                  <a:cubicBezTo>
                    <a:pt x="1263878" y="51038"/>
                    <a:pt x="1311480" y="-2704"/>
                    <a:pt x="1392864" y="180018"/>
                  </a:cubicBezTo>
                  <a:cubicBezTo>
                    <a:pt x="1474248" y="362740"/>
                    <a:pt x="1603234" y="447192"/>
                    <a:pt x="1577130" y="295179"/>
                  </a:cubicBezTo>
                  <a:cubicBezTo>
                    <a:pt x="1554288" y="162168"/>
                    <a:pt x="1533798" y="11524"/>
                    <a:pt x="1574296" y="6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3" name="组合 2"/>
          <p:cNvGrpSpPr/>
          <p:nvPr/>
        </p:nvGrpSpPr>
        <p:grpSpPr>
          <a:xfrm>
            <a:off x="1620295" y="2031453"/>
            <a:ext cx="2843822" cy="1192797"/>
            <a:chOff x="1620295" y="2031453"/>
            <a:chExt cx="2843822" cy="1192797"/>
          </a:xfrm>
        </p:grpSpPr>
        <p:sp>
          <p:nvSpPr>
            <p:cNvPr id="32" name="矩形 31"/>
            <p:cNvSpPr/>
            <p:nvPr/>
          </p:nvSpPr>
          <p:spPr>
            <a:xfrm>
              <a:off x="2344569" y="2031453"/>
              <a:ext cx="2092856" cy="492432"/>
            </a:xfrm>
            <a:prstGeom prst="rect">
              <a:avLst/>
            </a:prstGeom>
          </p:spPr>
          <p:txBody>
            <a:bodyPr wrap="none" lIns="121908" tIns="60955" rIns="121908" bIns="60955">
              <a:spAutoFit/>
            </a:bodyPr>
            <a:lstStyle/>
            <a:p>
              <a:pPr algn="r"/>
              <a:r>
                <a:rPr lang="zh-CN" altLang="en-US" sz="2400" dirty="0">
                  <a:solidFill>
                    <a:schemeClr val="bg1"/>
                  </a:solidFill>
                  <a:cs typeface="+mn-ea"/>
                  <a:sym typeface="+mn-lt"/>
                </a:rPr>
                <a:t>处于起步阶段</a:t>
              </a:r>
            </a:p>
          </p:txBody>
        </p:sp>
        <p:sp>
          <p:nvSpPr>
            <p:cNvPr id="33" name="矩形 47"/>
            <p:cNvSpPr>
              <a:spLocks noChangeArrowheads="1"/>
            </p:cNvSpPr>
            <p:nvPr/>
          </p:nvSpPr>
          <p:spPr bwMode="auto">
            <a:xfrm>
              <a:off x="1620295" y="2485788"/>
              <a:ext cx="2843822" cy="738462"/>
            </a:xfrm>
            <a:prstGeom prst="rect">
              <a:avLst/>
            </a:prstGeom>
            <a:noFill/>
            <a:ln>
              <a:noFill/>
            </a:ln>
            <a:extLst/>
          </p:spPr>
          <p:txBody>
            <a:bodyPr wrap="square" lIns="121908" tIns="60955" rIns="121908" bIns="6095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buNone/>
              </a:pPr>
              <a:r>
                <a:rPr lang="zh-CN" altLang="en-US" sz="1333" dirty="0">
                  <a:solidFill>
                    <a:srgbClr val="00B0F0"/>
                  </a:solidFill>
                  <a:latin typeface="+mn-lt"/>
                  <a:ea typeface="+mn-ea"/>
                  <a:cs typeface="+mn-ea"/>
                  <a:sym typeface="+mn-lt"/>
                </a:rPr>
                <a:t>点击输入简要文字内容，文字内容需概括精炼，不用多余的文字修饰，言简意赅的说明该项内容。</a:t>
              </a:r>
              <a:endParaRPr lang="en-US" altLang="zh-CN" sz="1333" dirty="0">
                <a:solidFill>
                  <a:srgbClr val="00B0F0"/>
                </a:solidFill>
                <a:latin typeface="+mn-lt"/>
                <a:ea typeface="+mn-ea"/>
                <a:cs typeface="+mn-ea"/>
                <a:sym typeface="+mn-lt"/>
              </a:endParaRPr>
            </a:p>
          </p:txBody>
        </p:sp>
      </p:grpSp>
      <p:grpSp>
        <p:nvGrpSpPr>
          <p:cNvPr id="7" name="组合 6"/>
          <p:cNvGrpSpPr/>
          <p:nvPr/>
        </p:nvGrpSpPr>
        <p:grpSpPr>
          <a:xfrm>
            <a:off x="1384823" y="4058170"/>
            <a:ext cx="2794592" cy="1192797"/>
            <a:chOff x="1384823" y="4058170"/>
            <a:chExt cx="2794592" cy="1192797"/>
          </a:xfrm>
        </p:grpSpPr>
        <p:sp>
          <p:nvSpPr>
            <p:cNvPr id="35" name="矩形 34"/>
            <p:cNvSpPr/>
            <p:nvPr/>
          </p:nvSpPr>
          <p:spPr>
            <a:xfrm>
              <a:off x="1625266" y="4058170"/>
              <a:ext cx="2092856" cy="492432"/>
            </a:xfrm>
            <a:prstGeom prst="rect">
              <a:avLst/>
            </a:prstGeom>
          </p:spPr>
          <p:txBody>
            <a:bodyPr wrap="none" lIns="121908" tIns="60955" rIns="121908" bIns="60955">
              <a:spAutoFit/>
            </a:bodyPr>
            <a:lstStyle/>
            <a:p>
              <a:pPr algn="r"/>
              <a:r>
                <a:rPr lang="zh-CN" altLang="en-US" sz="2400" dirty="0">
                  <a:solidFill>
                    <a:schemeClr val="bg1"/>
                  </a:solidFill>
                  <a:cs typeface="+mn-ea"/>
                  <a:sym typeface="+mn-lt"/>
                </a:rPr>
                <a:t>整体规模较小</a:t>
              </a:r>
            </a:p>
          </p:txBody>
        </p:sp>
        <p:sp>
          <p:nvSpPr>
            <p:cNvPr id="36" name="矩形 47"/>
            <p:cNvSpPr>
              <a:spLocks noChangeArrowheads="1"/>
            </p:cNvSpPr>
            <p:nvPr/>
          </p:nvSpPr>
          <p:spPr bwMode="auto">
            <a:xfrm>
              <a:off x="1384823" y="4512505"/>
              <a:ext cx="2794592" cy="738462"/>
            </a:xfrm>
            <a:prstGeom prst="rect">
              <a:avLst/>
            </a:prstGeom>
            <a:noFill/>
            <a:ln>
              <a:noFill/>
            </a:ln>
            <a:extLst/>
          </p:spPr>
          <p:txBody>
            <a:bodyPr wrap="square" lIns="121908" tIns="60955" rIns="121908" bIns="6095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buNone/>
              </a:pPr>
              <a:r>
                <a:rPr lang="zh-CN" altLang="en-US" sz="1333" dirty="0">
                  <a:solidFill>
                    <a:srgbClr val="00B0F0"/>
                  </a:solidFill>
                  <a:latin typeface="+mn-lt"/>
                  <a:ea typeface="+mn-ea"/>
                  <a:cs typeface="+mn-ea"/>
                  <a:sym typeface="+mn-lt"/>
                </a:rPr>
                <a:t>点击输入简要文字内容，文字内容需概括精炼，不用多余的文字修饰，言简意赅的说明该项内容。</a:t>
              </a:r>
              <a:endParaRPr lang="en-US" altLang="zh-CN" sz="1333" dirty="0">
                <a:solidFill>
                  <a:srgbClr val="00B0F0"/>
                </a:solidFill>
                <a:latin typeface="+mn-lt"/>
                <a:ea typeface="+mn-ea"/>
                <a:cs typeface="+mn-ea"/>
                <a:sym typeface="+mn-lt"/>
              </a:endParaRPr>
            </a:p>
          </p:txBody>
        </p:sp>
      </p:grpSp>
      <p:grpSp>
        <p:nvGrpSpPr>
          <p:cNvPr id="5" name="组合 4"/>
          <p:cNvGrpSpPr/>
          <p:nvPr/>
        </p:nvGrpSpPr>
        <p:grpSpPr>
          <a:xfrm>
            <a:off x="6806275" y="1955110"/>
            <a:ext cx="4057651" cy="987676"/>
            <a:chOff x="6806275" y="1955110"/>
            <a:chExt cx="4057651" cy="987676"/>
          </a:xfrm>
        </p:grpSpPr>
        <p:sp>
          <p:nvSpPr>
            <p:cNvPr id="37" name="矩形 36"/>
            <p:cNvSpPr/>
            <p:nvPr/>
          </p:nvSpPr>
          <p:spPr>
            <a:xfrm>
              <a:off x="6818708" y="1955110"/>
              <a:ext cx="2092856" cy="492432"/>
            </a:xfrm>
            <a:prstGeom prst="rect">
              <a:avLst/>
            </a:prstGeom>
          </p:spPr>
          <p:txBody>
            <a:bodyPr wrap="none" lIns="121908" tIns="60955" rIns="121908" bIns="60955">
              <a:spAutoFit/>
            </a:bodyPr>
            <a:lstStyle/>
            <a:p>
              <a:r>
                <a:rPr lang="zh-CN" altLang="en-US" sz="2400" dirty="0">
                  <a:solidFill>
                    <a:schemeClr val="bg1"/>
                  </a:solidFill>
                  <a:cs typeface="+mn-ea"/>
                  <a:sym typeface="+mn-lt"/>
                </a:rPr>
                <a:t>市场占有率低</a:t>
              </a:r>
            </a:p>
          </p:txBody>
        </p:sp>
        <p:sp>
          <p:nvSpPr>
            <p:cNvPr id="38" name="矩形 47"/>
            <p:cNvSpPr>
              <a:spLocks noChangeArrowheads="1"/>
            </p:cNvSpPr>
            <p:nvPr/>
          </p:nvSpPr>
          <p:spPr bwMode="auto">
            <a:xfrm>
              <a:off x="6806275" y="2409445"/>
              <a:ext cx="4057651" cy="533341"/>
            </a:xfrm>
            <a:prstGeom prst="rect">
              <a:avLst/>
            </a:prstGeom>
            <a:noFill/>
            <a:ln>
              <a:noFill/>
            </a:ln>
            <a:extLst/>
          </p:spPr>
          <p:txBody>
            <a:bodyPr lIns="121908" tIns="60955" rIns="121908" bIns="6095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333" dirty="0">
                  <a:solidFill>
                    <a:srgbClr val="00B0F0"/>
                  </a:solidFill>
                  <a:latin typeface="+mn-lt"/>
                  <a:ea typeface="+mn-ea"/>
                  <a:cs typeface="+mn-ea"/>
                  <a:sym typeface="+mn-lt"/>
                </a:rPr>
                <a:t>点击输入简要文字内容，文字内容需概括精炼，不用多余的文字修饰，言简意赅的说明该项内容。</a:t>
              </a:r>
              <a:endParaRPr lang="en-US" altLang="zh-CN" sz="1333" dirty="0">
                <a:solidFill>
                  <a:srgbClr val="00B0F0"/>
                </a:solidFill>
                <a:latin typeface="+mn-lt"/>
                <a:ea typeface="+mn-ea"/>
                <a:cs typeface="+mn-ea"/>
                <a:sym typeface="+mn-lt"/>
              </a:endParaRPr>
            </a:p>
          </p:txBody>
        </p:sp>
      </p:grpSp>
      <p:grpSp>
        <p:nvGrpSpPr>
          <p:cNvPr id="8" name="组合 7"/>
          <p:cNvGrpSpPr/>
          <p:nvPr/>
        </p:nvGrpSpPr>
        <p:grpSpPr>
          <a:xfrm>
            <a:off x="7309286" y="4459940"/>
            <a:ext cx="3022512" cy="1192797"/>
            <a:chOff x="7309286" y="4459940"/>
            <a:chExt cx="3022512" cy="1192797"/>
          </a:xfrm>
        </p:grpSpPr>
        <p:sp>
          <p:nvSpPr>
            <p:cNvPr id="39" name="矩形 38"/>
            <p:cNvSpPr/>
            <p:nvPr/>
          </p:nvSpPr>
          <p:spPr>
            <a:xfrm>
              <a:off x="7321717" y="4459940"/>
              <a:ext cx="2092856" cy="492432"/>
            </a:xfrm>
            <a:prstGeom prst="rect">
              <a:avLst/>
            </a:prstGeom>
          </p:spPr>
          <p:txBody>
            <a:bodyPr wrap="none" lIns="121908" tIns="60955" rIns="121908" bIns="60955">
              <a:spAutoFit/>
            </a:bodyPr>
            <a:lstStyle/>
            <a:p>
              <a:r>
                <a:rPr lang="zh-CN" altLang="en-US" sz="2400" dirty="0">
                  <a:solidFill>
                    <a:schemeClr val="bg1"/>
                  </a:solidFill>
                  <a:cs typeface="+mn-ea"/>
                  <a:sym typeface="+mn-lt"/>
                </a:rPr>
                <a:t>市场认知度低</a:t>
              </a:r>
            </a:p>
          </p:txBody>
        </p:sp>
        <p:sp>
          <p:nvSpPr>
            <p:cNvPr id="48" name="矩形 47"/>
            <p:cNvSpPr>
              <a:spLocks noChangeArrowheads="1"/>
            </p:cNvSpPr>
            <p:nvPr/>
          </p:nvSpPr>
          <p:spPr bwMode="auto">
            <a:xfrm>
              <a:off x="7309286" y="4914275"/>
              <a:ext cx="3022512" cy="738462"/>
            </a:xfrm>
            <a:prstGeom prst="rect">
              <a:avLst/>
            </a:prstGeom>
            <a:noFill/>
            <a:ln>
              <a:noFill/>
            </a:ln>
            <a:extLst/>
          </p:spPr>
          <p:txBody>
            <a:bodyPr wrap="square" lIns="121908" tIns="60955" rIns="121908" bIns="6095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333" dirty="0">
                  <a:solidFill>
                    <a:srgbClr val="00B0F0"/>
                  </a:solidFill>
                  <a:latin typeface="+mn-lt"/>
                  <a:ea typeface="+mn-ea"/>
                  <a:cs typeface="+mn-ea"/>
                  <a:sym typeface="+mn-lt"/>
                </a:rPr>
                <a:t>点击输入简要文字内容，文字内容需概括精炼，不用多余的文字修饰，言简意赅的说明该项内容。</a:t>
              </a:r>
              <a:endParaRPr lang="en-US" altLang="zh-CN" sz="1333" dirty="0">
                <a:solidFill>
                  <a:srgbClr val="00B0F0"/>
                </a:solidFill>
                <a:latin typeface="+mn-lt"/>
                <a:ea typeface="+mn-ea"/>
                <a:cs typeface="+mn-ea"/>
                <a:sym typeface="+mn-lt"/>
              </a:endParaRPr>
            </a:p>
          </p:txBody>
        </p:sp>
      </p:grpSp>
    </p:spTree>
    <p:extLst>
      <p:ext uri="{BB962C8B-B14F-4D97-AF65-F5344CB8AC3E}">
        <p14:creationId xmlns:p14="http://schemas.microsoft.com/office/powerpoint/2010/main" val="203449307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18" presetClass="entr" presetSubtype="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par>
                          <p:cTn id="18" fill="hold">
                            <p:stCondLst>
                              <p:cond delay="1500"/>
                            </p:stCondLst>
                            <p:childTnLst>
                              <p:par>
                                <p:cTn id="19" presetID="18" presetClass="entr" presetSubtype="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Right)">
                                      <p:cBhvr>
                                        <p:cTn id="21" dur="500"/>
                                        <p:tgtEl>
                                          <p:spTgt spid="5"/>
                                        </p:tgtEl>
                                      </p:cBhvr>
                                    </p:animEffect>
                                  </p:childTnLst>
                                </p:cTn>
                              </p:par>
                            </p:childTnLst>
                          </p:cTn>
                        </p:par>
                        <p:par>
                          <p:cTn id="22" fill="hold">
                            <p:stCondLst>
                              <p:cond delay="2000"/>
                            </p:stCondLst>
                            <p:childTnLst>
                              <p:par>
                                <p:cTn id="23" presetID="18" presetClass="entr" presetSubtype="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par>
                          <p:cTn id="26" fill="hold">
                            <p:stCondLst>
                              <p:cond delay="2500"/>
                            </p:stCondLst>
                            <p:childTnLst>
                              <p:par>
                                <p:cTn id="27" presetID="18" presetClass="entr" presetSubtype="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Righ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我们的优势</a:t>
            </a:r>
          </a:p>
        </p:txBody>
      </p:sp>
      <p:sp>
        <p:nvSpPr>
          <p:cNvPr id="63" name="六边形 62"/>
          <p:cNvSpPr/>
          <p:nvPr/>
        </p:nvSpPr>
        <p:spPr bwMode="auto">
          <a:xfrm>
            <a:off x="6599302" y="3445997"/>
            <a:ext cx="2257630" cy="1947057"/>
          </a:xfrm>
          <a:prstGeom prst="hexagon">
            <a:avLst/>
          </a:prstGeom>
          <a:solidFill>
            <a:srgbClr val="00B0F0"/>
          </a:solidFill>
          <a:ln>
            <a:no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r>
              <a:rPr lang="zh-CN" altLang="en-US" sz="2800">
                <a:solidFill>
                  <a:schemeClr val="bg1"/>
                </a:solidFill>
                <a:cs typeface="+mn-ea"/>
                <a:sym typeface="+mn-lt"/>
              </a:rPr>
              <a:t>对该项目的深刻</a:t>
            </a:r>
            <a:r>
              <a:rPr lang="zh-CN" altLang="en-US" sz="2800" smtClean="0">
                <a:solidFill>
                  <a:schemeClr val="bg1"/>
                </a:solidFill>
                <a:cs typeface="+mn-ea"/>
                <a:sym typeface="+mn-lt"/>
              </a:rPr>
              <a:t>理解</a:t>
            </a:r>
            <a:endParaRPr lang="zh-CN" altLang="en-US" sz="2800">
              <a:solidFill>
                <a:schemeClr val="bg1"/>
              </a:solidFill>
              <a:cs typeface="+mn-ea"/>
              <a:sym typeface="+mn-lt"/>
            </a:endParaRPr>
          </a:p>
        </p:txBody>
      </p:sp>
      <p:sp>
        <p:nvSpPr>
          <p:cNvPr id="66" name="六边形 65"/>
          <p:cNvSpPr/>
          <p:nvPr/>
        </p:nvSpPr>
        <p:spPr bwMode="auto">
          <a:xfrm>
            <a:off x="2871885" y="3487858"/>
            <a:ext cx="2257630" cy="1945065"/>
          </a:xfrm>
          <a:prstGeom prst="hexagon">
            <a:avLst/>
          </a:prstGeom>
          <a:solidFill>
            <a:srgbClr val="00B0F0"/>
          </a:solidFill>
          <a:ln>
            <a:no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r>
              <a:rPr lang="zh-CN" altLang="en-US" sz="2800">
                <a:solidFill>
                  <a:schemeClr val="bg1"/>
                </a:solidFill>
                <a:cs typeface="+mn-ea"/>
                <a:sym typeface="+mn-lt"/>
              </a:rPr>
              <a:t>精准的营销</a:t>
            </a:r>
            <a:r>
              <a:rPr lang="zh-CN" altLang="en-US" sz="2800" smtClean="0">
                <a:solidFill>
                  <a:schemeClr val="bg1"/>
                </a:solidFill>
                <a:cs typeface="+mn-ea"/>
                <a:sym typeface="+mn-lt"/>
              </a:rPr>
              <a:t>能力</a:t>
            </a:r>
            <a:endParaRPr lang="zh-CN" altLang="en-US" sz="2800">
              <a:solidFill>
                <a:schemeClr val="bg1"/>
              </a:solidFill>
              <a:cs typeface="+mn-ea"/>
              <a:sym typeface="+mn-lt"/>
            </a:endParaRPr>
          </a:p>
        </p:txBody>
      </p:sp>
      <p:sp>
        <p:nvSpPr>
          <p:cNvPr id="71" name="六边形 70"/>
          <p:cNvSpPr/>
          <p:nvPr/>
        </p:nvSpPr>
        <p:spPr bwMode="auto">
          <a:xfrm>
            <a:off x="1022915" y="2392835"/>
            <a:ext cx="2257630" cy="1947057"/>
          </a:xfrm>
          <a:prstGeom prst="hexagon">
            <a:avLst/>
          </a:prstGeom>
          <a:solidFill>
            <a:srgbClr val="00B0F0"/>
          </a:solidFill>
          <a:ln>
            <a:no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r>
              <a:rPr lang="zh-CN" altLang="en-US" sz="2800">
                <a:solidFill>
                  <a:schemeClr val="bg1"/>
                </a:solidFill>
                <a:cs typeface="+mn-ea"/>
                <a:sym typeface="+mn-lt"/>
              </a:rPr>
              <a:t>强大的执行</a:t>
            </a:r>
            <a:r>
              <a:rPr lang="zh-CN" altLang="en-US" sz="2800" smtClean="0">
                <a:solidFill>
                  <a:schemeClr val="bg1"/>
                </a:solidFill>
                <a:cs typeface="+mn-ea"/>
                <a:sym typeface="+mn-lt"/>
              </a:rPr>
              <a:t>力</a:t>
            </a:r>
            <a:endParaRPr lang="zh-CN" altLang="en-US" sz="2800">
              <a:solidFill>
                <a:schemeClr val="bg1"/>
              </a:solidFill>
              <a:cs typeface="+mn-ea"/>
              <a:sym typeface="+mn-lt"/>
            </a:endParaRPr>
          </a:p>
        </p:txBody>
      </p:sp>
      <p:sp>
        <p:nvSpPr>
          <p:cNvPr id="76" name="六边形 75"/>
          <p:cNvSpPr/>
          <p:nvPr/>
        </p:nvSpPr>
        <p:spPr bwMode="auto">
          <a:xfrm>
            <a:off x="4741833" y="2428670"/>
            <a:ext cx="2257630" cy="1945065"/>
          </a:xfrm>
          <a:prstGeom prst="hexagon">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endParaRPr lang="zh-CN" altLang="en-US" sz="3200">
              <a:solidFill>
                <a:schemeClr val="accent2"/>
              </a:solidFill>
              <a:cs typeface="+mn-ea"/>
              <a:sym typeface="+mn-lt"/>
            </a:endParaRPr>
          </a:p>
        </p:txBody>
      </p:sp>
      <p:sp>
        <p:nvSpPr>
          <p:cNvPr id="81" name="六边形 80"/>
          <p:cNvSpPr/>
          <p:nvPr/>
        </p:nvSpPr>
        <p:spPr bwMode="auto">
          <a:xfrm>
            <a:off x="8470707" y="2428670"/>
            <a:ext cx="2257630" cy="1945065"/>
          </a:xfrm>
          <a:prstGeom prst="hexagon">
            <a:avLst/>
          </a:prstGeom>
          <a:solidFill>
            <a:srgbClr val="00B0F0"/>
          </a:solidFill>
          <a:ln>
            <a:no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a:defRPr/>
            </a:pPr>
            <a:r>
              <a:rPr lang="zh-CN" altLang="en-US" sz="2800">
                <a:solidFill>
                  <a:schemeClr val="bg1"/>
                </a:solidFill>
                <a:cs typeface="+mn-ea"/>
                <a:sym typeface="+mn-lt"/>
              </a:rPr>
              <a:t>丰富的产品运营</a:t>
            </a:r>
            <a:r>
              <a:rPr lang="zh-CN" altLang="en-US" sz="2800" smtClean="0">
                <a:solidFill>
                  <a:schemeClr val="bg1"/>
                </a:solidFill>
                <a:cs typeface="+mn-ea"/>
                <a:sym typeface="+mn-lt"/>
              </a:rPr>
              <a:t>经验</a:t>
            </a:r>
            <a:endParaRPr lang="zh-CN" altLang="en-US" sz="2800">
              <a:solidFill>
                <a:schemeClr val="bg1"/>
              </a:solidFill>
              <a:cs typeface="+mn-ea"/>
              <a:sym typeface="+mn-lt"/>
            </a:endParaRPr>
          </a:p>
        </p:txBody>
      </p:sp>
      <p:sp>
        <p:nvSpPr>
          <p:cNvPr id="86" name="六边形 85"/>
          <p:cNvSpPr/>
          <p:nvPr/>
        </p:nvSpPr>
        <p:spPr bwMode="auto">
          <a:xfrm>
            <a:off x="6599302" y="1409352"/>
            <a:ext cx="2257630" cy="1945065"/>
          </a:xfrm>
          <a:prstGeom prst="hexagon">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fontAlgn="auto">
              <a:spcBef>
                <a:spcPts val="0"/>
              </a:spcBef>
              <a:spcAft>
                <a:spcPts val="0"/>
              </a:spcAft>
              <a:defRPr/>
            </a:pPr>
            <a:endParaRPr lang="zh-CN" altLang="en-US" sz="3001">
              <a:solidFill>
                <a:schemeClr val="bg1"/>
              </a:solidFill>
              <a:cs typeface="+mn-ea"/>
              <a:sym typeface="+mn-lt"/>
            </a:endParaRPr>
          </a:p>
        </p:txBody>
      </p:sp>
      <p:sp>
        <p:nvSpPr>
          <p:cNvPr id="88" name="Title 3"/>
          <p:cNvSpPr txBox="1">
            <a:spLocks/>
          </p:cNvSpPr>
          <p:nvPr/>
        </p:nvSpPr>
        <p:spPr>
          <a:xfrm>
            <a:off x="1448424" y="1423928"/>
            <a:ext cx="6120862" cy="608243"/>
          </a:xfrm>
          <a:prstGeom prst="rect">
            <a:avLst/>
          </a:prstGeom>
        </p:spPr>
        <p:txBody>
          <a:bodyPr wrap="square" lIns="0" tIns="0" rIns="0" bIns="0">
            <a:spAutoFit/>
          </a:bodyPr>
          <a:lstStyle>
            <a:lvl1pPr algn="l" defTabSz="685487" rtl="0" eaLnBrk="1" latinLnBrk="0" hangingPunct="1">
              <a:lnSpc>
                <a:spcPct val="90000"/>
              </a:lnSpc>
              <a:spcBef>
                <a:spcPct val="0"/>
              </a:spcBef>
              <a:buNone/>
              <a:defRPr lang="en-US" sz="3300" b="0" kern="1200" cap="none" spc="-75"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lnSpc>
                <a:spcPct val="150000"/>
              </a:lnSpc>
              <a:spcAft>
                <a:spcPts val="0"/>
              </a:spcAft>
              <a:defRPr/>
            </a:pPr>
            <a:r>
              <a:rPr lang="zh-CN" altLang="en-US" sz="1400" dirty="0">
                <a:solidFill>
                  <a:srgbClr val="00B0F0"/>
                </a:solidFill>
                <a:latin typeface="+mn-lt"/>
                <a:cs typeface="+mn-ea"/>
                <a:sym typeface="+mn-lt"/>
              </a:rPr>
              <a:t>单击填加文字内容单击填加文字内容 单击填加文字内容单击填加</a:t>
            </a:r>
            <a:endParaRPr lang="en-US" altLang="zh-CN" sz="1400" dirty="0">
              <a:solidFill>
                <a:srgbClr val="00B0F0"/>
              </a:solidFill>
              <a:latin typeface="+mn-lt"/>
              <a:cs typeface="+mn-ea"/>
              <a:sym typeface="+mn-lt"/>
            </a:endParaRPr>
          </a:p>
          <a:p>
            <a:pPr fontAlgn="auto">
              <a:lnSpc>
                <a:spcPct val="150000"/>
              </a:lnSpc>
              <a:spcAft>
                <a:spcPts val="0"/>
              </a:spcAft>
              <a:defRPr/>
            </a:pPr>
            <a:r>
              <a:rPr lang="zh-CN" altLang="en-US" sz="1400" dirty="0">
                <a:solidFill>
                  <a:srgbClr val="00B0F0"/>
                </a:solidFill>
                <a:latin typeface="+mn-lt"/>
                <a:cs typeface="+mn-ea"/>
                <a:sym typeface="+mn-lt"/>
              </a:rPr>
              <a:t>单击填加文字内容单击填加文字内容 单击填加文字内容单击填加</a:t>
            </a:r>
          </a:p>
        </p:txBody>
      </p:sp>
      <p:sp>
        <p:nvSpPr>
          <p:cNvPr id="92" name="六边形 91"/>
          <p:cNvSpPr/>
          <p:nvPr/>
        </p:nvSpPr>
        <p:spPr bwMode="auto">
          <a:xfrm>
            <a:off x="4741833" y="4527867"/>
            <a:ext cx="2257630" cy="1945065"/>
          </a:xfrm>
          <a:prstGeom prst="hexagon">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a:effectLst>
            <a:outerShdw blurRad="1524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719" fontAlgn="auto">
              <a:spcBef>
                <a:spcPts val="0"/>
              </a:spcBef>
              <a:spcAft>
                <a:spcPts val="0"/>
              </a:spcAft>
              <a:defRPr/>
            </a:pPr>
            <a:endParaRPr lang="zh-CN" altLang="en-US" sz="3001">
              <a:solidFill>
                <a:schemeClr val="bg1"/>
              </a:solidFill>
              <a:cs typeface="+mn-ea"/>
              <a:sym typeface="+mn-lt"/>
            </a:endParaRPr>
          </a:p>
        </p:txBody>
      </p:sp>
    </p:spTree>
    <p:extLst>
      <p:ext uri="{BB962C8B-B14F-4D97-AF65-F5344CB8AC3E}">
        <p14:creationId xmlns:p14="http://schemas.microsoft.com/office/powerpoint/2010/main" val="183621438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grpId="1" nodeType="after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p:cTn id="11" dur="500" fill="hold"/>
                                        <p:tgtEl>
                                          <p:spTgt spid="88"/>
                                        </p:tgtEl>
                                        <p:attrNameLst>
                                          <p:attrName>ppt_w</p:attrName>
                                        </p:attrNameLst>
                                      </p:cBhvr>
                                      <p:tavLst>
                                        <p:tav tm="0">
                                          <p:val>
                                            <p:fltVal val="0"/>
                                          </p:val>
                                        </p:tav>
                                        <p:tav tm="100000">
                                          <p:val>
                                            <p:strVal val="#ppt_w"/>
                                          </p:val>
                                        </p:tav>
                                      </p:tavLst>
                                    </p:anim>
                                    <p:anim calcmode="lin" valueType="num">
                                      <p:cBhvr>
                                        <p:cTn id="12" dur="500" fill="hold"/>
                                        <p:tgtEl>
                                          <p:spTgt spid="88"/>
                                        </p:tgtEl>
                                        <p:attrNameLst>
                                          <p:attrName>ppt_h</p:attrName>
                                        </p:attrNameLst>
                                      </p:cBhvr>
                                      <p:tavLst>
                                        <p:tav tm="0">
                                          <p:val>
                                            <p:fltVal val="0"/>
                                          </p:val>
                                        </p:tav>
                                        <p:tav tm="100000">
                                          <p:val>
                                            <p:strVal val="#ppt_h"/>
                                          </p:val>
                                        </p:tav>
                                      </p:tavLst>
                                    </p:anim>
                                    <p:animEffect transition="in" filter="fade">
                                      <p:cBhvr>
                                        <p:cTn id="13" dur="500"/>
                                        <p:tgtEl>
                                          <p:spTgt spid="8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500" fill="hold"/>
                                        <p:tgtEl>
                                          <p:spTgt spid="71"/>
                                        </p:tgtEl>
                                        <p:attrNameLst>
                                          <p:attrName>ppt_w</p:attrName>
                                        </p:attrNameLst>
                                      </p:cBhvr>
                                      <p:tavLst>
                                        <p:tav tm="0">
                                          <p:val>
                                            <p:fltVal val="0"/>
                                          </p:val>
                                        </p:tav>
                                        <p:tav tm="100000">
                                          <p:val>
                                            <p:strVal val="#ppt_w"/>
                                          </p:val>
                                        </p:tav>
                                      </p:tavLst>
                                    </p:anim>
                                    <p:anim calcmode="lin" valueType="num">
                                      <p:cBhvr>
                                        <p:cTn id="18" dur="500" fill="hold"/>
                                        <p:tgtEl>
                                          <p:spTgt spid="71"/>
                                        </p:tgtEl>
                                        <p:attrNameLst>
                                          <p:attrName>ppt_h</p:attrName>
                                        </p:attrNameLst>
                                      </p:cBhvr>
                                      <p:tavLst>
                                        <p:tav tm="0">
                                          <p:val>
                                            <p:fltVal val="0"/>
                                          </p:val>
                                        </p:tav>
                                        <p:tav tm="100000">
                                          <p:val>
                                            <p:strVal val="#ppt_h"/>
                                          </p:val>
                                        </p:tav>
                                      </p:tavLst>
                                    </p:anim>
                                    <p:animEffect transition="in" filter="fade">
                                      <p:cBhvr>
                                        <p:cTn id="19" dur="500"/>
                                        <p:tgtEl>
                                          <p:spTgt spid="7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 calcmode="lin" valueType="num">
                                      <p:cBhvr>
                                        <p:cTn id="23" dur="500" fill="hold"/>
                                        <p:tgtEl>
                                          <p:spTgt spid="76"/>
                                        </p:tgtEl>
                                        <p:attrNameLst>
                                          <p:attrName>ppt_w</p:attrName>
                                        </p:attrNameLst>
                                      </p:cBhvr>
                                      <p:tavLst>
                                        <p:tav tm="0">
                                          <p:val>
                                            <p:fltVal val="0"/>
                                          </p:val>
                                        </p:tav>
                                        <p:tav tm="100000">
                                          <p:val>
                                            <p:strVal val="#ppt_w"/>
                                          </p:val>
                                        </p:tav>
                                      </p:tavLst>
                                    </p:anim>
                                    <p:anim calcmode="lin" valueType="num">
                                      <p:cBhvr>
                                        <p:cTn id="24" dur="500" fill="hold"/>
                                        <p:tgtEl>
                                          <p:spTgt spid="76"/>
                                        </p:tgtEl>
                                        <p:attrNameLst>
                                          <p:attrName>ppt_h</p:attrName>
                                        </p:attrNameLst>
                                      </p:cBhvr>
                                      <p:tavLst>
                                        <p:tav tm="0">
                                          <p:val>
                                            <p:fltVal val="0"/>
                                          </p:val>
                                        </p:tav>
                                        <p:tav tm="100000">
                                          <p:val>
                                            <p:strVal val="#ppt_h"/>
                                          </p:val>
                                        </p:tav>
                                      </p:tavLst>
                                    </p:anim>
                                    <p:animEffect transition="in" filter="fade">
                                      <p:cBhvr>
                                        <p:cTn id="25" dur="500"/>
                                        <p:tgtEl>
                                          <p:spTgt spid="7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p:cTn id="29" dur="500" fill="hold"/>
                                        <p:tgtEl>
                                          <p:spTgt spid="81"/>
                                        </p:tgtEl>
                                        <p:attrNameLst>
                                          <p:attrName>ppt_w</p:attrName>
                                        </p:attrNameLst>
                                      </p:cBhvr>
                                      <p:tavLst>
                                        <p:tav tm="0">
                                          <p:val>
                                            <p:fltVal val="0"/>
                                          </p:val>
                                        </p:tav>
                                        <p:tav tm="100000">
                                          <p:val>
                                            <p:strVal val="#ppt_w"/>
                                          </p:val>
                                        </p:tav>
                                      </p:tavLst>
                                    </p:anim>
                                    <p:anim calcmode="lin" valueType="num">
                                      <p:cBhvr>
                                        <p:cTn id="30" dur="500" fill="hold"/>
                                        <p:tgtEl>
                                          <p:spTgt spid="81"/>
                                        </p:tgtEl>
                                        <p:attrNameLst>
                                          <p:attrName>ppt_h</p:attrName>
                                        </p:attrNameLst>
                                      </p:cBhvr>
                                      <p:tavLst>
                                        <p:tav tm="0">
                                          <p:val>
                                            <p:fltVal val="0"/>
                                          </p:val>
                                        </p:tav>
                                        <p:tav tm="100000">
                                          <p:val>
                                            <p:strVal val="#ppt_h"/>
                                          </p:val>
                                        </p:tav>
                                      </p:tavLst>
                                    </p:anim>
                                    <p:animEffect transition="in" filter="fade">
                                      <p:cBhvr>
                                        <p:cTn id="31" dur="500"/>
                                        <p:tgtEl>
                                          <p:spTgt spid="81"/>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cBhvr>
                                        <p:cTn id="35" dur="500" fill="hold"/>
                                        <p:tgtEl>
                                          <p:spTgt spid="86"/>
                                        </p:tgtEl>
                                        <p:attrNameLst>
                                          <p:attrName>ppt_w</p:attrName>
                                        </p:attrNameLst>
                                      </p:cBhvr>
                                      <p:tavLst>
                                        <p:tav tm="0">
                                          <p:val>
                                            <p:fltVal val="0"/>
                                          </p:val>
                                        </p:tav>
                                        <p:tav tm="100000">
                                          <p:val>
                                            <p:strVal val="#ppt_w"/>
                                          </p:val>
                                        </p:tav>
                                      </p:tavLst>
                                    </p:anim>
                                    <p:anim calcmode="lin" valueType="num">
                                      <p:cBhvr>
                                        <p:cTn id="36" dur="500" fill="hold"/>
                                        <p:tgtEl>
                                          <p:spTgt spid="86"/>
                                        </p:tgtEl>
                                        <p:attrNameLst>
                                          <p:attrName>ppt_h</p:attrName>
                                        </p:attrNameLst>
                                      </p:cBhvr>
                                      <p:tavLst>
                                        <p:tav tm="0">
                                          <p:val>
                                            <p:fltVal val="0"/>
                                          </p:val>
                                        </p:tav>
                                        <p:tav tm="100000">
                                          <p:val>
                                            <p:strVal val="#ppt_h"/>
                                          </p:val>
                                        </p:tav>
                                      </p:tavLst>
                                    </p:anim>
                                    <p:animEffect transition="in" filter="fade">
                                      <p:cBhvr>
                                        <p:cTn id="37" dur="500"/>
                                        <p:tgtEl>
                                          <p:spTgt spid="86"/>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p:cTn id="41" dur="500" fill="hold"/>
                                        <p:tgtEl>
                                          <p:spTgt spid="66"/>
                                        </p:tgtEl>
                                        <p:attrNameLst>
                                          <p:attrName>ppt_w</p:attrName>
                                        </p:attrNameLst>
                                      </p:cBhvr>
                                      <p:tavLst>
                                        <p:tav tm="0">
                                          <p:val>
                                            <p:fltVal val="0"/>
                                          </p:val>
                                        </p:tav>
                                        <p:tav tm="100000">
                                          <p:val>
                                            <p:strVal val="#ppt_w"/>
                                          </p:val>
                                        </p:tav>
                                      </p:tavLst>
                                    </p:anim>
                                    <p:anim calcmode="lin" valueType="num">
                                      <p:cBhvr>
                                        <p:cTn id="42" dur="500" fill="hold"/>
                                        <p:tgtEl>
                                          <p:spTgt spid="66"/>
                                        </p:tgtEl>
                                        <p:attrNameLst>
                                          <p:attrName>ppt_h</p:attrName>
                                        </p:attrNameLst>
                                      </p:cBhvr>
                                      <p:tavLst>
                                        <p:tav tm="0">
                                          <p:val>
                                            <p:fltVal val="0"/>
                                          </p:val>
                                        </p:tav>
                                        <p:tav tm="100000">
                                          <p:val>
                                            <p:strVal val="#ppt_h"/>
                                          </p:val>
                                        </p:tav>
                                      </p:tavLst>
                                    </p:anim>
                                    <p:animEffect transition="in" filter="fade">
                                      <p:cBhvr>
                                        <p:cTn id="43" dur="500"/>
                                        <p:tgtEl>
                                          <p:spTgt spid="66"/>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500" fill="hold"/>
                                        <p:tgtEl>
                                          <p:spTgt spid="92"/>
                                        </p:tgtEl>
                                        <p:attrNameLst>
                                          <p:attrName>ppt_w</p:attrName>
                                        </p:attrNameLst>
                                      </p:cBhvr>
                                      <p:tavLst>
                                        <p:tav tm="0">
                                          <p:val>
                                            <p:fltVal val="0"/>
                                          </p:val>
                                        </p:tav>
                                        <p:tav tm="100000">
                                          <p:val>
                                            <p:strVal val="#ppt_w"/>
                                          </p:val>
                                        </p:tav>
                                      </p:tavLst>
                                    </p:anim>
                                    <p:anim calcmode="lin" valueType="num">
                                      <p:cBhvr>
                                        <p:cTn id="48" dur="500" fill="hold"/>
                                        <p:tgtEl>
                                          <p:spTgt spid="92"/>
                                        </p:tgtEl>
                                        <p:attrNameLst>
                                          <p:attrName>ppt_h</p:attrName>
                                        </p:attrNameLst>
                                      </p:cBhvr>
                                      <p:tavLst>
                                        <p:tav tm="0">
                                          <p:val>
                                            <p:fltVal val="0"/>
                                          </p:val>
                                        </p:tav>
                                        <p:tav tm="100000">
                                          <p:val>
                                            <p:strVal val="#ppt_h"/>
                                          </p:val>
                                        </p:tav>
                                      </p:tavLst>
                                    </p:anim>
                                    <p:animEffect transition="in" filter="fade">
                                      <p:cBhvr>
                                        <p:cTn id="49" dur="500"/>
                                        <p:tgtEl>
                                          <p:spTgt spid="92"/>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63" grpId="0" animBg="1"/>
      <p:bldP spid="66" grpId="0" animBg="1"/>
      <p:bldP spid="71" grpId="0" animBg="1"/>
      <p:bldP spid="76" grpId="0" animBg="1"/>
      <p:bldP spid="81" grpId="0" animBg="1"/>
      <p:bldP spid="86" grpId="0" animBg="1"/>
      <p:bldP spid="88" grpId="1"/>
      <p:bldP spid="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可行性分析</a:t>
            </a:r>
          </a:p>
        </p:txBody>
      </p:sp>
      <p:cxnSp>
        <p:nvCxnSpPr>
          <p:cNvPr id="37" name="直接连接符 46"/>
          <p:cNvCxnSpPr>
            <a:cxnSpLocks noChangeShapeType="1"/>
          </p:cNvCxnSpPr>
          <p:nvPr/>
        </p:nvCxnSpPr>
        <p:spPr bwMode="auto">
          <a:xfrm>
            <a:off x="803275" y="3475038"/>
            <a:ext cx="10483850" cy="0"/>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79" name="组合 78"/>
          <p:cNvGrpSpPr/>
          <p:nvPr/>
        </p:nvGrpSpPr>
        <p:grpSpPr>
          <a:xfrm>
            <a:off x="803275" y="3211570"/>
            <a:ext cx="2168189" cy="2495700"/>
            <a:chOff x="803275" y="3211570"/>
            <a:chExt cx="2168189" cy="2495700"/>
          </a:xfrm>
        </p:grpSpPr>
        <p:cxnSp>
          <p:nvCxnSpPr>
            <p:cNvPr id="27" name="直接连接符 30"/>
            <p:cNvCxnSpPr>
              <a:cxnSpLocks noChangeShapeType="1"/>
            </p:cNvCxnSpPr>
            <p:nvPr/>
          </p:nvCxnSpPr>
          <p:spPr bwMode="auto">
            <a:xfrm>
              <a:off x="1932782" y="3635375"/>
              <a:ext cx="0" cy="920750"/>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78" name="组合 77"/>
            <p:cNvGrpSpPr/>
            <p:nvPr/>
          </p:nvGrpSpPr>
          <p:grpSpPr>
            <a:xfrm>
              <a:off x="803275" y="4614662"/>
              <a:ext cx="2168189" cy="1092608"/>
              <a:chOff x="803275" y="4665462"/>
              <a:chExt cx="2168189" cy="1092608"/>
            </a:xfrm>
          </p:grpSpPr>
          <p:sp>
            <p:nvSpPr>
              <p:cNvPr id="53" name="TextBox 17"/>
              <p:cNvSpPr txBox="1"/>
              <p:nvPr/>
            </p:nvSpPr>
            <p:spPr>
              <a:xfrm>
                <a:off x="1327488" y="4665462"/>
                <a:ext cx="1210588" cy="400110"/>
              </a:xfrm>
              <a:prstGeom prst="rect">
                <a:avLst/>
              </a:prstGeom>
              <a:noFill/>
            </p:spPr>
            <p:txBody>
              <a:bodyPr wrap="none" rtlCol="0">
                <a:spAutoFit/>
              </a:bodyPr>
              <a:lstStyle/>
              <a:p>
                <a:pPr algn="r"/>
                <a:r>
                  <a:rPr lang="zh-CN" altLang="en-US" sz="2000" dirty="0">
                    <a:solidFill>
                      <a:schemeClr val="bg1"/>
                    </a:solidFill>
                    <a:cs typeface="+mn-ea"/>
                    <a:sym typeface="+mn-lt"/>
                  </a:rPr>
                  <a:t>主要任务</a:t>
                </a:r>
              </a:p>
            </p:txBody>
          </p:sp>
          <p:sp>
            <p:nvSpPr>
              <p:cNvPr id="54" name="TextBox 24"/>
              <p:cNvSpPr txBox="1"/>
              <p:nvPr/>
            </p:nvSpPr>
            <p:spPr>
              <a:xfrm>
                <a:off x="803275" y="5065573"/>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9" name="组合 8"/>
            <p:cNvGrpSpPr/>
            <p:nvPr/>
          </p:nvGrpSpPr>
          <p:grpSpPr>
            <a:xfrm>
              <a:off x="1635796" y="3211570"/>
              <a:ext cx="572852" cy="572852"/>
              <a:chOff x="1635796" y="3211570"/>
              <a:chExt cx="572852" cy="572852"/>
            </a:xfrm>
          </p:grpSpPr>
          <p:sp>
            <p:nvSpPr>
              <p:cNvPr id="38" name="椭圆 47"/>
              <p:cNvSpPr>
                <a:spLocks noChangeArrowheads="1"/>
              </p:cNvSpPr>
              <p:nvPr/>
            </p:nvSpPr>
            <p:spPr bwMode="auto">
              <a:xfrm>
                <a:off x="1635796" y="3211570"/>
                <a:ext cx="572852" cy="572852"/>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67" name="KSO_Shape"/>
              <p:cNvSpPr>
                <a:spLocks/>
              </p:cNvSpPr>
              <p:nvPr/>
            </p:nvSpPr>
            <p:spPr bwMode="auto">
              <a:xfrm>
                <a:off x="1766667" y="3321977"/>
                <a:ext cx="360145" cy="30612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grpSp>
      <p:grpSp>
        <p:nvGrpSpPr>
          <p:cNvPr id="80" name="组合 79"/>
          <p:cNvGrpSpPr/>
          <p:nvPr/>
        </p:nvGrpSpPr>
        <p:grpSpPr>
          <a:xfrm>
            <a:off x="2447251" y="1752371"/>
            <a:ext cx="2168189" cy="2054276"/>
            <a:chOff x="2447251" y="1752371"/>
            <a:chExt cx="2168189" cy="2054276"/>
          </a:xfrm>
        </p:grpSpPr>
        <p:cxnSp>
          <p:nvCxnSpPr>
            <p:cNvPr id="28" name="直接连接符 31"/>
            <p:cNvCxnSpPr>
              <a:cxnSpLocks noChangeShapeType="1"/>
            </p:cNvCxnSpPr>
            <p:nvPr/>
          </p:nvCxnSpPr>
          <p:spPr bwMode="auto">
            <a:xfrm>
              <a:off x="3576638" y="2851150"/>
              <a:ext cx="0" cy="825500"/>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51" name="组合 50"/>
            <p:cNvGrpSpPr/>
            <p:nvPr/>
          </p:nvGrpSpPr>
          <p:grpSpPr>
            <a:xfrm>
              <a:off x="2447251" y="1752371"/>
              <a:ext cx="2168189" cy="1092607"/>
              <a:chOff x="2447251" y="1574571"/>
              <a:chExt cx="2168189" cy="1092607"/>
            </a:xfrm>
          </p:grpSpPr>
          <p:sp>
            <p:nvSpPr>
              <p:cNvPr id="55" name="TextBox 17"/>
              <p:cNvSpPr txBox="1"/>
              <p:nvPr/>
            </p:nvSpPr>
            <p:spPr>
              <a:xfrm>
                <a:off x="2971464" y="1574571"/>
                <a:ext cx="1210588" cy="400110"/>
              </a:xfrm>
              <a:prstGeom prst="rect">
                <a:avLst/>
              </a:prstGeom>
              <a:noFill/>
            </p:spPr>
            <p:txBody>
              <a:bodyPr wrap="none" rtlCol="0">
                <a:spAutoFit/>
              </a:bodyPr>
              <a:lstStyle/>
              <a:p>
                <a:pPr algn="r"/>
                <a:r>
                  <a:rPr lang="zh-CN" altLang="en-US" sz="2000">
                    <a:solidFill>
                      <a:schemeClr val="bg1"/>
                    </a:solidFill>
                    <a:cs typeface="+mn-ea"/>
                    <a:sym typeface="+mn-lt"/>
                  </a:rPr>
                  <a:t>时间进度</a:t>
                </a:r>
              </a:p>
            </p:txBody>
          </p:sp>
          <p:sp>
            <p:nvSpPr>
              <p:cNvPr id="56" name="TextBox 24"/>
              <p:cNvSpPr txBox="1"/>
              <p:nvPr/>
            </p:nvSpPr>
            <p:spPr>
              <a:xfrm>
                <a:off x="2447251" y="1974681"/>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10" name="组合 9"/>
            <p:cNvGrpSpPr/>
            <p:nvPr/>
          </p:nvGrpSpPr>
          <p:grpSpPr>
            <a:xfrm>
              <a:off x="3289178" y="3231728"/>
              <a:ext cx="574919" cy="574919"/>
              <a:chOff x="3289178" y="3231728"/>
              <a:chExt cx="574919" cy="574919"/>
            </a:xfrm>
          </p:grpSpPr>
          <p:sp>
            <p:nvSpPr>
              <p:cNvPr id="39" name="椭圆 48"/>
              <p:cNvSpPr>
                <a:spLocks noChangeArrowheads="1"/>
              </p:cNvSpPr>
              <p:nvPr/>
            </p:nvSpPr>
            <p:spPr bwMode="auto">
              <a:xfrm>
                <a:off x="3289178" y="3231728"/>
                <a:ext cx="574919" cy="574919"/>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68" name="KSO_Shape"/>
              <p:cNvSpPr>
                <a:spLocks/>
              </p:cNvSpPr>
              <p:nvPr/>
            </p:nvSpPr>
            <p:spPr bwMode="auto">
              <a:xfrm>
                <a:off x="3407217" y="3349484"/>
                <a:ext cx="338841" cy="33940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cs typeface="+mn-ea"/>
                  <a:sym typeface="+mn-lt"/>
                </a:endParaRPr>
              </a:p>
            </p:txBody>
          </p:sp>
        </p:grpSp>
      </p:grpSp>
      <p:grpSp>
        <p:nvGrpSpPr>
          <p:cNvPr id="82" name="组合 81"/>
          <p:cNvGrpSpPr/>
          <p:nvPr/>
        </p:nvGrpSpPr>
        <p:grpSpPr>
          <a:xfrm>
            <a:off x="4091227" y="3231728"/>
            <a:ext cx="2168189" cy="2475542"/>
            <a:chOff x="4091227" y="3231728"/>
            <a:chExt cx="2168189" cy="2475542"/>
          </a:xfrm>
        </p:grpSpPr>
        <p:cxnSp>
          <p:nvCxnSpPr>
            <p:cNvPr id="29" name="直接连接符 32"/>
            <p:cNvCxnSpPr>
              <a:cxnSpLocks noChangeShapeType="1"/>
            </p:cNvCxnSpPr>
            <p:nvPr/>
          </p:nvCxnSpPr>
          <p:spPr bwMode="auto">
            <a:xfrm flipH="1">
              <a:off x="5234782" y="3635375"/>
              <a:ext cx="0" cy="849313"/>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77" name="组合 76"/>
            <p:cNvGrpSpPr/>
            <p:nvPr/>
          </p:nvGrpSpPr>
          <p:grpSpPr>
            <a:xfrm>
              <a:off x="4091227" y="4614662"/>
              <a:ext cx="2168189" cy="1092608"/>
              <a:chOff x="4091227" y="4665462"/>
              <a:chExt cx="2168189" cy="1092608"/>
            </a:xfrm>
          </p:grpSpPr>
          <p:sp>
            <p:nvSpPr>
              <p:cNvPr id="57" name="TextBox 17"/>
              <p:cNvSpPr txBox="1"/>
              <p:nvPr/>
            </p:nvSpPr>
            <p:spPr>
              <a:xfrm>
                <a:off x="4615440" y="4665462"/>
                <a:ext cx="1210588" cy="400110"/>
              </a:xfrm>
              <a:prstGeom prst="rect">
                <a:avLst/>
              </a:prstGeom>
              <a:noFill/>
            </p:spPr>
            <p:txBody>
              <a:bodyPr wrap="none" rtlCol="0">
                <a:spAutoFit/>
              </a:bodyPr>
              <a:lstStyle/>
              <a:p>
                <a:pPr algn="r"/>
                <a:r>
                  <a:rPr lang="zh-CN" altLang="en-US" sz="2000">
                    <a:solidFill>
                      <a:schemeClr val="bg1"/>
                    </a:solidFill>
                    <a:cs typeface="+mn-ea"/>
                    <a:sym typeface="+mn-lt"/>
                  </a:rPr>
                  <a:t>效益预测</a:t>
                </a:r>
              </a:p>
            </p:txBody>
          </p:sp>
          <p:sp>
            <p:nvSpPr>
              <p:cNvPr id="58" name="TextBox 24"/>
              <p:cNvSpPr txBox="1"/>
              <p:nvPr/>
            </p:nvSpPr>
            <p:spPr>
              <a:xfrm>
                <a:off x="4091227" y="5065573"/>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43" name="组合 42"/>
            <p:cNvGrpSpPr/>
            <p:nvPr/>
          </p:nvGrpSpPr>
          <p:grpSpPr>
            <a:xfrm>
              <a:off x="4944147" y="3231728"/>
              <a:ext cx="574919" cy="574919"/>
              <a:chOff x="4944147" y="3231728"/>
              <a:chExt cx="574919" cy="574919"/>
            </a:xfrm>
          </p:grpSpPr>
          <p:sp>
            <p:nvSpPr>
              <p:cNvPr id="40" name="椭圆 49"/>
              <p:cNvSpPr>
                <a:spLocks noChangeArrowheads="1"/>
              </p:cNvSpPr>
              <p:nvPr/>
            </p:nvSpPr>
            <p:spPr bwMode="auto">
              <a:xfrm>
                <a:off x="4944147" y="3231728"/>
                <a:ext cx="574919" cy="574919"/>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69" name="KSO_Shape"/>
              <p:cNvSpPr>
                <a:spLocks/>
              </p:cNvSpPr>
              <p:nvPr/>
            </p:nvSpPr>
            <p:spPr bwMode="auto">
              <a:xfrm>
                <a:off x="5047438" y="3352983"/>
                <a:ext cx="336587" cy="290026"/>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cs typeface="+mn-ea"/>
                  <a:sym typeface="+mn-lt"/>
                </a:endParaRPr>
              </a:p>
            </p:txBody>
          </p:sp>
        </p:grpSp>
      </p:grpSp>
      <p:grpSp>
        <p:nvGrpSpPr>
          <p:cNvPr id="83" name="组合 82"/>
          <p:cNvGrpSpPr/>
          <p:nvPr/>
        </p:nvGrpSpPr>
        <p:grpSpPr>
          <a:xfrm>
            <a:off x="5757069" y="1735249"/>
            <a:ext cx="2168189" cy="2049173"/>
            <a:chOff x="5757069" y="1735249"/>
            <a:chExt cx="2168189" cy="2049173"/>
          </a:xfrm>
        </p:grpSpPr>
        <p:cxnSp>
          <p:nvCxnSpPr>
            <p:cNvPr id="30" name="直接连接符 33"/>
            <p:cNvCxnSpPr>
              <a:cxnSpLocks noChangeShapeType="1"/>
            </p:cNvCxnSpPr>
            <p:nvPr/>
          </p:nvCxnSpPr>
          <p:spPr bwMode="auto">
            <a:xfrm>
              <a:off x="6886576" y="2813050"/>
              <a:ext cx="0" cy="825500"/>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52" name="组合 51"/>
            <p:cNvGrpSpPr/>
            <p:nvPr/>
          </p:nvGrpSpPr>
          <p:grpSpPr>
            <a:xfrm>
              <a:off x="5757069" y="1735249"/>
              <a:ext cx="2168189" cy="1109729"/>
              <a:chOff x="5757069" y="1557449"/>
              <a:chExt cx="2168189" cy="1109729"/>
            </a:xfrm>
          </p:grpSpPr>
          <p:sp>
            <p:nvSpPr>
              <p:cNvPr id="59" name="TextBox 17"/>
              <p:cNvSpPr txBox="1"/>
              <p:nvPr/>
            </p:nvSpPr>
            <p:spPr>
              <a:xfrm>
                <a:off x="5851148" y="1557449"/>
                <a:ext cx="1980030" cy="400110"/>
              </a:xfrm>
              <a:prstGeom prst="rect">
                <a:avLst/>
              </a:prstGeom>
              <a:noFill/>
            </p:spPr>
            <p:txBody>
              <a:bodyPr wrap="none" rtlCol="0">
                <a:spAutoFit/>
              </a:bodyPr>
              <a:lstStyle/>
              <a:p>
                <a:pPr algn="ctr"/>
                <a:r>
                  <a:rPr lang="zh-CN" altLang="en-US" sz="2000">
                    <a:solidFill>
                      <a:schemeClr val="bg1"/>
                    </a:solidFill>
                    <a:cs typeface="+mn-ea"/>
                    <a:sym typeface="+mn-lt"/>
                  </a:rPr>
                  <a:t>团队协作能力强</a:t>
                </a:r>
              </a:p>
            </p:txBody>
          </p:sp>
          <p:sp>
            <p:nvSpPr>
              <p:cNvPr id="60" name="TextBox 24"/>
              <p:cNvSpPr txBox="1"/>
              <p:nvPr/>
            </p:nvSpPr>
            <p:spPr>
              <a:xfrm>
                <a:off x="5757069" y="1974681"/>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47" name="组合 46"/>
            <p:cNvGrpSpPr/>
            <p:nvPr/>
          </p:nvGrpSpPr>
          <p:grpSpPr>
            <a:xfrm>
              <a:off x="6599116" y="3211570"/>
              <a:ext cx="574919" cy="572852"/>
              <a:chOff x="6599116" y="3211570"/>
              <a:chExt cx="574919" cy="572852"/>
            </a:xfrm>
          </p:grpSpPr>
          <p:sp>
            <p:nvSpPr>
              <p:cNvPr id="41" name="椭圆 50"/>
              <p:cNvSpPr>
                <a:spLocks noChangeArrowheads="1"/>
              </p:cNvSpPr>
              <p:nvPr/>
            </p:nvSpPr>
            <p:spPr bwMode="auto">
              <a:xfrm>
                <a:off x="6599116" y="3211570"/>
                <a:ext cx="574919" cy="572852"/>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70" name="KSO_Shape"/>
              <p:cNvSpPr>
                <a:spLocks/>
              </p:cNvSpPr>
              <p:nvPr/>
            </p:nvSpPr>
            <p:spPr bwMode="auto">
              <a:xfrm>
                <a:off x="6688243" y="3351392"/>
                <a:ext cx="388547" cy="26680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grpSp>
      <p:grpSp>
        <p:nvGrpSpPr>
          <p:cNvPr id="84" name="组合 83"/>
          <p:cNvGrpSpPr/>
          <p:nvPr/>
        </p:nvGrpSpPr>
        <p:grpSpPr>
          <a:xfrm>
            <a:off x="7491870" y="3201565"/>
            <a:ext cx="2168189" cy="2505705"/>
            <a:chOff x="7491870" y="3201565"/>
            <a:chExt cx="2168189" cy="2505705"/>
          </a:xfrm>
        </p:grpSpPr>
        <p:cxnSp>
          <p:nvCxnSpPr>
            <p:cNvPr id="31" name="直接连接符 34"/>
            <p:cNvCxnSpPr>
              <a:cxnSpLocks noChangeShapeType="1"/>
            </p:cNvCxnSpPr>
            <p:nvPr/>
          </p:nvCxnSpPr>
          <p:spPr bwMode="auto">
            <a:xfrm>
              <a:off x="8541545" y="3635375"/>
              <a:ext cx="0" cy="849313"/>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75" name="组合 74"/>
            <p:cNvGrpSpPr/>
            <p:nvPr/>
          </p:nvGrpSpPr>
          <p:grpSpPr>
            <a:xfrm>
              <a:off x="7491870" y="4614662"/>
              <a:ext cx="2168189" cy="1092608"/>
              <a:chOff x="7491870" y="4665462"/>
              <a:chExt cx="2168189" cy="1092608"/>
            </a:xfrm>
          </p:grpSpPr>
          <p:sp>
            <p:nvSpPr>
              <p:cNvPr id="61" name="TextBox 17"/>
              <p:cNvSpPr txBox="1"/>
              <p:nvPr/>
            </p:nvSpPr>
            <p:spPr>
              <a:xfrm>
                <a:off x="7714189" y="4665462"/>
                <a:ext cx="1723550" cy="400110"/>
              </a:xfrm>
              <a:prstGeom prst="rect">
                <a:avLst/>
              </a:prstGeom>
              <a:noFill/>
            </p:spPr>
            <p:txBody>
              <a:bodyPr wrap="none" rtlCol="0">
                <a:spAutoFit/>
              </a:bodyPr>
              <a:lstStyle/>
              <a:p>
                <a:pPr algn="ctr"/>
                <a:r>
                  <a:rPr lang="zh-CN" altLang="en-US" sz="2000">
                    <a:solidFill>
                      <a:schemeClr val="bg1"/>
                    </a:solidFill>
                    <a:cs typeface="+mn-ea"/>
                    <a:sym typeface="+mn-lt"/>
                  </a:rPr>
                  <a:t>操作方式科学</a:t>
                </a:r>
              </a:p>
            </p:txBody>
          </p:sp>
          <p:sp>
            <p:nvSpPr>
              <p:cNvPr id="62" name="TextBox 24"/>
              <p:cNvSpPr txBox="1"/>
              <p:nvPr/>
            </p:nvSpPr>
            <p:spPr>
              <a:xfrm>
                <a:off x="7491870" y="5065573"/>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48" name="组合 47"/>
            <p:cNvGrpSpPr/>
            <p:nvPr/>
          </p:nvGrpSpPr>
          <p:grpSpPr>
            <a:xfrm>
              <a:off x="8254085" y="3201565"/>
              <a:ext cx="574919" cy="574919"/>
              <a:chOff x="8254085" y="3201565"/>
              <a:chExt cx="574919" cy="574919"/>
            </a:xfrm>
          </p:grpSpPr>
          <p:sp>
            <p:nvSpPr>
              <p:cNvPr id="42" name="椭圆 51"/>
              <p:cNvSpPr>
                <a:spLocks noChangeArrowheads="1"/>
              </p:cNvSpPr>
              <p:nvPr/>
            </p:nvSpPr>
            <p:spPr bwMode="auto">
              <a:xfrm>
                <a:off x="8254085" y="3201565"/>
                <a:ext cx="574919" cy="574919"/>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72" name="KSO_Shape"/>
              <p:cNvSpPr>
                <a:spLocks/>
              </p:cNvSpPr>
              <p:nvPr/>
            </p:nvSpPr>
            <p:spPr bwMode="auto">
              <a:xfrm>
                <a:off x="8391483" y="3298503"/>
                <a:ext cx="340274" cy="336871"/>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grpSp>
      <p:grpSp>
        <p:nvGrpSpPr>
          <p:cNvPr id="85" name="组合 84"/>
          <p:cNvGrpSpPr/>
          <p:nvPr/>
        </p:nvGrpSpPr>
        <p:grpSpPr>
          <a:xfrm>
            <a:off x="9135846" y="1769210"/>
            <a:ext cx="2168189" cy="2007274"/>
            <a:chOff x="9135846" y="1769210"/>
            <a:chExt cx="2168189" cy="2007274"/>
          </a:xfrm>
        </p:grpSpPr>
        <p:cxnSp>
          <p:nvCxnSpPr>
            <p:cNvPr id="44" name="直接连接符 33"/>
            <p:cNvCxnSpPr>
              <a:cxnSpLocks noChangeShapeType="1"/>
            </p:cNvCxnSpPr>
            <p:nvPr/>
          </p:nvCxnSpPr>
          <p:spPr bwMode="auto">
            <a:xfrm>
              <a:off x="10196512" y="2805112"/>
              <a:ext cx="0" cy="825500"/>
            </a:xfrm>
            <a:prstGeom prst="line">
              <a:avLst/>
            </a:prstGeom>
            <a:noFill/>
            <a:ln w="19050">
              <a:solidFill>
                <a:srgbClr val="00B0F0"/>
              </a:solidFill>
              <a:prstDash val="sysDot"/>
              <a:round/>
              <a:headEnd type="oval" w="med" len="med"/>
              <a:tailEnd type="oval" w="med" len="med"/>
            </a:ln>
            <a:extLst>
              <a:ext uri="{909E8E84-426E-40DD-AFC4-6F175D3DCCD1}">
                <a14:hiddenFill xmlns:a14="http://schemas.microsoft.com/office/drawing/2010/main">
                  <a:noFill/>
                </a14:hiddenFill>
              </a:ext>
            </a:extLst>
          </p:spPr>
        </p:cxnSp>
        <p:grpSp>
          <p:nvGrpSpPr>
            <p:cNvPr id="74" name="组合 73"/>
            <p:cNvGrpSpPr/>
            <p:nvPr/>
          </p:nvGrpSpPr>
          <p:grpSpPr>
            <a:xfrm>
              <a:off x="9135846" y="1769210"/>
              <a:ext cx="2168189" cy="1075768"/>
              <a:chOff x="9135846" y="1591410"/>
              <a:chExt cx="2168189" cy="1075768"/>
            </a:xfrm>
          </p:grpSpPr>
          <p:sp>
            <p:nvSpPr>
              <p:cNvPr id="64" name="TextBox 17"/>
              <p:cNvSpPr txBox="1"/>
              <p:nvPr/>
            </p:nvSpPr>
            <p:spPr>
              <a:xfrm>
                <a:off x="9331564" y="1591410"/>
                <a:ext cx="1723550" cy="400110"/>
              </a:xfrm>
              <a:prstGeom prst="rect">
                <a:avLst/>
              </a:prstGeom>
              <a:noFill/>
            </p:spPr>
            <p:txBody>
              <a:bodyPr wrap="none" rtlCol="0">
                <a:spAutoFit/>
              </a:bodyPr>
              <a:lstStyle/>
              <a:p>
                <a:pPr algn="ctr"/>
                <a:r>
                  <a:rPr lang="zh-CN" altLang="en-US" sz="2000">
                    <a:solidFill>
                      <a:schemeClr val="bg1"/>
                    </a:solidFill>
                    <a:cs typeface="+mn-ea"/>
                    <a:sym typeface="+mn-lt"/>
                  </a:rPr>
                  <a:t>资金准备充足</a:t>
                </a:r>
              </a:p>
            </p:txBody>
          </p:sp>
          <p:sp>
            <p:nvSpPr>
              <p:cNvPr id="65" name="TextBox 24"/>
              <p:cNvSpPr txBox="1"/>
              <p:nvPr/>
            </p:nvSpPr>
            <p:spPr>
              <a:xfrm>
                <a:off x="9135846" y="1974681"/>
                <a:ext cx="2168189" cy="692497"/>
              </a:xfrm>
              <a:prstGeom prst="rect">
                <a:avLst/>
              </a:prstGeom>
              <a:noFill/>
            </p:spPr>
            <p:txBody>
              <a:bodyPr wrap="square" rtlCol="0">
                <a:spAutoFit/>
              </a:bodyPr>
              <a:lstStyle/>
              <a:p>
                <a:pPr>
                  <a:defRPr/>
                </a:pPr>
                <a:r>
                  <a:rPr lang="zh-CN" altLang="en-US" sz="1300" dirty="0">
                    <a:solidFill>
                      <a:srgbClr val="00B0F0"/>
                    </a:solidFill>
                    <a:cs typeface="+mn-ea"/>
                    <a:sym typeface="+mn-lt"/>
                  </a:rPr>
                  <a:t>单击此处添加简短说明，添加简短</a:t>
                </a:r>
                <a:r>
                  <a:rPr lang="zh-CN" altLang="en-US" sz="1300">
                    <a:solidFill>
                      <a:srgbClr val="00B0F0"/>
                    </a:solidFill>
                    <a:cs typeface="+mn-ea"/>
                    <a:sym typeface="+mn-lt"/>
                  </a:rPr>
                  <a:t>文字</a:t>
                </a:r>
                <a:r>
                  <a:rPr lang="zh-CN" altLang="en-US" sz="1300" smtClean="0">
                    <a:solidFill>
                      <a:srgbClr val="00B0F0"/>
                    </a:solidFill>
                    <a:cs typeface="+mn-ea"/>
                    <a:sym typeface="+mn-lt"/>
                  </a:rPr>
                  <a:t>，具体</a:t>
                </a:r>
                <a:r>
                  <a:rPr lang="zh-CN" altLang="en-US" sz="1300" dirty="0">
                    <a:solidFill>
                      <a:srgbClr val="00B0F0"/>
                    </a:solidFill>
                    <a:cs typeface="+mn-ea"/>
                    <a:sym typeface="+mn-lt"/>
                  </a:rPr>
                  <a:t>文字添加此处。</a:t>
                </a:r>
                <a:endParaRPr lang="en-US" altLang="zh-CN" sz="1300" dirty="0">
                  <a:solidFill>
                    <a:srgbClr val="00B0F0"/>
                  </a:solidFill>
                  <a:cs typeface="+mn-ea"/>
                  <a:sym typeface="+mn-lt"/>
                </a:endParaRPr>
              </a:p>
            </p:txBody>
          </p:sp>
        </p:grpSp>
        <p:grpSp>
          <p:nvGrpSpPr>
            <p:cNvPr id="49" name="组合 48"/>
            <p:cNvGrpSpPr/>
            <p:nvPr/>
          </p:nvGrpSpPr>
          <p:grpSpPr>
            <a:xfrm>
              <a:off x="9909052" y="3203632"/>
              <a:ext cx="574919" cy="572852"/>
              <a:chOff x="9909052" y="3203632"/>
              <a:chExt cx="574919" cy="572852"/>
            </a:xfrm>
          </p:grpSpPr>
          <p:sp>
            <p:nvSpPr>
              <p:cNvPr id="46" name="椭圆 50"/>
              <p:cNvSpPr>
                <a:spLocks noChangeArrowheads="1"/>
              </p:cNvSpPr>
              <p:nvPr/>
            </p:nvSpPr>
            <p:spPr bwMode="auto">
              <a:xfrm>
                <a:off x="9909052" y="3203632"/>
                <a:ext cx="574919" cy="572852"/>
              </a:xfrm>
              <a:prstGeom prst="ellipse">
                <a:avLst/>
              </a:prstGeom>
              <a:solidFill>
                <a:srgbClr val="00B0F0"/>
              </a:solidFill>
              <a:ln>
                <a:noFill/>
              </a:ln>
            </p:spPr>
            <p:txBody>
              <a:bodyPr anchor="ctr"/>
              <a:lstStyle>
                <a:lvl1pPr>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73" name="KSO_Shape"/>
              <p:cNvSpPr/>
              <p:nvPr/>
            </p:nvSpPr>
            <p:spPr>
              <a:xfrm>
                <a:off x="10037083" y="3330497"/>
                <a:ext cx="312512" cy="312512"/>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dirty="0">
                  <a:solidFill>
                    <a:srgbClr val="FFFFFF"/>
                  </a:solidFill>
                  <a:cs typeface="+mn-ea"/>
                  <a:sym typeface="+mn-lt"/>
                </a:endParaRPr>
              </a:p>
            </p:txBody>
          </p:sp>
        </p:grpSp>
      </p:grpSp>
    </p:spTree>
    <p:extLst>
      <p:ext uri="{BB962C8B-B14F-4D97-AF65-F5344CB8AC3E}">
        <p14:creationId xmlns:p14="http://schemas.microsoft.com/office/powerpoint/2010/main" val="372618840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4000"/>
                                        <p:tgtEl>
                                          <p:spTgt spid="37"/>
                                        </p:tgtEl>
                                      </p:cBhvr>
                                    </p:animEffect>
                                  </p:childTnLst>
                                </p:cTn>
                              </p:par>
                              <p:par>
                                <p:cTn id="11" presetID="22" presetClass="entr" presetSubtype="1" fill="hold" nodeType="withEffect">
                                  <p:stCondLst>
                                    <p:cond delay="1000"/>
                                  </p:stCondLst>
                                  <p:childTnLst>
                                    <p:set>
                                      <p:cBhvr>
                                        <p:cTn id="12" dur="1" fill="hold">
                                          <p:stCondLst>
                                            <p:cond delay="0"/>
                                          </p:stCondLst>
                                        </p:cTn>
                                        <p:tgtEl>
                                          <p:spTgt spid="79"/>
                                        </p:tgtEl>
                                        <p:attrNameLst>
                                          <p:attrName>style.visibility</p:attrName>
                                        </p:attrNameLst>
                                      </p:cBhvr>
                                      <p:to>
                                        <p:strVal val="visible"/>
                                      </p:to>
                                    </p:set>
                                    <p:animEffect transition="in" filter="wipe(up)">
                                      <p:cBhvr>
                                        <p:cTn id="13" dur="500"/>
                                        <p:tgtEl>
                                          <p:spTgt spid="79"/>
                                        </p:tgtEl>
                                      </p:cBhvr>
                                    </p:animEffect>
                                  </p:childTnLst>
                                </p:cTn>
                              </p:par>
                              <p:par>
                                <p:cTn id="14" presetID="22" presetClass="entr" presetSubtype="4" fill="hold" nodeType="withEffect">
                                  <p:stCondLst>
                                    <p:cond delay="150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1" fill="hold" nodeType="withEffect">
                                  <p:stCondLst>
                                    <p:cond delay="2000"/>
                                  </p:stCondLst>
                                  <p:childTnLst>
                                    <p:set>
                                      <p:cBhvr>
                                        <p:cTn id="18" dur="1" fill="hold">
                                          <p:stCondLst>
                                            <p:cond delay="0"/>
                                          </p:stCondLst>
                                        </p:cTn>
                                        <p:tgtEl>
                                          <p:spTgt spid="82"/>
                                        </p:tgtEl>
                                        <p:attrNameLst>
                                          <p:attrName>style.visibility</p:attrName>
                                        </p:attrNameLst>
                                      </p:cBhvr>
                                      <p:to>
                                        <p:strVal val="visible"/>
                                      </p:to>
                                    </p:set>
                                    <p:animEffect transition="in" filter="wipe(up)">
                                      <p:cBhvr>
                                        <p:cTn id="19" dur="500"/>
                                        <p:tgtEl>
                                          <p:spTgt spid="82"/>
                                        </p:tgtEl>
                                      </p:cBhvr>
                                    </p:animEffect>
                                  </p:childTnLst>
                                </p:cTn>
                              </p:par>
                              <p:par>
                                <p:cTn id="20" presetID="22" presetClass="entr" presetSubtype="4" fill="hold" nodeType="withEffect">
                                  <p:stCondLst>
                                    <p:cond delay="2500"/>
                                  </p:stCondLst>
                                  <p:childTnLst>
                                    <p:set>
                                      <p:cBhvr>
                                        <p:cTn id="21" dur="1" fill="hold">
                                          <p:stCondLst>
                                            <p:cond delay="0"/>
                                          </p:stCondLst>
                                        </p:cTn>
                                        <p:tgtEl>
                                          <p:spTgt spid="83"/>
                                        </p:tgtEl>
                                        <p:attrNameLst>
                                          <p:attrName>style.visibility</p:attrName>
                                        </p:attrNameLst>
                                      </p:cBhvr>
                                      <p:to>
                                        <p:strVal val="visible"/>
                                      </p:to>
                                    </p:set>
                                    <p:animEffect transition="in" filter="wipe(down)">
                                      <p:cBhvr>
                                        <p:cTn id="22" dur="500"/>
                                        <p:tgtEl>
                                          <p:spTgt spid="83"/>
                                        </p:tgtEl>
                                      </p:cBhvr>
                                    </p:animEffect>
                                  </p:childTnLst>
                                </p:cTn>
                              </p:par>
                              <p:par>
                                <p:cTn id="23" presetID="22" presetClass="entr" presetSubtype="1" fill="hold" nodeType="withEffect">
                                  <p:stCondLst>
                                    <p:cond delay="3000"/>
                                  </p:stCondLst>
                                  <p:childTnLst>
                                    <p:set>
                                      <p:cBhvr>
                                        <p:cTn id="24" dur="1" fill="hold">
                                          <p:stCondLst>
                                            <p:cond delay="0"/>
                                          </p:stCondLst>
                                        </p:cTn>
                                        <p:tgtEl>
                                          <p:spTgt spid="84"/>
                                        </p:tgtEl>
                                        <p:attrNameLst>
                                          <p:attrName>style.visibility</p:attrName>
                                        </p:attrNameLst>
                                      </p:cBhvr>
                                      <p:to>
                                        <p:strVal val="visible"/>
                                      </p:to>
                                    </p:set>
                                    <p:animEffect transition="in" filter="wipe(up)">
                                      <p:cBhvr>
                                        <p:cTn id="25" dur="500"/>
                                        <p:tgtEl>
                                          <p:spTgt spid="84"/>
                                        </p:tgtEl>
                                      </p:cBhvr>
                                    </p:animEffect>
                                  </p:childTnLst>
                                </p:cTn>
                              </p:par>
                              <p:par>
                                <p:cTn id="26" presetID="22" presetClass="entr" presetSubtype="4" fill="hold" nodeType="withEffect">
                                  <p:stCondLst>
                                    <p:cond delay="3500"/>
                                  </p:stCondLst>
                                  <p:childTnLst>
                                    <p:set>
                                      <p:cBhvr>
                                        <p:cTn id="27" dur="1" fill="hold">
                                          <p:stCondLst>
                                            <p:cond delay="0"/>
                                          </p:stCondLst>
                                        </p:cTn>
                                        <p:tgtEl>
                                          <p:spTgt spid="85"/>
                                        </p:tgtEl>
                                        <p:attrNameLst>
                                          <p:attrName>style.visibility</p:attrName>
                                        </p:attrNameLst>
                                      </p:cBhvr>
                                      <p:to>
                                        <p:strVal val="visible"/>
                                      </p:to>
                                    </p:set>
                                    <p:animEffect transition="in" filter="wipe(down)">
                                      <p:cBhvr>
                                        <p:cTn id="2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01556" y="1843363"/>
            <a:ext cx="603115" cy="603115"/>
          </a:xfrm>
          <a:prstGeom prst="ellipse">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939501" y="2067658"/>
            <a:ext cx="3262432" cy="830997"/>
          </a:xfrm>
          <a:prstGeom prst="rect">
            <a:avLst/>
          </a:prstGeom>
          <a:noFill/>
        </p:spPr>
        <p:txBody>
          <a:bodyPr wrap="none" rtlCol="0">
            <a:spAutoFit/>
          </a:bodyPr>
          <a:lstStyle/>
          <a:p>
            <a:pPr marL="0" lvl="1"/>
            <a:r>
              <a:rPr lang="zh-CN" altLang="en-US" sz="4800">
                <a:solidFill>
                  <a:srgbClr val="00B0F0"/>
                </a:solidFill>
                <a:cs typeface="+mn-ea"/>
                <a:sym typeface="+mn-lt"/>
              </a:rPr>
              <a:t>产品与运营</a:t>
            </a:r>
          </a:p>
        </p:txBody>
      </p:sp>
      <p:sp>
        <p:nvSpPr>
          <p:cNvPr id="21" name="KSO_Shape"/>
          <p:cNvSpPr>
            <a:spLocks/>
          </p:cNvSpPr>
          <p:nvPr/>
        </p:nvSpPr>
        <p:spPr bwMode="auto">
          <a:xfrm>
            <a:off x="2777339" y="2729072"/>
            <a:ext cx="1272147" cy="1259421"/>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nvGrpSpPr>
          <p:cNvPr id="6" name="组合 5"/>
          <p:cNvGrpSpPr/>
          <p:nvPr/>
        </p:nvGrpSpPr>
        <p:grpSpPr>
          <a:xfrm>
            <a:off x="5939501" y="3199847"/>
            <a:ext cx="2677254" cy="1604722"/>
            <a:chOff x="5939501" y="3199847"/>
            <a:chExt cx="2677254" cy="1604722"/>
          </a:xfrm>
        </p:grpSpPr>
        <p:sp>
          <p:nvSpPr>
            <p:cNvPr id="22" name="文本框 9"/>
            <p:cNvSpPr txBox="1"/>
            <p:nvPr/>
          </p:nvSpPr>
          <p:spPr>
            <a:xfrm>
              <a:off x="5939502" y="319984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产品概述</a:t>
              </a:r>
            </a:p>
          </p:txBody>
        </p:sp>
        <p:sp>
          <p:nvSpPr>
            <p:cNvPr id="23" name="文本框 9"/>
            <p:cNvSpPr txBox="1"/>
            <p:nvPr/>
          </p:nvSpPr>
          <p:spPr>
            <a:xfrm>
              <a:off x="5939501" y="363376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产品形式</a:t>
              </a:r>
            </a:p>
          </p:txBody>
        </p:sp>
        <p:sp>
          <p:nvSpPr>
            <p:cNvPr id="24" name="文本框 23"/>
            <p:cNvSpPr txBox="1"/>
            <p:nvPr/>
          </p:nvSpPr>
          <p:spPr>
            <a:xfrm>
              <a:off x="5939502" y="406828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产品功能</a:t>
              </a:r>
            </a:p>
          </p:txBody>
        </p:sp>
        <p:sp>
          <p:nvSpPr>
            <p:cNvPr id="26" name="文本框 9"/>
            <p:cNvSpPr txBox="1"/>
            <p:nvPr/>
          </p:nvSpPr>
          <p:spPr>
            <a:xfrm>
              <a:off x="5939501" y="4496792"/>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网络营销方案</a:t>
              </a:r>
            </a:p>
          </p:txBody>
        </p:sp>
      </p:grpSp>
      <p:grpSp>
        <p:nvGrpSpPr>
          <p:cNvPr id="7" name="组合 6"/>
          <p:cNvGrpSpPr/>
          <p:nvPr/>
        </p:nvGrpSpPr>
        <p:grpSpPr>
          <a:xfrm>
            <a:off x="8210457" y="3204191"/>
            <a:ext cx="2677254" cy="1170802"/>
            <a:chOff x="8210457" y="3204191"/>
            <a:chExt cx="2677254" cy="1170802"/>
          </a:xfrm>
        </p:grpSpPr>
        <p:sp>
          <p:nvSpPr>
            <p:cNvPr id="27" name="文本框 9"/>
            <p:cNvSpPr txBox="1"/>
            <p:nvPr/>
          </p:nvSpPr>
          <p:spPr>
            <a:xfrm>
              <a:off x="8210457" y="320419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线下推广方案</a:t>
              </a:r>
            </a:p>
          </p:txBody>
        </p:sp>
        <p:sp>
          <p:nvSpPr>
            <p:cNvPr id="35" name="文本框 9"/>
            <p:cNvSpPr txBox="1"/>
            <p:nvPr/>
          </p:nvSpPr>
          <p:spPr>
            <a:xfrm>
              <a:off x="8210458" y="363871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执行方式</a:t>
              </a:r>
            </a:p>
          </p:txBody>
        </p:sp>
        <p:sp>
          <p:nvSpPr>
            <p:cNvPr id="36" name="文本框 9"/>
            <p:cNvSpPr txBox="1"/>
            <p:nvPr/>
          </p:nvSpPr>
          <p:spPr>
            <a:xfrm>
              <a:off x="8210457" y="4067216"/>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利润来源分析</a:t>
              </a:r>
            </a:p>
          </p:txBody>
        </p:sp>
      </p:grpSp>
    </p:spTree>
    <p:extLst>
      <p:ext uri="{BB962C8B-B14F-4D97-AF65-F5344CB8AC3E}">
        <p14:creationId xmlns:p14="http://schemas.microsoft.com/office/powerpoint/2010/main" val="11454790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8" presetClass="emph" presetSubtype="0" fill="hold" grpId="1" nodeType="withEffect">
                                  <p:stCondLst>
                                    <p:cond delay="500"/>
                                  </p:stCondLst>
                                  <p:childTnLst>
                                    <p:animRot by="5400000">
                                      <p:cBhvr>
                                        <p:cTn id="13" dur="4500" fill="hold"/>
                                        <p:tgtEl>
                                          <p:spTgt spid="3"/>
                                        </p:tgtEl>
                                        <p:attrNameLst>
                                          <p:attrName>r</p:attrName>
                                        </p:attrNameLst>
                                      </p:cBhvr>
                                    </p:animRot>
                                  </p:childTnLst>
                                </p:cTn>
                              </p:par>
                              <p:par>
                                <p:cTn id="14" presetID="53" presetClass="entr" presetSubtype="16"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53" presetClass="entr" presetSubtype="16" fill="hold" grpId="0"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Effect transition="in" filter="fade">
                                      <p:cBhvr>
                                        <p:cTn id="28" dur="1000"/>
                                        <p:tgtEl>
                                          <p:spTgt spid="12"/>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75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750"/>
                                        <p:tgtEl>
                                          <p:spTgt spid="17"/>
                                        </p:tgtEl>
                                      </p:cBhvr>
                                    </p:animEffect>
                                  </p:childTnLst>
                                </p:cTn>
                              </p:par>
                              <p:par>
                                <p:cTn id="51" presetID="22" presetClass="entr" presetSubtype="1" fill="hold" nodeType="withEffect">
                                  <p:stCondLst>
                                    <p:cond delay="125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1000"/>
                                        <p:tgtEl>
                                          <p:spTgt spid="6"/>
                                        </p:tgtEl>
                                      </p:cBhvr>
                                    </p:animEffect>
                                  </p:childTnLst>
                                </p:cTn>
                              </p:par>
                              <p:par>
                                <p:cTn id="54" presetID="22" presetClass="entr" presetSubtype="1" fill="hold" nodeType="withEffect">
                                  <p:stCondLst>
                                    <p:cond delay="225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11" grpId="0" animBg="1"/>
      <p:bldP spid="12" grpId="0" animBg="1"/>
      <p:bldP spid="13" grpId="0" animBg="1"/>
      <p:bldP spid="14" grpId="0" animBg="1"/>
      <p:bldP spid="15" grpId="0" animBg="1"/>
      <p:bldP spid="16" grpId="0" animBg="1"/>
      <p:bldP spid="17"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smtClean="0">
                <a:solidFill>
                  <a:srgbClr val="00B0F0"/>
                </a:solidFill>
                <a:cs typeface="+mn-ea"/>
                <a:sym typeface="+mn-lt"/>
              </a:rPr>
              <a:t>目录页</a:t>
            </a:r>
            <a:endParaRPr lang="zh-CN" altLang="en-US" sz="4000" dirty="0">
              <a:solidFill>
                <a:srgbClr val="00B0F0"/>
              </a:solidFill>
              <a:cs typeface="+mn-ea"/>
              <a:sym typeface="+mn-lt"/>
            </a:endParaRPr>
          </a:p>
        </p:txBody>
      </p:sp>
      <p:sp>
        <p:nvSpPr>
          <p:cNvPr id="49" name="空心弧 48"/>
          <p:cNvSpPr/>
          <p:nvPr/>
        </p:nvSpPr>
        <p:spPr>
          <a:xfrm rot="9886521">
            <a:off x="1098723" y="4397559"/>
            <a:ext cx="1014172" cy="1014172"/>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1" name="空心弧 50"/>
          <p:cNvSpPr/>
          <p:nvPr/>
        </p:nvSpPr>
        <p:spPr>
          <a:xfrm rot="7970917">
            <a:off x="2352170" y="2692049"/>
            <a:ext cx="1014172" cy="1014172"/>
          </a:xfrm>
          <a:prstGeom prst="blockArc">
            <a:avLst>
              <a:gd name="adj1" fmla="val 10800000"/>
              <a:gd name="adj2" fmla="val 6158360"/>
              <a:gd name="adj3" fmla="val 21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3" name="空心弧 52"/>
          <p:cNvSpPr/>
          <p:nvPr/>
        </p:nvSpPr>
        <p:spPr>
          <a:xfrm rot="16450022">
            <a:off x="5557707" y="1356408"/>
            <a:ext cx="1014172" cy="1014172"/>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5" name="空心弧 54"/>
          <p:cNvSpPr/>
          <p:nvPr/>
        </p:nvSpPr>
        <p:spPr>
          <a:xfrm rot="19159271">
            <a:off x="6728961" y="3199135"/>
            <a:ext cx="1014172" cy="1014172"/>
          </a:xfrm>
          <a:prstGeom prst="blockArc">
            <a:avLst>
              <a:gd name="adj1" fmla="val 10800000"/>
              <a:gd name="adj2" fmla="val 6158360"/>
              <a:gd name="adj3" fmla="val 21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7" name="空心弧 56"/>
          <p:cNvSpPr/>
          <p:nvPr/>
        </p:nvSpPr>
        <p:spPr>
          <a:xfrm rot="3165731">
            <a:off x="7848845" y="4729985"/>
            <a:ext cx="1014172" cy="1014172"/>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4" name="任意多边形 63"/>
          <p:cNvSpPr/>
          <p:nvPr/>
        </p:nvSpPr>
        <p:spPr>
          <a:xfrm>
            <a:off x="1566538" y="3507764"/>
            <a:ext cx="931068" cy="885825"/>
          </a:xfrm>
          <a:custGeom>
            <a:avLst/>
            <a:gdLst>
              <a:gd name="connsiteX0" fmla="*/ 0 w 904875"/>
              <a:gd name="connsiteY0" fmla="*/ 933450 h 933450"/>
              <a:gd name="connsiteX1" fmla="*/ 290512 w 904875"/>
              <a:gd name="connsiteY1" fmla="*/ 481013 h 933450"/>
              <a:gd name="connsiteX2" fmla="*/ 676275 w 904875"/>
              <a:gd name="connsiteY2" fmla="*/ 361950 h 933450"/>
              <a:gd name="connsiteX3" fmla="*/ 904875 w 904875"/>
              <a:gd name="connsiteY3" fmla="*/ 0 h 933450"/>
              <a:gd name="connsiteX4" fmla="*/ 904875 w 904875"/>
              <a:gd name="connsiteY4" fmla="*/ 0 h 933450"/>
              <a:gd name="connsiteX0" fmla="*/ 0 w 904875"/>
              <a:gd name="connsiteY0" fmla="*/ 933450 h 933450"/>
              <a:gd name="connsiteX1" fmla="*/ 235743 w 904875"/>
              <a:gd name="connsiteY1" fmla="*/ 554831 h 933450"/>
              <a:gd name="connsiteX2" fmla="*/ 676275 w 904875"/>
              <a:gd name="connsiteY2" fmla="*/ 361950 h 933450"/>
              <a:gd name="connsiteX3" fmla="*/ 904875 w 904875"/>
              <a:gd name="connsiteY3" fmla="*/ 0 h 933450"/>
              <a:gd name="connsiteX4" fmla="*/ 904875 w 904875"/>
              <a:gd name="connsiteY4" fmla="*/ 0 h 933450"/>
              <a:gd name="connsiteX0" fmla="*/ 0 w 904875"/>
              <a:gd name="connsiteY0" fmla="*/ 933450 h 933450"/>
              <a:gd name="connsiteX1" fmla="*/ 235743 w 904875"/>
              <a:gd name="connsiteY1" fmla="*/ 554831 h 933450"/>
              <a:gd name="connsiteX2" fmla="*/ 661988 w 904875"/>
              <a:gd name="connsiteY2" fmla="*/ 352425 h 933450"/>
              <a:gd name="connsiteX3" fmla="*/ 904875 w 904875"/>
              <a:gd name="connsiteY3" fmla="*/ 0 h 933450"/>
              <a:gd name="connsiteX4" fmla="*/ 904875 w 904875"/>
              <a:gd name="connsiteY4" fmla="*/ 0 h 933450"/>
              <a:gd name="connsiteX0" fmla="*/ 0 w 924150"/>
              <a:gd name="connsiteY0" fmla="*/ 955082 h 955082"/>
              <a:gd name="connsiteX1" fmla="*/ 235743 w 924150"/>
              <a:gd name="connsiteY1" fmla="*/ 576463 h 955082"/>
              <a:gd name="connsiteX2" fmla="*/ 661988 w 924150"/>
              <a:gd name="connsiteY2" fmla="*/ 374057 h 955082"/>
              <a:gd name="connsiteX3" fmla="*/ 904875 w 924150"/>
              <a:gd name="connsiteY3" fmla="*/ 21632 h 955082"/>
              <a:gd name="connsiteX4" fmla="*/ 909638 w 924150"/>
              <a:gd name="connsiteY4" fmla="*/ 40682 h 955082"/>
              <a:gd name="connsiteX0" fmla="*/ 0 w 904875"/>
              <a:gd name="connsiteY0" fmla="*/ 933450 h 933450"/>
              <a:gd name="connsiteX1" fmla="*/ 235743 w 904875"/>
              <a:gd name="connsiteY1" fmla="*/ 554831 h 933450"/>
              <a:gd name="connsiteX2" fmla="*/ 661988 w 904875"/>
              <a:gd name="connsiteY2" fmla="*/ 352425 h 933450"/>
              <a:gd name="connsiteX3" fmla="*/ 904875 w 904875"/>
              <a:gd name="connsiteY3" fmla="*/ 0 h 933450"/>
              <a:gd name="connsiteX0" fmla="*/ 0 w 931068"/>
              <a:gd name="connsiteY0" fmla="*/ 885825 h 885825"/>
              <a:gd name="connsiteX1" fmla="*/ 235743 w 931068"/>
              <a:gd name="connsiteY1" fmla="*/ 507206 h 885825"/>
              <a:gd name="connsiteX2" fmla="*/ 661988 w 931068"/>
              <a:gd name="connsiteY2" fmla="*/ 304800 h 885825"/>
              <a:gd name="connsiteX3" fmla="*/ 931068 w 931068"/>
              <a:gd name="connsiteY3" fmla="*/ 0 h 885825"/>
              <a:gd name="connsiteX0" fmla="*/ 0 w 931068"/>
              <a:gd name="connsiteY0" fmla="*/ 885825 h 885825"/>
              <a:gd name="connsiteX1" fmla="*/ 235743 w 931068"/>
              <a:gd name="connsiteY1" fmla="*/ 507206 h 885825"/>
              <a:gd name="connsiteX2" fmla="*/ 661988 w 931068"/>
              <a:gd name="connsiteY2" fmla="*/ 304800 h 885825"/>
              <a:gd name="connsiteX3" fmla="*/ 931068 w 931068"/>
              <a:gd name="connsiteY3" fmla="*/ 0 h 885825"/>
              <a:gd name="connsiteX0" fmla="*/ 0 w 931068"/>
              <a:gd name="connsiteY0" fmla="*/ 885825 h 885825"/>
              <a:gd name="connsiteX1" fmla="*/ 235743 w 931068"/>
              <a:gd name="connsiteY1" fmla="*/ 507206 h 885825"/>
              <a:gd name="connsiteX2" fmla="*/ 661988 w 931068"/>
              <a:gd name="connsiteY2" fmla="*/ 304800 h 885825"/>
              <a:gd name="connsiteX3" fmla="*/ 931068 w 931068"/>
              <a:gd name="connsiteY3" fmla="*/ 0 h 885825"/>
              <a:gd name="connsiteX0" fmla="*/ 0 w 931068"/>
              <a:gd name="connsiteY0" fmla="*/ 885825 h 885825"/>
              <a:gd name="connsiteX1" fmla="*/ 235743 w 931068"/>
              <a:gd name="connsiteY1" fmla="*/ 500062 h 885825"/>
              <a:gd name="connsiteX2" fmla="*/ 661988 w 931068"/>
              <a:gd name="connsiteY2" fmla="*/ 304800 h 885825"/>
              <a:gd name="connsiteX3" fmla="*/ 931068 w 931068"/>
              <a:gd name="connsiteY3" fmla="*/ 0 h 885825"/>
            </a:gdLst>
            <a:ahLst/>
            <a:cxnLst>
              <a:cxn ang="0">
                <a:pos x="connsiteX0" y="connsiteY0"/>
              </a:cxn>
              <a:cxn ang="0">
                <a:pos x="connsiteX1" y="connsiteY1"/>
              </a:cxn>
              <a:cxn ang="0">
                <a:pos x="connsiteX2" y="connsiteY2"/>
              </a:cxn>
              <a:cxn ang="0">
                <a:pos x="connsiteX3" y="connsiteY3"/>
              </a:cxn>
            </a:cxnLst>
            <a:rect l="l" t="t" r="r" b="b"/>
            <a:pathLst>
              <a:path w="931068" h="885825">
                <a:moveTo>
                  <a:pt x="0" y="885825"/>
                </a:moveTo>
                <a:cubicBezTo>
                  <a:pt x="60325" y="700087"/>
                  <a:pt x="125412" y="596899"/>
                  <a:pt x="235743" y="500062"/>
                </a:cubicBezTo>
                <a:cubicBezTo>
                  <a:pt x="346074" y="403225"/>
                  <a:pt x="546101" y="388144"/>
                  <a:pt x="661988" y="304800"/>
                </a:cubicBezTo>
                <a:cubicBezTo>
                  <a:pt x="777875" y="221456"/>
                  <a:pt x="889793" y="55563"/>
                  <a:pt x="931068" y="0"/>
                </a:cubicBezTo>
              </a:path>
            </a:pathLst>
          </a:cu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任意多边形 64"/>
          <p:cNvSpPr/>
          <p:nvPr/>
        </p:nvSpPr>
        <p:spPr>
          <a:xfrm>
            <a:off x="3203884" y="2002224"/>
            <a:ext cx="2514600" cy="840695"/>
          </a:xfrm>
          <a:custGeom>
            <a:avLst/>
            <a:gdLst>
              <a:gd name="connsiteX0" fmla="*/ 0 w 2514600"/>
              <a:gd name="connsiteY0" fmla="*/ 817055 h 817055"/>
              <a:gd name="connsiteX1" fmla="*/ 365760 w 2514600"/>
              <a:gd name="connsiteY1" fmla="*/ 504635 h 817055"/>
              <a:gd name="connsiteX2" fmla="*/ 845820 w 2514600"/>
              <a:gd name="connsiteY2" fmla="*/ 9335 h 817055"/>
              <a:gd name="connsiteX3" fmla="*/ 1729740 w 2514600"/>
              <a:gd name="connsiteY3" fmla="*/ 176975 h 817055"/>
              <a:gd name="connsiteX4" fmla="*/ 2514600 w 2514600"/>
              <a:gd name="connsiteY4" fmla="*/ 131255 h 817055"/>
              <a:gd name="connsiteX0" fmla="*/ 0 w 2514600"/>
              <a:gd name="connsiteY0" fmla="*/ 817055 h 817055"/>
              <a:gd name="connsiteX1" fmla="*/ 365760 w 2514600"/>
              <a:gd name="connsiteY1" fmla="*/ 504635 h 817055"/>
              <a:gd name="connsiteX2" fmla="*/ 845820 w 2514600"/>
              <a:gd name="connsiteY2" fmla="*/ 9335 h 817055"/>
              <a:gd name="connsiteX3" fmla="*/ 1729740 w 2514600"/>
              <a:gd name="connsiteY3" fmla="*/ 176975 h 817055"/>
              <a:gd name="connsiteX4" fmla="*/ 2514600 w 2514600"/>
              <a:gd name="connsiteY4" fmla="*/ 131255 h 817055"/>
              <a:gd name="connsiteX0" fmla="*/ 0 w 2514600"/>
              <a:gd name="connsiteY0" fmla="*/ 815386 h 815386"/>
              <a:gd name="connsiteX1" fmla="*/ 365760 w 2514600"/>
              <a:gd name="connsiteY1" fmla="*/ 502966 h 815386"/>
              <a:gd name="connsiteX2" fmla="*/ 845820 w 2514600"/>
              <a:gd name="connsiteY2" fmla="*/ 7666 h 815386"/>
              <a:gd name="connsiteX3" fmla="*/ 1767840 w 2514600"/>
              <a:gd name="connsiteY3" fmla="*/ 196738 h 815386"/>
              <a:gd name="connsiteX4" fmla="*/ 2514600 w 2514600"/>
              <a:gd name="connsiteY4" fmla="*/ 129586 h 815386"/>
              <a:gd name="connsiteX0" fmla="*/ 0 w 2514600"/>
              <a:gd name="connsiteY0" fmla="*/ 815524 h 815524"/>
              <a:gd name="connsiteX1" fmla="*/ 365760 w 2514600"/>
              <a:gd name="connsiteY1" fmla="*/ 503104 h 815524"/>
              <a:gd name="connsiteX2" fmla="*/ 845820 w 2514600"/>
              <a:gd name="connsiteY2" fmla="*/ 7804 h 815524"/>
              <a:gd name="connsiteX3" fmla="*/ 1767840 w 2514600"/>
              <a:gd name="connsiteY3" fmla="*/ 196876 h 815524"/>
              <a:gd name="connsiteX4" fmla="*/ 2514600 w 2514600"/>
              <a:gd name="connsiteY4" fmla="*/ 129724 h 815524"/>
              <a:gd name="connsiteX0" fmla="*/ 0 w 2514600"/>
              <a:gd name="connsiteY0" fmla="*/ 815524 h 815524"/>
              <a:gd name="connsiteX1" fmla="*/ 365760 w 2514600"/>
              <a:gd name="connsiteY1" fmla="*/ 503104 h 815524"/>
              <a:gd name="connsiteX2" fmla="*/ 845820 w 2514600"/>
              <a:gd name="connsiteY2" fmla="*/ 7804 h 815524"/>
              <a:gd name="connsiteX3" fmla="*/ 1767840 w 2514600"/>
              <a:gd name="connsiteY3" fmla="*/ 196876 h 815524"/>
              <a:gd name="connsiteX4" fmla="*/ 2514600 w 2514600"/>
              <a:gd name="connsiteY4" fmla="*/ 129724 h 815524"/>
              <a:gd name="connsiteX0" fmla="*/ 0 w 2514600"/>
              <a:gd name="connsiteY0" fmla="*/ 815226 h 815226"/>
              <a:gd name="connsiteX1" fmla="*/ 351473 w 2514600"/>
              <a:gd name="connsiteY1" fmla="*/ 495662 h 815226"/>
              <a:gd name="connsiteX2" fmla="*/ 845820 w 2514600"/>
              <a:gd name="connsiteY2" fmla="*/ 7506 h 815226"/>
              <a:gd name="connsiteX3" fmla="*/ 1767840 w 2514600"/>
              <a:gd name="connsiteY3" fmla="*/ 196578 h 815226"/>
              <a:gd name="connsiteX4" fmla="*/ 2514600 w 2514600"/>
              <a:gd name="connsiteY4" fmla="*/ 129426 h 815226"/>
              <a:gd name="connsiteX0" fmla="*/ 0 w 2514600"/>
              <a:gd name="connsiteY0" fmla="*/ 840695 h 840695"/>
              <a:gd name="connsiteX1" fmla="*/ 351473 w 2514600"/>
              <a:gd name="connsiteY1" fmla="*/ 521131 h 840695"/>
              <a:gd name="connsiteX2" fmla="*/ 910114 w 2514600"/>
              <a:gd name="connsiteY2" fmla="*/ 6782 h 840695"/>
              <a:gd name="connsiteX3" fmla="*/ 1767840 w 2514600"/>
              <a:gd name="connsiteY3" fmla="*/ 222047 h 840695"/>
              <a:gd name="connsiteX4" fmla="*/ 2514600 w 2514600"/>
              <a:gd name="connsiteY4" fmla="*/ 154895 h 84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840695">
                <a:moveTo>
                  <a:pt x="0" y="840695"/>
                </a:moveTo>
                <a:cubicBezTo>
                  <a:pt x="112395" y="751795"/>
                  <a:pt x="199787" y="660116"/>
                  <a:pt x="351473" y="521131"/>
                </a:cubicBezTo>
                <a:cubicBezTo>
                  <a:pt x="503159" y="382146"/>
                  <a:pt x="674053" y="56629"/>
                  <a:pt x="910114" y="6782"/>
                </a:cubicBezTo>
                <a:cubicBezTo>
                  <a:pt x="1146175" y="-43065"/>
                  <a:pt x="1500426" y="197362"/>
                  <a:pt x="1767840" y="222047"/>
                </a:cubicBezTo>
                <a:cubicBezTo>
                  <a:pt x="2035254" y="246732"/>
                  <a:pt x="2261235" y="221252"/>
                  <a:pt x="2514600" y="154895"/>
                </a:cubicBezTo>
              </a:path>
            </a:pathLst>
          </a:cu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任意多边形 66"/>
          <p:cNvSpPr/>
          <p:nvPr/>
        </p:nvSpPr>
        <p:spPr>
          <a:xfrm>
            <a:off x="6556049" y="1977414"/>
            <a:ext cx="901700" cy="1285875"/>
          </a:xfrm>
          <a:custGeom>
            <a:avLst/>
            <a:gdLst>
              <a:gd name="connsiteX0" fmla="*/ 0 w 895350"/>
              <a:gd name="connsiteY0" fmla="*/ 0 h 1336675"/>
              <a:gd name="connsiteX1" fmla="*/ 571500 w 895350"/>
              <a:gd name="connsiteY1" fmla="*/ 244475 h 1336675"/>
              <a:gd name="connsiteX2" fmla="*/ 638175 w 895350"/>
              <a:gd name="connsiteY2" fmla="*/ 730250 h 1336675"/>
              <a:gd name="connsiteX3" fmla="*/ 831850 w 895350"/>
              <a:gd name="connsiteY3" fmla="*/ 1063625 h 1336675"/>
              <a:gd name="connsiteX4" fmla="*/ 895350 w 895350"/>
              <a:gd name="connsiteY4" fmla="*/ 1336675 h 1336675"/>
              <a:gd name="connsiteX0" fmla="*/ 0 w 901700"/>
              <a:gd name="connsiteY0" fmla="*/ 0 h 1285875"/>
              <a:gd name="connsiteX1" fmla="*/ 577850 w 901700"/>
              <a:gd name="connsiteY1" fmla="*/ 193675 h 1285875"/>
              <a:gd name="connsiteX2" fmla="*/ 644525 w 901700"/>
              <a:gd name="connsiteY2" fmla="*/ 679450 h 1285875"/>
              <a:gd name="connsiteX3" fmla="*/ 838200 w 901700"/>
              <a:gd name="connsiteY3" fmla="*/ 1012825 h 1285875"/>
              <a:gd name="connsiteX4" fmla="*/ 901700 w 901700"/>
              <a:gd name="connsiteY4" fmla="*/ 1285875 h 1285875"/>
              <a:gd name="connsiteX0" fmla="*/ 0 w 901700"/>
              <a:gd name="connsiteY0" fmla="*/ 0 h 1285875"/>
              <a:gd name="connsiteX1" fmla="*/ 577850 w 901700"/>
              <a:gd name="connsiteY1" fmla="*/ 193675 h 1285875"/>
              <a:gd name="connsiteX2" fmla="*/ 644525 w 901700"/>
              <a:gd name="connsiteY2" fmla="*/ 679450 h 1285875"/>
              <a:gd name="connsiteX3" fmla="*/ 838200 w 901700"/>
              <a:gd name="connsiteY3" fmla="*/ 1012825 h 1285875"/>
              <a:gd name="connsiteX4" fmla="*/ 901700 w 901700"/>
              <a:gd name="connsiteY4" fmla="*/ 1285875 h 1285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700" h="1285875">
                <a:moveTo>
                  <a:pt x="0" y="0"/>
                </a:moveTo>
                <a:cubicBezTo>
                  <a:pt x="232569" y="23283"/>
                  <a:pt x="470429" y="80433"/>
                  <a:pt x="577850" y="193675"/>
                </a:cubicBezTo>
                <a:cubicBezTo>
                  <a:pt x="685271" y="306917"/>
                  <a:pt x="601133" y="542925"/>
                  <a:pt x="644525" y="679450"/>
                </a:cubicBezTo>
                <a:cubicBezTo>
                  <a:pt x="687917" y="815975"/>
                  <a:pt x="795337" y="911754"/>
                  <a:pt x="838200" y="1012825"/>
                </a:cubicBezTo>
                <a:cubicBezTo>
                  <a:pt x="881063" y="1113896"/>
                  <a:pt x="891381" y="1199885"/>
                  <a:pt x="901700" y="1285875"/>
                </a:cubicBezTo>
              </a:path>
            </a:pathLst>
          </a:cu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67"/>
          <p:cNvSpPr/>
          <p:nvPr/>
        </p:nvSpPr>
        <p:spPr>
          <a:xfrm>
            <a:off x="6674868" y="4018939"/>
            <a:ext cx="1265481" cy="1441080"/>
          </a:xfrm>
          <a:custGeom>
            <a:avLst/>
            <a:gdLst>
              <a:gd name="connsiteX0" fmla="*/ 208138 w 1259063"/>
              <a:gd name="connsiteY0" fmla="*/ 0 h 1473327"/>
              <a:gd name="connsiteX1" fmla="*/ 11288 w 1259063"/>
              <a:gd name="connsiteY1" fmla="*/ 307975 h 1473327"/>
              <a:gd name="connsiteX2" fmla="*/ 100188 w 1259063"/>
              <a:gd name="connsiteY2" fmla="*/ 946150 h 1473327"/>
              <a:gd name="connsiteX3" fmla="*/ 722488 w 1259063"/>
              <a:gd name="connsiteY3" fmla="*/ 1438275 h 1473327"/>
              <a:gd name="connsiteX4" fmla="*/ 1259063 w 1259063"/>
              <a:gd name="connsiteY4" fmla="*/ 1419225 h 1473327"/>
              <a:gd name="connsiteX0" fmla="*/ 213171 w 1264096"/>
              <a:gd name="connsiteY0" fmla="*/ 0 h 1473327"/>
              <a:gd name="connsiteX1" fmla="*/ 9971 w 1264096"/>
              <a:gd name="connsiteY1" fmla="*/ 409575 h 1473327"/>
              <a:gd name="connsiteX2" fmla="*/ 105221 w 1264096"/>
              <a:gd name="connsiteY2" fmla="*/ 946150 h 1473327"/>
              <a:gd name="connsiteX3" fmla="*/ 727521 w 1264096"/>
              <a:gd name="connsiteY3" fmla="*/ 1438275 h 1473327"/>
              <a:gd name="connsiteX4" fmla="*/ 1264096 w 1264096"/>
              <a:gd name="connsiteY4" fmla="*/ 1419225 h 1473327"/>
              <a:gd name="connsiteX0" fmla="*/ 210800 w 1261725"/>
              <a:gd name="connsiteY0" fmla="*/ 0 h 1442839"/>
              <a:gd name="connsiteX1" fmla="*/ 7600 w 1261725"/>
              <a:gd name="connsiteY1" fmla="*/ 409575 h 1442839"/>
              <a:gd name="connsiteX2" fmla="*/ 102850 w 1261725"/>
              <a:gd name="connsiteY2" fmla="*/ 946150 h 1442839"/>
              <a:gd name="connsiteX3" fmla="*/ 642600 w 1261725"/>
              <a:gd name="connsiteY3" fmla="*/ 1390650 h 1442839"/>
              <a:gd name="connsiteX4" fmla="*/ 1261725 w 1261725"/>
              <a:gd name="connsiteY4" fmla="*/ 1419225 h 1442839"/>
              <a:gd name="connsiteX0" fmla="*/ 208794 w 1259719"/>
              <a:gd name="connsiteY0" fmla="*/ 0 h 1441080"/>
              <a:gd name="connsiteX1" fmla="*/ 5594 w 1259719"/>
              <a:gd name="connsiteY1" fmla="*/ 409575 h 1441080"/>
              <a:gd name="connsiteX2" fmla="*/ 110369 w 1259719"/>
              <a:gd name="connsiteY2" fmla="*/ 974725 h 1441080"/>
              <a:gd name="connsiteX3" fmla="*/ 640594 w 1259719"/>
              <a:gd name="connsiteY3" fmla="*/ 1390650 h 1441080"/>
              <a:gd name="connsiteX4" fmla="*/ 1259719 w 1259719"/>
              <a:gd name="connsiteY4" fmla="*/ 1419225 h 1441080"/>
              <a:gd name="connsiteX0" fmla="*/ 214556 w 1265481"/>
              <a:gd name="connsiteY0" fmla="*/ 0 h 1441080"/>
              <a:gd name="connsiteX1" fmla="*/ 5006 w 1265481"/>
              <a:gd name="connsiteY1" fmla="*/ 406400 h 1441080"/>
              <a:gd name="connsiteX2" fmla="*/ 116131 w 1265481"/>
              <a:gd name="connsiteY2" fmla="*/ 974725 h 1441080"/>
              <a:gd name="connsiteX3" fmla="*/ 646356 w 1265481"/>
              <a:gd name="connsiteY3" fmla="*/ 1390650 h 1441080"/>
              <a:gd name="connsiteX4" fmla="*/ 1265481 w 1265481"/>
              <a:gd name="connsiteY4" fmla="*/ 1419225 h 1441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481" h="1441080">
                <a:moveTo>
                  <a:pt x="214556" y="0"/>
                </a:moveTo>
                <a:cubicBezTo>
                  <a:pt x="125127" y="75141"/>
                  <a:pt x="21410" y="243946"/>
                  <a:pt x="5006" y="406400"/>
                </a:cubicBezTo>
                <a:cubicBezTo>
                  <a:pt x="-11398" y="568854"/>
                  <a:pt x="9239" y="810683"/>
                  <a:pt x="116131" y="974725"/>
                </a:cubicBezTo>
                <a:cubicBezTo>
                  <a:pt x="223023" y="1138767"/>
                  <a:pt x="454798" y="1316567"/>
                  <a:pt x="646356" y="1390650"/>
                </a:cubicBezTo>
                <a:cubicBezTo>
                  <a:pt x="837914" y="1464733"/>
                  <a:pt x="1168114" y="1441450"/>
                  <a:pt x="1265481" y="1419225"/>
                </a:cubicBezTo>
              </a:path>
            </a:pathLst>
          </a:cu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9" name="组合 118"/>
          <p:cNvGrpSpPr/>
          <p:nvPr/>
        </p:nvGrpSpPr>
        <p:grpSpPr>
          <a:xfrm>
            <a:off x="1159774" y="4458610"/>
            <a:ext cx="3339771" cy="892070"/>
            <a:chOff x="1159774" y="4458610"/>
            <a:chExt cx="3339771" cy="892070"/>
          </a:xfrm>
        </p:grpSpPr>
        <p:sp>
          <p:nvSpPr>
            <p:cNvPr id="48" name="椭圆 47"/>
            <p:cNvSpPr/>
            <p:nvPr/>
          </p:nvSpPr>
          <p:spPr>
            <a:xfrm>
              <a:off x="1159774" y="4458610"/>
              <a:ext cx="892070" cy="892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KSO_Shape"/>
            <p:cNvSpPr>
              <a:spLocks/>
            </p:cNvSpPr>
            <p:nvPr/>
          </p:nvSpPr>
          <p:spPr bwMode="auto">
            <a:xfrm>
              <a:off x="1315212" y="4678614"/>
              <a:ext cx="615464" cy="422617"/>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96" name="TextBox 6"/>
            <p:cNvSpPr txBox="1">
              <a:spLocks noChangeArrowheads="1"/>
            </p:cNvSpPr>
            <p:nvPr/>
          </p:nvSpPr>
          <p:spPr bwMode="auto">
            <a:xfrm>
              <a:off x="2111036" y="4546048"/>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00B0F0"/>
                  </a:solidFill>
                  <a:cs typeface="+mn-ea"/>
                  <a:sym typeface="+mn-lt"/>
                </a:rPr>
                <a:t>公司与团队</a:t>
              </a:r>
            </a:p>
          </p:txBody>
        </p:sp>
        <p:sp>
          <p:nvSpPr>
            <p:cNvPr id="100" name="TextBox 7"/>
            <p:cNvSpPr txBox="1"/>
            <p:nvPr/>
          </p:nvSpPr>
          <p:spPr>
            <a:xfrm>
              <a:off x="2111036" y="5002716"/>
              <a:ext cx="934871" cy="318100"/>
            </a:xfrm>
            <a:prstGeom prst="rect">
              <a:avLst/>
            </a:prstGeom>
            <a:noFill/>
          </p:spPr>
          <p:txBody>
            <a:bodyPr wrap="none" rtlCol="0">
              <a:spAutoFit/>
            </a:bodyPr>
            <a:lstStyle/>
            <a:p>
              <a:pPr marL="0" lvl="1"/>
              <a:r>
                <a:rPr lang="zh-CN" altLang="en-US" sz="1467" dirty="0">
                  <a:solidFill>
                    <a:srgbClr val="00B0F0"/>
                  </a:solidFill>
                  <a:cs typeface="+mn-ea"/>
                  <a:sym typeface="+mn-lt"/>
                </a:rPr>
                <a:t>我们是谁</a:t>
              </a:r>
            </a:p>
          </p:txBody>
        </p:sp>
      </p:grpSp>
      <p:grpSp>
        <p:nvGrpSpPr>
          <p:cNvPr id="120" name="组合 119"/>
          <p:cNvGrpSpPr/>
          <p:nvPr/>
        </p:nvGrpSpPr>
        <p:grpSpPr>
          <a:xfrm>
            <a:off x="2413221" y="2753100"/>
            <a:ext cx="3411720" cy="892070"/>
            <a:chOff x="2413221" y="2753100"/>
            <a:chExt cx="3411720" cy="892070"/>
          </a:xfrm>
        </p:grpSpPr>
        <p:sp>
          <p:nvSpPr>
            <p:cNvPr id="50" name="椭圆 49"/>
            <p:cNvSpPr/>
            <p:nvPr/>
          </p:nvSpPr>
          <p:spPr>
            <a:xfrm>
              <a:off x="2413221" y="2753100"/>
              <a:ext cx="892070" cy="89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KSO_Shape"/>
            <p:cNvSpPr>
              <a:spLocks/>
            </p:cNvSpPr>
            <p:nvPr/>
          </p:nvSpPr>
          <p:spPr bwMode="auto">
            <a:xfrm>
              <a:off x="2614523" y="2986015"/>
              <a:ext cx="512281" cy="436289"/>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00B0F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97" name="TextBox 6"/>
            <p:cNvSpPr txBox="1">
              <a:spLocks noChangeArrowheads="1"/>
            </p:cNvSpPr>
            <p:nvPr/>
          </p:nvSpPr>
          <p:spPr bwMode="auto">
            <a:xfrm>
              <a:off x="3436432" y="2842919"/>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chemeClr val="bg1"/>
                  </a:solidFill>
                  <a:cs typeface="+mn-ea"/>
                  <a:sym typeface="+mn-lt"/>
                </a:rPr>
                <a:t>项目介绍</a:t>
              </a:r>
            </a:p>
          </p:txBody>
        </p:sp>
        <p:sp>
          <p:nvSpPr>
            <p:cNvPr id="101" name="TextBox 8"/>
            <p:cNvSpPr txBox="1"/>
            <p:nvPr/>
          </p:nvSpPr>
          <p:spPr>
            <a:xfrm>
              <a:off x="3436432" y="3312192"/>
              <a:ext cx="1309974" cy="318100"/>
            </a:xfrm>
            <a:prstGeom prst="rect">
              <a:avLst/>
            </a:prstGeom>
            <a:noFill/>
          </p:spPr>
          <p:txBody>
            <a:bodyPr wrap="none" rtlCol="0">
              <a:spAutoFit/>
            </a:bodyPr>
            <a:lstStyle/>
            <a:p>
              <a:pPr marL="0" lvl="1"/>
              <a:r>
                <a:rPr lang="zh-CN" altLang="en-US" sz="1467" dirty="0">
                  <a:solidFill>
                    <a:schemeClr val="bg1"/>
                  </a:solidFill>
                  <a:cs typeface="+mn-ea"/>
                  <a:sym typeface="+mn-lt"/>
                </a:rPr>
                <a:t>我们要做什么</a:t>
              </a:r>
            </a:p>
          </p:txBody>
        </p:sp>
      </p:grpSp>
      <p:grpSp>
        <p:nvGrpSpPr>
          <p:cNvPr id="121" name="组合 120"/>
          <p:cNvGrpSpPr/>
          <p:nvPr/>
        </p:nvGrpSpPr>
        <p:grpSpPr>
          <a:xfrm>
            <a:off x="5618758" y="1392153"/>
            <a:ext cx="3424341" cy="917376"/>
            <a:chOff x="5618758" y="1392153"/>
            <a:chExt cx="3424341" cy="917376"/>
          </a:xfrm>
        </p:grpSpPr>
        <p:sp>
          <p:nvSpPr>
            <p:cNvPr id="52" name="椭圆 51"/>
            <p:cNvSpPr/>
            <p:nvPr/>
          </p:nvSpPr>
          <p:spPr>
            <a:xfrm>
              <a:off x="5618758" y="1417459"/>
              <a:ext cx="892070" cy="892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KSO_Shape"/>
            <p:cNvSpPr>
              <a:spLocks/>
            </p:cNvSpPr>
            <p:nvPr/>
          </p:nvSpPr>
          <p:spPr bwMode="auto">
            <a:xfrm>
              <a:off x="5810001" y="1567062"/>
              <a:ext cx="532031" cy="52670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98" name="TextBox 6"/>
            <p:cNvSpPr txBox="1">
              <a:spLocks noChangeArrowheads="1"/>
            </p:cNvSpPr>
            <p:nvPr/>
          </p:nvSpPr>
          <p:spPr bwMode="auto">
            <a:xfrm>
              <a:off x="6654590" y="1392153"/>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rgbClr val="00B0F0"/>
                  </a:solidFill>
                  <a:cs typeface="+mn-ea"/>
                  <a:sym typeface="+mn-lt"/>
                </a:rPr>
                <a:t>产品与运营</a:t>
              </a:r>
            </a:p>
          </p:txBody>
        </p:sp>
        <p:sp>
          <p:nvSpPr>
            <p:cNvPr id="102" name="TextBox 9"/>
            <p:cNvSpPr txBox="1"/>
            <p:nvPr/>
          </p:nvSpPr>
          <p:spPr>
            <a:xfrm>
              <a:off x="7228408" y="1834693"/>
              <a:ext cx="1122422" cy="318100"/>
            </a:xfrm>
            <a:prstGeom prst="rect">
              <a:avLst/>
            </a:prstGeom>
            <a:noFill/>
          </p:spPr>
          <p:txBody>
            <a:bodyPr wrap="none" rtlCol="0">
              <a:spAutoFit/>
            </a:bodyPr>
            <a:lstStyle/>
            <a:p>
              <a:pPr marL="0" lvl="1"/>
              <a:r>
                <a:rPr lang="zh-CN" altLang="en-US" sz="1467" dirty="0">
                  <a:solidFill>
                    <a:srgbClr val="00B0F0"/>
                  </a:solidFill>
                  <a:cs typeface="+mn-ea"/>
                  <a:sym typeface="+mn-lt"/>
                </a:rPr>
                <a:t>我们怎么做</a:t>
              </a:r>
            </a:p>
          </p:txBody>
        </p:sp>
      </p:grpSp>
      <p:grpSp>
        <p:nvGrpSpPr>
          <p:cNvPr id="123" name="组合 122"/>
          <p:cNvGrpSpPr/>
          <p:nvPr/>
        </p:nvGrpSpPr>
        <p:grpSpPr>
          <a:xfrm>
            <a:off x="7909896" y="4791036"/>
            <a:ext cx="3400030" cy="892070"/>
            <a:chOff x="7909896" y="4791036"/>
            <a:chExt cx="3400030" cy="892070"/>
          </a:xfrm>
        </p:grpSpPr>
        <p:sp>
          <p:nvSpPr>
            <p:cNvPr id="56" name="椭圆 55"/>
            <p:cNvSpPr/>
            <p:nvPr/>
          </p:nvSpPr>
          <p:spPr>
            <a:xfrm>
              <a:off x="7909896" y="4791036"/>
              <a:ext cx="892070" cy="892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KSO_Shape"/>
            <p:cNvSpPr>
              <a:spLocks/>
            </p:cNvSpPr>
            <p:nvPr/>
          </p:nvSpPr>
          <p:spPr bwMode="auto">
            <a:xfrm>
              <a:off x="8097398" y="4998456"/>
              <a:ext cx="513935" cy="49337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99" name="TextBox 6"/>
            <p:cNvSpPr txBox="1">
              <a:spLocks noChangeArrowheads="1"/>
            </p:cNvSpPr>
            <p:nvPr/>
          </p:nvSpPr>
          <p:spPr bwMode="auto">
            <a:xfrm>
              <a:off x="8921417" y="4908965"/>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667" dirty="0">
                  <a:solidFill>
                    <a:srgbClr val="00B0F0"/>
                  </a:solidFill>
                  <a:cs typeface="+mn-ea"/>
                  <a:sym typeface="+mn-lt"/>
                </a:rPr>
                <a:t>发展前景</a:t>
              </a:r>
            </a:p>
          </p:txBody>
        </p:sp>
        <p:sp>
          <p:nvSpPr>
            <p:cNvPr id="103" name="TextBox 10"/>
            <p:cNvSpPr txBox="1"/>
            <p:nvPr/>
          </p:nvSpPr>
          <p:spPr>
            <a:xfrm>
              <a:off x="8921417" y="5357870"/>
              <a:ext cx="1497525" cy="318100"/>
            </a:xfrm>
            <a:prstGeom prst="rect">
              <a:avLst/>
            </a:prstGeom>
            <a:noFill/>
          </p:spPr>
          <p:txBody>
            <a:bodyPr wrap="none" rtlCol="0">
              <a:spAutoFit/>
            </a:bodyPr>
            <a:lstStyle/>
            <a:p>
              <a:pPr marL="0" lvl="1"/>
              <a:r>
                <a:rPr lang="zh-CN" altLang="en-US" sz="1467" dirty="0">
                  <a:solidFill>
                    <a:srgbClr val="00B0F0"/>
                  </a:solidFill>
                  <a:cs typeface="+mn-ea"/>
                  <a:sym typeface="+mn-lt"/>
                </a:rPr>
                <a:t>长期的战略目标</a:t>
              </a:r>
            </a:p>
          </p:txBody>
        </p:sp>
      </p:grpSp>
      <p:grpSp>
        <p:nvGrpSpPr>
          <p:cNvPr id="122" name="组合 121"/>
          <p:cNvGrpSpPr/>
          <p:nvPr/>
        </p:nvGrpSpPr>
        <p:grpSpPr>
          <a:xfrm>
            <a:off x="6790012" y="3256381"/>
            <a:ext cx="3382003" cy="895875"/>
            <a:chOff x="6790012" y="3256381"/>
            <a:chExt cx="3382003" cy="895875"/>
          </a:xfrm>
        </p:grpSpPr>
        <p:sp>
          <p:nvSpPr>
            <p:cNvPr id="54" name="椭圆 53"/>
            <p:cNvSpPr/>
            <p:nvPr/>
          </p:nvSpPr>
          <p:spPr>
            <a:xfrm>
              <a:off x="6790012" y="3260186"/>
              <a:ext cx="892070" cy="89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KSO_Shape"/>
            <p:cNvSpPr>
              <a:spLocks/>
            </p:cNvSpPr>
            <p:nvPr/>
          </p:nvSpPr>
          <p:spPr bwMode="auto">
            <a:xfrm>
              <a:off x="7000859" y="3444423"/>
              <a:ext cx="518026" cy="44032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B0F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104" name="TextBox 40"/>
            <p:cNvSpPr txBox="1">
              <a:spLocks noChangeArrowheads="1"/>
            </p:cNvSpPr>
            <p:nvPr/>
          </p:nvSpPr>
          <p:spPr bwMode="auto">
            <a:xfrm>
              <a:off x="7783506" y="3256381"/>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7" dirty="0">
                  <a:solidFill>
                    <a:schemeClr val="bg1"/>
                  </a:solidFill>
                  <a:cs typeface="+mn-ea"/>
                  <a:sym typeface="+mn-lt"/>
                </a:rPr>
                <a:t>财务与融资</a:t>
              </a:r>
            </a:p>
          </p:txBody>
        </p:sp>
        <p:sp>
          <p:nvSpPr>
            <p:cNvPr id="105" name="TextBox 41"/>
            <p:cNvSpPr txBox="1"/>
            <p:nvPr/>
          </p:nvSpPr>
          <p:spPr>
            <a:xfrm>
              <a:off x="7783506" y="3693850"/>
              <a:ext cx="1309974" cy="318100"/>
            </a:xfrm>
            <a:prstGeom prst="rect">
              <a:avLst/>
            </a:prstGeom>
            <a:noFill/>
          </p:spPr>
          <p:txBody>
            <a:bodyPr wrap="none" rtlCol="0">
              <a:spAutoFit/>
            </a:bodyPr>
            <a:lstStyle/>
            <a:p>
              <a:pPr marL="0" lvl="1"/>
              <a:r>
                <a:rPr lang="zh-CN" altLang="en-US" sz="1467" dirty="0">
                  <a:solidFill>
                    <a:schemeClr val="bg1"/>
                  </a:solidFill>
                  <a:cs typeface="+mn-ea"/>
                  <a:sym typeface="+mn-lt"/>
                </a:rPr>
                <a:t>商务合作方式</a:t>
              </a:r>
            </a:p>
          </p:txBody>
        </p:sp>
      </p:grpSp>
    </p:spTree>
    <p:extLst>
      <p:ext uri="{BB962C8B-B14F-4D97-AF65-F5344CB8AC3E}">
        <p14:creationId xmlns:p14="http://schemas.microsoft.com/office/powerpoint/2010/main" val="259291643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18" presetClass="entr" presetSubtype="6" fill="hold" nodeType="withEffect">
                                  <p:stCondLst>
                                    <p:cond delay="250"/>
                                  </p:stCondLst>
                                  <p:childTnLst>
                                    <p:set>
                                      <p:cBhvr>
                                        <p:cTn id="9" dur="1" fill="hold">
                                          <p:stCondLst>
                                            <p:cond delay="0"/>
                                          </p:stCondLst>
                                        </p:cTn>
                                        <p:tgtEl>
                                          <p:spTgt spid="119"/>
                                        </p:tgtEl>
                                        <p:attrNameLst>
                                          <p:attrName>style.visibility</p:attrName>
                                        </p:attrNameLst>
                                      </p:cBhvr>
                                      <p:to>
                                        <p:strVal val="visible"/>
                                      </p:to>
                                    </p:set>
                                    <p:animEffect transition="in" filter="strips(downRight)">
                                      <p:cBhvr>
                                        <p:cTn id="10" dur="750"/>
                                        <p:tgtEl>
                                          <p:spTgt spid="119"/>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64"/>
                                        </p:tgtEl>
                                        <p:attrNameLst>
                                          <p:attrName>style.visibility</p:attrName>
                                        </p:attrNameLst>
                                      </p:cBhvr>
                                      <p:to>
                                        <p:strVal val="visible"/>
                                      </p:to>
                                    </p:set>
                                    <p:animEffect transition="in" filter="wipe(down)">
                                      <p:cBhvr>
                                        <p:cTn id="13" dur="500"/>
                                        <p:tgtEl>
                                          <p:spTgt spid="6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8" presetClass="emph" presetSubtype="0" fill="hold" grpId="1" nodeType="withEffect">
                                  <p:stCondLst>
                                    <p:cond delay="500"/>
                                  </p:stCondLst>
                                  <p:childTnLst>
                                    <p:animRot by="5400000">
                                      <p:cBhvr>
                                        <p:cTn id="18" dur="4500" fill="hold"/>
                                        <p:tgtEl>
                                          <p:spTgt spid="49"/>
                                        </p:tgtEl>
                                        <p:attrNameLst>
                                          <p:attrName>r</p:attrName>
                                        </p:attrNameLst>
                                      </p:cBhvr>
                                    </p:animRot>
                                  </p:childTnLst>
                                </p:cTn>
                              </p:par>
                              <p:par>
                                <p:cTn id="19" presetID="18" presetClass="entr" presetSubtype="6" fill="hold" nodeType="withEffect">
                                  <p:stCondLst>
                                    <p:cond delay="1000"/>
                                  </p:stCondLst>
                                  <p:childTnLst>
                                    <p:set>
                                      <p:cBhvr>
                                        <p:cTn id="20" dur="1" fill="hold">
                                          <p:stCondLst>
                                            <p:cond delay="0"/>
                                          </p:stCondLst>
                                        </p:cTn>
                                        <p:tgtEl>
                                          <p:spTgt spid="120"/>
                                        </p:tgtEl>
                                        <p:attrNameLst>
                                          <p:attrName>style.visibility</p:attrName>
                                        </p:attrNameLst>
                                      </p:cBhvr>
                                      <p:to>
                                        <p:strVal val="visible"/>
                                      </p:to>
                                    </p:set>
                                    <p:animEffect transition="in" filter="strips(downRight)">
                                      <p:cBhvr>
                                        <p:cTn id="21" dur="750"/>
                                        <p:tgtEl>
                                          <p:spTgt spid="120"/>
                                        </p:tgtEl>
                                      </p:cBhvr>
                                    </p:animEffect>
                                  </p:childTnLst>
                                </p:cTn>
                              </p:par>
                              <p:par>
                                <p:cTn id="22" presetID="22" presetClass="entr" presetSubtype="8" fill="hold" grpId="0" nodeType="withEffect">
                                  <p:stCondLst>
                                    <p:cond delay="125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8" presetClass="emph" presetSubtype="0" fill="hold" grpId="1" nodeType="withEffect">
                                  <p:stCondLst>
                                    <p:cond delay="1250"/>
                                  </p:stCondLst>
                                  <p:childTnLst>
                                    <p:animRot by="-4500000">
                                      <p:cBhvr>
                                        <p:cTn id="29" dur="3750" fill="hold"/>
                                        <p:tgtEl>
                                          <p:spTgt spid="51"/>
                                        </p:tgtEl>
                                        <p:attrNameLst>
                                          <p:attrName>r</p:attrName>
                                        </p:attrNameLst>
                                      </p:cBhvr>
                                    </p:animRot>
                                  </p:childTnLst>
                                </p:cTn>
                              </p:par>
                              <p:par>
                                <p:cTn id="30" presetID="18" presetClass="entr" presetSubtype="6" fill="hold" nodeType="withEffect">
                                  <p:stCondLst>
                                    <p:cond delay="1750"/>
                                  </p:stCondLst>
                                  <p:childTnLst>
                                    <p:set>
                                      <p:cBhvr>
                                        <p:cTn id="31" dur="1" fill="hold">
                                          <p:stCondLst>
                                            <p:cond delay="0"/>
                                          </p:stCondLst>
                                        </p:cTn>
                                        <p:tgtEl>
                                          <p:spTgt spid="121"/>
                                        </p:tgtEl>
                                        <p:attrNameLst>
                                          <p:attrName>style.visibility</p:attrName>
                                        </p:attrNameLst>
                                      </p:cBhvr>
                                      <p:to>
                                        <p:strVal val="visible"/>
                                      </p:to>
                                    </p:set>
                                    <p:animEffect transition="in" filter="strips(downRight)">
                                      <p:cBhvr>
                                        <p:cTn id="32" dur="750"/>
                                        <p:tgtEl>
                                          <p:spTgt spid="121"/>
                                        </p:tgtEl>
                                      </p:cBhvr>
                                    </p:animEffect>
                                  </p:childTnLst>
                                </p:cTn>
                              </p:par>
                              <p:par>
                                <p:cTn id="33" presetID="22" presetClass="entr" presetSubtype="1" fill="hold" grpId="0" nodeType="withEffect">
                                  <p:stCondLst>
                                    <p:cond delay="2000"/>
                                  </p:stCondLst>
                                  <p:childTnLst>
                                    <p:set>
                                      <p:cBhvr>
                                        <p:cTn id="34" dur="1" fill="hold">
                                          <p:stCondLst>
                                            <p:cond delay="0"/>
                                          </p:stCondLst>
                                        </p:cTn>
                                        <p:tgtEl>
                                          <p:spTgt spid="67"/>
                                        </p:tgtEl>
                                        <p:attrNameLst>
                                          <p:attrName>style.visibility</p:attrName>
                                        </p:attrNameLst>
                                      </p:cBhvr>
                                      <p:to>
                                        <p:strVal val="visible"/>
                                      </p:to>
                                    </p:set>
                                    <p:animEffect transition="in" filter="wipe(up)">
                                      <p:cBhvr>
                                        <p:cTn id="35" dur="500"/>
                                        <p:tgtEl>
                                          <p:spTgt spid="67"/>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8" presetClass="emph" presetSubtype="0" fill="hold" grpId="1" nodeType="withEffect">
                                  <p:stCondLst>
                                    <p:cond delay="2000"/>
                                  </p:stCondLst>
                                  <p:childTnLst>
                                    <p:animRot by="3600000">
                                      <p:cBhvr>
                                        <p:cTn id="40" dur="3000" fill="hold"/>
                                        <p:tgtEl>
                                          <p:spTgt spid="53"/>
                                        </p:tgtEl>
                                        <p:attrNameLst>
                                          <p:attrName>r</p:attrName>
                                        </p:attrNameLst>
                                      </p:cBhvr>
                                    </p:animRot>
                                  </p:childTnLst>
                                </p:cTn>
                              </p:par>
                              <p:par>
                                <p:cTn id="41" presetID="18" presetClass="entr" presetSubtype="6" fill="hold" nodeType="withEffect">
                                  <p:stCondLst>
                                    <p:cond delay="2500"/>
                                  </p:stCondLst>
                                  <p:childTnLst>
                                    <p:set>
                                      <p:cBhvr>
                                        <p:cTn id="42" dur="1" fill="hold">
                                          <p:stCondLst>
                                            <p:cond delay="0"/>
                                          </p:stCondLst>
                                        </p:cTn>
                                        <p:tgtEl>
                                          <p:spTgt spid="122"/>
                                        </p:tgtEl>
                                        <p:attrNameLst>
                                          <p:attrName>style.visibility</p:attrName>
                                        </p:attrNameLst>
                                      </p:cBhvr>
                                      <p:to>
                                        <p:strVal val="visible"/>
                                      </p:to>
                                    </p:set>
                                    <p:animEffect transition="in" filter="strips(downRight)">
                                      <p:cBhvr>
                                        <p:cTn id="43" dur="750"/>
                                        <p:tgtEl>
                                          <p:spTgt spid="122"/>
                                        </p:tgtEl>
                                      </p:cBhvr>
                                    </p:animEffect>
                                  </p:childTnLst>
                                </p:cTn>
                              </p:par>
                              <p:par>
                                <p:cTn id="44" presetID="22" presetClass="entr" presetSubtype="1" fill="hold" grpId="0" nodeType="withEffect">
                                  <p:stCondLst>
                                    <p:cond delay="2750"/>
                                  </p:stCondLst>
                                  <p:childTnLst>
                                    <p:set>
                                      <p:cBhvr>
                                        <p:cTn id="45" dur="1" fill="hold">
                                          <p:stCondLst>
                                            <p:cond delay="0"/>
                                          </p:stCondLst>
                                        </p:cTn>
                                        <p:tgtEl>
                                          <p:spTgt spid="68"/>
                                        </p:tgtEl>
                                        <p:attrNameLst>
                                          <p:attrName>style.visibility</p:attrName>
                                        </p:attrNameLst>
                                      </p:cBhvr>
                                      <p:to>
                                        <p:strVal val="visible"/>
                                      </p:to>
                                    </p:set>
                                    <p:animEffect transition="in" filter="wipe(up)">
                                      <p:cBhvr>
                                        <p:cTn id="46" dur="500"/>
                                        <p:tgtEl>
                                          <p:spTgt spid="68"/>
                                        </p:tgtEl>
                                      </p:cBhvr>
                                    </p:animEffect>
                                  </p:childTnLst>
                                </p:cTn>
                              </p:par>
                              <p:par>
                                <p:cTn id="47" presetID="10" presetClass="entr" presetSubtype="0" fill="hold" grpId="0" nodeType="withEffect">
                                  <p:stCondLst>
                                    <p:cond delay="275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8" presetClass="emph" presetSubtype="0" fill="hold" grpId="1" nodeType="withEffect">
                                  <p:stCondLst>
                                    <p:cond delay="2750"/>
                                  </p:stCondLst>
                                  <p:childTnLst>
                                    <p:animRot by="-2700000">
                                      <p:cBhvr>
                                        <p:cTn id="51" dur="2250" fill="hold"/>
                                        <p:tgtEl>
                                          <p:spTgt spid="55"/>
                                        </p:tgtEl>
                                        <p:attrNameLst>
                                          <p:attrName>r</p:attrName>
                                        </p:attrNameLst>
                                      </p:cBhvr>
                                    </p:animRot>
                                  </p:childTnLst>
                                </p:cTn>
                              </p:par>
                              <p:par>
                                <p:cTn id="52" presetID="18" presetClass="entr" presetSubtype="6" fill="hold" nodeType="withEffect">
                                  <p:stCondLst>
                                    <p:cond delay="3250"/>
                                  </p:stCondLst>
                                  <p:childTnLst>
                                    <p:set>
                                      <p:cBhvr>
                                        <p:cTn id="53" dur="1" fill="hold">
                                          <p:stCondLst>
                                            <p:cond delay="0"/>
                                          </p:stCondLst>
                                        </p:cTn>
                                        <p:tgtEl>
                                          <p:spTgt spid="123"/>
                                        </p:tgtEl>
                                        <p:attrNameLst>
                                          <p:attrName>style.visibility</p:attrName>
                                        </p:attrNameLst>
                                      </p:cBhvr>
                                      <p:to>
                                        <p:strVal val="visible"/>
                                      </p:to>
                                    </p:set>
                                    <p:animEffect transition="in" filter="strips(downRight)">
                                      <p:cBhvr>
                                        <p:cTn id="54" dur="750"/>
                                        <p:tgtEl>
                                          <p:spTgt spid="123"/>
                                        </p:tgtEl>
                                      </p:cBhvr>
                                    </p:animEffect>
                                  </p:childTnLst>
                                </p:cTn>
                              </p:par>
                              <p:par>
                                <p:cTn id="55" presetID="10" presetClass="entr" presetSubtype="0" fill="hold" grpId="0" nodeType="withEffect">
                                  <p:stCondLst>
                                    <p:cond delay="350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8" presetClass="emph" presetSubtype="0" fill="hold" grpId="1" nodeType="withEffect">
                                  <p:stCondLst>
                                    <p:cond delay="3500"/>
                                  </p:stCondLst>
                                  <p:childTnLst>
                                    <p:animRot by="1800000">
                                      <p:cBhvr>
                                        <p:cTn id="59" dur="15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9" grpId="0" animBg="1"/>
      <p:bldP spid="49" grpId="1" animBg="1"/>
      <p:bldP spid="51" grpId="0" animBg="1"/>
      <p:bldP spid="51" grpId="1" animBg="1"/>
      <p:bldP spid="53" grpId="0" animBg="1"/>
      <p:bldP spid="53" grpId="1" animBg="1"/>
      <p:bldP spid="55" grpId="0" animBg="1"/>
      <p:bldP spid="55" grpId="1" animBg="1"/>
      <p:bldP spid="57" grpId="0" animBg="1"/>
      <p:bldP spid="57" grpId="1" animBg="1"/>
      <p:bldP spid="64" grpId="0" animBg="1"/>
      <p:bldP spid="65" grpId="0" animBg="1"/>
      <p:bldP spid="67" grpId="0" animBg="1"/>
      <p:bldP spid="6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产品概述</a:t>
            </a:r>
          </a:p>
        </p:txBody>
      </p:sp>
      <p:sp>
        <p:nvSpPr>
          <p:cNvPr id="2" name="矩形 1"/>
          <p:cNvSpPr/>
          <p:nvPr/>
        </p:nvSpPr>
        <p:spPr>
          <a:xfrm>
            <a:off x="1196137" y="1854200"/>
            <a:ext cx="3191154" cy="1917700"/>
          </a:xfrm>
          <a:prstGeom prst="rect">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50" name="矩形 49"/>
          <p:cNvSpPr/>
          <p:nvPr/>
        </p:nvSpPr>
        <p:spPr>
          <a:xfrm>
            <a:off x="4463491" y="1854200"/>
            <a:ext cx="3191154" cy="191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sz="3000" smtClean="0">
                <a:solidFill>
                  <a:schemeClr val="bg1"/>
                </a:solidFill>
                <a:cs typeface="+mn-ea"/>
                <a:sym typeface="+mn-lt"/>
              </a:rPr>
              <a:t>产品</a:t>
            </a:r>
            <a:r>
              <a:rPr lang="en-US" altLang="zh-CN" sz="3000" smtClean="0">
                <a:solidFill>
                  <a:schemeClr val="bg1"/>
                </a:solidFill>
                <a:cs typeface="+mn-ea"/>
                <a:sym typeface="+mn-lt"/>
              </a:rPr>
              <a:t>2</a:t>
            </a:r>
            <a:endParaRPr lang="en-US" altLang="zh-CN" sz="30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r>
              <a:rPr lang="zh-CN" altLang="en-US" sz="1400" smtClean="0">
                <a:solidFill>
                  <a:schemeClr val="bg1"/>
                </a:solidFill>
                <a:cs typeface="+mn-ea"/>
                <a:sym typeface="+mn-lt"/>
              </a:rPr>
              <a:t>。</a:t>
            </a:r>
            <a:endParaRPr lang="zh-CN" altLang="en-US" sz="1400">
              <a:solidFill>
                <a:schemeClr val="bg1"/>
              </a:solidFill>
              <a:cs typeface="+mn-ea"/>
              <a:sym typeface="+mn-lt"/>
            </a:endParaRPr>
          </a:p>
        </p:txBody>
      </p:sp>
      <p:sp>
        <p:nvSpPr>
          <p:cNvPr id="63" name="矩形 62"/>
          <p:cNvSpPr/>
          <p:nvPr/>
        </p:nvSpPr>
        <p:spPr>
          <a:xfrm>
            <a:off x="7743546" y="1854200"/>
            <a:ext cx="3191154" cy="1917700"/>
          </a:xfrm>
          <a:prstGeom prst="rect">
            <a:avLst/>
          </a:prstGeom>
          <a:blipFill>
            <a:blip r:embed="rId4"/>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71" name="矩形 70"/>
          <p:cNvSpPr/>
          <p:nvPr/>
        </p:nvSpPr>
        <p:spPr>
          <a:xfrm>
            <a:off x="1196137" y="3873500"/>
            <a:ext cx="3191154" cy="191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sz="3000" smtClean="0">
                <a:solidFill>
                  <a:schemeClr val="bg1"/>
                </a:solidFill>
                <a:cs typeface="+mn-ea"/>
                <a:sym typeface="+mn-lt"/>
              </a:rPr>
              <a:t>产品</a:t>
            </a:r>
            <a:r>
              <a:rPr lang="en-US" altLang="zh-CN" sz="3000" smtClean="0">
                <a:solidFill>
                  <a:schemeClr val="bg1"/>
                </a:solidFill>
                <a:cs typeface="+mn-ea"/>
                <a:sym typeface="+mn-lt"/>
              </a:rPr>
              <a:t>1</a:t>
            </a:r>
          </a:p>
          <a:p>
            <a:pPr algn="ctr"/>
            <a:r>
              <a:rPr lang="zh-CN" altLang="en-US" sz="1400">
                <a:solidFill>
                  <a:schemeClr val="bg1"/>
                </a:solidFill>
                <a:cs typeface="+mn-ea"/>
                <a:sym typeface="+mn-lt"/>
              </a:rPr>
              <a:t>在此录入本图表的综合描述说明</a:t>
            </a:r>
            <a:r>
              <a:rPr lang="zh-CN" altLang="en-US" sz="1400" smtClean="0">
                <a:solidFill>
                  <a:schemeClr val="bg1"/>
                </a:solidFill>
                <a:cs typeface="+mn-ea"/>
                <a:sym typeface="+mn-lt"/>
              </a:rPr>
              <a:t>，</a:t>
            </a:r>
            <a:endParaRPr lang="en-US" altLang="zh-CN" sz="1400" smtClean="0">
              <a:solidFill>
                <a:schemeClr val="bg1"/>
              </a:solidFill>
              <a:cs typeface="+mn-ea"/>
              <a:sym typeface="+mn-lt"/>
            </a:endParaRPr>
          </a:p>
          <a:p>
            <a:pPr algn="ctr"/>
            <a:r>
              <a:rPr lang="zh-CN" altLang="en-US" sz="1400" smtClean="0">
                <a:solidFill>
                  <a:schemeClr val="bg1"/>
                </a:solidFill>
                <a:cs typeface="+mn-ea"/>
                <a:sym typeface="+mn-lt"/>
              </a:rPr>
              <a:t>在此</a:t>
            </a:r>
            <a:r>
              <a:rPr lang="zh-CN" altLang="en-US" sz="1400">
                <a:solidFill>
                  <a:schemeClr val="bg1"/>
                </a:solidFill>
                <a:cs typeface="+mn-ea"/>
                <a:sym typeface="+mn-lt"/>
              </a:rPr>
              <a:t>录入本图表的综合描述说明</a:t>
            </a:r>
            <a:r>
              <a:rPr lang="zh-CN" altLang="en-US" sz="1400" smtClean="0">
                <a:solidFill>
                  <a:schemeClr val="bg1"/>
                </a:solidFill>
                <a:cs typeface="+mn-ea"/>
                <a:sym typeface="+mn-lt"/>
              </a:rPr>
              <a:t>。</a:t>
            </a:r>
            <a:endParaRPr lang="en-US" altLang="zh-CN" sz="1400" smtClean="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r>
              <a:rPr lang="zh-CN" altLang="en-US" sz="1400" smtClean="0">
                <a:solidFill>
                  <a:schemeClr val="bg1"/>
                </a:solidFill>
                <a:cs typeface="+mn-ea"/>
                <a:sym typeface="+mn-lt"/>
              </a:rPr>
              <a:t>。</a:t>
            </a:r>
            <a:endParaRPr lang="zh-CN" altLang="en-US" sz="1400">
              <a:solidFill>
                <a:schemeClr val="bg1"/>
              </a:solidFill>
              <a:cs typeface="+mn-ea"/>
              <a:sym typeface="+mn-lt"/>
            </a:endParaRPr>
          </a:p>
        </p:txBody>
      </p:sp>
      <p:sp>
        <p:nvSpPr>
          <p:cNvPr id="76" name="矩形 75"/>
          <p:cNvSpPr/>
          <p:nvPr/>
        </p:nvSpPr>
        <p:spPr>
          <a:xfrm>
            <a:off x="4463491" y="3873500"/>
            <a:ext cx="3191154" cy="1917700"/>
          </a:xfrm>
          <a:prstGeom prst="rect">
            <a:avLst/>
          </a:prstGeom>
          <a:blipFill>
            <a:blip r:embed="rId5"/>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79" name="矩形 78"/>
          <p:cNvSpPr/>
          <p:nvPr/>
        </p:nvSpPr>
        <p:spPr>
          <a:xfrm>
            <a:off x="7743546" y="3873500"/>
            <a:ext cx="3191154" cy="1917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sz="3000" smtClean="0">
                <a:solidFill>
                  <a:schemeClr val="bg1"/>
                </a:solidFill>
                <a:cs typeface="+mn-ea"/>
                <a:sym typeface="+mn-lt"/>
              </a:rPr>
              <a:t>产品</a:t>
            </a:r>
            <a:r>
              <a:rPr lang="en-US" altLang="zh-CN" sz="3000" smtClean="0">
                <a:solidFill>
                  <a:schemeClr val="bg1"/>
                </a:solidFill>
                <a:cs typeface="+mn-ea"/>
                <a:sym typeface="+mn-lt"/>
              </a:rPr>
              <a:t>3</a:t>
            </a:r>
            <a:endParaRPr lang="en-US" altLang="zh-CN" sz="30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endParaRPr lang="en-US" altLang="zh-CN" sz="1400">
              <a:solidFill>
                <a:schemeClr val="bg1"/>
              </a:solidFill>
              <a:cs typeface="+mn-ea"/>
              <a:sym typeface="+mn-lt"/>
            </a:endParaRPr>
          </a:p>
          <a:p>
            <a:pPr algn="ctr"/>
            <a:r>
              <a:rPr lang="zh-CN" altLang="en-US" sz="1400">
                <a:solidFill>
                  <a:schemeClr val="bg1"/>
                </a:solidFill>
                <a:cs typeface="+mn-ea"/>
                <a:sym typeface="+mn-lt"/>
              </a:rPr>
              <a:t>在此录入本图表的综合描述说明</a:t>
            </a:r>
            <a:r>
              <a:rPr lang="zh-CN" altLang="en-US" sz="1400" smtClean="0">
                <a:solidFill>
                  <a:schemeClr val="bg1"/>
                </a:solidFill>
                <a:cs typeface="+mn-ea"/>
                <a:sym typeface="+mn-lt"/>
              </a:rPr>
              <a:t>。</a:t>
            </a:r>
            <a:endParaRPr lang="zh-CN" altLang="en-US" sz="1400">
              <a:solidFill>
                <a:schemeClr val="bg1"/>
              </a:solidFill>
              <a:cs typeface="+mn-ea"/>
              <a:sym typeface="+mn-lt"/>
            </a:endParaRPr>
          </a:p>
        </p:txBody>
      </p:sp>
    </p:spTree>
    <p:extLst>
      <p:ext uri="{BB962C8B-B14F-4D97-AF65-F5344CB8AC3E}">
        <p14:creationId xmlns:p14="http://schemas.microsoft.com/office/powerpoint/2010/main" val="319151439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15"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p:cTn id="10" dur="2000" fill="hold"/>
                                        <p:tgtEl>
                                          <p:spTgt spid="2"/>
                                        </p:tgtEl>
                                        <p:attrNameLst>
                                          <p:attrName>ppt_w</p:attrName>
                                        </p:attrNameLst>
                                      </p:cBhvr>
                                      <p:tavLst>
                                        <p:tav tm="0">
                                          <p:val>
                                            <p:fltVal val="0"/>
                                          </p:val>
                                        </p:tav>
                                        <p:tav tm="100000">
                                          <p:val>
                                            <p:strVal val="#ppt_w"/>
                                          </p:val>
                                        </p:tav>
                                      </p:tavLst>
                                    </p:anim>
                                    <p:anim calcmode="lin" valueType="num">
                                      <p:cBhvr>
                                        <p:cTn id="11" dur="2000" fill="hold"/>
                                        <p:tgtEl>
                                          <p:spTgt spid="2"/>
                                        </p:tgtEl>
                                        <p:attrNameLst>
                                          <p:attrName>ppt_h</p:attrName>
                                        </p:attrNameLst>
                                      </p:cBhvr>
                                      <p:tavLst>
                                        <p:tav tm="0">
                                          <p:val>
                                            <p:fltVal val="0"/>
                                          </p:val>
                                        </p:tav>
                                        <p:tav tm="100000">
                                          <p:val>
                                            <p:strVal val="#ppt_h"/>
                                          </p:val>
                                        </p:tav>
                                      </p:tavLst>
                                    </p:anim>
                                    <p:anim calcmode="lin" valueType="num">
                                      <p:cBhvr>
                                        <p:cTn id="12" dur="2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3" dur="2000" fill="hold"/>
                                        <p:tgtEl>
                                          <p:spTgt spid="2"/>
                                        </p:tgtEl>
                                        <p:attrNameLst>
                                          <p:attrName>ppt_y</p:attrName>
                                        </p:attrNameLst>
                                      </p:cBhvr>
                                      <p:tavLst>
                                        <p:tav tm="0" fmla="#ppt_y+(sin(-2*pi*(1-$))*-#ppt_x+cos(-2*pi*(1-$))*(1-#ppt_y))*(1-$)">
                                          <p:val>
                                            <p:fltVal val="0"/>
                                          </p:val>
                                        </p:tav>
                                        <p:tav tm="100000">
                                          <p:val>
                                            <p:fltVal val="1"/>
                                          </p:val>
                                        </p:tav>
                                      </p:tavLst>
                                    </p:anim>
                                  </p:childTnLst>
                                </p:cTn>
                              </p:par>
                              <p:par>
                                <p:cTn id="14" presetID="15" presetClass="entr" presetSubtype="0" fill="hold" grpId="0" nodeType="withEffect">
                                  <p:stCondLst>
                                    <p:cond delay="500"/>
                                  </p:stCondLst>
                                  <p:childTnLst>
                                    <p:set>
                                      <p:cBhvr>
                                        <p:cTn id="15" dur="1" fill="hold">
                                          <p:stCondLst>
                                            <p:cond delay="0"/>
                                          </p:stCondLst>
                                        </p:cTn>
                                        <p:tgtEl>
                                          <p:spTgt spid="71"/>
                                        </p:tgtEl>
                                        <p:attrNameLst>
                                          <p:attrName>style.visibility</p:attrName>
                                        </p:attrNameLst>
                                      </p:cBhvr>
                                      <p:to>
                                        <p:strVal val="visible"/>
                                      </p:to>
                                    </p:set>
                                    <p:anim calcmode="lin" valueType="num">
                                      <p:cBhvr>
                                        <p:cTn id="16" dur="2000" fill="hold"/>
                                        <p:tgtEl>
                                          <p:spTgt spid="71"/>
                                        </p:tgtEl>
                                        <p:attrNameLst>
                                          <p:attrName>ppt_w</p:attrName>
                                        </p:attrNameLst>
                                      </p:cBhvr>
                                      <p:tavLst>
                                        <p:tav tm="0">
                                          <p:val>
                                            <p:fltVal val="0"/>
                                          </p:val>
                                        </p:tav>
                                        <p:tav tm="100000">
                                          <p:val>
                                            <p:strVal val="#ppt_w"/>
                                          </p:val>
                                        </p:tav>
                                      </p:tavLst>
                                    </p:anim>
                                    <p:anim calcmode="lin" valueType="num">
                                      <p:cBhvr>
                                        <p:cTn id="17" dur="2000" fill="hold"/>
                                        <p:tgtEl>
                                          <p:spTgt spid="71"/>
                                        </p:tgtEl>
                                        <p:attrNameLst>
                                          <p:attrName>ppt_h</p:attrName>
                                        </p:attrNameLst>
                                      </p:cBhvr>
                                      <p:tavLst>
                                        <p:tav tm="0">
                                          <p:val>
                                            <p:fltVal val="0"/>
                                          </p:val>
                                        </p:tav>
                                        <p:tav tm="100000">
                                          <p:val>
                                            <p:strVal val="#ppt_h"/>
                                          </p:val>
                                        </p:tav>
                                      </p:tavLst>
                                    </p:anim>
                                    <p:anim calcmode="lin" valueType="num">
                                      <p:cBhvr>
                                        <p:cTn id="18" dur="2000" fill="hold"/>
                                        <p:tgtEl>
                                          <p:spTgt spid="71"/>
                                        </p:tgtEl>
                                        <p:attrNameLst>
                                          <p:attrName>ppt_x</p:attrName>
                                        </p:attrNameLst>
                                      </p:cBhvr>
                                      <p:tavLst>
                                        <p:tav tm="0" fmla="#ppt_x+(cos(-2*pi*(1-$))*-#ppt_x-sin(-2*pi*(1-$))*(1-#ppt_y))*(1-$)">
                                          <p:val>
                                            <p:fltVal val="0"/>
                                          </p:val>
                                        </p:tav>
                                        <p:tav tm="100000">
                                          <p:val>
                                            <p:fltVal val="1"/>
                                          </p:val>
                                        </p:tav>
                                      </p:tavLst>
                                    </p:anim>
                                    <p:anim calcmode="lin" valueType="num">
                                      <p:cBhvr>
                                        <p:cTn id="19" dur="2000" fill="hold"/>
                                        <p:tgtEl>
                                          <p:spTgt spid="71"/>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2000" fill="hold"/>
                                        <p:tgtEl>
                                          <p:spTgt spid="50"/>
                                        </p:tgtEl>
                                        <p:attrNameLst>
                                          <p:attrName>ppt_w</p:attrName>
                                        </p:attrNameLst>
                                      </p:cBhvr>
                                      <p:tavLst>
                                        <p:tav tm="0">
                                          <p:val>
                                            <p:fltVal val="0"/>
                                          </p:val>
                                        </p:tav>
                                        <p:tav tm="100000">
                                          <p:val>
                                            <p:strVal val="#ppt_w"/>
                                          </p:val>
                                        </p:tav>
                                      </p:tavLst>
                                    </p:anim>
                                    <p:anim calcmode="lin" valueType="num">
                                      <p:cBhvr>
                                        <p:cTn id="23" dur="2000" fill="hold"/>
                                        <p:tgtEl>
                                          <p:spTgt spid="50"/>
                                        </p:tgtEl>
                                        <p:attrNameLst>
                                          <p:attrName>ppt_h</p:attrName>
                                        </p:attrNameLst>
                                      </p:cBhvr>
                                      <p:tavLst>
                                        <p:tav tm="0">
                                          <p:val>
                                            <p:fltVal val="0"/>
                                          </p:val>
                                        </p:tav>
                                        <p:tav tm="100000">
                                          <p:val>
                                            <p:strVal val="#ppt_h"/>
                                          </p:val>
                                        </p:tav>
                                      </p:tavLst>
                                    </p:anim>
                                    <p:anim calcmode="lin" valueType="num">
                                      <p:cBhvr>
                                        <p:cTn id="24" dur="2000" fill="hold"/>
                                        <p:tgtEl>
                                          <p:spTgt spid="50"/>
                                        </p:tgtEl>
                                        <p:attrNameLst>
                                          <p:attrName>ppt_x</p:attrName>
                                        </p:attrNameLst>
                                      </p:cBhvr>
                                      <p:tavLst>
                                        <p:tav tm="0" fmla="#ppt_x+(cos(-2*pi*(1-$))*-#ppt_x-sin(-2*pi*(1-$))*(1-#ppt_y))*(1-$)">
                                          <p:val>
                                            <p:fltVal val="0"/>
                                          </p:val>
                                        </p:tav>
                                        <p:tav tm="100000">
                                          <p:val>
                                            <p:fltVal val="1"/>
                                          </p:val>
                                        </p:tav>
                                      </p:tavLst>
                                    </p:anim>
                                    <p:anim calcmode="lin" valueType="num">
                                      <p:cBhvr>
                                        <p:cTn id="25" dur="2000" fill="hold"/>
                                        <p:tgtEl>
                                          <p:spTgt spid="50"/>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grpId="0" nodeType="withEffect">
                                  <p:stCondLst>
                                    <p:cond delay="5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2000" fill="hold"/>
                                        <p:tgtEl>
                                          <p:spTgt spid="76"/>
                                        </p:tgtEl>
                                        <p:attrNameLst>
                                          <p:attrName>ppt_w</p:attrName>
                                        </p:attrNameLst>
                                      </p:cBhvr>
                                      <p:tavLst>
                                        <p:tav tm="0">
                                          <p:val>
                                            <p:fltVal val="0"/>
                                          </p:val>
                                        </p:tav>
                                        <p:tav tm="100000">
                                          <p:val>
                                            <p:strVal val="#ppt_w"/>
                                          </p:val>
                                        </p:tav>
                                      </p:tavLst>
                                    </p:anim>
                                    <p:anim calcmode="lin" valueType="num">
                                      <p:cBhvr>
                                        <p:cTn id="29" dur="2000" fill="hold"/>
                                        <p:tgtEl>
                                          <p:spTgt spid="76"/>
                                        </p:tgtEl>
                                        <p:attrNameLst>
                                          <p:attrName>ppt_h</p:attrName>
                                        </p:attrNameLst>
                                      </p:cBhvr>
                                      <p:tavLst>
                                        <p:tav tm="0">
                                          <p:val>
                                            <p:fltVal val="0"/>
                                          </p:val>
                                        </p:tav>
                                        <p:tav tm="100000">
                                          <p:val>
                                            <p:strVal val="#ppt_h"/>
                                          </p:val>
                                        </p:tav>
                                      </p:tavLst>
                                    </p:anim>
                                    <p:anim calcmode="lin" valueType="num">
                                      <p:cBhvr>
                                        <p:cTn id="30" dur="2000" fill="hold"/>
                                        <p:tgtEl>
                                          <p:spTgt spid="76"/>
                                        </p:tgtEl>
                                        <p:attrNameLst>
                                          <p:attrName>ppt_x</p:attrName>
                                        </p:attrNameLst>
                                      </p:cBhvr>
                                      <p:tavLst>
                                        <p:tav tm="0" fmla="#ppt_x+(cos(-2*pi*(1-$))*-#ppt_x-sin(-2*pi*(1-$))*(1-#ppt_y))*(1-$)">
                                          <p:val>
                                            <p:fltVal val="0"/>
                                          </p:val>
                                        </p:tav>
                                        <p:tav tm="100000">
                                          <p:val>
                                            <p:fltVal val="1"/>
                                          </p:val>
                                        </p:tav>
                                      </p:tavLst>
                                    </p:anim>
                                    <p:anim calcmode="lin" valueType="num">
                                      <p:cBhvr>
                                        <p:cTn id="31" dur="2000" fill="hold"/>
                                        <p:tgtEl>
                                          <p:spTgt spid="76"/>
                                        </p:tgtEl>
                                        <p:attrNameLst>
                                          <p:attrName>ppt_y</p:attrName>
                                        </p:attrNameLst>
                                      </p:cBhvr>
                                      <p:tavLst>
                                        <p:tav tm="0" fmla="#ppt_y+(sin(-2*pi*(1-$))*-#ppt_x+cos(-2*pi*(1-$))*(1-#ppt_y))*(1-$)">
                                          <p:val>
                                            <p:fltVal val="0"/>
                                          </p:val>
                                        </p:tav>
                                        <p:tav tm="100000">
                                          <p:val>
                                            <p:fltVal val="1"/>
                                          </p:val>
                                        </p:tav>
                                      </p:tavLst>
                                    </p:anim>
                                  </p:childTnLst>
                                </p:cTn>
                              </p:par>
                              <p:par>
                                <p:cTn id="32" presetID="15" presetClass="entr" presetSubtype="0" fill="hold" grpId="0" nodeType="withEffect">
                                  <p:stCondLst>
                                    <p:cond delay="50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000" fill="hold"/>
                                        <p:tgtEl>
                                          <p:spTgt spid="63"/>
                                        </p:tgtEl>
                                        <p:attrNameLst>
                                          <p:attrName>ppt_w</p:attrName>
                                        </p:attrNameLst>
                                      </p:cBhvr>
                                      <p:tavLst>
                                        <p:tav tm="0">
                                          <p:val>
                                            <p:fltVal val="0"/>
                                          </p:val>
                                        </p:tav>
                                        <p:tav tm="100000">
                                          <p:val>
                                            <p:strVal val="#ppt_w"/>
                                          </p:val>
                                        </p:tav>
                                      </p:tavLst>
                                    </p:anim>
                                    <p:anim calcmode="lin" valueType="num">
                                      <p:cBhvr>
                                        <p:cTn id="35" dur="2000" fill="hold"/>
                                        <p:tgtEl>
                                          <p:spTgt spid="63"/>
                                        </p:tgtEl>
                                        <p:attrNameLst>
                                          <p:attrName>ppt_h</p:attrName>
                                        </p:attrNameLst>
                                      </p:cBhvr>
                                      <p:tavLst>
                                        <p:tav tm="0">
                                          <p:val>
                                            <p:fltVal val="0"/>
                                          </p:val>
                                        </p:tav>
                                        <p:tav tm="100000">
                                          <p:val>
                                            <p:strVal val="#ppt_h"/>
                                          </p:val>
                                        </p:tav>
                                      </p:tavLst>
                                    </p:anim>
                                    <p:anim calcmode="lin" valueType="num">
                                      <p:cBhvr>
                                        <p:cTn id="36" dur="2000" fill="hold"/>
                                        <p:tgtEl>
                                          <p:spTgt spid="63"/>
                                        </p:tgtEl>
                                        <p:attrNameLst>
                                          <p:attrName>ppt_x</p:attrName>
                                        </p:attrNameLst>
                                      </p:cBhvr>
                                      <p:tavLst>
                                        <p:tav tm="0" fmla="#ppt_x+(cos(-2*pi*(1-$))*-#ppt_x-sin(-2*pi*(1-$))*(1-#ppt_y))*(1-$)">
                                          <p:val>
                                            <p:fltVal val="0"/>
                                          </p:val>
                                        </p:tav>
                                        <p:tav tm="100000">
                                          <p:val>
                                            <p:fltVal val="1"/>
                                          </p:val>
                                        </p:tav>
                                      </p:tavLst>
                                    </p:anim>
                                    <p:anim calcmode="lin" valueType="num">
                                      <p:cBhvr>
                                        <p:cTn id="37" dur="2000" fill="hold"/>
                                        <p:tgtEl>
                                          <p:spTgt spid="63"/>
                                        </p:tgtEl>
                                        <p:attrNameLst>
                                          <p:attrName>ppt_y</p:attrName>
                                        </p:attrNameLst>
                                      </p:cBhvr>
                                      <p:tavLst>
                                        <p:tav tm="0" fmla="#ppt_y+(sin(-2*pi*(1-$))*-#ppt_x+cos(-2*pi*(1-$))*(1-#ppt_y))*(1-$)">
                                          <p:val>
                                            <p:fltVal val="0"/>
                                          </p:val>
                                        </p:tav>
                                        <p:tav tm="100000">
                                          <p:val>
                                            <p:fltVal val="1"/>
                                          </p:val>
                                        </p:tav>
                                      </p:tavLst>
                                    </p:anim>
                                  </p:childTnLst>
                                </p:cTn>
                              </p:par>
                              <p:par>
                                <p:cTn id="38" presetID="15" presetClass="entr" presetSubtype="0" fill="hold" grpId="0" nodeType="withEffect">
                                  <p:stCondLst>
                                    <p:cond delay="500"/>
                                  </p:stCondLst>
                                  <p:childTnLst>
                                    <p:set>
                                      <p:cBhvr>
                                        <p:cTn id="39" dur="1" fill="hold">
                                          <p:stCondLst>
                                            <p:cond delay="0"/>
                                          </p:stCondLst>
                                        </p:cTn>
                                        <p:tgtEl>
                                          <p:spTgt spid="79"/>
                                        </p:tgtEl>
                                        <p:attrNameLst>
                                          <p:attrName>style.visibility</p:attrName>
                                        </p:attrNameLst>
                                      </p:cBhvr>
                                      <p:to>
                                        <p:strVal val="visible"/>
                                      </p:to>
                                    </p:set>
                                    <p:anim calcmode="lin" valueType="num">
                                      <p:cBhvr>
                                        <p:cTn id="40" dur="2000" fill="hold"/>
                                        <p:tgtEl>
                                          <p:spTgt spid="79"/>
                                        </p:tgtEl>
                                        <p:attrNameLst>
                                          <p:attrName>ppt_w</p:attrName>
                                        </p:attrNameLst>
                                      </p:cBhvr>
                                      <p:tavLst>
                                        <p:tav tm="0">
                                          <p:val>
                                            <p:fltVal val="0"/>
                                          </p:val>
                                        </p:tav>
                                        <p:tav tm="100000">
                                          <p:val>
                                            <p:strVal val="#ppt_w"/>
                                          </p:val>
                                        </p:tav>
                                      </p:tavLst>
                                    </p:anim>
                                    <p:anim calcmode="lin" valueType="num">
                                      <p:cBhvr>
                                        <p:cTn id="41" dur="2000" fill="hold"/>
                                        <p:tgtEl>
                                          <p:spTgt spid="79"/>
                                        </p:tgtEl>
                                        <p:attrNameLst>
                                          <p:attrName>ppt_h</p:attrName>
                                        </p:attrNameLst>
                                      </p:cBhvr>
                                      <p:tavLst>
                                        <p:tav tm="0">
                                          <p:val>
                                            <p:fltVal val="0"/>
                                          </p:val>
                                        </p:tav>
                                        <p:tav tm="100000">
                                          <p:val>
                                            <p:strVal val="#ppt_h"/>
                                          </p:val>
                                        </p:tav>
                                      </p:tavLst>
                                    </p:anim>
                                    <p:anim calcmode="lin" valueType="num">
                                      <p:cBhvr>
                                        <p:cTn id="42" dur="2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43" dur="2000" fill="hold"/>
                                        <p:tgtEl>
                                          <p:spTgt spid="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 grpId="0" animBg="1"/>
      <p:bldP spid="50" grpId="0" animBg="1"/>
      <p:bldP spid="63" grpId="0" animBg="1"/>
      <p:bldP spid="71" grpId="0" animBg="1"/>
      <p:bldP spid="76"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产品形式</a:t>
            </a:r>
          </a:p>
        </p:txBody>
      </p:sp>
      <p:sp>
        <p:nvSpPr>
          <p:cNvPr id="18" name="Freeform 12"/>
          <p:cNvSpPr>
            <a:spLocks/>
          </p:cNvSpPr>
          <p:nvPr/>
        </p:nvSpPr>
        <p:spPr bwMode="auto">
          <a:xfrm>
            <a:off x="4217722" y="2376164"/>
            <a:ext cx="583721" cy="583721"/>
          </a:xfrm>
          <a:custGeom>
            <a:avLst/>
            <a:gdLst>
              <a:gd name="T0" fmla="*/ 269 w 653"/>
              <a:gd name="T1" fmla="*/ 653 h 653"/>
              <a:gd name="T2" fmla="*/ 269 w 653"/>
              <a:gd name="T3" fmla="*/ 382 h 653"/>
              <a:gd name="T4" fmla="*/ 0 w 653"/>
              <a:gd name="T5" fmla="*/ 382 h 653"/>
              <a:gd name="T6" fmla="*/ 0 w 653"/>
              <a:gd name="T7" fmla="*/ 269 h 653"/>
              <a:gd name="T8" fmla="*/ 269 w 653"/>
              <a:gd name="T9" fmla="*/ 269 h 653"/>
              <a:gd name="T10" fmla="*/ 269 w 653"/>
              <a:gd name="T11" fmla="*/ 0 h 653"/>
              <a:gd name="T12" fmla="*/ 384 w 653"/>
              <a:gd name="T13" fmla="*/ 0 h 653"/>
              <a:gd name="T14" fmla="*/ 384 w 653"/>
              <a:gd name="T15" fmla="*/ 269 h 653"/>
              <a:gd name="T16" fmla="*/ 653 w 653"/>
              <a:gd name="T17" fmla="*/ 269 h 653"/>
              <a:gd name="T18" fmla="*/ 653 w 653"/>
              <a:gd name="T19" fmla="*/ 382 h 653"/>
              <a:gd name="T20" fmla="*/ 384 w 653"/>
              <a:gd name="T21" fmla="*/ 382 h 653"/>
              <a:gd name="T22" fmla="*/ 384 w 653"/>
              <a:gd name="T23" fmla="*/ 653 h 653"/>
              <a:gd name="T24" fmla="*/ 269 w 653"/>
              <a:gd name="T2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653">
                <a:moveTo>
                  <a:pt x="269" y="653"/>
                </a:moveTo>
                <a:lnTo>
                  <a:pt x="269" y="382"/>
                </a:lnTo>
                <a:lnTo>
                  <a:pt x="0" y="382"/>
                </a:lnTo>
                <a:lnTo>
                  <a:pt x="0" y="269"/>
                </a:lnTo>
                <a:lnTo>
                  <a:pt x="269" y="269"/>
                </a:lnTo>
                <a:lnTo>
                  <a:pt x="269" y="0"/>
                </a:lnTo>
                <a:lnTo>
                  <a:pt x="384" y="0"/>
                </a:lnTo>
                <a:lnTo>
                  <a:pt x="384" y="269"/>
                </a:lnTo>
                <a:lnTo>
                  <a:pt x="653" y="269"/>
                </a:lnTo>
                <a:lnTo>
                  <a:pt x="653" y="382"/>
                </a:lnTo>
                <a:lnTo>
                  <a:pt x="384" y="382"/>
                </a:lnTo>
                <a:lnTo>
                  <a:pt x="384" y="653"/>
                </a:lnTo>
                <a:lnTo>
                  <a:pt x="269" y="653"/>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3"/>
          <p:cNvSpPr>
            <a:spLocks/>
          </p:cNvSpPr>
          <p:nvPr/>
        </p:nvSpPr>
        <p:spPr bwMode="auto">
          <a:xfrm>
            <a:off x="7537747" y="2376164"/>
            <a:ext cx="583721" cy="583721"/>
          </a:xfrm>
          <a:custGeom>
            <a:avLst/>
            <a:gdLst>
              <a:gd name="T0" fmla="*/ 269 w 653"/>
              <a:gd name="T1" fmla="*/ 653 h 653"/>
              <a:gd name="T2" fmla="*/ 269 w 653"/>
              <a:gd name="T3" fmla="*/ 382 h 653"/>
              <a:gd name="T4" fmla="*/ 0 w 653"/>
              <a:gd name="T5" fmla="*/ 382 h 653"/>
              <a:gd name="T6" fmla="*/ 0 w 653"/>
              <a:gd name="T7" fmla="*/ 269 h 653"/>
              <a:gd name="T8" fmla="*/ 269 w 653"/>
              <a:gd name="T9" fmla="*/ 269 h 653"/>
              <a:gd name="T10" fmla="*/ 269 w 653"/>
              <a:gd name="T11" fmla="*/ 0 h 653"/>
              <a:gd name="T12" fmla="*/ 384 w 653"/>
              <a:gd name="T13" fmla="*/ 0 h 653"/>
              <a:gd name="T14" fmla="*/ 384 w 653"/>
              <a:gd name="T15" fmla="*/ 269 h 653"/>
              <a:gd name="T16" fmla="*/ 653 w 653"/>
              <a:gd name="T17" fmla="*/ 269 h 653"/>
              <a:gd name="T18" fmla="*/ 653 w 653"/>
              <a:gd name="T19" fmla="*/ 382 h 653"/>
              <a:gd name="T20" fmla="*/ 384 w 653"/>
              <a:gd name="T21" fmla="*/ 382 h 653"/>
              <a:gd name="T22" fmla="*/ 384 w 653"/>
              <a:gd name="T23" fmla="*/ 653 h 653"/>
              <a:gd name="T24" fmla="*/ 269 w 653"/>
              <a:gd name="T2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653">
                <a:moveTo>
                  <a:pt x="269" y="653"/>
                </a:moveTo>
                <a:lnTo>
                  <a:pt x="269" y="382"/>
                </a:lnTo>
                <a:lnTo>
                  <a:pt x="0" y="382"/>
                </a:lnTo>
                <a:lnTo>
                  <a:pt x="0" y="269"/>
                </a:lnTo>
                <a:lnTo>
                  <a:pt x="269" y="269"/>
                </a:lnTo>
                <a:lnTo>
                  <a:pt x="269" y="0"/>
                </a:lnTo>
                <a:lnTo>
                  <a:pt x="384" y="0"/>
                </a:lnTo>
                <a:lnTo>
                  <a:pt x="384" y="269"/>
                </a:lnTo>
                <a:lnTo>
                  <a:pt x="653" y="269"/>
                </a:lnTo>
                <a:lnTo>
                  <a:pt x="653" y="382"/>
                </a:lnTo>
                <a:lnTo>
                  <a:pt x="384" y="382"/>
                </a:lnTo>
                <a:lnTo>
                  <a:pt x="384" y="653"/>
                </a:lnTo>
                <a:lnTo>
                  <a:pt x="269" y="653"/>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TextBox 84"/>
          <p:cNvSpPr txBox="1">
            <a:spLocks noChangeArrowheads="1"/>
          </p:cNvSpPr>
          <p:nvPr/>
        </p:nvSpPr>
        <p:spPr bwMode="auto">
          <a:xfrm>
            <a:off x="1792000" y="4581035"/>
            <a:ext cx="850415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lnSpc>
                <a:spcPct val="150000"/>
              </a:lnSpc>
            </a:pPr>
            <a:r>
              <a:rPr lang="zh-CN" altLang="en-US" sz="1200" dirty="0">
                <a:solidFill>
                  <a:srgbClr val="00B0F0"/>
                </a:solidFill>
                <a:latin typeface="+mn-lt"/>
                <a:ea typeface="+mn-ea"/>
                <a:cs typeface="+mn-ea"/>
                <a:sym typeface="+mn-lt"/>
              </a:rPr>
              <a:t>这里输入产品形式的简介，这里输入产品形式的简介</a:t>
            </a:r>
            <a:r>
              <a:rPr lang="zh-CN" altLang="en-US" sz="1200" dirty="0" smtClean="0">
                <a:solidFill>
                  <a:srgbClr val="00B0F0"/>
                </a:solidFill>
                <a:latin typeface="+mn-lt"/>
                <a:ea typeface="+mn-ea"/>
                <a:cs typeface="+mn-ea"/>
                <a:sym typeface="+mn-lt"/>
              </a:rPr>
              <a:t>，</a:t>
            </a:r>
            <a:r>
              <a:rPr lang="zh-CN" altLang="en-US" sz="1200" dirty="0">
                <a:solidFill>
                  <a:srgbClr val="00B0F0"/>
                </a:solidFill>
                <a:latin typeface="+mn-lt"/>
                <a:ea typeface="+mn-ea"/>
                <a:cs typeface="+mn-ea"/>
                <a:sym typeface="+mn-lt"/>
              </a:rPr>
              <a:t>这里输入产品形式的简介</a:t>
            </a:r>
            <a:r>
              <a:rPr lang="zh-CN" altLang="en-US" sz="1200" dirty="0" smtClean="0">
                <a:solidFill>
                  <a:srgbClr val="00B0F0"/>
                </a:solidFill>
                <a:latin typeface="+mn-lt"/>
                <a:ea typeface="+mn-ea"/>
                <a:cs typeface="+mn-ea"/>
                <a:sym typeface="+mn-lt"/>
              </a:rPr>
              <a:t>，</a:t>
            </a:r>
            <a:r>
              <a:rPr lang="zh-CN" altLang="en-US" sz="1200" dirty="0">
                <a:solidFill>
                  <a:srgbClr val="00B0F0"/>
                </a:solidFill>
                <a:latin typeface="+mn-lt"/>
                <a:ea typeface="+mn-ea"/>
                <a:cs typeface="+mn-ea"/>
                <a:sym typeface="+mn-lt"/>
              </a:rPr>
              <a:t>这里输入产品形式的简介</a:t>
            </a:r>
            <a:r>
              <a:rPr lang="zh-CN" altLang="en-US" sz="1200" dirty="0" smtClean="0">
                <a:solidFill>
                  <a:srgbClr val="00B0F0"/>
                </a:solidFill>
                <a:latin typeface="+mn-lt"/>
                <a:ea typeface="+mn-ea"/>
                <a:cs typeface="+mn-ea"/>
                <a:sym typeface="+mn-lt"/>
              </a:rPr>
              <a:t>，</a:t>
            </a:r>
            <a:r>
              <a:rPr lang="zh-CN" altLang="en-US" sz="1200" dirty="0">
                <a:solidFill>
                  <a:srgbClr val="00B0F0"/>
                </a:solidFill>
                <a:latin typeface="+mn-lt"/>
                <a:ea typeface="+mn-ea"/>
                <a:cs typeface="+mn-ea"/>
                <a:sym typeface="+mn-lt"/>
              </a:rPr>
              <a:t>这里输入产品形式的简介</a:t>
            </a:r>
            <a:r>
              <a:rPr lang="zh-CN" altLang="en-US" sz="1200" dirty="0" smtClean="0">
                <a:solidFill>
                  <a:srgbClr val="00B0F0"/>
                </a:solidFill>
                <a:latin typeface="+mn-lt"/>
                <a:ea typeface="+mn-ea"/>
                <a:cs typeface="+mn-ea"/>
                <a:sym typeface="+mn-lt"/>
              </a:rPr>
              <a:t>，里</a:t>
            </a:r>
            <a:r>
              <a:rPr lang="zh-CN" altLang="en-US" sz="1200" dirty="0">
                <a:solidFill>
                  <a:srgbClr val="00B0F0"/>
                </a:solidFill>
                <a:latin typeface="+mn-lt"/>
                <a:ea typeface="+mn-ea"/>
                <a:cs typeface="+mn-ea"/>
                <a:sym typeface="+mn-lt"/>
              </a:rPr>
              <a:t>输入产品形式的简介</a:t>
            </a:r>
            <a:r>
              <a:rPr lang="zh-CN" altLang="en-US" sz="1200" dirty="0" smtClean="0">
                <a:solidFill>
                  <a:srgbClr val="00B0F0"/>
                </a:solidFill>
                <a:latin typeface="+mn-lt"/>
                <a:ea typeface="+mn-ea"/>
                <a:cs typeface="+mn-ea"/>
                <a:sym typeface="+mn-lt"/>
              </a:rPr>
              <a:t>，</a:t>
            </a:r>
            <a:r>
              <a:rPr lang="zh-CN" altLang="en-US" sz="1200" dirty="0">
                <a:solidFill>
                  <a:srgbClr val="00B0F0"/>
                </a:solidFill>
                <a:latin typeface="+mn-lt"/>
                <a:ea typeface="+mn-ea"/>
                <a:cs typeface="+mn-ea"/>
                <a:sym typeface="+mn-lt"/>
              </a:rPr>
              <a:t>这里输入产品形式的简介，这里输入产品形式的简介，这里输入产品形式的简介，这里输入产品形式的简介，这里输入产品形式的简介，里输入产品形式的</a:t>
            </a:r>
            <a:r>
              <a:rPr lang="zh-CN" altLang="en-US" sz="1200" dirty="0" smtClean="0">
                <a:solidFill>
                  <a:srgbClr val="00B0F0"/>
                </a:solidFill>
                <a:latin typeface="+mn-lt"/>
                <a:ea typeface="+mn-ea"/>
                <a:cs typeface="+mn-ea"/>
                <a:sym typeface="+mn-lt"/>
              </a:rPr>
              <a:t>简介。</a:t>
            </a:r>
            <a:endParaRPr lang="zh-CN" altLang="en-US" sz="1200" dirty="0">
              <a:solidFill>
                <a:srgbClr val="00B0F0"/>
              </a:solidFill>
              <a:latin typeface="+mn-lt"/>
              <a:ea typeface="+mn-ea"/>
              <a:cs typeface="+mn-ea"/>
              <a:sym typeface="+mn-lt"/>
            </a:endParaRPr>
          </a:p>
          <a:p>
            <a:pPr algn="just">
              <a:lnSpc>
                <a:spcPct val="150000"/>
              </a:lnSpc>
            </a:pPr>
            <a:r>
              <a:rPr lang="zh-CN" altLang="en-US" sz="1200" dirty="0">
                <a:solidFill>
                  <a:srgbClr val="00B0F0"/>
                </a:solidFill>
                <a:latin typeface="+mn-lt"/>
                <a:ea typeface="+mn-ea"/>
                <a:cs typeface="+mn-ea"/>
                <a:sym typeface="+mn-lt"/>
              </a:rPr>
              <a:t>这里输入产品形式的简介，这里输入产品形式的简介，这里输入产品形式的简介，这里输入产品形式的简介，这里输入产品形式的简介，里输入产品形式的</a:t>
            </a:r>
            <a:r>
              <a:rPr lang="zh-CN" altLang="en-US" sz="1200" dirty="0" smtClean="0">
                <a:solidFill>
                  <a:srgbClr val="00B0F0"/>
                </a:solidFill>
                <a:latin typeface="+mn-lt"/>
                <a:ea typeface="+mn-ea"/>
                <a:cs typeface="+mn-ea"/>
                <a:sym typeface="+mn-lt"/>
              </a:rPr>
              <a:t>简介</a:t>
            </a:r>
            <a:r>
              <a:rPr lang="zh-CN" altLang="en-US" sz="1200" dirty="0">
                <a:solidFill>
                  <a:srgbClr val="00B0F0"/>
                </a:solidFill>
                <a:latin typeface="+mn-lt"/>
                <a:ea typeface="+mn-ea"/>
                <a:cs typeface="+mn-ea"/>
                <a:sym typeface="+mn-lt"/>
              </a:rPr>
              <a:t>。</a:t>
            </a:r>
          </a:p>
        </p:txBody>
      </p:sp>
      <p:grpSp>
        <p:nvGrpSpPr>
          <p:cNvPr id="28" name="组合 27"/>
          <p:cNvGrpSpPr/>
          <p:nvPr/>
        </p:nvGrpSpPr>
        <p:grpSpPr>
          <a:xfrm>
            <a:off x="1477755" y="4204455"/>
            <a:ext cx="9228344" cy="2203042"/>
            <a:chOff x="1477755" y="4204455"/>
            <a:chExt cx="9228344" cy="2203042"/>
          </a:xfrm>
        </p:grpSpPr>
        <p:sp>
          <p:nvSpPr>
            <p:cNvPr id="20" name="矩形 83"/>
            <p:cNvSpPr>
              <a:spLocks noChangeArrowheads="1"/>
            </p:cNvSpPr>
            <p:nvPr/>
          </p:nvSpPr>
          <p:spPr bwMode="auto">
            <a:xfrm>
              <a:off x="1552369" y="4350506"/>
              <a:ext cx="9057666" cy="1921296"/>
            </a:xfrm>
            <a:prstGeom prst="rect">
              <a:avLst/>
            </a:prstGeom>
            <a:noFill/>
            <a:ln w="9525" cmpd="sng">
              <a:solidFill>
                <a:srgbClr val="00B0F0"/>
              </a:solidFill>
              <a:miter lim="800000"/>
              <a:headEnd/>
              <a:tailEnd/>
            </a:ln>
          </p:spPr>
          <p:txBody>
            <a:bodyPr/>
            <a:lstStyle/>
            <a:p>
              <a:endParaRPr lang="zh-CN" altLang="en-US">
                <a:cs typeface="+mn-ea"/>
                <a:sym typeface="+mn-lt"/>
              </a:endParaRPr>
            </a:p>
          </p:txBody>
        </p:sp>
        <p:sp>
          <p:nvSpPr>
            <p:cNvPr id="22" name="Freeform 12"/>
            <p:cNvSpPr>
              <a:spLocks/>
            </p:cNvSpPr>
            <p:nvPr/>
          </p:nvSpPr>
          <p:spPr bwMode="auto">
            <a:xfrm>
              <a:off x="1477755" y="420445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p:spPr>
          <p:txBody>
            <a:bodyPr/>
            <a:lstStyle/>
            <a:p>
              <a:endParaRPr lang="zh-CN" altLang="en-US">
                <a:solidFill>
                  <a:srgbClr val="2C3637"/>
                </a:solidFill>
                <a:cs typeface="+mn-ea"/>
                <a:sym typeface="+mn-lt"/>
              </a:endParaRPr>
            </a:p>
          </p:txBody>
        </p:sp>
        <p:sp>
          <p:nvSpPr>
            <p:cNvPr id="23" name="Freeform 12"/>
            <p:cNvSpPr>
              <a:spLocks/>
            </p:cNvSpPr>
            <p:nvPr/>
          </p:nvSpPr>
          <p:spPr bwMode="auto">
            <a:xfrm flipH="1" flipV="1">
              <a:off x="10177461" y="587727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p:spPr>
          <p:txBody>
            <a:bodyPr/>
            <a:lstStyle/>
            <a:p>
              <a:endParaRPr lang="zh-CN" altLang="en-US">
                <a:solidFill>
                  <a:srgbClr val="2C3637"/>
                </a:solidFill>
                <a:cs typeface="+mn-ea"/>
                <a:sym typeface="+mn-lt"/>
              </a:endParaRPr>
            </a:p>
          </p:txBody>
        </p:sp>
      </p:grpSp>
      <p:grpSp>
        <p:nvGrpSpPr>
          <p:cNvPr id="7" name="组合 6"/>
          <p:cNvGrpSpPr/>
          <p:nvPr/>
        </p:nvGrpSpPr>
        <p:grpSpPr>
          <a:xfrm>
            <a:off x="1834102" y="1690185"/>
            <a:ext cx="2016749" cy="2543355"/>
            <a:chOff x="1834102" y="1690185"/>
            <a:chExt cx="2016749" cy="2543355"/>
          </a:xfrm>
        </p:grpSpPr>
        <p:grpSp>
          <p:nvGrpSpPr>
            <p:cNvPr id="4" name="组合 3"/>
            <p:cNvGrpSpPr/>
            <p:nvPr/>
          </p:nvGrpSpPr>
          <p:grpSpPr>
            <a:xfrm>
              <a:off x="1834102" y="1690185"/>
              <a:ext cx="2016749" cy="2015329"/>
              <a:chOff x="1834102" y="1690185"/>
              <a:chExt cx="2016749" cy="2015329"/>
            </a:xfrm>
          </p:grpSpPr>
          <p:sp>
            <p:nvSpPr>
              <p:cNvPr id="16" name="Oval 10"/>
              <p:cNvSpPr>
                <a:spLocks noChangeArrowheads="1"/>
              </p:cNvSpPr>
              <p:nvPr/>
            </p:nvSpPr>
            <p:spPr bwMode="auto">
              <a:xfrm>
                <a:off x="1834102" y="1690185"/>
                <a:ext cx="2016749" cy="2015329"/>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11"/>
              <p:cNvSpPr>
                <a:spLocks noEditPoints="1"/>
              </p:cNvSpPr>
              <p:nvPr/>
            </p:nvSpPr>
            <p:spPr bwMode="auto">
              <a:xfrm>
                <a:off x="2222500" y="2178750"/>
                <a:ext cx="1193800" cy="787538"/>
              </a:xfrm>
              <a:custGeom>
                <a:avLst/>
                <a:gdLst>
                  <a:gd name="T0" fmla="*/ 1295 w 1747"/>
                  <a:gd name="T1" fmla="*/ 377 h 1154"/>
                  <a:gd name="T2" fmla="*/ 1260 w 1747"/>
                  <a:gd name="T3" fmla="*/ 0 h 1154"/>
                  <a:gd name="T4" fmla="*/ 641 w 1747"/>
                  <a:gd name="T5" fmla="*/ 1031 h 1154"/>
                  <a:gd name="T6" fmla="*/ 59 w 1747"/>
                  <a:gd name="T7" fmla="*/ 1031 h 1154"/>
                  <a:gd name="T8" fmla="*/ 1747 w 1747"/>
                  <a:gd name="T9" fmla="*/ 1154 h 1154"/>
                  <a:gd name="T10" fmla="*/ 371 w 1747"/>
                  <a:gd name="T11" fmla="*/ 962 h 1154"/>
                  <a:gd name="T12" fmla="*/ 270 w 1747"/>
                  <a:gd name="T13" fmla="*/ 863 h 1154"/>
                  <a:gd name="T14" fmla="*/ 371 w 1747"/>
                  <a:gd name="T15" fmla="*/ 830 h 1154"/>
                  <a:gd name="T16" fmla="*/ 270 w 1747"/>
                  <a:gd name="T17" fmla="*/ 731 h 1154"/>
                  <a:gd name="T18" fmla="*/ 371 w 1747"/>
                  <a:gd name="T19" fmla="*/ 691 h 1154"/>
                  <a:gd name="T20" fmla="*/ 270 w 1747"/>
                  <a:gd name="T21" fmla="*/ 592 h 1154"/>
                  <a:gd name="T22" fmla="*/ 371 w 1747"/>
                  <a:gd name="T23" fmla="*/ 559 h 1154"/>
                  <a:gd name="T24" fmla="*/ 270 w 1747"/>
                  <a:gd name="T25" fmla="*/ 460 h 1154"/>
                  <a:gd name="T26" fmla="*/ 524 w 1747"/>
                  <a:gd name="T27" fmla="*/ 962 h 1154"/>
                  <a:gd name="T28" fmla="*/ 422 w 1747"/>
                  <a:gd name="T29" fmla="*/ 863 h 1154"/>
                  <a:gd name="T30" fmla="*/ 524 w 1747"/>
                  <a:gd name="T31" fmla="*/ 830 h 1154"/>
                  <a:gd name="T32" fmla="*/ 422 w 1747"/>
                  <a:gd name="T33" fmla="*/ 731 h 1154"/>
                  <a:gd name="T34" fmla="*/ 524 w 1747"/>
                  <a:gd name="T35" fmla="*/ 691 h 1154"/>
                  <a:gd name="T36" fmla="*/ 422 w 1747"/>
                  <a:gd name="T37" fmla="*/ 592 h 1154"/>
                  <a:gd name="T38" fmla="*/ 524 w 1747"/>
                  <a:gd name="T39" fmla="*/ 559 h 1154"/>
                  <a:gd name="T40" fmla="*/ 422 w 1747"/>
                  <a:gd name="T41" fmla="*/ 460 h 1154"/>
                  <a:gd name="T42" fmla="*/ 940 w 1747"/>
                  <a:gd name="T43" fmla="*/ 938 h 1154"/>
                  <a:gd name="T44" fmla="*/ 774 w 1747"/>
                  <a:gd name="T45" fmla="*/ 776 h 1154"/>
                  <a:gd name="T46" fmla="*/ 940 w 1747"/>
                  <a:gd name="T47" fmla="*/ 723 h 1154"/>
                  <a:gd name="T48" fmla="*/ 774 w 1747"/>
                  <a:gd name="T49" fmla="*/ 561 h 1154"/>
                  <a:gd name="T50" fmla="*/ 940 w 1747"/>
                  <a:gd name="T51" fmla="*/ 496 h 1154"/>
                  <a:gd name="T52" fmla="*/ 774 w 1747"/>
                  <a:gd name="T53" fmla="*/ 334 h 1154"/>
                  <a:gd name="T54" fmla="*/ 940 w 1747"/>
                  <a:gd name="T55" fmla="*/ 281 h 1154"/>
                  <a:gd name="T56" fmla="*/ 774 w 1747"/>
                  <a:gd name="T57" fmla="*/ 119 h 1154"/>
                  <a:gd name="T58" fmla="*/ 1163 w 1747"/>
                  <a:gd name="T59" fmla="*/ 938 h 1154"/>
                  <a:gd name="T60" fmla="*/ 997 w 1747"/>
                  <a:gd name="T61" fmla="*/ 776 h 1154"/>
                  <a:gd name="T62" fmla="*/ 1163 w 1747"/>
                  <a:gd name="T63" fmla="*/ 723 h 1154"/>
                  <a:gd name="T64" fmla="*/ 997 w 1747"/>
                  <a:gd name="T65" fmla="*/ 561 h 1154"/>
                  <a:gd name="T66" fmla="*/ 1163 w 1747"/>
                  <a:gd name="T67" fmla="*/ 496 h 1154"/>
                  <a:gd name="T68" fmla="*/ 997 w 1747"/>
                  <a:gd name="T69" fmla="*/ 334 h 1154"/>
                  <a:gd name="T70" fmla="*/ 1163 w 1747"/>
                  <a:gd name="T71" fmla="*/ 281 h 1154"/>
                  <a:gd name="T72" fmla="*/ 997 w 1747"/>
                  <a:gd name="T73" fmla="*/ 119 h 1154"/>
                  <a:gd name="T74" fmla="*/ 1463 w 1747"/>
                  <a:gd name="T75" fmla="*/ 950 h 1154"/>
                  <a:gd name="T76" fmla="*/ 1361 w 1747"/>
                  <a:gd name="T77" fmla="*/ 850 h 1154"/>
                  <a:gd name="T78" fmla="*/ 1463 w 1747"/>
                  <a:gd name="T79" fmla="*/ 810 h 1154"/>
                  <a:gd name="T80" fmla="*/ 1361 w 1747"/>
                  <a:gd name="T81" fmla="*/ 711 h 1154"/>
                  <a:gd name="T82" fmla="*/ 1463 w 1747"/>
                  <a:gd name="T83" fmla="*/ 679 h 1154"/>
                  <a:gd name="T84" fmla="*/ 1361 w 1747"/>
                  <a:gd name="T85" fmla="*/ 579 h 1154"/>
                  <a:gd name="T86" fmla="*/ 1615 w 1747"/>
                  <a:gd name="T87" fmla="*/ 950 h 1154"/>
                  <a:gd name="T88" fmla="*/ 1514 w 1747"/>
                  <a:gd name="T89" fmla="*/ 850 h 1154"/>
                  <a:gd name="T90" fmla="*/ 1615 w 1747"/>
                  <a:gd name="T91" fmla="*/ 810 h 1154"/>
                  <a:gd name="T92" fmla="*/ 1514 w 1747"/>
                  <a:gd name="T93" fmla="*/ 711 h 1154"/>
                  <a:gd name="T94" fmla="*/ 1615 w 1747"/>
                  <a:gd name="T95" fmla="*/ 679 h 1154"/>
                  <a:gd name="T96" fmla="*/ 1514 w 1747"/>
                  <a:gd name="T97" fmla="*/ 57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47" h="1154">
                    <a:moveTo>
                      <a:pt x="1689" y="1031"/>
                    </a:moveTo>
                    <a:lnTo>
                      <a:pt x="1689" y="548"/>
                    </a:lnTo>
                    <a:lnTo>
                      <a:pt x="1295" y="377"/>
                    </a:lnTo>
                    <a:lnTo>
                      <a:pt x="1295" y="1031"/>
                    </a:lnTo>
                    <a:lnTo>
                      <a:pt x="1260" y="1031"/>
                    </a:lnTo>
                    <a:lnTo>
                      <a:pt x="1260" y="0"/>
                    </a:lnTo>
                    <a:lnTo>
                      <a:pt x="677" y="0"/>
                    </a:lnTo>
                    <a:lnTo>
                      <a:pt x="677" y="1031"/>
                    </a:lnTo>
                    <a:lnTo>
                      <a:pt x="641" y="1031"/>
                    </a:lnTo>
                    <a:lnTo>
                      <a:pt x="641" y="262"/>
                    </a:lnTo>
                    <a:lnTo>
                      <a:pt x="59" y="463"/>
                    </a:lnTo>
                    <a:lnTo>
                      <a:pt x="59" y="1031"/>
                    </a:lnTo>
                    <a:lnTo>
                      <a:pt x="0" y="1031"/>
                    </a:lnTo>
                    <a:lnTo>
                      <a:pt x="0" y="1154"/>
                    </a:lnTo>
                    <a:lnTo>
                      <a:pt x="1747" y="1154"/>
                    </a:lnTo>
                    <a:lnTo>
                      <a:pt x="1747" y="1031"/>
                    </a:lnTo>
                    <a:lnTo>
                      <a:pt x="1689" y="1031"/>
                    </a:lnTo>
                    <a:close/>
                    <a:moveTo>
                      <a:pt x="371" y="962"/>
                    </a:moveTo>
                    <a:lnTo>
                      <a:pt x="371" y="962"/>
                    </a:lnTo>
                    <a:lnTo>
                      <a:pt x="270" y="962"/>
                    </a:lnTo>
                    <a:lnTo>
                      <a:pt x="270" y="863"/>
                    </a:lnTo>
                    <a:lnTo>
                      <a:pt x="371" y="863"/>
                    </a:lnTo>
                    <a:lnTo>
                      <a:pt x="371" y="962"/>
                    </a:lnTo>
                    <a:close/>
                    <a:moveTo>
                      <a:pt x="371" y="830"/>
                    </a:moveTo>
                    <a:lnTo>
                      <a:pt x="371" y="830"/>
                    </a:lnTo>
                    <a:lnTo>
                      <a:pt x="270" y="830"/>
                    </a:lnTo>
                    <a:lnTo>
                      <a:pt x="270" y="731"/>
                    </a:lnTo>
                    <a:lnTo>
                      <a:pt x="371" y="731"/>
                    </a:lnTo>
                    <a:lnTo>
                      <a:pt x="371" y="830"/>
                    </a:lnTo>
                    <a:close/>
                    <a:moveTo>
                      <a:pt x="371" y="691"/>
                    </a:moveTo>
                    <a:lnTo>
                      <a:pt x="371" y="691"/>
                    </a:lnTo>
                    <a:lnTo>
                      <a:pt x="270" y="691"/>
                    </a:lnTo>
                    <a:lnTo>
                      <a:pt x="270" y="592"/>
                    </a:lnTo>
                    <a:lnTo>
                      <a:pt x="371" y="592"/>
                    </a:lnTo>
                    <a:lnTo>
                      <a:pt x="371" y="691"/>
                    </a:lnTo>
                    <a:close/>
                    <a:moveTo>
                      <a:pt x="371" y="559"/>
                    </a:moveTo>
                    <a:lnTo>
                      <a:pt x="371" y="559"/>
                    </a:lnTo>
                    <a:lnTo>
                      <a:pt x="270" y="559"/>
                    </a:lnTo>
                    <a:lnTo>
                      <a:pt x="270" y="460"/>
                    </a:lnTo>
                    <a:lnTo>
                      <a:pt x="371" y="460"/>
                    </a:lnTo>
                    <a:lnTo>
                      <a:pt x="371" y="559"/>
                    </a:lnTo>
                    <a:close/>
                    <a:moveTo>
                      <a:pt x="524" y="962"/>
                    </a:moveTo>
                    <a:lnTo>
                      <a:pt x="524" y="962"/>
                    </a:lnTo>
                    <a:lnTo>
                      <a:pt x="422" y="962"/>
                    </a:lnTo>
                    <a:lnTo>
                      <a:pt x="422" y="863"/>
                    </a:lnTo>
                    <a:lnTo>
                      <a:pt x="524" y="863"/>
                    </a:lnTo>
                    <a:lnTo>
                      <a:pt x="524" y="962"/>
                    </a:lnTo>
                    <a:close/>
                    <a:moveTo>
                      <a:pt x="524" y="830"/>
                    </a:moveTo>
                    <a:lnTo>
                      <a:pt x="524" y="830"/>
                    </a:lnTo>
                    <a:lnTo>
                      <a:pt x="422" y="830"/>
                    </a:lnTo>
                    <a:lnTo>
                      <a:pt x="422" y="731"/>
                    </a:lnTo>
                    <a:lnTo>
                      <a:pt x="524" y="731"/>
                    </a:lnTo>
                    <a:lnTo>
                      <a:pt x="524" y="830"/>
                    </a:lnTo>
                    <a:close/>
                    <a:moveTo>
                      <a:pt x="524" y="691"/>
                    </a:moveTo>
                    <a:lnTo>
                      <a:pt x="524" y="691"/>
                    </a:lnTo>
                    <a:lnTo>
                      <a:pt x="422" y="691"/>
                    </a:lnTo>
                    <a:lnTo>
                      <a:pt x="422" y="592"/>
                    </a:lnTo>
                    <a:lnTo>
                      <a:pt x="524" y="592"/>
                    </a:lnTo>
                    <a:lnTo>
                      <a:pt x="524" y="691"/>
                    </a:lnTo>
                    <a:close/>
                    <a:moveTo>
                      <a:pt x="524" y="559"/>
                    </a:moveTo>
                    <a:lnTo>
                      <a:pt x="524" y="559"/>
                    </a:lnTo>
                    <a:lnTo>
                      <a:pt x="422" y="559"/>
                    </a:lnTo>
                    <a:lnTo>
                      <a:pt x="422" y="460"/>
                    </a:lnTo>
                    <a:lnTo>
                      <a:pt x="524" y="460"/>
                    </a:lnTo>
                    <a:lnTo>
                      <a:pt x="524" y="559"/>
                    </a:lnTo>
                    <a:close/>
                    <a:moveTo>
                      <a:pt x="940" y="938"/>
                    </a:moveTo>
                    <a:lnTo>
                      <a:pt x="940" y="938"/>
                    </a:lnTo>
                    <a:lnTo>
                      <a:pt x="774" y="938"/>
                    </a:lnTo>
                    <a:lnTo>
                      <a:pt x="774" y="776"/>
                    </a:lnTo>
                    <a:lnTo>
                      <a:pt x="940" y="776"/>
                    </a:lnTo>
                    <a:lnTo>
                      <a:pt x="940" y="938"/>
                    </a:lnTo>
                    <a:close/>
                    <a:moveTo>
                      <a:pt x="940" y="723"/>
                    </a:moveTo>
                    <a:lnTo>
                      <a:pt x="940" y="723"/>
                    </a:lnTo>
                    <a:lnTo>
                      <a:pt x="774" y="723"/>
                    </a:lnTo>
                    <a:lnTo>
                      <a:pt x="774" y="561"/>
                    </a:lnTo>
                    <a:lnTo>
                      <a:pt x="940" y="561"/>
                    </a:lnTo>
                    <a:lnTo>
                      <a:pt x="940" y="723"/>
                    </a:lnTo>
                    <a:close/>
                    <a:moveTo>
                      <a:pt x="940" y="496"/>
                    </a:moveTo>
                    <a:lnTo>
                      <a:pt x="940" y="496"/>
                    </a:lnTo>
                    <a:lnTo>
                      <a:pt x="774" y="496"/>
                    </a:lnTo>
                    <a:lnTo>
                      <a:pt x="774" y="334"/>
                    </a:lnTo>
                    <a:lnTo>
                      <a:pt x="940" y="334"/>
                    </a:lnTo>
                    <a:lnTo>
                      <a:pt x="940" y="496"/>
                    </a:lnTo>
                    <a:close/>
                    <a:moveTo>
                      <a:pt x="940" y="281"/>
                    </a:moveTo>
                    <a:lnTo>
                      <a:pt x="940" y="281"/>
                    </a:lnTo>
                    <a:lnTo>
                      <a:pt x="774" y="281"/>
                    </a:lnTo>
                    <a:lnTo>
                      <a:pt x="774" y="119"/>
                    </a:lnTo>
                    <a:lnTo>
                      <a:pt x="940" y="119"/>
                    </a:lnTo>
                    <a:lnTo>
                      <a:pt x="940" y="281"/>
                    </a:lnTo>
                    <a:close/>
                    <a:moveTo>
                      <a:pt x="1163" y="938"/>
                    </a:moveTo>
                    <a:lnTo>
                      <a:pt x="1163" y="938"/>
                    </a:lnTo>
                    <a:lnTo>
                      <a:pt x="997" y="938"/>
                    </a:lnTo>
                    <a:lnTo>
                      <a:pt x="997" y="776"/>
                    </a:lnTo>
                    <a:lnTo>
                      <a:pt x="1163" y="776"/>
                    </a:lnTo>
                    <a:lnTo>
                      <a:pt x="1163" y="938"/>
                    </a:lnTo>
                    <a:close/>
                    <a:moveTo>
                      <a:pt x="1163" y="723"/>
                    </a:moveTo>
                    <a:lnTo>
                      <a:pt x="1163" y="723"/>
                    </a:lnTo>
                    <a:lnTo>
                      <a:pt x="997" y="723"/>
                    </a:lnTo>
                    <a:lnTo>
                      <a:pt x="997" y="561"/>
                    </a:lnTo>
                    <a:lnTo>
                      <a:pt x="1163" y="561"/>
                    </a:lnTo>
                    <a:lnTo>
                      <a:pt x="1163" y="723"/>
                    </a:lnTo>
                    <a:close/>
                    <a:moveTo>
                      <a:pt x="1163" y="496"/>
                    </a:moveTo>
                    <a:lnTo>
                      <a:pt x="1163" y="496"/>
                    </a:lnTo>
                    <a:lnTo>
                      <a:pt x="997" y="496"/>
                    </a:lnTo>
                    <a:lnTo>
                      <a:pt x="997" y="334"/>
                    </a:lnTo>
                    <a:lnTo>
                      <a:pt x="1163" y="334"/>
                    </a:lnTo>
                    <a:lnTo>
                      <a:pt x="1163" y="496"/>
                    </a:lnTo>
                    <a:close/>
                    <a:moveTo>
                      <a:pt x="1163" y="281"/>
                    </a:moveTo>
                    <a:lnTo>
                      <a:pt x="1163" y="281"/>
                    </a:lnTo>
                    <a:lnTo>
                      <a:pt x="997" y="281"/>
                    </a:lnTo>
                    <a:lnTo>
                      <a:pt x="997" y="119"/>
                    </a:lnTo>
                    <a:lnTo>
                      <a:pt x="1163" y="119"/>
                    </a:lnTo>
                    <a:lnTo>
                      <a:pt x="1163" y="281"/>
                    </a:lnTo>
                    <a:close/>
                    <a:moveTo>
                      <a:pt x="1463" y="950"/>
                    </a:moveTo>
                    <a:lnTo>
                      <a:pt x="1463" y="950"/>
                    </a:lnTo>
                    <a:lnTo>
                      <a:pt x="1361" y="950"/>
                    </a:lnTo>
                    <a:lnTo>
                      <a:pt x="1361" y="850"/>
                    </a:lnTo>
                    <a:lnTo>
                      <a:pt x="1463" y="850"/>
                    </a:lnTo>
                    <a:lnTo>
                      <a:pt x="1463" y="950"/>
                    </a:lnTo>
                    <a:close/>
                    <a:moveTo>
                      <a:pt x="1463" y="810"/>
                    </a:moveTo>
                    <a:lnTo>
                      <a:pt x="1463" y="810"/>
                    </a:lnTo>
                    <a:lnTo>
                      <a:pt x="1361" y="810"/>
                    </a:lnTo>
                    <a:lnTo>
                      <a:pt x="1361" y="711"/>
                    </a:lnTo>
                    <a:lnTo>
                      <a:pt x="1463" y="711"/>
                    </a:lnTo>
                    <a:lnTo>
                      <a:pt x="1463" y="810"/>
                    </a:lnTo>
                    <a:close/>
                    <a:moveTo>
                      <a:pt x="1463" y="679"/>
                    </a:moveTo>
                    <a:lnTo>
                      <a:pt x="1463" y="679"/>
                    </a:lnTo>
                    <a:lnTo>
                      <a:pt x="1361" y="679"/>
                    </a:lnTo>
                    <a:lnTo>
                      <a:pt x="1361" y="579"/>
                    </a:lnTo>
                    <a:lnTo>
                      <a:pt x="1463" y="579"/>
                    </a:lnTo>
                    <a:lnTo>
                      <a:pt x="1463" y="679"/>
                    </a:lnTo>
                    <a:close/>
                    <a:moveTo>
                      <a:pt x="1615" y="950"/>
                    </a:moveTo>
                    <a:lnTo>
                      <a:pt x="1615" y="950"/>
                    </a:lnTo>
                    <a:lnTo>
                      <a:pt x="1514" y="950"/>
                    </a:lnTo>
                    <a:lnTo>
                      <a:pt x="1514" y="850"/>
                    </a:lnTo>
                    <a:lnTo>
                      <a:pt x="1615" y="850"/>
                    </a:lnTo>
                    <a:lnTo>
                      <a:pt x="1615" y="950"/>
                    </a:lnTo>
                    <a:close/>
                    <a:moveTo>
                      <a:pt x="1615" y="810"/>
                    </a:moveTo>
                    <a:lnTo>
                      <a:pt x="1615" y="810"/>
                    </a:lnTo>
                    <a:lnTo>
                      <a:pt x="1514" y="810"/>
                    </a:lnTo>
                    <a:lnTo>
                      <a:pt x="1514" y="711"/>
                    </a:lnTo>
                    <a:lnTo>
                      <a:pt x="1615" y="711"/>
                    </a:lnTo>
                    <a:lnTo>
                      <a:pt x="1615" y="810"/>
                    </a:lnTo>
                    <a:close/>
                    <a:moveTo>
                      <a:pt x="1615" y="679"/>
                    </a:moveTo>
                    <a:lnTo>
                      <a:pt x="1615" y="679"/>
                    </a:lnTo>
                    <a:lnTo>
                      <a:pt x="1514" y="679"/>
                    </a:lnTo>
                    <a:lnTo>
                      <a:pt x="1514" y="579"/>
                    </a:lnTo>
                    <a:lnTo>
                      <a:pt x="1615" y="579"/>
                    </a:lnTo>
                    <a:lnTo>
                      <a:pt x="1615" y="6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4" name="TextBox 46"/>
            <p:cNvSpPr txBox="1"/>
            <p:nvPr/>
          </p:nvSpPr>
          <p:spPr>
            <a:xfrm>
              <a:off x="1979777" y="3833430"/>
              <a:ext cx="1663718" cy="400110"/>
            </a:xfrm>
            <a:prstGeom prst="rect">
              <a:avLst/>
            </a:prstGeom>
            <a:noFill/>
          </p:spPr>
          <p:txBody>
            <a:bodyPr wrap="square" rtlCol="0">
              <a:spAutoFit/>
            </a:bodyPr>
            <a:lstStyle/>
            <a:p>
              <a:pPr algn="ctr"/>
              <a:r>
                <a:rPr lang="zh-CN" altLang="en-US" sz="2000" b="1" dirty="0" smtClean="0">
                  <a:solidFill>
                    <a:schemeClr val="bg1"/>
                  </a:solidFill>
                  <a:cs typeface="+mn-ea"/>
                  <a:sym typeface="+mn-lt"/>
                </a:rPr>
                <a:t>线下门店</a:t>
              </a:r>
              <a:endParaRPr lang="zh-CN" altLang="en-US" sz="2000" b="1" dirty="0">
                <a:solidFill>
                  <a:schemeClr val="bg1"/>
                </a:solidFill>
                <a:cs typeface="+mn-ea"/>
                <a:sym typeface="+mn-lt"/>
              </a:endParaRPr>
            </a:p>
          </p:txBody>
        </p:sp>
      </p:grpSp>
      <p:grpSp>
        <p:nvGrpSpPr>
          <p:cNvPr id="8" name="组合 7"/>
          <p:cNvGrpSpPr/>
          <p:nvPr/>
        </p:nvGrpSpPr>
        <p:grpSpPr>
          <a:xfrm>
            <a:off x="5089475" y="1690185"/>
            <a:ext cx="2015329" cy="2543355"/>
            <a:chOff x="5089475" y="1690185"/>
            <a:chExt cx="2015329" cy="2543355"/>
          </a:xfrm>
        </p:grpSpPr>
        <p:grpSp>
          <p:nvGrpSpPr>
            <p:cNvPr id="5" name="组合 4"/>
            <p:cNvGrpSpPr/>
            <p:nvPr/>
          </p:nvGrpSpPr>
          <p:grpSpPr>
            <a:xfrm>
              <a:off x="5089475" y="1690185"/>
              <a:ext cx="2015329" cy="2015329"/>
              <a:chOff x="5089475" y="1690185"/>
              <a:chExt cx="2015329" cy="2015329"/>
            </a:xfrm>
          </p:grpSpPr>
          <p:sp>
            <p:nvSpPr>
              <p:cNvPr id="10" name="Oval 6"/>
              <p:cNvSpPr>
                <a:spLocks noChangeArrowheads="1"/>
              </p:cNvSpPr>
              <p:nvPr/>
            </p:nvSpPr>
            <p:spPr bwMode="auto">
              <a:xfrm>
                <a:off x="5089475" y="1690185"/>
                <a:ext cx="2015329" cy="2015329"/>
              </a:xfrm>
              <a:prstGeom prst="ellipse">
                <a:avLst/>
              </a:prstGeom>
              <a:solidFill>
                <a:srgbClr val="00B0F0"/>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5752237" y="2155541"/>
                <a:ext cx="686663" cy="1099321"/>
              </a:xfrm>
              <a:custGeom>
                <a:avLst/>
                <a:gdLst>
                  <a:gd name="T0" fmla="*/ 74 w 991"/>
                  <a:gd name="T1" fmla="*/ 0 h 1589"/>
                  <a:gd name="T2" fmla="*/ 0 w 991"/>
                  <a:gd name="T3" fmla="*/ 1517 h 1589"/>
                  <a:gd name="T4" fmla="*/ 917 w 991"/>
                  <a:gd name="T5" fmla="*/ 1589 h 1589"/>
                  <a:gd name="T6" fmla="*/ 991 w 991"/>
                  <a:gd name="T7" fmla="*/ 72 h 1589"/>
                  <a:gd name="T8" fmla="*/ 401 w 991"/>
                  <a:gd name="T9" fmla="*/ 38 h 1589"/>
                  <a:gd name="T10" fmla="*/ 577 w 991"/>
                  <a:gd name="T11" fmla="*/ 38 h 1589"/>
                  <a:gd name="T12" fmla="*/ 577 w 991"/>
                  <a:gd name="T13" fmla="*/ 88 h 1589"/>
                  <a:gd name="T14" fmla="*/ 376 w 991"/>
                  <a:gd name="T15" fmla="*/ 63 h 1589"/>
                  <a:gd name="T16" fmla="*/ 753 w 991"/>
                  <a:gd name="T17" fmla="*/ 1472 h 1589"/>
                  <a:gd name="T18" fmla="*/ 722 w 991"/>
                  <a:gd name="T19" fmla="*/ 1503 h 1589"/>
                  <a:gd name="T20" fmla="*/ 180 w 991"/>
                  <a:gd name="T21" fmla="*/ 1472 h 1589"/>
                  <a:gd name="T22" fmla="*/ 211 w 991"/>
                  <a:gd name="T23" fmla="*/ 1439 h 1589"/>
                  <a:gd name="T24" fmla="*/ 753 w 991"/>
                  <a:gd name="T25" fmla="*/ 1470 h 1589"/>
                  <a:gd name="T26" fmla="*/ 866 w 991"/>
                  <a:gd name="T27" fmla="*/ 1503 h 1589"/>
                  <a:gd name="T28" fmla="*/ 835 w 991"/>
                  <a:gd name="T29" fmla="*/ 1471 h 1589"/>
                  <a:gd name="T30" fmla="*/ 898 w 991"/>
                  <a:gd name="T31" fmla="*/ 1471 h 1589"/>
                  <a:gd name="T32" fmla="*/ 903 w 991"/>
                  <a:gd name="T33" fmla="*/ 1349 h 1589"/>
                  <a:gd name="T34" fmla="*/ 88 w 991"/>
                  <a:gd name="T35" fmla="*/ 1349 h 1589"/>
                  <a:gd name="T36" fmla="*/ 903 w 991"/>
                  <a:gd name="T37" fmla="*/ 141 h 1589"/>
                  <a:gd name="T38" fmla="*/ 211 w 991"/>
                  <a:gd name="T39" fmla="*/ 877 h 1589"/>
                  <a:gd name="T40" fmla="*/ 347 w 991"/>
                  <a:gd name="T41" fmla="*/ 1004 h 1589"/>
                  <a:gd name="T42" fmla="*/ 289 w 991"/>
                  <a:gd name="T43" fmla="*/ 556 h 1589"/>
                  <a:gd name="T44" fmla="*/ 145 w 991"/>
                  <a:gd name="T45" fmla="*/ 1004 h 1589"/>
                  <a:gd name="T46" fmla="*/ 211 w 991"/>
                  <a:gd name="T47" fmla="*/ 877 h 1589"/>
                  <a:gd name="T48" fmla="*/ 222 w 991"/>
                  <a:gd name="T49" fmla="*/ 823 h 1589"/>
                  <a:gd name="T50" fmla="*/ 306 w 991"/>
                  <a:gd name="T51" fmla="*/ 823 h 1589"/>
                  <a:gd name="T52" fmla="*/ 456 w 991"/>
                  <a:gd name="T53" fmla="*/ 818 h 1589"/>
                  <a:gd name="T54" fmla="*/ 621 w 991"/>
                  <a:gd name="T55" fmla="*/ 684 h 1589"/>
                  <a:gd name="T56" fmla="*/ 420 w 991"/>
                  <a:gd name="T57" fmla="*/ 556 h 1589"/>
                  <a:gd name="T58" fmla="*/ 456 w 991"/>
                  <a:gd name="T59" fmla="*/ 1004 h 1589"/>
                  <a:gd name="T60" fmla="*/ 456 w 991"/>
                  <a:gd name="T61" fmla="*/ 608 h 1589"/>
                  <a:gd name="T62" fmla="*/ 584 w 991"/>
                  <a:gd name="T63" fmla="*/ 684 h 1589"/>
                  <a:gd name="T64" fmla="*/ 456 w 991"/>
                  <a:gd name="T65" fmla="*/ 765 h 1589"/>
                  <a:gd name="T66" fmla="*/ 690 w 991"/>
                  <a:gd name="T67" fmla="*/ 818 h 1589"/>
                  <a:gd name="T68" fmla="*/ 856 w 991"/>
                  <a:gd name="T69" fmla="*/ 684 h 1589"/>
                  <a:gd name="T70" fmla="*/ 654 w 991"/>
                  <a:gd name="T71" fmla="*/ 556 h 1589"/>
                  <a:gd name="T72" fmla="*/ 690 w 991"/>
                  <a:gd name="T73" fmla="*/ 1004 h 1589"/>
                  <a:gd name="T74" fmla="*/ 690 w 991"/>
                  <a:gd name="T75" fmla="*/ 608 h 1589"/>
                  <a:gd name="T76" fmla="*/ 818 w 991"/>
                  <a:gd name="T77" fmla="*/ 684 h 1589"/>
                  <a:gd name="T78" fmla="*/ 690 w 991"/>
                  <a:gd name="T79" fmla="*/ 765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1" h="1589">
                    <a:moveTo>
                      <a:pt x="917" y="0"/>
                    </a:moveTo>
                    <a:lnTo>
                      <a:pt x="74" y="0"/>
                    </a:lnTo>
                    <a:cubicBezTo>
                      <a:pt x="33" y="0"/>
                      <a:pt x="0" y="32"/>
                      <a:pt x="0" y="72"/>
                    </a:cubicBezTo>
                    <a:lnTo>
                      <a:pt x="0" y="1517"/>
                    </a:lnTo>
                    <a:cubicBezTo>
                      <a:pt x="0" y="1556"/>
                      <a:pt x="33" y="1589"/>
                      <a:pt x="74" y="1589"/>
                    </a:cubicBezTo>
                    <a:lnTo>
                      <a:pt x="917" y="1589"/>
                    </a:lnTo>
                    <a:cubicBezTo>
                      <a:pt x="957" y="1589"/>
                      <a:pt x="991" y="1556"/>
                      <a:pt x="991" y="1517"/>
                    </a:cubicBezTo>
                    <a:lnTo>
                      <a:pt x="991" y="72"/>
                    </a:lnTo>
                    <a:cubicBezTo>
                      <a:pt x="991" y="32"/>
                      <a:pt x="957" y="0"/>
                      <a:pt x="917" y="0"/>
                    </a:cubicBezTo>
                    <a:close/>
                    <a:moveTo>
                      <a:pt x="401" y="38"/>
                    </a:moveTo>
                    <a:lnTo>
                      <a:pt x="401" y="38"/>
                    </a:lnTo>
                    <a:lnTo>
                      <a:pt x="577" y="38"/>
                    </a:lnTo>
                    <a:cubicBezTo>
                      <a:pt x="591" y="38"/>
                      <a:pt x="602" y="49"/>
                      <a:pt x="602" y="63"/>
                    </a:cubicBezTo>
                    <a:cubicBezTo>
                      <a:pt x="602" y="77"/>
                      <a:pt x="591" y="88"/>
                      <a:pt x="577" y="88"/>
                    </a:cubicBezTo>
                    <a:lnTo>
                      <a:pt x="401" y="88"/>
                    </a:lnTo>
                    <a:cubicBezTo>
                      <a:pt x="387" y="88"/>
                      <a:pt x="376" y="77"/>
                      <a:pt x="376" y="63"/>
                    </a:cubicBezTo>
                    <a:cubicBezTo>
                      <a:pt x="376" y="49"/>
                      <a:pt x="387" y="38"/>
                      <a:pt x="401" y="38"/>
                    </a:cubicBezTo>
                    <a:close/>
                    <a:moveTo>
                      <a:pt x="753" y="1472"/>
                    </a:moveTo>
                    <a:lnTo>
                      <a:pt x="753" y="1472"/>
                    </a:lnTo>
                    <a:cubicBezTo>
                      <a:pt x="753" y="1489"/>
                      <a:pt x="739" y="1503"/>
                      <a:pt x="722" y="1503"/>
                    </a:cubicBezTo>
                    <a:lnTo>
                      <a:pt x="211" y="1503"/>
                    </a:lnTo>
                    <a:cubicBezTo>
                      <a:pt x="194" y="1503"/>
                      <a:pt x="180" y="1489"/>
                      <a:pt x="180" y="1472"/>
                    </a:cubicBezTo>
                    <a:lnTo>
                      <a:pt x="180" y="1470"/>
                    </a:lnTo>
                    <a:cubicBezTo>
                      <a:pt x="180" y="1453"/>
                      <a:pt x="194" y="1439"/>
                      <a:pt x="211" y="1439"/>
                    </a:cubicBezTo>
                    <a:lnTo>
                      <a:pt x="722" y="1439"/>
                    </a:lnTo>
                    <a:cubicBezTo>
                      <a:pt x="739" y="1439"/>
                      <a:pt x="753" y="1453"/>
                      <a:pt x="753" y="1470"/>
                    </a:cubicBezTo>
                    <a:lnTo>
                      <a:pt x="753" y="1472"/>
                    </a:lnTo>
                    <a:close/>
                    <a:moveTo>
                      <a:pt x="866" y="1503"/>
                    </a:moveTo>
                    <a:lnTo>
                      <a:pt x="866" y="1503"/>
                    </a:lnTo>
                    <a:cubicBezTo>
                      <a:pt x="849" y="1503"/>
                      <a:pt x="835" y="1488"/>
                      <a:pt x="835" y="1471"/>
                    </a:cubicBezTo>
                    <a:cubicBezTo>
                      <a:pt x="835" y="1453"/>
                      <a:pt x="849" y="1439"/>
                      <a:pt x="866" y="1439"/>
                    </a:cubicBezTo>
                    <a:cubicBezTo>
                      <a:pt x="884" y="1439"/>
                      <a:pt x="898" y="1453"/>
                      <a:pt x="898" y="1471"/>
                    </a:cubicBezTo>
                    <a:cubicBezTo>
                      <a:pt x="898" y="1488"/>
                      <a:pt x="884" y="1503"/>
                      <a:pt x="866" y="1503"/>
                    </a:cubicBezTo>
                    <a:close/>
                    <a:moveTo>
                      <a:pt x="903" y="1349"/>
                    </a:moveTo>
                    <a:lnTo>
                      <a:pt x="903" y="1349"/>
                    </a:lnTo>
                    <a:lnTo>
                      <a:pt x="88" y="1349"/>
                    </a:lnTo>
                    <a:lnTo>
                      <a:pt x="88" y="141"/>
                    </a:lnTo>
                    <a:lnTo>
                      <a:pt x="903" y="141"/>
                    </a:lnTo>
                    <a:lnTo>
                      <a:pt x="903" y="1349"/>
                    </a:lnTo>
                    <a:close/>
                    <a:moveTo>
                      <a:pt x="211" y="877"/>
                    </a:moveTo>
                    <a:lnTo>
                      <a:pt x="320" y="877"/>
                    </a:lnTo>
                    <a:lnTo>
                      <a:pt x="347" y="1004"/>
                    </a:lnTo>
                    <a:lnTo>
                      <a:pt x="387" y="1004"/>
                    </a:lnTo>
                    <a:lnTo>
                      <a:pt x="289" y="556"/>
                    </a:lnTo>
                    <a:lnTo>
                      <a:pt x="247" y="556"/>
                    </a:lnTo>
                    <a:lnTo>
                      <a:pt x="145" y="1004"/>
                    </a:lnTo>
                    <a:lnTo>
                      <a:pt x="183" y="1004"/>
                    </a:lnTo>
                    <a:lnTo>
                      <a:pt x="211" y="877"/>
                    </a:lnTo>
                    <a:close/>
                    <a:moveTo>
                      <a:pt x="306" y="823"/>
                    </a:moveTo>
                    <a:lnTo>
                      <a:pt x="222" y="823"/>
                    </a:lnTo>
                    <a:lnTo>
                      <a:pt x="266" y="623"/>
                    </a:lnTo>
                    <a:lnTo>
                      <a:pt x="306" y="823"/>
                    </a:lnTo>
                    <a:close/>
                    <a:moveTo>
                      <a:pt x="456" y="1004"/>
                    </a:moveTo>
                    <a:lnTo>
                      <a:pt x="456" y="818"/>
                    </a:lnTo>
                    <a:lnTo>
                      <a:pt x="541" y="818"/>
                    </a:lnTo>
                    <a:cubicBezTo>
                      <a:pt x="592" y="815"/>
                      <a:pt x="619" y="770"/>
                      <a:pt x="621" y="684"/>
                    </a:cubicBezTo>
                    <a:cubicBezTo>
                      <a:pt x="619" y="602"/>
                      <a:pt x="592" y="559"/>
                      <a:pt x="541" y="556"/>
                    </a:cubicBezTo>
                    <a:lnTo>
                      <a:pt x="420" y="556"/>
                    </a:lnTo>
                    <a:lnTo>
                      <a:pt x="420" y="1004"/>
                    </a:lnTo>
                    <a:lnTo>
                      <a:pt x="456" y="1004"/>
                    </a:lnTo>
                    <a:close/>
                    <a:moveTo>
                      <a:pt x="456" y="765"/>
                    </a:moveTo>
                    <a:lnTo>
                      <a:pt x="456" y="608"/>
                    </a:lnTo>
                    <a:lnTo>
                      <a:pt x="530" y="608"/>
                    </a:lnTo>
                    <a:cubicBezTo>
                      <a:pt x="566" y="608"/>
                      <a:pt x="584" y="633"/>
                      <a:pt x="584" y="684"/>
                    </a:cubicBezTo>
                    <a:cubicBezTo>
                      <a:pt x="585" y="739"/>
                      <a:pt x="566" y="766"/>
                      <a:pt x="529" y="765"/>
                    </a:cubicBezTo>
                    <a:lnTo>
                      <a:pt x="456" y="765"/>
                    </a:lnTo>
                    <a:close/>
                    <a:moveTo>
                      <a:pt x="690" y="1004"/>
                    </a:moveTo>
                    <a:lnTo>
                      <a:pt x="690" y="818"/>
                    </a:lnTo>
                    <a:lnTo>
                      <a:pt x="775" y="818"/>
                    </a:lnTo>
                    <a:cubicBezTo>
                      <a:pt x="826" y="815"/>
                      <a:pt x="853" y="770"/>
                      <a:pt x="856" y="684"/>
                    </a:cubicBezTo>
                    <a:cubicBezTo>
                      <a:pt x="853" y="602"/>
                      <a:pt x="826" y="559"/>
                      <a:pt x="775" y="556"/>
                    </a:cubicBezTo>
                    <a:lnTo>
                      <a:pt x="654" y="556"/>
                    </a:lnTo>
                    <a:lnTo>
                      <a:pt x="654" y="1004"/>
                    </a:lnTo>
                    <a:lnTo>
                      <a:pt x="690" y="1004"/>
                    </a:lnTo>
                    <a:close/>
                    <a:moveTo>
                      <a:pt x="690" y="765"/>
                    </a:moveTo>
                    <a:lnTo>
                      <a:pt x="690" y="608"/>
                    </a:lnTo>
                    <a:lnTo>
                      <a:pt x="764" y="608"/>
                    </a:lnTo>
                    <a:cubicBezTo>
                      <a:pt x="800" y="608"/>
                      <a:pt x="818" y="633"/>
                      <a:pt x="818" y="684"/>
                    </a:cubicBezTo>
                    <a:cubicBezTo>
                      <a:pt x="819" y="739"/>
                      <a:pt x="801" y="766"/>
                      <a:pt x="763" y="765"/>
                    </a:cubicBezTo>
                    <a:lnTo>
                      <a:pt x="690" y="7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5" name="TextBox 47"/>
            <p:cNvSpPr txBox="1"/>
            <p:nvPr/>
          </p:nvSpPr>
          <p:spPr>
            <a:xfrm>
              <a:off x="5228540" y="3833430"/>
              <a:ext cx="1663718" cy="400110"/>
            </a:xfrm>
            <a:prstGeom prst="rect">
              <a:avLst/>
            </a:prstGeom>
            <a:noFill/>
          </p:spPr>
          <p:txBody>
            <a:bodyPr wrap="square" rtlCol="0">
              <a:spAutoFit/>
            </a:bodyPr>
            <a:lstStyle/>
            <a:p>
              <a:pPr algn="ctr"/>
              <a:r>
                <a:rPr lang="zh-CN" altLang="en-US" sz="2000" b="1" dirty="0" smtClean="0">
                  <a:solidFill>
                    <a:schemeClr val="bg1"/>
                  </a:solidFill>
                  <a:cs typeface="+mn-ea"/>
                  <a:sym typeface="+mn-lt"/>
                </a:rPr>
                <a:t>手机</a:t>
              </a:r>
              <a:r>
                <a:rPr lang="en-US" altLang="zh-CN" sz="2000" b="1" dirty="0" smtClean="0">
                  <a:solidFill>
                    <a:schemeClr val="bg1"/>
                  </a:solidFill>
                  <a:cs typeface="+mn-ea"/>
                  <a:sym typeface="+mn-lt"/>
                </a:rPr>
                <a:t>APP</a:t>
              </a:r>
              <a:endParaRPr lang="zh-CN" altLang="en-US" sz="2000" b="1" dirty="0">
                <a:solidFill>
                  <a:schemeClr val="bg1"/>
                </a:solidFill>
                <a:cs typeface="+mn-ea"/>
                <a:sym typeface="+mn-lt"/>
              </a:endParaRPr>
            </a:p>
          </p:txBody>
        </p:sp>
      </p:grpSp>
      <p:grpSp>
        <p:nvGrpSpPr>
          <p:cNvPr id="27" name="组合 26"/>
          <p:cNvGrpSpPr/>
          <p:nvPr/>
        </p:nvGrpSpPr>
        <p:grpSpPr>
          <a:xfrm>
            <a:off x="8401843" y="1690185"/>
            <a:ext cx="2016749" cy="2543355"/>
            <a:chOff x="8401843" y="1690185"/>
            <a:chExt cx="2016749" cy="2543355"/>
          </a:xfrm>
        </p:grpSpPr>
        <p:grpSp>
          <p:nvGrpSpPr>
            <p:cNvPr id="6" name="组合 5"/>
            <p:cNvGrpSpPr/>
            <p:nvPr/>
          </p:nvGrpSpPr>
          <p:grpSpPr>
            <a:xfrm>
              <a:off x="8401843" y="1690185"/>
              <a:ext cx="2016749" cy="2015329"/>
              <a:chOff x="8401843" y="1690185"/>
              <a:chExt cx="2016749" cy="2015329"/>
            </a:xfrm>
          </p:grpSpPr>
          <p:sp>
            <p:nvSpPr>
              <p:cNvPr id="13" name="Oval 8"/>
              <p:cNvSpPr>
                <a:spLocks noChangeArrowheads="1"/>
              </p:cNvSpPr>
              <p:nvPr/>
            </p:nvSpPr>
            <p:spPr bwMode="auto">
              <a:xfrm>
                <a:off x="8401843" y="1690185"/>
                <a:ext cx="2016749" cy="2015329"/>
              </a:xfrm>
              <a:prstGeom prst="ellipse">
                <a:avLst/>
              </a:prstGeom>
              <a:solidFill>
                <a:srgbClr val="00B0F0"/>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9"/>
              <p:cNvSpPr>
                <a:spLocks noEditPoints="1"/>
              </p:cNvSpPr>
              <p:nvPr/>
            </p:nvSpPr>
            <p:spPr bwMode="auto">
              <a:xfrm>
                <a:off x="8899175" y="2323565"/>
                <a:ext cx="1038664" cy="781135"/>
              </a:xfrm>
              <a:custGeom>
                <a:avLst/>
                <a:gdLst>
                  <a:gd name="T0" fmla="*/ 42 w 1545"/>
                  <a:gd name="T1" fmla="*/ 0 h 1162"/>
                  <a:gd name="T2" fmla="*/ 0 w 1545"/>
                  <a:gd name="T3" fmla="*/ 932 h 1162"/>
                  <a:gd name="T4" fmla="*/ 1503 w 1545"/>
                  <a:gd name="T5" fmla="*/ 973 h 1162"/>
                  <a:gd name="T6" fmla="*/ 1545 w 1545"/>
                  <a:gd name="T7" fmla="*/ 41 h 1162"/>
                  <a:gd name="T8" fmla="*/ 866 w 1545"/>
                  <a:gd name="T9" fmla="*/ 907 h 1162"/>
                  <a:gd name="T10" fmla="*/ 850 w 1545"/>
                  <a:gd name="T11" fmla="*/ 922 h 1162"/>
                  <a:gd name="T12" fmla="*/ 681 w 1545"/>
                  <a:gd name="T13" fmla="*/ 907 h 1162"/>
                  <a:gd name="T14" fmla="*/ 696 w 1545"/>
                  <a:gd name="T15" fmla="*/ 885 h 1162"/>
                  <a:gd name="T16" fmla="*/ 866 w 1545"/>
                  <a:gd name="T17" fmla="*/ 900 h 1162"/>
                  <a:gd name="T18" fmla="*/ 1481 w 1545"/>
                  <a:gd name="T19" fmla="*/ 818 h 1162"/>
                  <a:gd name="T20" fmla="*/ 64 w 1545"/>
                  <a:gd name="T21" fmla="*/ 818 h 1162"/>
                  <a:gd name="T22" fmla="*/ 1481 w 1545"/>
                  <a:gd name="T23" fmla="*/ 65 h 1162"/>
                  <a:gd name="T24" fmla="*/ 1008 w 1545"/>
                  <a:gd name="T25" fmla="*/ 1083 h 1162"/>
                  <a:gd name="T26" fmla="*/ 648 w 1545"/>
                  <a:gd name="T27" fmla="*/ 1000 h 1162"/>
                  <a:gd name="T28" fmla="*/ 1008 w 1545"/>
                  <a:gd name="T29" fmla="*/ 1083 h 1162"/>
                  <a:gd name="T30" fmla="*/ 477 w 1545"/>
                  <a:gd name="T31" fmla="*/ 1162 h 1162"/>
                  <a:gd name="T32" fmla="*/ 1051 w 1545"/>
                  <a:gd name="T33" fmla="*/ 1107 h 1162"/>
                  <a:gd name="T34" fmla="*/ 307 w 1545"/>
                  <a:gd name="T35" fmla="*/ 550 h 1162"/>
                  <a:gd name="T36" fmla="*/ 533 w 1545"/>
                  <a:gd name="T37" fmla="*/ 678 h 1162"/>
                  <a:gd name="T38" fmla="*/ 437 w 1545"/>
                  <a:gd name="T39" fmla="*/ 230 h 1162"/>
                  <a:gd name="T40" fmla="*/ 197 w 1545"/>
                  <a:gd name="T41" fmla="*/ 678 h 1162"/>
                  <a:gd name="T42" fmla="*/ 307 w 1545"/>
                  <a:gd name="T43" fmla="*/ 550 h 1162"/>
                  <a:gd name="T44" fmla="*/ 325 w 1545"/>
                  <a:gd name="T45" fmla="*/ 497 h 1162"/>
                  <a:gd name="T46" fmla="*/ 466 w 1545"/>
                  <a:gd name="T47" fmla="*/ 497 h 1162"/>
                  <a:gd name="T48" fmla="*/ 715 w 1545"/>
                  <a:gd name="T49" fmla="*/ 492 h 1162"/>
                  <a:gd name="T50" fmla="*/ 991 w 1545"/>
                  <a:gd name="T51" fmla="*/ 358 h 1162"/>
                  <a:gd name="T52" fmla="*/ 655 w 1545"/>
                  <a:gd name="T53" fmla="*/ 230 h 1162"/>
                  <a:gd name="T54" fmla="*/ 715 w 1545"/>
                  <a:gd name="T55" fmla="*/ 678 h 1162"/>
                  <a:gd name="T56" fmla="*/ 715 w 1545"/>
                  <a:gd name="T57" fmla="*/ 282 h 1162"/>
                  <a:gd name="T58" fmla="*/ 928 w 1545"/>
                  <a:gd name="T59" fmla="*/ 358 h 1162"/>
                  <a:gd name="T60" fmla="*/ 715 w 1545"/>
                  <a:gd name="T61" fmla="*/ 438 h 1162"/>
                  <a:gd name="T62" fmla="*/ 1106 w 1545"/>
                  <a:gd name="T63" fmla="*/ 492 h 1162"/>
                  <a:gd name="T64" fmla="*/ 1381 w 1545"/>
                  <a:gd name="T65" fmla="*/ 358 h 1162"/>
                  <a:gd name="T66" fmla="*/ 1045 w 1545"/>
                  <a:gd name="T67" fmla="*/ 230 h 1162"/>
                  <a:gd name="T68" fmla="*/ 1106 w 1545"/>
                  <a:gd name="T69" fmla="*/ 678 h 1162"/>
                  <a:gd name="T70" fmla="*/ 1106 w 1545"/>
                  <a:gd name="T71" fmla="*/ 282 h 1162"/>
                  <a:gd name="T72" fmla="*/ 1318 w 1545"/>
                  <a:gd name="T73" fmla="*/ 358 h 1162"/>
                  <a:gd name="T74" fmla="*/ 1106 w 1545"/>
                  <a:gd name="T75" fmla="*/ 438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5" h="1162">
                    <a:moveTo>
                      <a:pt x="1503" y="0"/>
                    </a:moveTo>
                    <a:lnTo>
                      <a:pt x="42" y="0"/>
                    </a:lnTo>
                    <a:cubicBezTo>
                      <a:pt x="19" y="0"/>
                      <a:pt x="0" y="18"/>
                      <a:pt x="0" y="41"/>
                    </a:cubicBezTo>
                    <a:lnTo>
                      <a:pt x="0" y="932"/>
                    </a:lnTo>
                    <a:cubicBezTo>
                      <a:pt x="0" y="955"/>
                      <a:pt x="19" y="973"/>
                      <a:pt x="42" y="973"/>
                    </a:cubicBezTo>
                    <a:lnTo>
                      <a:pt x="1503" y="973"/>
                    </a:lnTo>
                    <a:cubicBezTo>
                      <a:pt x="1526" y="973"/>
                      <a:pt x="1545" y="955"/>
                      <a:pt x="1545" y="932"/>
                    </a:cubicBezTo>
                    <a:lnTo>
                      <a:pt x="1545" y="41"/>
                    </a:lnTo>
                    <a:cubicBezTo>
                      <a:pt x="1545" y="18"/>
                      <a:pt x="1526" y="0"/>
                      <a:pt x="1503" y="0"/>
                    </a:cubicBezTo>
                    <a:close/>
                    <a:moveTo>
                      <a:pt x="866" y="907"/>
                    </a:moveTo>
                    <a:lnTo>
                      <a:pt x="866" y="907"/>
                    </a:lnTo>
                    <a:cubicBezTo>
                      <a:pt x="866" y="915"/>
                      <a:pt x="859" y="922"/>
                      <a:pt x="850" y="922"/>
                    </a:cubicBezTo>
                    <a:lnTo>
                      <a:pt x="696" y="922"/>
                    </a:lnTo>
                    <a:cubicBezTo>
                      <a:pt x="687" y="922"/>
                      <a:pt x="681" y="915"/>
                      <a:pt x="681" y="907"/>
                    </a:cubicBezTo>
                    <a:lnTo>
                      <a:pt x="681" y="900"/>
                    </a:lnTo>
                    <a:cubicBezTo>
                      <a:pt x="681" y="892"/>
                      <a:pt x="687" y="885"/>
                      <a:pt x="696" y="885"/>
                    </a:cubicBezTo>
                    <a:lnTo>
                      <a:pt x="850" y="885"/>
                    </a:lnTo>
                    <a:cubicBezTo>
                      <a:pt x="859" y="885"/>
                      <a:pt x="866" y="892"/>
                      <a:pt x="866" y="900"/>
                    </a:cubicBezTo>
                    <a:lnTo>
                      <a:pt x="866" y="907"/>
                    </a:lnTo>
                    <a:close/>
                    <a:moveTo>
                      <a:pt x="1481" y="818"/>
                    </a:moveTo>
                    <a:lnTo>
                      <a:pt x="1481" y="818"/>
                    </a:lnTo>
                    <a:lnTo>
                      <a:pt x="64" y="818"/>
                    </a:lnTo>
                    <a:lnTo>
                      <a:pt x="64" y="65"/>
                    </a:lnTo>
                    <a:lnTo>
                      <a:pt x="1481" y="65"/>
                    </a:lnTo>
                    <a:lnTo>
                      <a:pt x="1481" y="818"/>
                    </a:lnTo>
                    <a:close/>
                    <a:moveTo>
                      <a:pt x="1008" y="1083"/>
                    </a:moveTo>
                    <a:lnTo>
                      <a:pt x="537" y="1083"/>
                    </a:lnTo>
                    <a:lnTo>
                      <a:pt x="648" y="1000"/>
                    </a:lnTo>
                    <a:lnTo>
                      <a:pt x="897" y="1000"/>
                    </a:lnTo>
                    <a:lnTo>
                      <a:pt x="1008" y="1083"/>
                    </a:lnTo>
                    <a:close/>
                    <a:moveTo>
                      <a:pt x="1051" y="1162"/>
                    </a:moveTo>
                    <a:lnTo>
                      <a:pt x="477" y="1162"/>
                    </a:lnTo>
                    <a:lnTo>
                      <a:pt x="477" y="1107"/>
                    </a:lnTo>
                    <a:lnTo>
                      <a:pt x="1051" y="1107"/>
                    </a:lnTo>
                    <a:lnTo>
                      <a:pt x="1051" y="1162"/>
                    </a:lnTo>
                    <a:close/>
                    <a:moveTo>
                      <a:pt x="307" y="550"/>
                    </a:moveTo>
                    <a:lnTo>
                      <a:pt x="489" y="550"/>
                    </a:lnTo>
                    <a:lnTo>
                      <a:pt x="533" y="678"/>
                    </a:lnTo>
                    <a:lnTo>
                      <a:pt x="600" y="678"/>
                    </a:lnTo>
                    <a:lnTo>
                      <a:pt x="437" y="230"/>
                    </a:lnTo>
                    <a:lnTo>
                      <a:pt x="367" y="230"/>
                    </a:lnTo>
                    <a:lnTo>
                      <a:pt x="197" y="678"/>
                    </a:lnTo>
                    <a:lnTo>
                      <a:pt x="260" y="678"/>
                    </a:lnTo>
                    <a:lnTo>
                      <a:pt x="307" y="550"/>
                    </a:lnTo>
                    <a:close/>
                    <a:moveTo>
                      <a:pt x="466" y="497"/>
                    </a:moveTo>
                    <a:lnTo>
                      <a:pt x="325" y="497"/>
                    </a:lnTo>
                    <a:lnTo>
                      <a:pt x="399" y="297"/>
                    </a:lnTo>
                    <a:lnTo>
                      <a:pt x="466" y="497"/>
                    </a:lnTo>
                    <a:close/>
                    <a:moveTo>
                      <a:pt x="715" y="678"/>
                    </a:moveTo>
                    <a:lnTo>
                      <a:pt x="715" y="492"/>
                    </a:lnTo>
                    <a:lnTo>
                      <a:pt x="856" y="492"/>
                    </a:lnTo>
                    <a:cubicBezTo>
                      <a:pt x="942" y="489"/>
                      <a:pt x="986" y="444"/>
                      <a:pt x="991" y="358"/>
                    </a:cubicBezTo>
                    <a:cubicBezTo>
                      <a:pt x="986" y="276"/>
                      <a:pt x="942" y="233"/>
                      <a:pt x="856" y="230"/>
                    </a:cubicBezTo>
                    <a:lnTo>
                      <a:pt x="655" y="230"/>
                    </a:lnTo>
                    <a:lnTo>
                      <a:pt x="655" y="678"/>
                    </a:lnTo>
                    <a:lnTo>
                      <a:pt x="715" y="678"/>
                    </a:lnTo>
                    <a:close/>
                    <a:moveTo>
                      <a:pt x="715" y="438"/>
                    </a:moveTo>
                    <a:lnTo>
                      <a:pt x="715" y="282"/>
                    </a:lnTo>
                    <a:lnTo>
                      <a:pt x="838" y="282"/>
                    </a:lnTo>
                    <a:cubicBezTo>
                      <a:pt x="898" y="282"/>
                      <a:pt x="928" y="307"/>
                      <a:pt x="928" y="358"/>
                    </a:cubicBezTo>
                    <a:cubicBezTo>
                      <a:pt x="930" y="413"/>
                      <a:pt x="899" y="440"/>
                      <a:pt x="836" y="438"/>
                    </a:cubicBezTo>
                    <a:lnTo>
                      <a:pt x="715" y="438"/>
                    </a:lnTo>
                    <a:close/>
                    <a:moveTo>
                      <a:pt x="1106" y="678"/>
                    </a:moveTo>
                    <a:lnTo>
                      <a:pt x="1106" y="492"/>
                    </a:lnTo>
                    <a:lnTo>
                      <a:pt x="1247" y="492"/>
                    </a:lnTo>
                    <a:cubicBezTo>
                      <a:pt x="1332" y="489"/>
                      <a:pt x="1377" y="444"/>
                      <a:pt x="1381" y="358"/>
                    </a:cubicBezTo>
                    <a:cubicBezTo>
                      <a:pt x="1377" y="276"/>
                      <a:pt x="1332" y="233"/>
                      <a:pt x="1247" y="230"/>
                    </a:cubicBezTo>
                    <a:lnTo>
                      <a:pt x="1045" y="230"/>
                    </a:lnTo>
                    <a:lnTo>
                      <a:pt x="1045" y="678"/>
                    </a:lnTo>
                    <a:lnTo>
                      <a:pt x="1106" y="678"/>
                    </a:lnTo>
                    <a:close/>
                    <a:moveTo>
                      <a:pt x="1106" y="438"/>
                    </a:moveTo>
                    <a:lnTo>
                      <a:pt x="1106" y="282"/>
                    </a:lnTo>
                    <a:lnTo>
                      <a:pt x="1229" y="282"/>
                    </a:lnTo>
                    <a:cubicBezTo>
                      <a:pt x="1289" y="282"/>
                      <a:pt x="1318" y="307"/>
                      <a:pt x="1318" y="358"/>
                    </a:cubicBezTo>
                    <a:cubicBezTo>
                      <a:pt x="1320" y="413"/>
                      <a:pt x="1289" y="440"/>
                      <a:pt x="1227" y="438"/>
                    </a:cubicBezTo>
                    <a:lnTo>
                      <a:pt x="1106" y="4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6" name="TextBox 48"/>
            <p:cNvSpPr txBox="1"/>
            <p:nvPr/>
          </p:nvSpPr>
          <p:spPr>
            <a:xfrm>
              <a:off x="8635976" y="3833430"/>
              <a:ext cx="1663718" cy="400110"/>
            </a:xfrm>
            <a:prstGeom prst="rect">
              <a:avLst/>
            </a:prstGeom>
            <a:noFill/>
          </p:spPr>
          <p:txBody>
            <a:bodyPr wrap="square" rtlCol="0">
              <a:spAutoFit/>
            </a:bodyPr>
            <a:lstStyle/>
            <a:p>
              <a:pPr algn="ctr"/>
              <a:r>
                <a:rPr lang="zh-CN" altLang="en-US" sz="2000" b="1" dirty="0" smtClean="0">
                  <a:solidFill>
                    <a:schemeClr val="bg1"/>
                  </a:solidFill>
                  <a:cs typeface="+mn-ea"/>
                  <a:sym typeface="+mn-lt"/>
                </a:rPr>
                <a:t>电脑客户端</a:t>
              </a:r>
              <a:endParaRPr lang="zh-CN" altLang="en-US" sz="2000" b="1" dirty="0">
                <a:solidFill>
                  <a:schemeClr val="bg1"/>
                </a:solidFill>
                <a:cs typeface="+mn-ea"/>
                <a:sym typeface="+mn-lt"/>
              </a:endParaRPr>
            </a:p>
          </p:txBody>
        </p:sp>
      </p:grpSp>
    </p:spTree>
    <p:extLst>
      <p:ext uri="{BB962C8B-B14F-4D97-AF65-F5344CB8AC3E}">
        <p14:creationId xmlns:p14="http://schemas.microsoft.com/office/powerpoint/2010/main" val="281553130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8" grpId="0" animBg="1"/>
      <p:bldP spid="19"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产品功能</a:t>
            </a:r>
          </a:p>
        </p:txBody>
      </p:sp>
      <p:grpSp>
        <p:nvGrpSpPr>
          <p:cNvPr id="3" name="组合 2"/>
          <p:cNvGrpSpPr/>
          <p:nvPr/>
        </p:nvGrpSpPr>
        <p:grpSpPr>
          <a:xfrm>
            <a:off x="1567309" y="1632345"/>
            <a:ext cx="4476475" cy="3467332"/>
            <a:chOff x="1567309" y="1632345"/>
            <a:chExt cx="4476475" cy="3467332"/>
          </a:xfrm>
        </p:grpSpPr>
        <p:sp>
          <p:nvSpPr>
            <p:cNvPr id="27" name="Freeform 9"/>
            <p:cNvSpPr>
              <a:spLocks/>
            </p:cNvSpPr>
            <p:nvPr/>
          </p:nvSpPr>
          <p:spPr bwMode="auto">
            <a:xfrm rot="13500000">
              <a:off x="1567308" y="2959737"/>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sp>
          <p:nvSpPr>
            <p:cNvPr id="28" name="Freeform 9"/>
            <p:cNvSpPr>
              <a:spLocks/>
            </p:cNvSpPr>
            <p:nvPr/>
          </p:nvSpPr>
          <p:spPr bwMode="auto">
            <a:xfrm rot="13500000">
              <a:off x="3903843" y="2954367"/>
              <a:ext cx="2139941" cy="213994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grpSp>
          <p:nvGrpSpPr>
            <p:cNvPr id="2" name="组合 1"/>
            <p:cNvGrpSpPr/>
            <p:nvPr/>
          </p:nvGrpSpPr>
          <p:grpSpPr>
            <a:xfrm>
              <a:off x="1788858" y="1632345"/>
              <a:ext cx="4061423" cy="2684013"/>
              <a:chOff x="1788858" y="1632345"/>
              <a:chExt cx="4061423" cy="2684013"/>
            </a:xfrm>
          </p:grpSpPr>
          <p:sp>
            <p:nvSpPr>
              <p:cNvPr id="29" name="Freeform 9"/>
              <p:cNvSpPr>
                <a:spLocks/>
              </p:cNvSpPr>
              <p:nvPr/>
            </p:nvSpPr>
            <p:spPr bwMode="auto">
              <a:xfrm rot="2700000">
                <a:off x="2732303" y="1804237"/>
                <a:ext cx="2139941" cy="2139941"/>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id-ID">
                  <a:cs typeface="+mn-ea"/>
                  <a:sym typeface="+mn-lt"/>
                </a:endParaRPr>
              </a:p>
            </p:txBody>
          </p:sp>
          <p:grpSp>
            <p:nvGrpSpPr>
              <p:cNvPr id="30" name="Group 10"/>
              <p:cNvGrpSpPr/>
              <p:nvPr/>
            </p:nvGrpSpPr>
            <p:grpSpPr>
              <a:xfrm>
                <a:off x="1788858" y="3141454"/>
                <a:ext cx="599208" cy="492388"/>
                <a:chOff x="7836195" y="3464708"/>
                <a:chExt cx="599208" cy="492388"/>
              </a:xfrm>
            </p:grpSpPr>
            <p:sp>
              <p:nvSpPr>
                <p:cNvPr id="31" name="Oval 11"/>
                <p:cNvSpPr/>
                <p:nvPr/>
              </p:nvSpPr>
              <p:spPr>
                <a:xfrm rot="2700000">
                  <a:off x="7882236" y="3464708"/>
                  <a:ext cx="492388" cy="492388"/>
                </a:xfrm>
                <a:prstGeom prst="ellipse">
                  <a:avLst/>
                </a:prstGeom>
                <a:solidFill>
                  <a:srgbClr val="F9F9F9"/>
                </a:solidFill>
                <a:ln w="133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solidFill>
                    <a:cs typeface="+mn-ea"/>
                    <a:sym typeface="+mn-lt"/>
                  </a:endParaRPr>
                </a:p>
              </p:txBody>
            </p:sp>
            <p:sp>
              <p:nvSpPr>
                <p:cNvPr id="32" name="TextBox 34"/>
                <p:cNvSpPr txBox="1"/>
                <p:nvPr/>
              </p:nvSpPr>
              <p:spPr>
                <a:xfrm>
                  <a:off x="7836195" y="3536805"/>
                  <a:ext cx="599208" cy="369332"/>
                </a:xfrm>
                <a:prstGeom prst="rect">
                  <a:avLst/>
                </a:prstGeom>
                <a:noFill/>
              </p:spPr>
              <p:txBody>
                <a:bodyPr wrap="square" rtlCol="0">
                  <a:spAutoFit/>
                </a:bodyPr>
                <a:lstStyle/>
                <a:p>
                  <a:pPr algn="ctr"/>
                  <a:r>
                    <a:rPr lang="id-ID" b="1" dirty="0" smtClean="0">
                      <a:solidFill>
                        <a:srgbClr val="00B0F0"/>
                      </a:solidFill>
                      <a:cs typeface="+mn-ea"/>
                      <a:sym typeface="+mn-lt"/>
                    </a:rPr>
                    <a:t>01</a:t>
                  </a:r>
                  <a:endParaRPr lang="id-ID" b="1" dirty="0">
                    <a:solidFill>
                      <a:srgbClr val="00B0F0"/>
                    </a:solidFill>
                    <a:cs typeface="+mn-ea"/>
                    <a:sym typeface="+mn-lt"/>
                  </a:endParaRPr>
                </a:p>
              </p:txBody>
            </p:sp>
          </p:grpSp>
          <p:grpSp>
            <p:nvGrpSpPr>
              <p:cNvPr id="33" name="Group 13"/>
              <p:cNvGrpSpPr/>
              <p:nvPr/>
            </p:nvGrpSpPr>
            <p:grpSpPr>
              <a:xfrm>
                <a:off x="3498273" y="1632345"/>
                <a:ext cx="599208" cy="492388"/>
                <a:chOff x="9545610" y="1955599"/>
                <a:chExt cx="599208" cy="492388"/>
              </a:xfrm>
            </p:grpSpPr>
            <p:sp>
              <p:nvSpPr>
                <p:cNvPr id="34" name="Oval 14"/>
                <p:cNvSpPr/>
                <p:nvPr/>
              </p:nvSpPr>
              <p:spPr>
                <a:xfrm rot="2700000">
                  <a:off x="9603416" y="1955599"/>
                  <a:ext cx="492388" cy="492388"/>
                </a:xfrm>
                <a:prstGeom prst="ellipse">
                  <a:avLst/>
                </a:prstGeom>
                <a:solidFill>
                  <a:schemeClr val="bg1"/>
                </a:solidFill>
                <a:ln w="133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solidFill>
                    <a:cs typeface="+mn-ea"/>
                    <a:sym typeface="+mn-lt"/>
                  </a:endParaRPr>
                </a:p>
              </p:txBody>
            </p:sp>
            <p:sp>
              <p:nvSpPr>
                <p:cNvPr id="35" name="TextBox 37"/>
                <p:cNvSpPr txBox="1"/>
                <p:nvPr/>
              </p:nvSpPr>
              <p:spPr>
                <a:xfrm>
                  <a:off x="9545610" y="2019602"/>
                  <a:ext cx="599208" cy="369332"/>
                </a:xfrm>
                <a:prstGeom prst="rect">
                  <a:avLst/>
                </a:prstGeom>
                <a:noFill/>
              </p:spPr>
              <p:txBody>
                <a:bodyPr wrap="square" rtlCol="0">
                  <a:spAutoFit/>
                </a:bodyPr>
                <a:lstStyle/>
                <a:p>
                  <a:pPr algn="ctr"/>
                  <a:r>
                    <a:rPr lang="id-ID" b="1" dirty="0" smtClean="0">
                      <a:solidFill>
                        <a:srgbClr val="00B0F0"/>
                      </a:solidFill>
                      <a:cs typeface="+mn-ea"/>
                      <a:sym typeface="+mn-lt"/>
                    </a:rPr>
                    <a:t>02</a:t>
                  </a:r>
                  <a:endParaRPr lang="id-ID" b="1" dirty="0">
                    <a:solidFill>
                      <a:srgbClr val="00B0F0"/>
                    </a:solidFill>
                    <a:cs typeface="+mn-ea"/>
                    <a:sym typeface="+mn-lt"/>
                  </a:endParaRPr>
                </a:p>
              </p:txBody>
            </p:sp>
          </p:grpSp>
          <p:grpSp>
            <p:nvGrpSpPr>
              <p:cNvPr id="36" name="Group 16"/>
              <p:cNvGrpSpPr/>
              <p:nvPr/>
            </p:nvGrpSpPr>
            <p:grpSpPr>
              <a:xfrm>
                <a:off x="5251073" y="3152023"/>
                <a:ext cx="599208" cy="492388"/>
                <a:chOff x="10716797" y="5108091"/>
                <a:chExt cx="599208" cy="492388"/>
              </a:xfrm>
            </p:grpSpPr>
            <p:sp>
              <p:nvSpPr>
                <p:cNvPr id="37" name="Oval 17"/>
                <p:cNvSpPr/>
                <p:nvPr/>
              </p:nvSpPr>
              <p:spPr>
                <a:xfrm rot="2700000">
                  <a:off x="10774955" y="5108091"/>
                  <a:ext cx="492388" cy="492388"/>
                </a:xfrm>
                <a:prstGeom prst="ellipse">
                  <a:avLst/>
                </a:prstGeom>
                <a:solidFill>
                  <a:srgbClr val="F9F9F9"/>
                </a:solidFill>
                <a:ln w="133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B0F0"/>
                    </a:solidFill>
                    <a:cs typeface="+mn-ea"/>
                    <a:sym typeface="+mn-lt"/>
                  </a:endParaRPr>
                </a:p>
              </p:txBody>
            </p:sp>
            <p:sp>
              <p:nvSpPr>
                <p:cNvPr id="38" name="TextBox 40"/>
                <p:cNvSpPr txBox="1"/>
                <p:nvPr/>
              </p:nvSpPr>
              <p:spPr>
                <a:xfrm>
                  <a:off x="10716797" y="5178591"/>
                  <a:ext cx="599208" cy="369332"/>
                </a:xfrm>
                <a:prstGeom prst="rect">
                  <a:avLst/>
                </a:prstGeom>
                <a:noFill/>
              </p:spPr>
              <p:txBody>
                <a:bodyPr wrap="square" rtlCol="0">
                  <a:spAutoFit/>
                </a:bodyPr>
                <a:lstStyle/>
                <a:p>
                  <a:pPr algn="ctr"/>
                  <a:r>
                    <a:rPr lang="id-ID" b="1" dirty="0" smtClean="0">
                      <a:solidFill>
                        <a:srgbClr val="00B0F0"/>
                      </a:solidFill>
                      <a:cs typeface="+mn-ea"/>
                      <a:sym typeface="+mn-lt"/>
                    </a:rPr>
                    <a:t>03</a:t>
                  </a:r>
                  <a:endParaRPr lang="id-ID" b="1" dirty="0">
                    <a:solidFill>
                      <a:srgbClr val="00B0F0"/>
                    </a:solidFill>
                    <a:cs typeface="+mn-ea"/>
                    <a:sym typeface="+mn-lt"/>
                  </a:endParaRPr>
                </a:p>
              </p:txBody>
            </p:sp>
          </p:grpSp>
          <p:sp>
            <p:nvSpPr>
              <p:cNvPr id="39" name="Freeform 19"/>
              <p:cNvSpPr>
                <a:spLocks noEditPoints="1"/>
              </p:cNvSpPr>
              <p:nvPr/>
            </p:nvSpPr>
            <p:spPr bwMode="auto">
              <a:xfrm>
                <a:off x="3568557" y="2619565"/>
                <a:ext cx="458640" cy="44287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sp>
            <p:nvSpPr>
              <p:cNvPr id="40" name="Freeform 23"/>
              <p:cNvSpPr>
                <a:spLocks noEditPoints="1"/>
              </p:cNvSpPr>
              <p:nvPr/>
            </p:nvSpPr>
            <p:spPr bwMode="auto">
              <a:xfrm>
                <a:off x="2409987" y="3928746"/>
                <a:ext cx="442875" cy="33538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grpSp>
            <p:nvGrpSpPr>
              <p:cNvPr id="41" name="Group 24"/>
              <p:cNvGrpSpPr/>
              <p:nvPr/>
            </p:nvGrpSpPr>
            <p:grpSpPr>
              <a:xfrm>
                <a:off x="4743327" y="3873483"/>
                <a:ext cx="451474" cy="442875"/>
                <a:chOff x="6786562" y="796925"/>
                <a:chExt cx="500063" cy="490538"/>
              </a:xfrm>
              <a:solidFill>
                <a:srgbClr val="00B0F0"/>
              </a:solidFill>
            </p:grpSpPr>
            <p:sp>
              <p:nvSpPr>
                <p:cNvPr id="42"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sp>
              <p:nvSpPr>
                <p:cNvPr id="43"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sp>
              <p:nvSpPr>
                <p:cNvPr id="44" name="Freeform 29"/>
                <p:cNvSpPr>
                  <a:spLocks/>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sp>
              <p:nvSpPr>
                <p:cNvPr id="45" name="Freeform 30"/>
                <p:cNvSpPr>
                  <a:spLocks/>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0B0F0"/>
                    </a:solidFill>
                    <a:cs typeface="+mn-ea"/>
                    <a:sym typeface="+mn-lt"/>
                  </a:endParaRPr>
                </a:p>
              </p:txBody>
            </p:sp>
          </p:grpSp>
        </p:grpSp>
      </p:grpSp>
      <p:grpSp>
        <p:nvGrpSpPr>
          <p:cNvPr id="4" name="组合 3"/>
          <p:cNvGrpSpPr/>
          <p:nvPr/>
        </p:nvGrpSpPr>
        <p:grpSpPr>
          <a:xfrm>
            <a:off x="6573472" y="2434664"/>
            <a:ext cx="4652349" cy="829648"/>
            <a:chOff x="6573472" y="2434664"/>
            <a:chExt cx="4652349" cy="829648"/>
          </a:xfrm>
        </p:grpSpPr>
        <p:sp>
          <p:nvSpPr>
            <p:cNvPr id="46" name="椭圆 45"/>
            <p:cNvSpPr/>
            <p:nvPr/>
          </p:nvSpPr>
          <p:spPr>
            <a:xfrm>
              <a:off x="6573472" y="2434664"/>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bg1"/>
                  </a:solidFill>
                  <a:cs typeface="+mn-ea"/>
                  <a:sym typeface="+mn-lt"/>
                </a:rPr>
                <a:t>1</a:t>
              </a:r>
              <a:endParaRPr lang="zh-CN" altLang="en-US" sz="3000" dirty="0">
                <a:solidFill>
                  <a:schemeClr val="bg1"/>
                </a:solidFill>
                <a:cs typeface="+mn-ea"/>
                <a:sym typeface="+mn-lt"/>
              </a:endParaRPr>
            </a:p>
          </p:txBody>
        </p:sp>
        <p:sp>
          <p:nvSpPr>
            <p:cNvPr id="49" name="标题 11"/>
            <p:cNvSpPr txBox="1">
              <a:spLocks/>
            </p:cNvSpPr>
            <p:nvPr/>
          </p:nvSpPr>
          <p:spPr>
            <a:xfrm>
              <a:off x="7150094" y="2467660"/>
              <a:ext cx="4075727"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600">
                  <a:solidFill>
                    <a:schemeClr val="bg1"/>
                  </a:solidFill>
                  <a:latin typeface="+mn-lt"/>
                  <a:ea typeface="+mn-ea"/>
                  <a:cs typeface="+mn-ea"/>
                  <a:sym typeface="+mn-lt"/>
                </a:rPr>
                <a:t>有经济效益</a:t>
              </a:r>
            </a:p>
          </p:txBody>
        </p:sp>
      </p:grpSp>
      <p:grpSp>
        <p:nvGrpSpPr>
          <p:cNvPr id="5" name="组合 4"/>
          <p:cNvGrpSpPr/>
          <p:nvPr/>
        </p:nvGrpSpPr>
        <p:grpSpPr>
          <a:xfrm>
            <a:off x="6573473" y="3154744"/>
            <a:ext cx="4652349" cy="829648"/>
            <a:chOff x="6573473" y="3154744"/>
            <a:chExt cx="4652349" cy="829648"/>
          </a:xfrm>
        </p:grpSpPr>
        <p:sp>
          <p:nvSpPr>
            <p:cNvPr id="47" name="椭圆 46"/>
            <p:cNvSpPr/>
            <p:nvPr/>
          </p:nvSpPr>
          <p:spPr>
            <a:xfrm>
              <a:off x="6573473" y="3154744"/>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bg1"/>
                  </a:solidFill>
                  <a:cs typeface="+mn-ea"/>
                  <a:sym typeface="+mn-lt"/>
                </a:rPr>
                <a:t>2</a:t>
              </a:r>
              <a:endParaRPr lang="zh-CN" altLang="en-US" sz="3000" dirty="0">
                <a:solidFill>
                  <a:schemeClr val="bg1"/>
                </a:solidFill>
                <a:cs typeface="+mn-ea"/>
                <a:sym typeface="+mn-lt"/>
              </a:endParaRPr>
            </a:p>
          </p:txBody>
        </p:sp>
        <p:sp>
          <p:nvSpPr>
            <p:cNvPr id="50" name="标题 11"/>
            <p:cNvSpPr txBox="1">
              <a:spLocks/>
            </p:cNvSpPr>
            <p:nvPr/>
          </p:nvSpPr>
          <p:spPr>
            <a:xfrm>
              <a:off x="7150095" y="3187740"/>
              <a:ext cx="4075727"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600">
                  <a:solidFill>
                    <a:schemeClr val="bg1"/>
                  </a:solidFill>
                  <a:latin typeface="+mn-lt"/>
                  <a:ea typeface="+mn-ea"/>
                  <a:cs typeface="+mn-ea"/>
                  <a:sym typeface="+mn-lt"/>
                </a:rPr>
                <a:t>有利于民生</a:t>
              </a:r>
            </a:p>
          </p:txBody>
        </p:sp>
      </p:grpSp>
      <p:grpSp>
        <p:nvGrpSpPr>
          <p:cNvPr id="6" name="组合 5"/>
          <p:cNvGrpSpPr/>
          <p:nvPr/>
        </p:nvGrpSpPr>
        <p:grpSpPr>
          <a:xfrm>
            <a:off x="6573473" y="3891624"/>
            <a:ext cx="4652349" cy="829648"/>
            <a:chOff x="6573473" y="3891624"/>
            <a:chExt cx="4652349" cy="829648"/>
          </a:xfrm>
        </p:grpSpPr>
        <p:sp>
          <p:nvSpPr>
            <p:cNvPr id="48" name="椭圆 47"/>
            <p:cNvSpPr/>
            <p:nvPr/>
          </p:nvSpPr>
          <p:spPr>
            <a:xfrm>
              <a:off x="6573473" y="3891624"/>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solidFill>
                    <a:schemeClr val="bg1"/>
                  </a:solidFill>
                  <a:cs typeface="+mn-ea"/>
                  <a:sym typeface="+mn-lt"/>
                </a:rPr>
                <a:t>3</a:t>
              </a:r>
              <a:endParaRPr lang="zh-CN" altLang="en-US" sz="3000" dirty="0">
                <a:solidFill>
                  <a:schemeClr val="bg1"/>
                </a:solidFill>
                <a:cs typeface="+mn-ea"/>
                <a:sym typeface="+mn-lt"/>
              </a:endParaRPr>
            </a:p>
          </p:txBody>
        </p:sp>
        <p:sp>
          <p:nvSpPr>
            <p:cNvPr id="51" name="标题 11"/>
            <p:cNvSpPr txBox="1">
              <a:spLocks/>
            </p:cNvSpPr>
            <p:nvPr/>
          </p:nvSpPr>
          <p:spPr>
            <a:xfrm>
              <a:off x="7150095" y="3924620"/>
              <a:ext cx="4075727"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600">
                  <a:solidFill>
                    <a:schemeClr val="bg1"/>
                  </a:solidFill>
                  <a:latin typeface="+mn-lt"/>
                  <a:ea typeface="+mn-ea"/>
                  <a:cs typeface="+mn-ea"/>
                  <a:sym typeface="+mn-lt"/>
                </a:rPr>
                <a:t>有利于提升政府形象</a:t>
              </a:r>
            </a:p>
          </p:txBody>
        </p:sp>
      </p:grpSp>
      <p:sp>
        <p:nvSpPr>
          <p:cNvPr id="52" name="TextBox 73"/>
          <p:cNvSpPr txBox="1"/>
          <p:nvPr/>
        </p:nvSpPr>
        <p:spPr>
          <a:xfrm>
            <a:off x="1907015" y="5899285"/>
            <a:ext cx="8172908" cy="646331"/>
          </a:xfrm>
          <a:prstGeom prst="rect">
            <a:avLst/>
          </a:prstGeom>
          <a:noFill/>
        </p:spPr>
        <p:txBody>
          <a:bodyPr wrap="square" lIns="0" tIns="0" rIns="0" bIns="0" rtlCol="0">
            <a:spAutoFit/>
          </a:bodyPr>
          <a:lstStyle/>
          <a:p>
            <a:pPr algn="just"/>
            <a:r>
              <a:rPr lang="zh-CN" altLang="en-US" sz="1400" dirty="0" smtClean="0">
                <a:solidFill>
                  <a:srgbClr val="00B0F0"/>
                </a:solidFill>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53" name="TextBox 74"/>
          <p:cNvSpPr txBox="1"/>
          <p:nvPr/>
        </p:nvSpPr>
        <p:spPr>
          <a:xfrm>
            <a:off x="4996244" y="5464335"/>
            <a:ext cx="2059343" cy="307777"/>
          </a:xfrm>
          <a:prstGeom prst="rect">
            <a:avLst/>
          </a:prstGeom>
          <a:noFill/>
        </p:spPr>
        <p:txBody>
          <a:bodyPr wrap="square" lIns="0" tIns="0" rIns="0" bIns="0" rtlCol="0">
            <a:spAutoFit/>
          </a:bodyPr>
          <a:lstStyle/>
          <a:p>
            <a:r>
              <a:rPr lang="zh-CN" altLang="en-US" sz="2000" b="1" dirty="0" smtClean="0">
                <a:solidFill>
                  <a:srgbClr val="00B0F0"/>
                </a:solidFill>
                <a:cs typeface="+mn-ea"/>
                <a:sym typeface="+mn-lt"/>
              </a:rPr>
              <a:t>点击输入标题文本</a:t>
            </a:r>
            <a:endParaRPr lang="zh-CN" altLang="en-US" sz="2000" b="1" dirty="0">
              <a:solidFill>
                <a:srgbClr val="00B0F0"/>
              </a:solidFill>
              <a:cs typeface="+mn-ea"/>
              <a:sym typeface="+mn-lt"/>
            </a:endParaRPr>
          </a:p>
        </p:txBody>
      </p:sp>
    </p:spTree>
    <p:extLst>
      <p:ext uri="{BB962C8B-B14F-4D97-AF65-F5344CB8AC3E}">
        <p14:creationId xmlns:p14="http://schemas.microsoft.com/office/powerpoint/2010/main" val="331507680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 calcmode="lin" valueType="num">
                                      <p:cBhvr additive="base">
                                        <p:cTn id="29" dur="300" fill="hold"/>
                                        <p:tgtEl>
                                          <p:spTgt spid="53"/>
                                        </p:tgtEl>
                                        <p:attrNameLst>
                                          <p:attrName>ppt_x</p:attrName>
                                        </p:attrNameLst>
                                      </p:cBhvr>
                                      <p:tavLst>
                                        <p:tav tm="0">
                                          <p:val>
                                            <p:strVal val="1+#ppt_w/2"/>
                                          </p:val>
                                        </p:tav>
                                        <p:tav tm="100000">
                                          <p:val>
                                            <p:strVal val="#ppt_x"/>
                                          </p:val>
                                        </p:tav>
                                      </p:tavLst>
                                    </p:anim>
                                    <p:anim calcmode="lin" valueType="num">
                                      <p:cBhvr additive="base">
                                        <p:cTn id="30" dur="300" fill="hold"/>
                                        <p:tgtEl>
                                          <p:spTgt spid="53"/>
                                        </p:tgtEl>
                                        <p:attrNameLst>
                                          <p:attrName>ppt_y</p:attrName>
                                        </p:attrNameLst>
                                      </p:cBhvr>
                                      <p:tavLst>
                                        <p:tav tm="0">
                                          <p:val>
                                            <p:strVal val="#ppt_y"/>
                                          </p:val>
                                        </p:tav>
                                        <p:tav tm="100000">
                                          <p:val>
                                            <p:strVal val="#ppt_y"/>
                                          </p:val>
                                        </p:tav>
                                      </p:tavLst>
                                    </p:anim>
                                  </p:childTnLst>
                                </p:cTn>
                              </p:par>
                            </p:childTnLst>
                          </p:cTn>
                        </p:par>
                        <p:par>
                          <p:cTn id="31" fill="hold">
                            <p:stCondLst>
                              <p:cond delay="3300"/>
                            </p:stCondLst>
                            <p:childTnLst>
                              <p:par>
                                <p:cTn id="32" presetID="2" presetClass="entr" presetSubtype="2"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300" fill="hold"/>
                                        <p:tgtEl>
                                          <p:spTgt spid="52"/>
                                        </p:tgtEl>
                                        <p:attrNameLst>
                                          <p:attrName>ppt_x</p:attrName>
                                        </p:attrNameLst>
                                      </p:cBhvr>
                                      <p:tavLst>
                                        <p:tav tm="0">
                                          <p:val>
                                            <p:strVal val="1+#ppt_w/2"/>
                                          </p:val>
                                        </p:tav>
                                        <p:tav tm="100000">
                                          <p:val>
                                            <p:strVal val="#ppt_x"/>
                                          </p:val>
                                        </p:tav>
                                      </p:tavLst>
                                    </p:anim>
                                    <p:anim calcmode="lin" valueType="num">
                                      <p:cBhvr additive="base">
                                        <p:cTn id="35" dur="3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dirty="0">
                <a:solidFill>
                  <a:srgbClr val="00B0F0"/>
                </a:solidFill>
                <a:cs typeface="+mn-ea"/>
                <a:sym typeface="+mn-lt"/>
              </a:rPr>
              <a:t>网络营销方案</a:t>
            </a:r>
          </a:p>
        </p:txBody>
      </p:sp>
      <p:grpSp>
        <p:nvGrpSpPr>
          <p:cNvPr id="54" name="组合 53"/>
          <p:cNvGrpSpPr/>
          <p:nvPr/>
        </p:nvGrpSpPr>
        <p:grpSpPr>
          <a:xfrm>
            <a:off x="3432175" y="2982913"/>
            <a:ext cx="831850" cy="830262"/>
            <a:chOff x="3241675" y="2678113"/>
            <a:chExt cx="831850" cy="830262"/>
          </a:xfrm>
        </p:grpSpPr>
        <p:sp>
          <p:nvSpPr>
            <p:cNvPr id="55" name="Oval 7"/>
            <p:cNvSpPr>
              <a:spLocks noChangeArrowheads="1"/>
            </p:cNvSpPr>
            <p:nvPr/>
          </p:nvSpPr>
          <p:spPr bwMode="auto">
            <a:xfrm>
              <a:off x="3241675" y="2678113"/>
              <a:ext cx="831850" cy="830262"/>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6"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57"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grpSp>
        <p:nvGrpSpPr>
          <p:cNvPr id="58" name="组合 57"/>
          <p:cNvGrpSpPr/>
          <p:nvPr/>
        </p:nvGrpSpPr>
        <p:grpSpPr>
          <a:xfrm>
            <a:off x="2916238" y="1789113"/>
            <a:ext cx="831850" cy="831850"/>
            <a:chOff x="2725738" y="1484313"/>
            <a:chExt cx="831850" cy="831850"/>
          </a:xfrm>
        </p:grpSpPr>
        <p:sp>
          <p:nvSpPr>
            <p:cNvPr id="59" name="Oval 6"/>
            <p:cNvSpPr>
              <a:spLocks noChangeArrowheads="1"/>
            </p:cNvSpPr>
            <p:nvPr/>
          </p:nvSpPr>
          <p:spPr bwMode="auto">
            <a:xfrm>
              <a:off x="2725738" y="1484313"/>
              <a:ext cx="831850" cy="83185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0" name="Freeform 12"/>
            <p:cNvSpPr>
              <a:spLocks/>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1"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grpSp>
        <p:nvGrpSpPr>
          <p:cNvPr id="62" name="组合 61"/>
          <p:cNvGrpSpPr/>
          <p:nvPr/>
        </p:nvGrpSpPr>
        <p:grpSpPr>
          <a:xfrm>
            <a:off x="3432175" y="4438650"/>
            <a:ext cx="831850" cy="831850"/>
            <a:chOff x="3241675" y="4133850"/>
            <a:chExt cx="831850" cy="831850"/>
          </a:xfrm>
        </p:grpSpPr>
        <p:sp>
          <p:nvSpPr>
            <p:cNvPr id="63" name="Oval 9"/>
            <p:cNvSpPr>
              <a:spLocks noChangeArrowheads="1"/>
            </p:cNvSpPr>
            <p:nvPr/>
          </p:nvSpPr>
          <p:spPr bwMode="auto">
            <a:xfrm>
              <a:off x="3241675" y="4133850"/>
              <a:ext cx="831850" cy="83185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4"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5"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6"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7"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grpSp>
        <p:nvGrpSpPr>
          <p:cNvPr id="68" name="组合 67"/>
          <p:cNvGrpSpPr/>
          <p:nvPr/>
        </p:nvGrpSpPr>
        <p:grpSpPr>
          <a:xfrm>
            <a:off x="2916238" y="5632450"/>
            <a:ext cx="831850" cy="830262"/>
            <a:chOff x="2725738" y="5327650"/>
            <a:chExt cx="831850" cy="830262"/>
          </a:xfrm>
        </p:grpSpPr>
        <p:sp>
          <p:nvSpPr>
            <p:cNvPr id="69" name="Oval 8"/>
            <p:cNvSpPr>
              <a:spLocks noChangeArrowheads="1"/>
            </p:cNvSpPr>
            <p:nvPr/>
          </p:nvSpPr>
          <p:spPr bwMode="auto">
            <a:xfrm>
              <a:off x="2725738" y="5327650"/>
              <a:ext cx="831850" cy="830262"/>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0"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grpSp>
        <p:nvGrpSpPr>
          <p:cNvPr id="71" name="组合 70"/>
          <p:cNvGrpSpPr/>
          <p:nvPr/>
        </p:nvGrpSpPr>
        <p:grpSpPr>
          <a:xfrm>
            <a:off x="1068388" y="3251200"/>
            <a:ext cx="1939925" cy="1939925"/>
            <a:chOff x="877888" y="2946400"/>
            <a:chExt cx="1939925" cy="1939925"/>
          </a:xfrm>
        </p:grpSpPr>
        <p:sp>
          <p:nvSpPr>
            <p:cNvPr id="72" name="Oval 5"/>
            <p:cNvSpPr>
              <a:spLocks noChangeArrowheads="1"/>
            </p:cNvSpPr>
            <p:nvPr/>
          </p:nvSpPr>
          <p:spPr bwMode="auto">
            <a:xfrm>
              <a:off x="877888" y="2946400"/>
              <a:ext cx="1939925" cy="1939925"/>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73" name="TextBox 87"/>
            <p:cNvSpPr txBox="1"/>
            <p:nvPr/>
          </p:nvSpPr>
          <p:spPr>
            <a:xfrm>
              <a:off x="1078684" y="3193087"/>
              <a:ext cx="1538332" cy="1446550"/>
            </a:xfrm>
            <a:prstGeom prst="rect">
              <a:avLst/>
            </a:prstGeom>
            <a:noFill/>
          </p:spPr>
          <p:txBody>
            <a:bodyPr wrap="square" rtlCol="0">
              <a:spAutoFit/>
            </a:bodyPr>
            <a:lstStyle/>
            <a:p>
              <a:pPr algn="ctr"/>
              <a:r>
                <a:rPr lang="zh-CN" altLang="en-US" sz="4400" b="1" dirty="0" smtClean="0">
                  <a:solidFill>
                    <a:schemeClr val="bg1"/>
                  </a:solidFill>
                  <a:cs typeface="+mn-ea"/>
                  <a:sym typeface="+mn-lt"/>
                </a:rPr>
                <a:t>网络营销</a:t>
              </a:r>
              <a:endParaRPr lang="zh-CN" altLang="en-US" sz="4400" b="1" dirty="0">
                <a:solidFill>
                  <a:schemeClr val="bg1"/>
                </a:solidFill>
                <a:cs typeface="+mn-ea"/>
                <a:sym typeface="+mn-lt"/>
              </a:endParaRPr>
            </a:p>
          </p:txBody>
        </p:sp>
      </p:grpSp>
      <p:sp>
        <p:nvSpPr>
          <p:cNvPr id="74" name="TextBox 88"/>
          <p:cNvSpPr txBox="1"/>
          <p:nvPr/>
        </p:nvSpPr>
        <p:spPr>
          <a:xfrm>
            <a:off x="3768600" y="1482207"/>
            <a:ext cx="2739763" cy="461665"/>
          </a:xfrm>
          <a:prstGeom prst="rect">
            <a:avLst/>
          </a:prstGeom>
          <a:noFill/>
        </p:spPr>
        <p:txBody>
          <a:bodyPr wrap="square" rtlCol="0">
            <a:spAutoFit/>
          </a:bodyPr>
          <a:lstStyle/>
          <a:p>
            <a:r>
              <a:rPr lang="en-US" altLang="zh-CN" sz="2400" dirty="0" smtClean="0">
                <a:solidFill>
                  <a:schemeClr val="bg1"/>
                </a:solidFill>
                <a:cs typeface="+mn-ea"/>
                <a:sym typeface="+mn-lt"/>
              </a:rPr>
              <a:t>QQ</a:t>
            </a:r>
            <a:r>
              <a:rPr lang="zh-CN" altLang="en-US" sz="2400" dirty="0" smtClean="0">
                <a:solidFill>
                  <a:schemeClr val="bg1"/>
                </a:solidFill>
                <a:cs typeface="+mn-ea"/>
                <a:sym typeface="+mn-lt"/>
              </a:rPr>
              <a:t>空间</a:t>
            </a:r>
            <a:endParaRPr lang="zh-CN" altLang="en-US" sz="2400" dirty="0">
              <a:solidFill>
                <a:schemeClr val="bg1"/>
              </a:solidFill>
              <a:cs typeface="+mn-ea"/>
              <a:sym typeface="+mn-lt"/>
            </a:endParaRPr>
          </a:p>
        </p:txBody>
      </p:sp>
      <p:sp>
        <p:nvSpPr>
          <p:cNvPr id="75" name="TextBox 89"/>
          <p:cNvSpPr txBox="1"/>
          <p:nvPr/>
        </p:nvSpPr>
        <p:spPr>
          <a:xfrm>
            <a:off x="3831006" y="1922619"/>
            <a:ext cx="7351814" cy="523220"/>
          </a:xfrm>
          <a:prstGeom prst="rect">
            <a:avLst/>
          </a:prstGeom>
          <a:noFill/>
        </p:spPr>
        <p:txBody>
          <a:bodyPr wrap="square" rtlCol="0">
            <a:spAutoFit/>
          </a:bodyPr>
          <a:lstStyle/>
          <a:p>
            <a:r>
              <a:rPr lang="zh-CN" altLang="en-US" sz="1400" dirty="0" smtClean="0">
                <a:solidFill>
                  <a:srgbClr val="00B0F0"/>
                </a:solidFill>
                <a:cs typeface="+mn-ea"/>
                <a:sym typeface="+mn-lt"/>
              </a:rPr>
              <a:t>利用</a:t>
            </a:r>
            <a:r>
              <a:rPr lang="en-US" altLang="zh-CN" sz="1400" dirty="0" smtClean="0">
                <a:solidFill>
                  <a:srgbClr val="00B0F0"/>
                </a:solidFill>
                <a:cs typeface="+mn-ea"/>
                <a:sym typeface="+mn-lt"/>
              </a:rPr>
              <a:t>QQ</a:t>
            </a:r>
            <a:r>
              <a:rPr lang="zh-CN" altLang="en-US" sz="1400" dirty="0" smtClean="0">
                <a:solidFill>
                  <a:srgbClr val="00B0F0"/>
                </a:solidFill>
                <a:cs typeface="+mn-ea"/>
                <a:sym typeface="+mn-lt"/>
              </a:rPr>
              <a:t>空间来进行朋友圈间的传播，达到广告目的。</a:t>
            </a:r>
            <a:r>
              <a:rPr lang="zh-CN" altLang="en-US" sz="1400" dirty="0">
                <a:solidFill>
                  <a:srgbClr val="00B0F0"/>
                </a:solidFill>
                <a:cs typeface="+mn-ea"/>
                <a:sym typeface="+mn-lt"/>
              </a:rPr>
              <a:t>利用</a:t>
            </a:r>
            <a:r>
              <a:rPr lang="en-US" altLang="zh-CN" sz="1400" dirty="0">
                <a:solidFill>
                  <a:srgbClr val="00B0F0"/>
                </a:solidFill>
                <a:cs typeface="+mn-ea"/>
                <a:sym typeface="+mn-lt"/>
              </a:rPr>
              <a:t>QQ</a:t>
            </a:r>
            <a:r>
              <a:rPr lang="zh-CN" altLang="en-US" sz="1400" dirty="0">
                <a:solidFill>
                  <a:srgbClr val="00B0F0"/>
                </a:solidFill>
                <a:cs typeface="+mn-ea"/>
                <a:sym typeface="+mn-lt"/>
              </a:rPr>
              <a:t>空间来进行朋友圈间的传播，达到广告目的</a:t>
            </a:r>
            <a:r>
              <a:rPr lang="zh-CN" altLang="en-US" sz="1400" dirty="0" smtClean="0">
                <a:solidFill>
                  <a:srgbClr val="00B0F0"/>
                </a:solidFill>
                <a:cs typeface="+mn-ea"/>
                <a:sym typeface="+mn-lt"/>
              </a:rPr>
              <a:t>。</a:t>
            </a:r>
            <a:r>
              <a:rPr lang="zh-CN" altLang="en-US" sz="1400" dirty="0">
                <a:solidFill>
                  <a:srgbClr val="00B0F0"/>
                </a:solidFill>
                <a:cs typeface="+mn-ea"/>
                <a:sym typeface="+mn-lt"/>
              </a:rPr>
              <a:t>利用</a:t>
            </a:r>
            <a:r>
              <a:rPr lang="en-US" altLang="zh-CN" sz="1400" dirty="0">
                <a:solidFill>
                  <a:srgbClr val="00B0F0"/>
                </a:solidFill>
                <a:cs typeface="+mn-ea"/>
                <a:sym typeface="+mn-lt"/>
              </a:rPr>
              <a:t>QQ</a:t>
            </a:r>
            <a:r>
              <a:rPr lang="zh-CN" altLang="en-US" sz="1400" dirty="0">
                <a:solidFill>
                  <a:srgbClr val="00B0F0"/>
                </a:solidFill>
                <a:cs typeface="+mn-ea"/>
                <a:sym typeface="+mn-lt"/>
              </a:rPr>
              <a:t>空间来进行朋友圈间的传播，达到广告目的</a:t>
            </a:r>
            <a:r>
              <a:rPr lang="zh-CN" altLang="en-US" sz="1400" dirty="0" smtClean="0">
                <a:solidFill>
                  <a:srgbClr val="00B0F0"/>
                </a:solidFill>
                <a:cs typeface="+mn-ea"/>
                <a:sym typeface="+mn-lt"/>
              </a:rPr>
              <a:t>。</a:t>
            </a:r>
            <a:endParaRPr lang="zh-CN" altLang="en-US" sz="1400" dirty="0">
              <a:solidFill>
                <a:srgbClr val="00B0F0"/>
              </a:solidFill>
              <a:cs typeface="+mn-ea"/>
              <a:sym typeface="+mn-lt"/>
            </a:endParaRPr>
          </a:p>
        </p:txBody>
      </p:sp>
      <p:sp>
        <p:nvSpPr>
          <p:cNvPr id="76" name="TextBox 90"/>
          <p:cNvSpPr txBox="1"/>
          <p:nvPr/>
        </p:nvSpPr>
        <p:spPr>
          <a:xfrm>
            <a:off x="3768600" y="5586663"/>
            <a:ext cx="2739763" cy="461665"/>
          </a:xfrm>
          <a:prstGeom prst="rect">
            <a:avLst/>
          </a:prstGeom>
          <a:noFill/>
        </p:spPr>
        <p:txBody>
          <a:bodyPr wrap="square" rtlCol="0">
            <a:spAutoFit/>
          </a:bodyPr>
          <a:lstStyle/>
          <a:p>
            <a:r>
              <a:rPr lang="zh-CN" altLang="en-US" sz="2400" dirty="0" smtClean="0">
                <a:solidFill>
                  <a:schemeClr val="bg1"/>
                </a:solidFill>
                <a:cs typeface="+mn-ea"/>
                <a:sym typeface="+mn-lt"/>
              </a:rPr>
              <a:t>本地论坛社区</a:t>
            </a:r>
            <a:endParaRPr lang="zh-CN" altLang="en-US" sz="2400" dirty="0">
              <a:solidFill>
                <a:schemeClr val="bg1"/>
              </a:solidFill>
              <a:cs typeface="+mn-ea"/>
              <a:sym typeface="+mn-lt"/>
            </a:endParaRPr>
          </a:p>
        </p:txBody>
      </p:sp>
      <p:sp>
        <p:nvSpPr>
          <p:cNvPr id="77" name="TextBox 91"/>
          <p:cNvSpPr txBox="1"/>
          <p:nvPr/>
        </p:nvSpPr>
        <p:spPr>
          <a:xfrm>
            <a:off x="3831006" y="5976004"/>
            <a:ext cx="7351814" cy="523220"/>
          </a:xfrm>
          <a:prstGeom prst="rect">
            <a:avLst/>
          </a:prstGeom>
          <a:noFill/>
        </p:spPr>
        <p:txBody>
          <a:bodyPr wrap="square" rtlCol="0">
            <a:spAutoFit/>
          </a:bodyPr>
          <a:lstStyle/>
          <a:p>
            <a:r>
              <a:rPr lang="zh-CN" altLang="en-US" sz="1400" dirty="0" smtClean="0">
                <a:solidFill>
                  <a:srgbClr val="00B0F0"/>
                </a:solidFill>
                <a:cs typeface="+mn-ea"/>
                <a:sym typeface="+mn-lt"/>
              </a:rPr>
              <a:t>利用</a:t>
            </a:r>
            <a:r>
              <a:rPr lang="en-US" altLang="zh-CN" sz="1400" dirty="0" smtClean="0">
                <a:solidFill>
                  <a:srgbClr val="00B0F0"/>
                </a:solidFill>
                <a:cs typeface="+mn-ea"/>
                <a:sym typeface="+mn-lt"/>
              </a:rPr>
              <a:t>QQ</a:t>
            </a:r>
            <a:r>
              <a:rPr lang="zh-CN" altLang="en-US" sz="1400" dirty="0" smtClean="0">
                <a:solidFill>
                  <a:srgbClr val="00B0F0"/>
                </a:solidFill>
                <a:cs typeface="+mn-ea"/>
                <a:sym typeface="+mn-lt"/>
              </a:rPr>
              <a:t>空间来进行朋友圈间的传播，达到广告目的。</a:t>
            </a:r>
            <a:r>
              <a:rPr lang="zh-CN" altLang="en-US" sz="1400" dirty="0">
                <a:solidFill>
                  <a:srgbClr val="00B0F0"/>
                </a:solidFill>
                <a:cs typeface="+mn-ea"/>
                <a:sym typeface="+mn-lt"/>
              </a:rPr>
              <a:t>利用</a:t>
            </a:r>
            <a:r>
              <a:rPr lang="en-US" altLang="zh-CN" sz="1400" dirty="0">
                <a:solidFill>
                  <a:srgbClr val="00B0F0"/>
                </a:solidFill>
                <a:cs typeface="+mn-ea"/>
                <a:sym typeface="+mn-lt"/>
              </a:rPr>
              <a:t>QQ</a:t>
            </a:r>
            <a:r>
              <a:rPr lang="zh-CN" altLang="en-US" sz="1400" dirty="0">
                <a:solidFill>
                  <a:srgbClr val="00B0F0"/>
                </a:solidFill>
                <a:cs typeface="+mn-ea"/>
                <a:sym typeface="+mn-lt"/>
              </a:rPr>
              <a:t>空间来进行朋友圈间的传播，达到广告目的</a:t>
            </a:r>
            <a:r>
              <a:rPr lang="zh-CN" altLang="en-US" sz="1400" dirty="0" smtClean="0">
                <a:solidFill>
                  <a:srgbClr val="00B0F0"/>
                </a:solidFill>
                <a:cs typeface="+mn-ea"/>
                <a:sym typeface="+mn-lt"/>
              </a:rPr>
              <a:t>。</a:t>
            </a:r>
            <a:r>
              <a:rPr lang="zh-CN" altLang="en-US" sz="1400" dirty="0">
                <a:solidFill>
                  <a:srgbClr val="00B0F0"/>
                </a:solidFill>
                <a:cs typeface="+mn-ea"/>
                <a:sym typeface="+mn-lt"/>
              </a:rPr>
              <a:t>利用</a:t>
            </a:r>
            <a:r>
              <a:rPr lang="en-US" altLang="zh-CN" sz="1400" dirty="0">
                <a:solidFill>
                  <a:srgbClr val="00B0F0"/>
                </a:solidFill>
                <a:cs typeface="+mn-ea"/>
                <a:sym typeface="+mn-lt"/>
              </a:rPr>
              <a:t>QQ</a:t>
            </a:r>
            <a:r>
              <a:rPr lang="zh-CN" altLang="en-US" sz="1400" dirty="0">
                <a:solidFill>
                  <a:srgbClr val="00B0F0"/>
                </a:solidFill>
                <a:cs typeface="+mn-ea"/>
                <a:sym typeface="+mn-lt"/>
              </a:rPr>
              <a:t>空间来进行朋友圈间的传播，达到广告目的</a:t>
            </a:r>
            <a:r>
              <a:rPr lang="zh-CN" altLang="en-US" sz="1400" dirty="0" smtClean="0">
                <a:solidFill>
                  <a:srgbClr val="00B0F0"/>
                </a:solidFill>
                <a:cs typeface="+mn-ea"/>
                <a:sym typeface="+mn-lt"/>
              </a:rPr>
              <a:t>。</a:t>
            </a:r>
            <a:endParaRPr lang="zh-CN" altLang="en-US" sz="1400" dirty="0">
              <a:solidFill>
                <a:srgbClr val="00B0F0"/>
              </a:solidFill>
              <a:cs typeface="+mn-ea"/>
              <a:sym typeface="+mn-lt"/>
            </a:endParaRPr>
          </a:p>
        </p:txBody>
      </p:sp>
      <p:sp>
        <p:nvSpPr>
          <p:cNvPr id="78" name="TextBox 92"/>
          <p:cNvSpPr txBox="1"/>
          <p:nvPr/>
        </p:nvSpPr>
        <p:spPr>
          <a:xfrm>
            <a:off x="4273567" y="4155795"/>
            <a:ext cx="2739763" cy="461665"/>
          </a:xfrm>
          <a:prstGeom prst="rect">
            <a:avLst/>
          </a:prstGeom>
          <a:noFill/>
        </p:spPr>
        <p:txBody>
          <a:bodyPr wrap="square" rtlCol="0">
            <a:spAutoFit/>
          </a:bodyPr>
          <a:lstStyle/>
          <a:p>
            <a:r>
              <a:rPr lang="zh-CN" altLang="en-US" sz="2400" dirty="0" smtClean="0">
                <a:solidFill>
                  <a:schemeClr val="bg1"/>
                </a:solidFill>
                <a:cs typeface="+mn-ea"/>
                <a:sym typeface="+mn-lt"/>
              </a:rPr>
              <a:t>微博营销</a:t>
            </a:r>
            <a:endParaRPr lang="zh-CN" altLang="en-US" sz="2400" dirty="0">
              <a:solidFill>
                <a:schemeClr val="bg1"/>
              </a:solidFill>
              <a:cs typeface="+mn-ea"/>
              <a:sym typeface="+mn-lt"/>
            </a:endParaRPr>
          </a:p>
        </p:txBody>
      </p:sp>
      <p:sp>
        <p:nvSpPr>
          <p:cNvPr id="79" name="TextBox 93"/>
          <p:cNvSpPr txBox="1"/>
          <p:nvPr/>
        </p:nvSpPr>
        <p:spPr>
          <a:xfrm>
            <a:off x="4335973" y="4545136"/>
            <a:ext cx="7351814" cy="738664"/>
          </a:xfrm>
          <a:prstGeom prst="rect">
            <a:avLst/>
          </a:prstGeom>
          <a:noFill/>
        </p:spPr>
        <p:txBody>
          <a:bodyPr wrap="square" rtlCol="0">
            <a:spAutoFit/>
          </a:bodyPr>
          <a:lstStyle/>
          <a:p>
            <a:r>
              <a:rPr lang="zh-CN" altLang="en-US" sz="1400" dirty="0" smtClean="0">
                <a:solidFill>
                  <a:srgbClr val="00B0F0"/>
                </a:solidFill>
                <a:cs typeface="+mn-ea"/>
                <a:sym typeface="+mn-lt"/>
              </a:rPr>
              <a:t>利用新浪微博来进行传播</a:t>
            </a:r>
            <a:r>
              <a:rPr lang="zh-CN" altLang="en-US" sz="1400" dirty="0">
                <a:solidFill>
                  <a:srgbClr val="00B0F0"/>
                </a:solidFill>
                <a:cs typeface="+mn-ea"/>
                <a:sym typeface="+mn-lt"/>
              </a:rPr>
              <a:t>利用新浪微博来进行</a:t>
            </a:r>
            <a:r>
              <a:rPr lang="zh-CN" altLang="en-US" sz="1400" dirty="0" smtClean="0">
                <a:solidFill>
                  <a:srgbClr val="00B0F0"/>
                </a:solidFill>
                <a:cs typeface="+mn-ea"/>
                <a:sym typeface="+mn-lt"/>
              </a:rPr>
              <a:t>传播</a:t>
            </a:r>
            <a:r>
              <a:rPr lang="zh-CN" altLang="en-US" sz="1400" dirty="0">
                <a:solidFill>
                  <a:srgbClr val="00B0F0"/>
                </a:solidFill>
                <a:cs typeface="+mn-ea"/>
                <a:sym typeface="+mn-lt"/>
              </a:rPr>
              <a:t>利用新浪微博来进行</a:t>
            </a:r>
            <a:r>
              <a:rPr lang="zh-CN" altLang="en-US" sz="1400" dirty="0" smtClean="0">
                <a:solidFill>
                  <a:srgbClr val="00B0F0"/>
                </a:solidFill>
                <a:cs typeface="+mn-ea"/>
                <a:sym typeface="+mn-lt"/>
              </a:rPr>
              <a:t>传播，</a:t>
            </a:r>
            <a:r>
              <a:rPr lang="zh-CN" altLang="en-US" sz="1400" dirty="0">
                <a:solidFill>
                  <a:srgbClr val="00B0F0"/>
                </a:solidFill>
                <a:cs typeface="+mn-ea"/>
                <a:sym typeface="+mn-lt"/>
              </a:rPr>
              <a:t>利用新浪微博来进行传播利用新浪微博来进行传播利用新浪微博来进行传播</a:t>
            </a:r>
            <a:r>
              <a:rPr lang="zh-CN" altLang="en-US" sz="1400" dirty="0" smtClean="0">
                <a:solidFill>
                  <a:srgbClr val="00B0F0"/>
                </a:solidFill>
                <a:cs typeface="+mn-ea"/>
                <a:sym typeface="+mn-lt"/>
              </a:rPr>
              <a:t>，</a:t>
            </a:r>
            <a:r>
              <a:rPr lang="zh-CN" altLang="en-US" sz="1400" dirty="0">
                <a:solidFill>
                  <a:srgbClr val="00B0F0"/>
                </a:solidFill>
                <a:cs typeface="+mn-ea"/>
                <a:sym typeface="+mn-lt"/>
              </a:rPr>
              <a:t>利用新浪微博来进行传播利用新浪微博来进行传播利用新浪微博来进行</a:t>
            </a:r>
            <a:r>
              <a:rPr lang="zh-CN" altLang="en-US" sz="1400" dirty="0" smtClean="0">
                <a:solidFill>
                  <a:srgbClr val="00B0F0"/>
                </a:solidFill>
                <a:cs typeface="+mn-ea"/>
                <a:sym typeface="+mn-lt"/>
              </a:rPr>
              <a:t>传播。</a:t>
            </a:r>
            <a:endParaRPr lang="zh-CN" altLang="en-US" sz="1400" dirty="0">
              <a:solidFill>
                <a:srgbClr val="00B0F0"/>
              </a:solidFill>
              <a:cs typeface="+mn-ea"/>
              <a:sym typeface="+mn-lt"/>
            </a:endParaRPr>
          </a:p>
        </p:txBody>
      </p:sp>
      <p:sp>
        <p:nvSpPr>
          <p:cNvPr id="80" name="TextBox 94"/>
          <p:cNvSpPr txBox="1"/>
          <p:nvPr/>
        </p:nvSpPr>
        <p:spPr>
          <a:xfrm>
            <a:off x="4273567" y="2722780"/>
            <a:ext cx="2739763" cy="461665"/>
          </a:xfrm>
          <a:prstGeom prst="rect">
            <a:avLst/>
          </a:prstGeom>
          <a:noFill/>
        </p:spPr>
        <p:txBody>
          <a:bodyPr wrap="square" rtlCol="0">
            <a:spAutoFit/>
          </a:bodyPr>
          <a:lstStyle/>
          <a:p>
            <a:r>
              <a:rPr lang="zh-CN" altLang="en-US" sz="2400" dirty="0" smtClean="0">
                <a:solidFill>
                  <a:schemeClr val="bg1"/>
                </a:solidFill>
                <a:cs typeface="+mn-ea"/>
                <a:sym typeface="+mn-lt"/>
              </a:rPr>
              <a:t>微信营销</a:t>
            </a:r>
            <a:endParaRPr lang="zh-CN" altLang="en-US" sz="2400" dirty="0">
              <a:solidFill>
                <a:schemeClr val="bg1"/>
              </a:solidFill>
              <a:cs typeface="+mn-ea"/>
              <a:sym typeface="+mn-lt"/>
            </a:endParaRPr>
          </a:p>
        </p:txBody>
      </p:sp>
      <p:sp>
        <p:nvSpPr>
          <p:cNvPr id="81" name="TextBox 95"/>
          <p:cNvSpPr txBox="1"/>
          <p:nvPr/>
        </p:nvSpPr>
        <p:spPr>
          <a:xfrm>
            <a:off x="4335973" y="3112121"/>
            <a:ext cx="7351814" cy="523220"/>
          </a:xfrm>
          <a:prstGeom prst="rect">
            <a:avLst/>
          </a:prstGeom>
          <a:noFill/>
        </p:spPr>
        <p:txBody>
          <a:bodyPr wrap="square" rtlCol="0">
            <a:spAutoFit/>
          </a:bodyPr>
          <a:lstStyle/>
          <a:p>
            <a:r>
              <a:rPr lang="zh-CN" altLang="en-US" sz="1400" dirty="0" smtClean="0">
                <a:solidFill>
                  <a:srgbClr val="00B0F0"/>
                </a:solidFill>
                <a:cs typeface="+mn-ea"/>
                <a:sym typeface="+mn-lt"/>
              </a:rPr>
              <a:t>利用微信朋友</a:t>
            </a:r>
            <a:r>
              <a:rPr lang="zh-CN" altLang="en-US" sz="1400" dirty="0">
                <a:solidFill>
                  <a:srgbClr val="00B0F0"/>
                </a:solidFill>
                <a:cs typeface="+mn-ea"/>
                <a:sym typeface="+mn-lt"/>
              </a:rPr>
              <a:t>圈间的传播，达到广告目的</a:t>
            </a:r>
            <a:r>
              <a:rPr lang="zh-CN" altLang="en-US" sz="1400" dirty="0" smtClean="0">
                <a:solidFill>
                  <a:srgbClr val="00B0F0"/>
                </a:solidFill>
                <a:cs typeface="+mn-ea"/>
                <a:sym typeface="+mn-lt"/>
              </a:rPr>
              <a:t>。</a:t>
            </a:r>
            <a:r>
              <a:rPr lang="zh-CN" altLang="en-US" sz="1400" dirty="0">
                <a:solidFill>
                  <a:srgbClr val="00B0F0"/>
                </a:solidFill>
                <a:cs typeface="+mn-ea"/>
                <a:sym typeface="+mn-lt"/>
              </a:rPr>
              <a:t>利用微信朋友圈间的传播，达到广告</a:t>
            </a:r>
            <a:r>
              <a:rPr lang="zh-CN" altLang="en-US" sz="1400" dirty="0" smtClean="0">
                <a:solidFill>
                  <a:srgbClr val="00B0F0"/>
                </a:solidFill>
                <a:cs typeface="+mn-ea"/>
                <a:sym typeface="+mn-lt"/>
              </a:rPr>
              <a:t>目的，</a:t>
            </a:r>
            <a:r>
              <a:rPr lang="zh-CN" altLang="en-US" sz="1400" dirty="0">
                <a:solidFill>
                  <a:srgbClr val="00B0F0"/>
                </a:solidFill>
                <a:cs typeface="+mn-ea"/>
                <a:sym typeface="+mn-lt"/>
              </a:rPr>
              <a:t>利用微信朋友圈间的传播，达到广告</a:t>
            </a:r>
            <a:r>
              <a:rPr lang="zh-CN" altLang="en-US" sz="1400" dirty="0" smtClean="0">
                <a:solidFill>
                  <a:srgbClr val="00B0F0"/>
                </a:solidFill>
                <a:cs typeface="+mn-ea"/>
                <a:sym typeface="+mn-lt"/>
              </a:rPr>
              <a:t>目。</a:t>
            </a:r>
            <a:endParaRPr lang="zh-CN" altLang="en-US" sz="1400" dirty="0">
              <a:solidFill>
                <a:srgbClr val="00B0F0"/>
              </a:solidFill>
              <a:cs typeface="+mn-ea"/>
              <a:sym typeface="+mn-lt"/>
            </a:endParaRPr>
          </a:p>
        </p:txBody>
      </p:sp>
    </p:spTree>
    <p:extLst>
      <p:ext uri="{BB962C8B-B14F-4D97-AF65-F5344CB8AC3E}">
        <p14:creationId xmlns:p14="http://schemas.microsoft.com/office/powerpoint/2010/main" val="27299503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Scale>
                                      <p:cBhvr>
                                        <p:cTn id="11" dur="1000" decel="50000" fill="hold">
                                          <p:stCondLst>
                                            <p:cond delay="0"/>
                                          </p:stCondLst>
                                        </p:cTn>
                                        <p:tgtEl>
                                          <p:spTgt spid="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71"/>
                                        </p:tgtEl>
                                        <p:attrNameLst>
                                          <p:attrName>ppt_x</p:attrName>
                                          <p:attrName>ppt_y</p:attrName>
                                        </p:attrNameLst>
                                      </p:cBhvr>
                                    </p:animMotion>
                                    <p:animEffect transition="in" filter="fade">
                                      <p:cBhvr>
                                        <p:cTn id="13" dur="1000"/>
                                        <p:tgtEl>
                                          <p:spTgt spid="71"/>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2.70833E-6 2.22222E-6 L -0.10586 0.29653 " pathEditMode="relative" rAng="0" ptsTypes="AA">
                                      <p:cBhvr>
                                        <p:cTn id="18" dur="500" spd="-100000" fill="hold"/>
                                        <p:tgtEl>
                                          <p:spTgt spid="58"/>
                                        </p:tgtEl>
                                        <p:attrNameLst>
                                          <p:attrName>ppt_x</p:attrName>
                                          <p:attrName>ppt_y</p:attrName>
                                        </p:attrNameLst>
                                      </p:cBhvr>
                                      <p:rCtr x="-5299" y="14815"/>
                                    </p:animMotion>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56" presetClass="path" presetSubtype="0" accel="50000" decel="50000" fill="hold" nodeType="withEffect">
                                  <p:stCondLst>
                                    <p:cond delay="0"/>
                                  </p:stCondLst>
                                  <p:childTnLst>
                                    <p:animMotion origin="layout" path="M 5E-6 -3.7037E-7 L -0.14818 0.12269 " pathEditMode="relative" rAng="0" ptsTypes="AA">
                                      <p:cBhvr>
                                        <p:cTn id="22" dur="500" spd="-100000" fill="hold"/>
                                        <p:tgtEl>
                                          <p:spTgt spid="54"/>
                                        </p:tgtEl>
                                        <p:attrNameLst>
                                          <p:attrName>ppt_x</p:attrName>
                                          <p:attrName>ppt_y</p:attrName>
                                        </p:attrNameLst>
                                      </p:cBhvr>
                                      <p:rCtr x="-7409" y="6134"/>
                                    </p:animMotion>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5E-6 -3.7037E-7 L -0.14818 -0.08981 " pathEditMode="relative" rAng="0" ptsTypes="AA">
                                      <p:cBhvr>
                                        <p:cTn id="26" dur="500" spd="-100000" fill="hold"/>
                                        <p:tgtEl>
                                          <p:spTgt spid="62"/>
                                        </p:tgtEl>
                                        <p:attrNameLst>
                                          <p:attrName>ppt_x</p:attrName>
                                          <p:attrName>ppt_y</p:attrName>
                                        </p:attrNameLst>
                                      </p:cBhvr>
                                      <p:rCtr x="-7409" y="-4491"/>
                                    </p:animMotion>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56" presetClass="path" presetSubtype="0" accel="50000" decel="50000" fill="hold" nodeType="withEffect">
                                  <p:stCondLst>
                                    <p:cond delay="0"/>
                                  </p:stCondLst>
                                  <p:childTnLst>
                                    <p:animMotion origin="layout" path="M 2.70833E-6 -2.96296E-6 L -0.10586 -0.26365 " pathEditMode="relative" rAng="0" ptsTypes="AA">
                                      <p:cBhvr>
                                        <p:cTn id="30" dur="500" spd="-100000" fill="hold"/>
                                        <p:tgtEl>
                                          <p:spTgt spid="68"/>
                                        </p:tgtEl>
                                        <p:attrNameLst>
                                          <p:attrName>ppt_x</p:attrName>
                                          <p:attrName>ppt_y</p:attrName>
                                        </p:attrNameLst>
                                      </p:cBhvr>
                                      <p:rCtr x="-5299" y="-13194"/>
                                    </p:animMotion>
                                  </p:childTnLst>
                                </p:cTn>
                              </p:par>
                            </p:childTnLst>
                          </p:cTn>
                        </p:par>
                        <p:par>
                          <p:cTn id="31" fill="hold">
                            <p:stCondLst>
                              <p:cond delay="2000"/>
                            </p:stCondLst>
                            <p:childTnLst>
                              <p:par>
                                <p:cTn id="32" presetID="31" presetClass="entr" presetSubtype="0" fill="hold" grpId="0" nodeType="afterEffect">
                                  <p:stCondLst>
                                    <p:cond delay="0"/>
                                  </p:stCondLst>
                                  <p:childTnLst>
                                    <p:set>
                                      <p:cBhvr>
                                        <p:cTn id="33" dur="1" fill="hold">
                                          <p:stCondLst>
                                            <p:cond delay="0"/>
                                          </p:stCondLst>
                                        </p:cTn>
                                        <p:tgtEl>
                                          <p:spTgt spid="74"/>
                                        </p:tgtEl>
                                        <p:attrNameLst>
                                          <p:attrName>style.visibility</p:attrName>
                                        </p:attrNameLst>
                                      </p:cBhvr>
                                      <p:to>
                                        <p:strVal val="visible"/>
                                      </p:to>
                                    </p:set>
                                    <p:anim calcmode="lin" valueType="num">
                                      <p:cBhvr>
                                        <p:cTn id="34" dur="300" fill="hold"/>
                                        <p:tgtEl>
                                          <p:spTgt spid="74"/>
                                        </p:tgtEl>
                                        <p:attrNameLst>
                                          <p:attrName>ppt_w</p:attrName>
                                        </p:attrNameLst>
                                      </p:cBhvr>
                                      <p:tavLst>
                                        <p:tav tm="0">
                                          <p:val>
                                            <p:fltVal val="0"/>
                                          </p:val>
                                        </p:tav>
                                        <p:tav tm="100000">
                                          <p:val>
                                            <p:strVal val="#ppt_w"/>
                                          </p:val>
                                        </p:tav>
                                      </p:tavLst>
                                    </p:anim>
                                    <p:anim calcmode="lin" valueType="num">
                                      <p:cBhvr>
                                        <p:cTn id="35" dur="300" fill="hold"/>
                                        <p:tgtEl>
                                          <p:spTgt spid="74"/>
                                        </p:tgtEl>
                                        <p:attrNameLst>
                                          <p:attrName>ppt_h</p:attrName>
                                        </p:attrNameLst>
                                      </p:cBhvr>
                                      <p:tavLst>
                                        <p:tav tm="0">
                                          <p:val>
                                            <p:fltVal val="0"/>
                                          </p:val>
                                        </p:tav>
                                        <p:tav tm="100000">
                                          <p:val>
                                            <p:strVal val="#ppt_h"/>
                                          </p:val>
                                        </p:tav>
                                      </p:tavLst>
                                    </p:anim>
                                    <p:anim calcmode="lin" valueType="num">
                                      <p:cBhvr>
                                        <p:cTn id="36" dur="300" fill="hold"/>
                                        <p:tgtEl>
                                          <p:spTgt spid="74"/>
                                        </p:tgtEl>
                                        <p:attrNameLst>
                                          <p:attrName>style.rotation</p:attrName>
                                        </p:attrNameLst>
                                      </p:cBhvr>
                                      <p:tavLst>
                                        <p:tav tm="0">
                                          <p:val>
                                            <p:fltVal val="90"/>
                                          </p:val>
                                        </p:tav>
                                        <p:tav tm="100000">
                                          <p:val>
                                            <p:fltVal val="0"/>
                                          </p:val>
                                        </p:tav>
                                      </p:tavLst>
                                    </p:anim>
                                    <p:animEffect transition="in" filter="fade">
                                      <p:cBhvr>
                                        <p:cTn id="37" dur="300"/>
                                        <p:tgtEl>
                                          <p:spTgt spid="74"/>
                                        </p:tgtEl>
                                      </p:cBhvr>
                                    </p:animEffect>
                                  </p:childTnLst>
                                </p:cTn>
                              </p:par>
                            </p:childTnLst>
                          </p:cTn>
                        </p:par>
                        <p:par>
                          <p:cTn id="38" fill="hold">
                            <p:stCondLst>
                              <p:cond delay="2300"/>
                            </p:stCondLst>
                            <p:childTnLst>
                              <p:par>
                                <p:cTn id="39" presetID="22" presetClass="entr" presetSubtype="1"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up)">
                                      <p:cBhvr>
                                        <p:cTn id="41" dur="500"/>
                                        <p:tgtEl>
                                          <p:spTgt spid="75"/>
                                        </p:tgtEl>
                                      </p:cBhvr>
                                    </p:animEffect>
                                  </p:childTnLst>
                                </p:cTn>
                              </p:par>
                            </p:childTnLst>
                          </p:cTn>
                        </p:par>
                        <p:par>
                          <p:cTn id="42" fill="hold">
                            <p:stCondLst>
                              <p:cond delay="2800"/>
                            </p:stCondLst>
                            <p:childTnLst>
                              <p:par>
                                <p:cTn id="43" presetID="31"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300" fill="hold"/>
                                        <p:tgtEl>
                                          <p:spTgt spid="80"/>
                                        </p:tgtEl>
                                        <p:attrNameLst>
                                          <p:attrName>ppt_w</p:attrName>
                                        </p:attrNameLst>
                                      </p:cBhvr>
                                      <p:tavLst>
                                        <p:tav tm="0">
                                          <p:val>
                                            <p:fltVal val="0"/>
                                          </p:val>
                                        </p:tav>
                                        <p:tav tm="100000">
                                          <p:val>
                                            <p:strVal val="#ppt_w"/>
                                          </p:val>
                                        </p:tav>
                                      </p:tavLst>
                                    </p:anim>
                                    <p:anim calcmode="lin" valueType="num">
                                      <p:cBhvr>
                                        <p:cTn id="46" dur="300" fill="hold"/>
                                        <p:tgtEl>
                                          <p:spTgt spid="80"/>
                                        </p:tgtEl>
                                        <p:attrNameLst>
                                          <p:attrName>ppt_h</p:attrName>
                                        </p:attrNameLst>
                                      </p:cBhvr>
                                      <p:tavLst>
                                        <p:tav tm="0">
                                          <p:val>
                                            <p:fltVal val="0"/>
                                          </p:val>
                                        </p:tav>
                                        <p:tav tm="100000">
                                          <p:val>
                                            <p:strVal val="#ppt_h"/>
                                          </p:val>
                                        </p:tav>
                                      </p:tavLst>
                                    </p:anim>
                                    <p:anim calcmode="lin" valueType="num">
                                      <p:cBhvr>
                                        <p:cTn id="47" dur="300" fill="hold"/>
                                        <p:tgtEl>
                                          <p:spTgt spid="80"/>
                                        </p:tgtEl>
                                        <p:attrNameLst>
                                          <p:attrName>style.rotation</p:attrName>
                                        </p:attrNameLst>
                                      </p:cBhvr>
                                      <p:tavLst>
                                        <p:tav tm="0">
                                          <p:val>
                                            <p:fltVal val="90"/>
                                          </p:val>
                                        </p:tav>
                                        <p:tav tm="100000">
                                          <p:val>
                                            <p:fltVal val="0"/>
                                          </p:val>
                                        </p:tav>
                                      </p:tavLst>
                                    </p:anim>
                                    <p:animEffect transition="in" filter="fade">
                                      <p:cBhvr>
                                        <p:cTn id="48" dur="300"/>
                                        <p:tgtEl>
                                          <p:spTgt spid="80"/>
                                        </p:tgtEl>
                                      </p:cBhvr>
                                    </p:animEffect>
                                  </p:childTnLst>
                                </p:cTn>
                              </p:par>
                            </p:childTnLst>
                          </p:cTn>
                        </p:par>
                        <p:par>
                          <p:cTn id="49" fill="hold">
                            <p:stCondLst>
                              <p:cond delay="3100"/>
                            </p:stCondLst>
                            <p:childTnLst>
                              <p:par>
                                <p:cTn id="50" presetID="22" presetClass="entr" presetSubtype="1" fill="hold" grpId="0" nodeType="after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up)">
                                      <p:cBhvr>
                                        <p:cTn id="52" dur="500"/>
                                        <p:tgtEl>
                                          <p:spTgt spid="81"/>
                                        </p:tgtEl>
                                      </p:cBhvr>
                                    </p:animEffect>
                                  </p:childTnLst>
                                </p:cTn>
                              </p:par>
                            </p:childTnLst>
                          </p:cTn>
                        </p:par>
                        <p:par>
                          <p:cTn id="53" fill="hold">
                            <p:stCondLst>
                              <p:cond delay="3600"/>
                            </p:stCondLst>
                            <p:childTnLst>
                              <p:par>
                                <p:cTn id="54" presetID="31" presetClass="entr" presetSubtype="0" fill="hold" grpId="0" nodeType="afterEffect">
                                  <p:stCondLst>
                                    <p:cond delay="0"/>
                                  </p:stCondLst>
                                  <p:childTnLst>
                                    <p:set>
                                      <p:cBhvr>
                                        <p:cTn id="55" dur="1" fill="hold">
                                          <p:stCondLst>
                                            <p:cond delay="0"/>
                                          </p:stCondLst>
                                        </p:cTn>
                                        <p:tgtEl>
                                          <p:spTgt spid="78"/>
                                        </p:tgtEl>
                                        <p:attrNameLst>
                                          <p:attrName>style.visibility</p:attrName>
                                        </p:attrNameLst>
                                      </p:cBhvr>
                                      <p:to>
                                        <p:strVal val="visible"/>
                                      </p:to>
                                    </p:set>
                                    <p:anim calcmode="lin" valueType="num">
                                      <p:cBhvr>
                                        <p:cTn id="56" dur="300" fill="hold"/>
                                        <p:tgtEl>
                                          <p:spTgt spid="78"/>
                                        </p:tgtEl>
                                        <p:attrNameLst>
                                          <p:attrName>ppt_w</p:attrName>
                                        </p:attrNameLst>
                                      </p:cBhvr>
                                      <p:tavLst>
                                        <p:tav tm="0">
                                          <p:val>
                                            <p:fltVal val="0"/>
                                          </p:val>
                                        </p:tav>
                                        <p:tav tm="100000">
                                          <p:val>
                                            <p:strVal val="#ppt_w"/>
                                          </p:val>
                                        </p:tav>
                                      </p:tavLst>
                                    </p:anim>
                                    <p:anim calcmode="lin" valueType="num">
                                      <p:cBhvr>
                                        <p:cTn id="57" dur="300" fill="hold"/>
                                        <p:tgtEl>
                                          <p:spTgt spid="78"/>
                                        </p:tgtEl>
                                        <p:attrNameLst>
                                          <p:attrName>ppt_h</p:attrName>
                                        </p:attrNameLst>
                                      </p:cBhvr>
                                      <p:tavLst>
                                        <p:tav tm="0">
                                          <p:val>
                                            <p:fltVal val="0"/>
                                          </p:val>
                                        </p:tav>
                                        <p:tav tm="100000">
                                          <p:val>
                                            <p:strVal val="#ppt_h"/>
                                          </p:val>
                                        </p:tav>
                                      </p:tavLst>
                                    </p:anim>
                                    <p:anim calcmode="lin" valueType="num">
                                      <p:cBhvr>
                                        <p:cTn id="58" dur="300" fill="hold"/>
                                        <p:tgtEl>
                                          <p:spTgt spid="78"/>
                                        </p:tgtEl>
                                        <p:attrNameLst>
                                          <p:attrName>style.rotation</p:attrName>
                                        </p:attrNameLst>
                                      </p:cBhvr>
                                      <p:tavLst>
                                        <p:tav tm="0">
                                          <p:val>
                                            <p:fltVal val="90"/>
                                          </p:val>
                                        </p:tav>
                                        <p:tav tm="100000">
                                          <p:val>
                                            <p:fltVal val="0"/>
                                          </p:val>
                                        </p:tav>
                                      </p:tavLst>
                                    </p:anim>
                                    <p:animEffect transition="in" filter="fade">
                                      <p:cBhvr>
                                        <p:cTn id="59" dur="300"/>
                                        <p:tgtEl>
                                          <p:spTgt spid="78"/>
                                        </p:tgtEl>
                                      </p:cBhvr>
                                    </p:animEffect>
                                  </p:childTnLst>
                                </p:cTn>
                              </p:par>
                            </p:childTnLst>
                          </p:cTn>
                        </p:par>
                        <p:par>
                          <p:cTn id="60" fill="hold">
                            <p:stCondLst>
                              <p:cond delay="3900"/>
                            </p:stCondLst>
                            <p:childTnLst>
                              <p:par>
                                <p:cTn id="61" presetID="22" presetClass="entr" presetSubtype="1" fill="hold" grpId="0" nodeType="after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wipe(up)">
                                      <p:cBhvr>
                                        <p:cTn id="63" dur="500"/>
                                        <p:tgtEl>
                                          <p:spTgt spid="79"/>
                                        </p:tgtEl>
                                      </p:cBhvr>
                                    </p:animEffect>
                                  </p:childTnLst>
                                </p:cTn>
                              </p:par>
                            </p:childTnLst>
                          </p:cTn>
                        </p:par>
                        <p:par>
                          <p:cTn id="64" fill="hold">
                            <p:stCondLst>
                              <p:cond delay="4400"/>
                            </p:stCondLst>
                            <p:childTnLst>
                              <p:par>
                                <p:cTn id="65" presetID="31"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p:cTn id="67" dur="300" fill="hold"/>
                                        <p:tgtEl>
                                          <p:spTgt spid="76"/>
                                        </p:tgtEl>
                                        <p:attrNameLst>
                                          <p:attrName>ppt_w</p:attrName>
                                        </p:attrNameLst>
                                      </p:cBhvr>
                                      <p:tavLst>
                                        <p:tav tm="0">
                                          <p:val>
                                            <p:fltVal val="0"/>
                                          </p:val>
                                        </p:tav>
                                        <p:tav tm="100000">
                                          <p:val>
                                            <p:strVal val="#ppt_w"/>
                                          </p:val>
                                        </p:tav>
                                      </p:tavLst>
                                    </p:anim>
                                    <p:anim calcmode="lin" valueType="num">
                                      <p:cBhvr>
                                        <p:cTn id="68" dur="300" fill="hold"/>
                                        <p:tgtEl>
                                          <p:spTgt spid="76"/>
                                        </p:tgtEl>
                                        <p:attrNameLst>
                                          <p:attrName>ppt_h</p:attrName>
                                        </p:attrNameLst>
                                      </p:cBhvr>
                                      <p:tavLst>
                                        <p:tav tm="0">
                                          <p:val>
                                            <p:fltVal val="0"/>
                                          </p:val>
                                        </p:tav>
                                        <p:tav tm="100000">
                                          <p:val>
                                            <p:strVal val="#ppt_h"/>
                                          </p:val>
                                        </p:tav>
                                      </p:tavLst>
                                    </p:anim>
                                    <p:anim calcmode="lin" valueType="num">
                                      <p:cBhvr>
                                        <p:cTn id="69" dur="300" fill="hold"/>
                                        <p:tgtEl>
                                          <p:spTgt spid="76"/>
                                        </p:tgtEl>
                                        <p:attrNameLst>
                                          <p:attrName>style.rotation</p:attrName>
                                        </p:attrNameLst>
                                      </p:cBhvr>
                                      <p:tavLst>
                                        <p:tav tm="0">
                                          <p:val>
                                            <p:fltVal val="90"/>
                                          </p:val>
                                        </p:tav>
                                        <p:tav tm="100000">
                                          <p:val>
                                            <p:fltVal val="0"/>
                                          </p:val>
                                        </p:tav>
                                      </p:tavLst>
                                    </p:anim>
                                    <p:animEffect transition="in" filter="fade">
                                      <p:cBhvr>
                                        <p:cTn id="70" dur="300"/>
                                        <p:tgtEl>
                                          <p:spTgt spid="76"/>
                                        </p:tgtEl>
                                      </p:cBhvr>
                                    </p:animEffect>
                                  </p:childTnLst>
                                </p:cTn>
                              </p:par>
                            </p:childTnLst>
                          </p:cTn>
                        </p:par>
                        <p:par>
                          <p:cTn id="71" fill="hold">
                            <p:stCondLst>
                              <p:cond delay="47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74" grpId="0"/>
      <p:bldP spid="75" grpId="0"/>
      <p:bldP spid="76" grpId="0"/>
      <p:bldP spid="77" grpId="0"/>
      <p:bldP spid="78" grpId="0"/>
      <p:bldP spid="79" grpId="0"/>
      <p:bldP spid="80" grpId="0"/>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线下推广方案</a:t>
            </a:r>
          </a:p>
        </p:txBody>
      </p:sp>
      <p:pic>
        <p:nvPicPr>
          <p:cNvPr id="31" name="图片 3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59941" y="2581196"/>
            <a:ext cx="2090157" cy="4287305"/>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43867" y="2604245"/>
            <a:ext cx="1665013" cy="4244527"/>
          </a:xfrm>
          <a:prstGeom prst="rect">
            <a:avLst/>
          </a:prstGeom>
        </p:spPr>
      </p:pic>
      <p:sp>
        <p:nvSpPr>
          <p:cNvPr id="33" name="TextBox 8"/>
          <p:cNvSpPr txBox="1"/>
          <p:nvPr/>
        </p:nvSpPr>
        <p:spPr>
          <a:xfrm>
            <a:off x="1380279" y="4609373"/>
            <a:ext cx="1782660" cy="707886"/>
          </a:xfrm>
          <a:prstGeom prst="rect">
            <a:avLst/>
          </a:prstGeom>
          <a:noFill/>
        </p:spPr>
        <p:txBody>
          <a:bodyPr vert="horz" wrap="square" rtlCol="0">
            <a:spAutoFit/>
          </a:bodyPr>
          <a:lstStyle/>
          <a:p>
            <a:pPr algn="ctr"/>
            <a:r>
              <a:rPr lang="zh-CN" altLang="en-US" sz="2000" dirty="0">
                <a:solidFill>
                  <a:schemeClr val="bg1"/>
                </a:solidFill>
                <a:cs typeface="+mn-ea"/>
                <a:sym typeface="+mn-lt"/>
              </a:rPr>
              <a:t>高速立柱广告</a:t>
            </a:r>
            <a:r>
              <a:rPr lang="en-US" altLang="zh-CN" sz="2000" dirty="0">
                <a:solidFill>
                  <a:schemeClr val="bg1"/>
                </a:solidFill>
                <a:cs typeface="+mn-ea"/>
                <a:sym typeface="+mn-lt"/>
              </a:rPr>
              <a:t>202</a:t>
            </a:r>
            <a:r>
              <a:rPr lang="zh-CN" altLang="en-US" sz="2000" dirty="0">
                <a:solidFill>
                  <a:schemeClr val="bg1"/>
                </a:solidFill>
                <a:cs typeface="+mn-ea"/>
                <a:sym typeface="+mn-lt"/>
              </a:rPr>
              <a:t>块</a:t>
            </a:r>
          </a:p>
        </p:txBody>
      </p:sp>
      <p:sp>
        <p:nvSpPr>
          <p:cNvPr id="34" name="TextBox 9"/>
          <p:cNvSpPr txBox="1"/>
          <p:nvPr/>
        </p:nvSpPr>
        <p:spPr>
          <a:xfrm>
            <a:off x="3162939" y="3743661"/>
            <a:ext cx="1780935" cy="707886"/>
          </a:xfrm>
          <a:prstGeom prst="rect">
            <a:avLst/>
          </a:prstGeom>
          <a:noFill/>
        </p:spPr>
        <p:txBody>
          <a:bodyPr vert="horz" wrap="square" rtlCol="0">
            <a:spAutoFit/>
          </a:bodyPr>
          <a:lstStyle/>
          <a:p>
            <a:pPr algn="ctr"/>
            <a:r>
              <a:rPr lang="zh-CN" altLang="en-US" sz="2000" dirty="0">
                <a:solidFill>
                  <a:schemeClr val="bg1"/>
                </a:solidFill>
                <a:cs typeface="+mn-ea"/>
                <a:sym typeface="+mn-lt"/>
              </a:rPr>
              <a:t>楼宇电梯视频</a:t>
            </a:r>
            <a:r>
              <a:rPr lang="en-US" altLang="zh-CN" sz="2000" dirty="0">
                <a:solidFill>
                  <a:schemeClr val="bg1"/>
                </a:solidFill>
                <a:cs typeface="+mn-ea"/>
                <a:sym typeface="+mn-lt"/>
              </a:rPr>
              <a:t>3000</a:t>
            </a:r>
            <a:r>
              <a:rPr lang="zh-CN" altLang="en-US" sz="2000" dirty="0">
                <a:solidFill>
                  <a:schemeClr val="bg1"/>
                </a:solidFill>
                <a:cs typeface="+mn-ea"/>
                <a:sym typeface="+mn-lt"/>
              </a:rPr>
              <a:t>台</a:t>
            </a:r>
          </a:p>
        </p:txBody>
      </p:sp>
      <p:sp>
        <p:nvSpPr>
          <p:cNvPr id="35" name="TextBox 10"/>
          <p:cNvSpPr txBox="1"/>
          <p:nvPr/>
        </p:nvSpPr>
        <p:spPr>
          <a:xfrm>
            <a:off x="5253976" y="3525013"/>
            <a:ext cx="1664821" cy="707886"/>
          </a:xfrm>
          <a:prstGeom prst="rect">
            <a:avLst/>
          </a:prstGeom>
          <a:noFill/>
        </p:spPr>
        <p:txBody>
          <a:bodyPr vert="horz" wrap="square" rtlCol="0">
            <a:spAutoFit/>
          </a:bodyPr>
          <a:lstStyle/>
          <a:p>
            <a:pPr algn="ctr"/>
            <a:r>
              <a:rPr lang="zh-CN" altLang="en-US" sz="2000" dirty="0">
                <a:solidFill>
                  <a:schemeClr val="bg1"/>
                </a:solidFill>
                <a:cs typeface="+mn-ea"/>
                <a:sym typeface="+mn-lt"/>
              </a:rPr>
              <a:t>大型楼体广告位</a:t>
            </a:r>
            <a:r>
              <a:rPr lang="en-US" altLang="zh-CN" sz="2000" dirty="0">
                <a:solidFill>
                  <a:schemeClr val="bg1"/>
                </a:solidFill>
                <a:cs typeface="+mn-ea"/>
                <a:sym typeface="+mn-lt"/>
              </a:rPr>
              <a:t>102</a:t>
            </a:r>
            <a:r>
              <a:rPr lang="zh-CN" altLang="en-US" sz="2000" dirty="0">
                <a:solidFill>
                  <a:schemeClr val="bg1"/>
                </a:solidFill>
                <a:cs typeface="+mn-ea"/>
                <a:sym typeface="+mn-lt"/>
              </a:rPr>
              <a:t>块</a:t>
            </a:r>
          </a:p>
        </p:txBody>
      </p:sp>
      <p:sp>
        <p:nvSpPr>
          <p:cNvPr id="36" name="TextBox 11"/>
          <p:cNvSpPr txBox="1"/>
          <p:nvPr/>
        </p:nvSpPr>
        <p:spPr>
          <a:xfrm>
            <a:off x="7248129" y="3686042"/>
            <a:ext cx="1824203" cy="707886"/>
          </a:xfrm>
          <a:prstGeom prst="rect">
            <a:avLst/>
          </a:prstGeom>
          <a:noFill/>
        </p:spPr>
        <p:txBody>
          <a:bodyPr vert="horz" wrap="square" rtlCol="0">
            <a:spAutoFit/>
          </a:bodyPr>
          <a:lstStyle/>
          <a:p>
            <a:pPr algn="ctr"/>
            <a:r>
              <a:rPr lang="zh-CN" altLang="en-US" sz="2000" dirty="0">
                <a:solidFill>
                  <a:schemeClr val="bg1"/>
                </a:solidFill>
                <a:cs typeface="+mn-ea"/>
                <a:sym typeface="+mn-lt"/>
              </a:rPr>
              <a:t>地铁风亭广告位</a:t>
            </a:r>
            <a:r>
              <a:rPr lang="en-US" altLang="zh-CN" sz="2000" dirty="0">
                <a:solidFill>
                  <a:schemeClr val="bg1"/>
                </a:solidFill>
                <a:cs typeface="+mn-ea"/>
                <a:sym typeface="+mn-lt"/>
              </a:rPr>
              <a:t>46</a:t>
            </a:r>
            <a:r>
              <a:rPr lang="zh-CN" altLang="en-US" sz="2000" dirty="0">
                <a:solidFill>
                  <a:schemeClr val="bg1"/>
                </a:solidFill>
                <a:cs typeface="+mn-ea"/>
                <a:sym typeface="+mn-lt"/>
              </a:rPr>
              <a:t>个</a:t>
            </a:r>
          </a:p>
        </p:txBody>
      </p:sp>
      <p:sp>
        <p:nvSpPr>
          <p:cNvPr id="37" name="TextBox 12"/>
          <p:cNvSpPr txBox="1"/>
          <p:nvPr/>
        </p:nvSpPr>
        <p:spPr>
          <a:xfrm>
            <a:off x="9168341" y="4514540"/>
            <a:ext cx="1824203" cy="707886"/>
          </a:xfrm>
          <a:prstGeom prst="rect">
            <a:avLst/>
          </a:prstGeom>
          <a:noFill/>
        </p:spPr>
        <p:txBody>
          <a:bodyPr vert="horz" wrap="square" rtlCol="0">
            <a:spAutoFit/>
          </a:bodyPr>
          <a:lstStyle/>
          <a:p>
            <a:pPr algn="ctr"/>
            <a:r>
              <a:rPr lang="zh-CN" altLang="en-US" sz="2000" dirty="0">
                <a:solidFill>
                  <a:schemeClr val="bg1"/>
                </a:solidFill>
                <a:cs typeface="+mn-ea"/>
                <a:sym typeface="+mn-lt"/>
              </a:rPr>
              <a:t>机场媒体广告</a:t>
            </a:r>
            <a:r>
              <a:rPr lang="en-US" altLang="zh-CN" sz="2000" dirty="0">
                <a:solidFill>
                  <a:schemeClr val="bg1"/>
                </a:solidFill>
                <a:cs typeface="+mn-ea"/>
                <a:sym typeface="+mn-lt"/>
              </a:rPr>
              <a:t>78</a:t>
            </a:r>
            <a:r>
              <a:rPr lang="zh-CN" altLang="en-US" sz="2000" dirty="0">
                <a:solidFill>
                  <a:schemeClr val="bg1"/>
                </a:solidFill>
                <a:cs typeface="+mn-ea"/>
                <a:sym typeface="+mn-lt"/>
              </a:rPr>
              <a:t>个</a:t>
            </a:r>
          </a:p>
        </p:txBody>
      </p:sp>
      <p:sp>
        <p:nvSpPr>
          <p:cNvPr id="38" name="TextBox 13"/>
          <p:cNvSpPr txBox="1"/>
          <p:nvPr/>
        </p:nvSpPr>
        <p:spPr>
          <a:xfrm>
            <a:off x="3098112" y="5302367"/>
            <a:ext cx="5983525" cy="886974"/>
          </a:xfrm>
          <a:prstGeom prst="rect">
            <a:avLst/>
          </a:prstGeom>
          <a:noFill/>
        </p:spPr>
        <p:txBody>
          <a:bodyPr wrap="square" lIns="0" tIns="0" rIns="0" bIns="0" rtlCol="0">
            <a:spAutoFit/>
          </a:bodyPr>
          <a:lstStyle/>
          <a:p>
            <a:pPr algn="just">
              <a:lnSpc>
                <a:spcPct val="150000"/>
              </a:lnSpc>
            </a:pPr>
            <a:r>
              <a:rPr lang="zh-CN" altLang="en-US" sz="1333" dirty="0">
                <a:solidFill>
                  <a:srgbClr val="00B0F0"/>
                </a:solidFill>
                <a:cs typeface="+mn-ea"/>
                <a:sym typeface="+mn-lt"/>
              </a:rPr>
              <a:t>点击输入简要文字内容，文字内容需概括精炼，不用多余的文字修饰，言简意赅的说明分项内容。点击输入简要文字内容，文字内容需概括精炼，不用多余的文字修饰，言简意赅的说明分项内容</a:t>
            </a:r>
            <a:r>
              <a:rPr lang="en-US" altLang="zh-CN" sz="1333" dirty="0">
                <a:solidFill>
                  <a:srgbClr val="00B0F0"/>
                </a:solidFill>
                <a:cs typeface="+mn-ea"/>
                <a:sym typeface="+mn-lt"/>
              </a:rPr>
              <a:t>……</a:t>
            </a:r>
          </a:p>
        </p:txBody>
      </p:sp>
      <p:sp>
        <p:nvSpPr>
          <p:cNvPr id="39" name="Freeform 5"/>
          <p:cNvSpPr>
            <a:spLocks/>
          </p:cNvSpPr>
          <p:nvPr/>
        </p:nvSpPr>
        <p:spPr bwMode="auto">
          <a:xfrm>
            <a:off x="2690688" y="5308547"/>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zh-CN" altLang="en-US" dirty="0">
              <a:solidFill>
                <a:srgbClr val="00B0F0"/>
              </a:solidFill>
              <a:cs typeface="+mn-ea"/>
              <a:sym typeface="+mn-lt"/>
            </a:endParaRPr>
          </a:p>
        </p:txBody>
      </p:sp>
      <p:sp>
        <p:nvSpPr>
          <p:cNvPr id="40" name="Freeform 5"/>
          <p:cNvSpPr>
            <a:spLocks/>
          </p:cNvSpPr>
          <p:nvPr/>
        </p:nvSpPr>
        <p:spPr bwMode="auto">
          <a:xfrm flipH="1">
            <a:off x="9276373" y="5253203"/>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zh-CN" altLang="en-US" dirty="0">
              <a:solidFill>
                <a:srgbClr val="00B0F0"/>
              </a:solidFill>
              <a:cs typeface="+mn-ea"/>
              <a:sym typeface="+mn-lt"/>
            </a:endParaRPr>
          </a:p>
        </p:txBody>
      </p:sp>
      <p:grpSp>
        <p:nvGrpSpPr>
          <p:cNvPr id="41" name="组合 40"/>
          <p:cNvGrpSpPr/>
          <p:nvPr/>
        </p:nvGrpSpPr>
        <p:grpSpPr>
          <a:xfrm>
            <a:off x="1346101" y="2631409"/>
            <a:ext cx="1752011" cy="1752011"/>
            <a:chOff x="792868" y="618113"/>
            <a:chExt cx="1314008" cy="1314008"/>
          </a:xfrm>
        </p:grpSpPr>
        <p:grpSp>
          <p:nvGrpSpPr>
            <p:cNvPr id="42" name="组合 41"/>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5" name="椭圆 44"/>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
          <p:nvSpPr>
            <p:cNvPr id="43" name="椭圆 42"/>
            <p:cNvSpPr/>
            <p:nvPr/>
          </p:nvSpPr>
          <p:spPr>
            <a:xfrm>
              <a:off x="859391" y="680166"/>
              <a:ext cx="1188000" cy="118800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grpSp>
        <p:nvGrpSpPr>
          <p:cNvPr id="46" name="组合 45"/>
          <p:cNvGrpSpPr/>
          <p:nvPr/>
        </p:nvGrpSpPr>
        <p:grpSpPr>
          <a:xfrm>
            <a:off x="3191861" y="1676989"/>
            <a:ext cx="1752011" cy="1752011"/>
            <a:chOff x="792868" y="618113"/>
            <a:chExt cx="1314008" cy="1314008"/>
          </a:xfrm>
        </p:grpSpPr>
        <p:grpSp>
          <p:nvGrpSpPr>
            <p:cNvPr id="47" name="组合 46"/>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50" name="椭圆 49"/>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
          <p:nvSpPr>
            <p:cNvPr id="48" name="椭圆 47"/>
            <p:cNvSpPr/>
            <p:nvPr/>
          </p:nvSpPr>
          <p:spPr>
            <a:xfrm>
              <a:off x="859391" y="680166"/>
              <a:ext cx="1188000" cy="1188000"/>
            </a:xfrm>
            <a:prstGeom prst="ellipse">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grpSp>
        <p:nvGrpSpPr>
          <p:cNvPr id="51" name="组合 50"/>
          <p:cNvGrpSpPr/>
          <p:nvPr/>
        </p:nvGrpSpPr>
        <p:grpSpPr>
          <a:xfrm>
            <a:off x="5304097" y="1412777"/>
            <a:ext cx="1752011" cy="1752011"/>
            <a:chOff x="792868" y="618113"/>
            <a:chExt cx="1314008" cy="1314008"/>
          </a:xfrm>
        </p:grpSpPr>
        <p:grpSp>
          <p:nvGrpSpPr>
            <p:cNvPr id="52" name="组合 51"/>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82" name="同心圆 81"/>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83" name="椭圆 82"/>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
          <p:nvSpPr>
            <p:cNvPr id="53" name="椭圆 52"/>
            <p:cNvSpPr/>
            <p:nvPr/>
          </p:nvSpPr>
          <p:spPr>
            <a:xfrm>
              <a:off x="859391" y="680166"/>
              <a:ext cx="1188000" cy="118800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grpSp>
        <p:nvGrpSpPr>
          <p:cNvPr id="84" name="组合 83"/>
          <p:cNvGrpSpPr/>
          <p:nvPr/>
        </p:nvGrpSpPr>
        <p:grpSpPr>
          <a:xfrm>
            <a:off x="7355025" y="1676989"/>
            <a:ext cx="1752011" cy="1752011"/>
            <a:chOff x="792868" y="618113"/>
            <a:chExt cx="1314008" cy="1314008"/>
          </a:xfrm>
        </p:grpSpPr>
        <p:grpSp>
          <p:nvGrpSpPr>
            <p:cNvPr id="85" name="组合 84"/>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88" name="椭圆 87"/>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
          <p:nvSpPr>
            <p:cNvPr id="86" name="椭圆 85"/>
            <p:cNvSpPr/>
            <p:nvPr/>
          </p:nvSpPr>
          <p:spPr>
            <a:xfrm>
              <a:off x="859391" y="680166"/>
              <a:ext cx="1188000" cy="1188000"/>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grpSp>
        <p:nvGrpSpPr>
          <p:cNvPr id="89" name="组合 88"/>
          <p:cNvGrpSpPr/>
          <p:nvPr/>
        </p:nvGrpSpPr>
        <p:grpSpPr>
          <a:xfrm>
            <a:off x="9216621" y="2637097"/>
            <a:ext cx="1752011" cy="1752011"/>
            <a:chOff x="792868" y="618113"/>
            <a:chExt cx="1314008" cy="1314008"/>
          </a:xfrm>
        </p:grpSpPr>
        <p:grpSp>
          <p:nvGrpSpPr>
            <p:cNvPr id="90" name="组合 89"/>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93" name="椭圆 92"/>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
          <p:nvSpPr>
            <p:cNvPr id="91" name="椭圆 90"/>
            <p:cNvSpPr/>
            <p:nvPr/>
          </p:nvSpPr>
          <p:spPr>
            <a:xfrm>
              <a:off x="859391" y="680166"/>
              <a:ext cx="1188000" cy="1188000"/>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spTree>
    <p:extLst>
      <p:ext uri="{BB962C8B-B14F-4D97-AF65-F5344CB8AC3E}">
        <p14:creationId xmlns:p14="http://schemas.microsoft.com/office/powerpoint/2010/main" val="293999789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63" presetClass="path" presetSubtype="0" accel="50000" decel="50000" fill="hold" nodeType="withEffect">
                                      <p:stCondLst>
                                        <p:cond delay="0"/>
                                      </p:stCondLst>
                                      <p:childTnLst>
                                        <p:animMotion origin="layout" path="M 0 0 L 0.25 0 E" pathEditMode="relative" ptsTypes="">
                                          <p:cBhvr>
                                            <p:cTn id="13" dur="1500" spd="-100000" fill="hold"/>
                                            <p:tgtEl>
                                              <p:spTgt spid="31"/>
                                            </p:tgtEl>
                                            <p:attrNameLst>
                                              <p:attrName>ppt_x</p:attrName>
                                              <p:attrName>ppt_y</p:attrName>
                                            </p:attrNameLst>
                                          </p:cBhvr>
                                        </p:animMotion>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63" presetClass="path" presetSubtype="0" accel="50000" decel="50000" fill="hold" nodeType="withEffect">
                                      <p:stCondLst>
                                        <p:cond delay="0"/>
                                      </p:stCondLst>
                                      <p:childTnLst>
                                        <p:animMotion origin="layout" path="M 4.41264E-6 3.7037E-6 L -0.2862 -0.00324 " pathEditMode="relative" rAng="0" ptsTypes="AA">
                                          <p:cBhvr>
                                            <p:cTn id="18" dur="1500" spd="-100000" fill="hold"/>
                                            <p:tgtEl>
                                              <p:spTgt spid="32"/>
                                            </p:tgtEl>
                                            <p:attrNameLst>
                                              <p:attrName>ppt_x</p:attrName>
                                              <p:attrName>ppt_y</p:attrName>
                                            </p:attrNameLst>
                                          </p:cBhvr>
                                          <p:rCtr x="-14310" y="-162"/>
                                        </p:animMotion>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49" presetClass="path" presetSubtype="0" accel="50000" fill="hold" nodeType="withEffect">
                                      <p:stCondLst>
                                        <p:cond delay="0"/>
                                      </p:stCondLst>
                                      <p:childTnLst>
                                        <p:animMotion origin="layout" path="M -1.66667E-6 -1.95619E-6 L 0.31771 0.73033 " pathEditMode="relative" rAng="0" ptsTypes="AA">
                                          <p:cBhvr>
                                            <p:cTn id="23" dur="600" spd="-100000" fill="hold"/>
                                            <p:tgtEl>
                                              <p:spTgt spid="41"/>
                                            </p:tgtEl>
                                            <p:attrNameLst>
                                              <p:attrName>ppt_x</p:attrName>
                                              <p:attrName>ppt_y</p:attrName>
                                            </p:attrNameLst>
                                          </p:cBhvr>
                                          <p:rCtr x="15885" y="36501"/>
                                        </p:animMotion>
                                      </p:childTnLst>
                                    </p:cTn>
                                  </p:par>
                                  <p:par>
                                    <p:cTn id="24" presetID="1" presetClass="entr" presetSubtype="0" fill="hold" nodeType="withEffect">
                                      <p:stCondLst>
                                        <p:cond delay="200"/>
                                      </p:stCondLst>
                                      <p:childTnLst>
                                        <p:set>
                                          <p:cBhvr>
                                            <p:cTn id="25" dur="1" fill="hold">
                                              <p:stCondLst>
                                                <p:cond delay="0"/>
                                              </p:stCondLst>
                                            </p:cTn>
                                            <p:tgtEl>
                                              <p:spTgt spid="46"/>
                                            </p:tgtEl>
                                            <p:attrNameLst>
                                              <p:attrName>style.visibility</p:attrName>
                                            </p:attrNameLst>
                                          </p:cBhvr>
                                          <p:to>
                                            <p:strVal val="visible"/>
                                          </p:to>
                                        </p:set>
                                      </p:childTnLst>
                                    </p:cTn>
                                  </p:par>
                                  <p:par>
                                    <p:cTn id="26" presetID="49" presetClass="path" presetSubtype="0" accel="50000" fill="hold" nodeType="withEffect">
                                      <p:stCondLst>
                                        <p:cond delay="200"/>
                                      </p:stCondLst>
                                      <p:childTnLst>
                                        <p:animMotion origin="layout" path="M 1.38889E-6 3.45679E-6 L 0.17066 0.86913 " pathEditMode="relative" rAng="0" ptsTypes="AA">
                                          <p:cBhvr>
                                            <p:cTn id="27" dur="600" spd="-100000" fill="hold"/>
                                            <p:tgtEl>
                                              <p:spTgt spid="46"/>
                                            </p:tgtEl>
                                            <p:attrNameLst>
                                              <p:attrName>ppt_x</p:attrName>
                                              <p:attrName>ppt_y</p:attrName>
                                            </p:attrNameLst>
                                          </p:cBhvr>
                                          <p:rCtr x="8524" y="43457"/>
                                        </p:animMotion>
                                      </p:childTnLst>
                                    </p:cTn>
                                  </p:par>
                                  <p:par>
                                    <p:cTn id="28" presetID="1" presetClass="entr" presetSubtype="0" fill="hold" nodeType="withEffect">
                                      <p:stCondLst>
                                        <p:cond delay="400"/>
                                      </p:stCondLst>
                                      <p:childTnLst>
                                        <p:set>
                                          <p:cBhvr>
                                            <p:cTn id="29" dur="1" fill="hold">
                                              <p:stCondLst>
                                                <p:cond delay="0"/>
                                              </p:stCondLst>
                                            </p:cTn>
                                            <p:tgtEl>
                                              <p:spTgt spid="51"/>
                                            </p:tgtEl>
                                            <p:attrNameLst>
                                              <p:attrName>style.visibility</p:attrName>
                                            </p:attrNameLst>
                                          </p:cBhvr>
                                          <p:to>
                                            <p:strVal val="visible"/>
                                          </p:to>
                                        </p:set>
                                      </p:childTnLst>
                                    </p:cTn>
                                  </p:par>
                                  <p:par>
                                    <p:cTn id="30" presetID="49" presetClass="path" presetSubtype="0" accel="50000" fill="hold" nodeType="withEffect">
                                      <p:stCondLst>
                                        <p:cond delay="400"/>
                                      </p:stCondLst>
                                      <p:childTnLst>
                                        <p:animMotion origin="layout" path="M 0 2.00555E-6 L 0 0.88121 " pathEditMode="relative" rAng="0" ptsTypes="AA">
                                          <p:cBhvr>
                                            <p:cTn id="31" dur="600" spd="-100000" fill="hold"/>
                                            <p:tgtEl>
                                              <p:spTgt spid="51"/>
                                            </p:tgtEl>
                                            <p:attrNameLst>
                                              <p:attrName>ppt_x</p:attrName>
                                              <p:attrName>ppt_y</p:attrName>
                                            </p:attrNameLst>
                                          </p:cBhvr>
                                          <p:rCtr x="0" y="44060"/>
                                        </p:animMotion>
                                      </p:childTnLst>
                                    </p:cTn>
                                  </p:par>
                                  <p:par>
                                    <p:cTn id="32" presetID="1" presetClass="entr" presetSubtype="0" fill="hold" nodeType="withEffect">
                                      <p:stCondLst>
                                        <p:cond delay="600"/>
                                      </p:stCondLst>
                                      <p:childTnLst>
                                        <p:set>
                                          <p:cBhvr>
                                            <p:cTn id="33" dur="1" fill="hold">
                                              <p:stCondLst>
                                                <p:cond delay="0"/>
                                              </p:stCondLst>
                                            </p:cTn>
                                            <p:tgtEl>
                                              <p:spTgt spid="84"/>
                                            </p:tgtEl>
                                            <p:attrNameLst>
                                              <p:attrName>style.visibility</p:attrName>
                                            </p:attrNameLst>
                                          </p:cBhvr>
                                          <p:to>
                                            <p:strVal val="visible"/>
                                          </p:to>
                                        </p:set>
                                      </p:childTnLst>
                                    </p:cTn>
                                  </p:par>
                                  <p:par>
                                    <p:cTn id="34" presetID="49" presetClass="path" presetSubtype="0" accel="50000" fill="hold" nodeType="withEffect">
                                      <p:stCondLst>
                                        <p:cond delay="600"/>
                                      </p:stCondLst>
                                      <p:childTnLst>
                                        <p:animMotion origin="layout" path="M 3.88889E-6 -4.29497E-6 L -0.17049 0.86671 " pathEditMode="relative" rAng="0" ptsTypes="AA">
                                          <p:cBhvr>
                                            <p:cTn id="35" dur="600" spd="-100000" fill="hold"/>
                                            <p:tgtEl>
                                              <p:spTgt spid="84"/>
                                            </p:tgtEl>
                                            <p:attrNameLst>
                                              <p:attrName>ppt_x</p:attrName>
                                              <p:attrName>ppt_y</p:attrName>
                                            </p:attrNameLst>
                                          </p:cBhvr>
                                          <p:rCtr x="-8524" y="43320"/>
                                        </p:animMotion>
                                      </p:childTnLst>
                                    </p:cTn>
                                  </p:par>
                                  <p:par>
                                    <p:cTn id="36" presetID="1" presetClass="entr" presetSubtype="0" fill="hold" nodeType="withEffect">
                                      <p:stCondLst>
                                        <p:cond delay="800"/>
                                      </p:stCondLst>
                                      <p:childTnLst>
                                        <p:set>
                                          <p:cBhvr>
                                            <p:cTn id="37" dur="1" fill="hold">
                                              <p:stCondLst>
                                                <p:cond delay="0"/>
                                              </p:stCondLst>
                                            </p:cTn>
                                            <p:tgtEl>
                                              <p:spTgt spid="89"/>
                                            </p:tgtEl>
                                            <p:attrNameLst>
                                              <p:attrName>style.visibility</p:attrName>
                                            </p:attrNameLst>
                                          </p:cBhvr>
                                          <p:to>
                                            <p:strVal val="visible"/>
                                          </p:to>
                                        </p:set>
                                      </p:childTnLst>
                                    </p:cTn>
                                  </p:par>
                                  <p:par>
                                    <p:cTn id="38" presetID="49" presetClass="path" presetSubtype="0" accel="50000" fill="hold" nodeType="withEffect">
                                      <p:stCondLst>
                                        <p:cond delay="800"/>
                                      </p:stCondLst>
                                      <p:childTnLst>
                                        <p:animMotion origin="layout" path="M 5E-6 2.96296E-6 L -0.32774 0.75902 " pathEditMode="relative" rAng="0" ptsTypes="AA">
                                          <p:cBhvr>
                                            <p:cTn id="39" dur="600" spd="-100000" fill="hold"/>
                                            <p:tgtEl>
                                              <p:spTgt spid="89"/>
                                            </p:tgtEl>
                                            <p:attrNameLst>
                                              <p:attrName>ppt_x</p:attrName>
                                              <p:attrName>ppt_y</p:attrName>
                                            </p:attrNameLst>
                                          </p:cBhvr>
                                          <p:rCtr x="-16393" y="37940"/>
                                        </p:animMotion>
                                      </p:childTnLst>
                                    </p:cTn>
                                  </p:par>
                                </p:childTnLst>
                              </p:cTn>
                            </p:par>
                            <p:par>
                              <p:cTn id="40" fill="hold">
                                <p:stCondLst>
                                  <p:cond delay="3400"/>
                                </p:stCondLst>
                                <p:childTnLst>
                                  <p:par>
                                    <p:cTn id="41" presetID="2" presetClass="entr" presetSubtype="4" fill="hold" grpId="0" nodeType="afterEffect" p14:presetBounceEnd="20000">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14:bounceEnd="20000">
                                          <p:cBhvr additive="base">
                                            <p:cTn id="43" dur="500" fill="hold"/>
                                            <p:tgtEl>
                                              <p:spTgt spid="33"/>
                                            </p:tgtEl>
                                            <p:attrNameLst>
                                              <p:attrName>ppt_x</p:attrName>
                                            </p:attrNameLst>
                                          </p:cBhvr>
                                          <p:tavLst>
                                            <p:tav tm="0">
                                              <p:val>
                                                <p:strVal val="#ppt_x"/>
                                              </p:val>
                                            </p:tav>
                                            <p:tav tm="100000">
                                              <p:val>
                                                <p:strVal val="#ppt_x"/>
                                              </p:val>
                                            </p:tav>
                                          </p:tavLst>
                                        </p:anim>
                                        <p:anim calcmode="lin" valueType="num" p14:bounceEnd="20000">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par>
                              <p:cTn id="45" fill="hold">
                                <p:stCondLst>
                                  <p:cond delay="3900"/>
                                </p:stCondLst>
                                <p:childTnLst>
                                  <p:par>
                                    <p:cTn id="46" presetID="2" presetClass="entr" presetSubtype="4" fill="hold" grpId="0" nodeType="afterEffect" p14:presetBounceEnd="20000">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14:bounceEnd="20000">
                                          <p:cBhvr additive="base">
                                            <p:cTn id="48" dur="500" fill="hold"/>
                                            <p:tgtEl>
                                              <p:spTgt spid="34"/>
                                            </p:tgtEl>
                                            <p:attrNameLst>
                                              <p:attrName>ppt_x</p:attrName>
                                            </p:attrNameLst>
                                          </p:cBhvr>
                                          <p:tavLst>
                                            <p:tav tm="0">
                                              <p:val>
                                                <p:strVal val="#ppt_x"/>
                                              </p:val>
                                            </p:tav>
                                            <p:tav tm="100000">
                                              <p:val>
                                                <p:strVal val="#ppt_x"/>
                                              </p:val>
                                            </p:tav>
                                          </p:tavLst>
                                        </p:anim>
                                        <p:anim calcmode="lin" valueType="num" p14:bounceEnd="20000">
                                          <p:cBhvr additive="base">
                                            <p:cTn id="49" dur="500" fill="hold"/>
                                            <p:tgtEl>
                                              <p:spTgt spid="34"/>
                                            </p:tgtEl>
                                            <p:attrNameLst>
                                              <p:attrName>ppt_y</p:attrName>
                                            </p:attrNameLst>
                                          </p:cBhvr>
                                          <p:tavLst>
                                            <p:tav tm="0">
                                              <p:val>
                                                <p:strVal val="1+#ppt_h/2"/>
                                              </p:val>
                                            </p:tav>
                                            <p:tav tm="100000">
                                              <p:val>
                                                <p:strVal val="#ppt_y"/>
                                              </p:val>
                                            </p:tav>
                                          </p:tavLst>
                                        </p:anim>
                                      </p:childTnLst>
                                    </p:cTn>
                                  </p:par>
                                </p:childTnLst>
                              </p:cTn>
                            </p:par>
                            <p:par>
                              <p:cTn id="50" fill="hold">
                                <p:stCondLst>
                                  <p:cond delay="4400"/>
                                </p:stCondLst>
                                <p:childTnLst>
                                  <p:par>
                                    <p:cTn id="51" presetID="2" presetClass="entr" presetSubtype="4" fill="hold" grpId="0" nodeType="afterEffect" p14:presetBounceEnd="20000">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14:bounceEnd="20000">
                                          <p:cBhvr additive="base">
                                            <p:cTn id="53" dur="500" fill="hold"/>
                                            <p:tgtEl>
                                              <p:spTgt spid="35"/>
                                            </p:tgtEl>
                                            <p:attrNameLst>
                                              <p:attrName>ppt_x</p:attrName>
                                            </p:attrNameLst>
                                          </p:cBhvr>
                                          <p:tavLst>
                                            <p:tav tm="0">
                                              <p:val>
                                                <p:strVal val="#ppt_x"/>
                                              </p:val>
                                            </p:tav>
                                            <p:tav tm="100000">
                                              <p:val>
                                                <p:strVal val="#ppt_x"/>
                                              </p:val>
                                            </p:tav>
                                          </p:tavLst>
                                        </p:anim>
                                        <p:anim calcmode="lin" valueType="num" p14:bounceEnd="20000">
                                          <p:cBhvr additive="base">
                                            <p:cTn id="54" dur="500" fill="hold"/>
                                            <p:tgtEl>
                                              <p:spTgt spid="35"/>
                                            </p:tgtEl>
                                            <p:attrNameLst>
                                              <p:attrName>ppt_y</p:attrName>
                                            </p:attrNameLst>
                                          </p:cBhvr>
                                          <p:tavLst>
                                            <p:tav tm="0">
                                              <p:val>
                                                <p:strVal val="1+#ppt_h/2"/>
                                              </p:val>
                                            </p:tav>
                                            <p:tav tm="100000">
                                              <p:val>
                                                <p:strVal val="#ppt_y"/>
                                              </p:val>
                                            </p:tav>
                                          </p:tavLst>
                                        </p:anim>
                                      </p:childTnLst>
                                    </p:cTn>
                                  </p:par>
                                </p:childTnLst>
                              </p:cTn>
                            </p:par>
                            <p:par>
                              <p:cTn id="55" fill="hold">
                                <p:stCondLst>
                                  <p:cond delay="4900"/>
                                </p:stCondLst>
                                <p:childTnLst>
                                  <p:par>
                                    <p:cTn id="56" presetID="2" presetClass="entr" presetSubtype="4" fill="hold" grpId="0" nodeType="afterEffect" p14:presetBounceEnd="20000">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14:bounceEnd="20000">
                                          <p:cBhvr additive="base">
                                            <p:cTn id="58" dur="500" fill="hold"/>
                                            <p:tgtEl>
                                              <p:spTgt spid="36"/>
                                            </p:tgtEl>
                                            <p:attrNameLst>
                                              <p:attrName>ppt_x</p:attrName>
                                            </p:attrNameLst>
                                          </p:cBhvr>
                                          <p:tavLst>
                                            <p:tav tm="0">
                                              <p:val>
                                                <p:strVal val="#ppt_x"/>
                                              </p:val>
                                            </p:tav>
                                            <p:tav tm="100000">
                                              <p:val>
                                                <p:strVal val="#ppt_x"/>
                                              </p:val>
                                            </p:tav>
                                          </p:tavLst>
                                        </p:anim>
                                        <p:anim calcmode="lin" valueType="num" p14:bounceEnd="20000">
                                          <p:cBhvr additive="base">
                                            <p:cTn id="59" dur="500" fill="hold"/>
                                            <p:tgtEl>
                                              <p:spTgt spid="36"/>
                                            </p:tgtEl>
                                            <p:attrNameLst>
                                              <p:attrName>ppt_y</p:attrName>
                                            </p:attrNameLst>
                                          </p:cBhvr>
                                          <p:tavLst>
                                            <p:tav tm="0">
                                              <p:val>
                                                <p:strVal val="1+#ppt_h/2"/>
                                              </p:val>
                                            </p:tav>
                                            <p:tav tm="100000">
                                              <p:val>
                                                <p:strVal val="#ppt_y"/>
                                              </p:val>
                                            </p:tav>
                                          </p:tavLst>
                                        </p:anim>
                                      </p:childTnLst>
                                    </p:cTn>
                                  </p:par>
                                </p:childTnLst>
                              </p:cTn>
                            </p:par>
                            <p:par>
                              <p:cTn id="60" fill="hold">
                                <p:stCondLst>
                                  <p:cond delay="5400"/>
                                </p:stCondLst>
                                <p:childTnLst>
                                  <p:par>
                                    <p:cTn id="61" presetID="2" presetClass="entr" presetSubtype="4" fill="hold" grpId="0" nodeType="afterEffect" p14:presetBounceEnd="20000">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14:bounceEnd="20000">
                                          <p:cBhvr additive="base">
                                            <p:cTn id="63" dur="500" fill="hold"/>
                                            <p:tgtEl>
                                              <p:spTgt spid="37"/>
                                            </p:tgtEl>
                                            <p:attrNameLst>
                                              <p:attrName>ppt_x</p:attrName>
                                            </p:attrNameLst>
                                          </p:cBhvr>
                                          <p:tavLst>
                                            <p:tav tm="0">
                                              <p:val>
                                                <p:strVal val="#ppt_x"/>
                                              </p:val>
                                            </p:tav>
                                            <p:tav tm="100000">
                                              <p:val>
                                                <p:strVal val="#ppt_x"/>
                                              </p:val>
                                            </p:tav>
                                          </p:tavLst>
                                        </p:anim>
                                        <p:anim calcmode="lin" valueType="num" p14:bounceEnd="20000">
                                          <p:cBhvr additive="base">
                                            <p:cTn id="64" dur="500" fill="hold"/>
                                            <p:tgtEl>
                                              <p:spTgt spid="37"/>
                                            </p:tgtEl>
                                            <p:attrNameLst>
                                              <p:attrName>ppt_y</p:attrName>
                                            </p:attrNameLst>
                                          </p:cBhvr>
                                          <p:tavLst>
                                            <p:tav tm="0">
                                              <p:val>
                                                <p:strVal val="1+#ppt_h/2"/>
                                              </p:val>
                                            </p:tav>
                                            <p:tav tm="100000">
                                              <p:val>
                                                <p:strVal val="#ppt_y"/>
                                              </p:val>
                                            </p:tav>
                                          </p:tavLst>
                                        </p:anim>
                                      </p:childTnLst>
                                    </p:cTn>
                                  </p:par>
                                </p:childTnLst>
                              </p:cTn>
                            </p:par>
                            <p:par>
                              <p:cTn id="65" fill="hold">
                                <p:stCondLst>
                                  <p:cond delay="5900"/>
                                </p:stCondLst>
                                <p:childTnLst>
                                  <p:par>
                                    <p:cTn id="66" presetID="2" presetClass="entr" presetSubtype="2"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fill="hold"/>
                                            <p:tgtEl>
                                              <p:spTgt spid="39"/>
                                            </p:tgtEl>
                                            <p:attrNameLst>
                                              <p:attrName>ppt_x</p:attrName>
                                            </p:attrNameLst>
                                          </p:cBhvr>
                                          <p:tavLst>
                                            <p:tav tm="0">
                                              <p:val>
                                                <p:strVal val="1+#ppt_w/2"/>
                                              </p:val>
                                            </p:tav>
                                            <p:tav tm="100000">
                                              <p:val>
                                                <p:strVal val="#ppt_x"/>
                                              </p:val>
                                            </p:tav>
                                          </p:tavLst>
                                        </p:anim>
                                        <p:anim calcmode="lin" valueType="num">
                                          <p:cBhvr additive="base">
                                            <p:cTn id="69" dur="500" fill="hold"/>
                                            <p:tgtEl>
                                              <p:spTgt spid="3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0-#ppt_w/2"/>
                                              </p:val>
                                            </p:tav>
                                            <p:tav tm="100000">
                                              <p:val>
                                                <p:strVal val="#ppt_x"/>
                                              </p:val>
                                            </p:tav>
                                          </p:tavLst>
                                        </p:anim>
                                        <p:anim calcmode="lin" valueType="num">
                                          <p:cBhvr additive="base">
                                            <p:cTn id="73" dur="500" fill="hold"/>
                                            <p:tgtEl>
                                              <p:spTgt spid="40"/>
                                            </p:tgtEl>
                                            <p:attrNameLst>
                                              <p:attrName>ppt_y</p:attrName>
                                            </p:attrNameLst>
                                          </p:cBhvr>
                                          <p:tavLst>
                                            <p:tav tm="0">
                                              <p:val>
                                                <p:strVal val="#ppt_y"/>
                                              </p:val>
                                            </p:tav>
                                            <p:tav tm="100000">
                                              <p:val>
                                                <p:strVal val="#ppt_y"/>
                                              </p:val>
                                            </p:tav>
                                          </p:tavLst>
                                        </p:anim>
                                      </p:childTnLst>
                                    </p:cTn>
                                  </p:par>
                                  <p:par>
                                    <p:cTn id="74" presetID="16" presetClass="entr" presetSubtype="21"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arn(inVertical)">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3" grpId="0"/>
          <p:bldP spid="34" grpId="0"/>
          <p:bldP spid="35" grpId="0"/>
          <p:bldP spid="36" grpId="0"/>
          <p:bldP spid="37" grpId="0"/>
          <p:bldP spid="38" grpId="0"/>
          <p:bldP spid="39" grpId="0" animBg="1"/>
          <p:bldP spid="40" grpId="0" animBg="1"/>
        </p:bldLst>
      </p:timing>
    </mc:Choice>
    <mc:Fallback xmlns:a14="http://schemas.microsoft.com/office/drawing/2010/main"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63" presetClass="path" presetSubtype="0" accel="50000" decel="50000" fill="hold" nodeType="withEffect">
                                      <p:stCondLst>
                                        <p:cond delay="0"/>
                                      </p:stCondLst>
                                      <p:childTnLst>
                                        <p:animMotion origin="layout" path="M 0 0 L 0.25 0 E" pathEditMode="relative" ptsTypes="">
                                          <p:cBhvr>
                                            <p:cTn id="13" dur="1500" spd="-100000" fill="hold"/>
                                            <p:tgtEl>
                                              <p:spTgt spid="31"/>
                                            </p:tgtEl>
                                            <p:attrNameLst>
                                              <p:attrName>ppt_x</p:attrName>
                                              <p:attrName>ppt_y</p:attrName>
                                            </p:attrNameLst>
                                          </p:cBhvr>
                                        </p:animMotion>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63" presetClass="path" presetSubtype="0" accel="50000" decel="50000" fill="hold" nodeType="withEffect">
                                      <p:stCondLst>
                                        <p:cond delay="0"/>
                                      </p:stCondLst>
                                      <p:childTnLst>
                                        <p:animMotion origin="layout" path="M 4.41264E-6 3.7037E-6 L -0.2862 -0.00324 " pathEditMode="relative" rAng="0" ptsTypes="AA">
                                          <p:cBhvr>
                                            <p:cTn id="18" dur="1500" spd="-100000" fill="hold"/>
                                            <p:tgtEl>
                                              <p:spTgt spid="32"/>
                                            </p:tgtEl>
                                            <p:attrNameLst>
                                              <p:attrName>ppt_x</p:attrName>
                                              <p:attrName>ppt_y</p:attrName>
                                            </p:attrNameLst>
                                          </p:cBhvr>
                                          <p:rCtr x="-14310" y="-162"/>
                                        </p:animMotion>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49" presetClass="path" presetSubtype="0" accel="50000" fill="hold" nodeType="withEffect">
                                      <p:stCondLst>
                                        <p:cond delay="0"/>
                                      </p:stCondLst>
                                      <p:childTnLst>
                                        <p:animMotion origin="layout" path="M -1.66667E-6 -1.95619E-6 L 0.31771 0.73033 " pathEditMode="relative" rAng="0" ptsTypes="AA">
                                          <p:cBhvr>
                                            <p:cTn id="23" dur="600" spd="-100000" fill="hold"/>
                                            <p:tgtEl>
                                              <p:spTgt spid="41"/>
                                            </p:tgtEl>
                                            <p:attrNameLst>
                                              <p:attrName>ppt_x</p:attrName>
                                              <p:attrName>ppt_y</p:attrName>
                                            </p:attrNameLst>
                                          </p:cBhvr>
                                          <p:rCtr x="15885" y="36501"/>
                                        </p:animMotion>
                                      </p:childTnLst>
                                    </p:cTn>
                                  </p:par>
                                  <p:par>
                                    <p:cTn id="24" presetID="1" presetClass="entr" presetSubtype="0" fill="hold" nodeType="withEffect">
                                      <p:stCondLst>
                                        <p:cond delay="200"/>
                                      </p:stCondLst>
                                      <p:childTnLst>
                                        <p:set>
                                          <p:cBhvr>
                                            <p:cTn id="25" dur="1" fill="hold">
                                              <p:stCondLst>
                                                <p:cond delay="0"/>
                                              </p:stCondLst>
                                            </p:cTn>
                                            <p:tgtEl>
                                              <p:spTgt spid="46"/>
                                            </p:tgtEl>
                                            <p:attrNameLst>
                                              <p:attrName>style.visibility</p:attrName>
                                            </p:attrNameLst>
                                          </p:cBhvr>
                                          <p:to>
                                            <p:strVal val="visible"/>
                                          </p:to>
                                        </p:set>
                                      </p:childTnLst>
                                    </p:cTn>
                                  </p:par>
                                  <p:par>
                                    <p:cTn id="26" presetID="49" presetClass="path" presetSubtype="0" accel="50000" fill="hold" nodeType="withEffect">
                                      <p:stCondLst>
                                        <p:cond delay="200"/>
                                      </p:stCondLst>
                                      <p:childTnLst>
                                        <p:animMotion origin="layout" path="M 1.38889E-6 3.45679E-6 L 0.17066 0.86913 " pathEditMode="relative" rAng="0" ptsTypes="AA">
                                          <p:cBhvr>
                                            <p:cTn id="27" dur="600" spd="-100000" fill="hold"/>
                                            <p:tgtEl>
                                              <p:spTgt spid="46"/>
                                            </p:tgtEl>
                                            <p:attrNameLst>
                                              <p:attrName>ppt_x</p:attrName>
                                              <p:attrName>ppt_y</p:attrName>
                                            </p:attrNameLst>
                                          </p:cBhvr>
                                          <p:rCtr x="8524" y="43457"/>
                                        </p:animMotion>
                                      </p:childTnLst>
                                    </p:cTn>
                                  </p:par>
                                  <p:par>
                                    <p:cTn id="28" presetID="1" presetClass="entr" presetSubtype="0" fill="hold" nodeType="withEffect">
                                      <p:stCondLst>
                                        <p:cond delay="400"/>
                                      </p:stCondLst>
                                      <p:childTnLst>
                                        <p:set>
                                          <p:cBhvr>
                                            <p:cTn id="29" dur="1" fill="hold">
                                              <p:stCondLst>
                                                <p:cond delay="0"/>
                                              </p:stCondLst>
                                            </p:cTn>
                                            <p:tgtEl>
                                              <p:spTgt spid="51"/>
                                            </p:tgtEl>
                                            <p:attrNameLst>
                                              <p:attrName>style.visibility</p:attrName>
                                            </p:attrNameLst>
                                          </p:cBhvr>
                                          <p:to>
                                            <p:strVal val="visible"/>
                                          </p:to>
                                        </p:set>
                                      </p:childTnLst>
                                    </p:cTn>
                                  </p:par>
                                  <p:par>
                                    <p:cTn id="30" presetID="49" presetClass="path" presetSubtype="0" accel="50000" fill="hold" nodeType="withEffect">
                                      <p:stCondLst>
                                        <p:cond delay="400"/>
                                      </p:stCondLst>
                                      <p:childTnLst>
                                        <p:animMotion origin="layout" path="M 0 2.00555E-6 L 0 0.88121 " pathEditMode="relative" rAng="0" ptsTypes="AA">
                                          <p:cBhvr>
                                            <p:cTn id="31" dur="600" spd="-100000" fill="hold"/>
                                            <p:tgtEl>
                                              <p:spTgt spid="51"/>
                                            </p:tgtEl>
                                            <p:attrNameLst>
                                              <p:attrName>ppt_x</p:attrName>
                                              <p:attrName>ppt_y</p:attrName>
                                            </p:attrNameLst>
                                          </p:cBhvr>
                                          <p:rCtr x="0" y="44060"/>
                                        </p:animMotion>
                                      </p:childTnLst>
                                    </p:cTn>
                                  </p:par>
                                  <p:par>
                                    <p:cTn id="32" presetID="1" presetClass="entr" presetSubtype="0" fill="hold" nodeType="withEffect">
                                      <p:stCondLst>
                                        <p:cond delay="600"/>
                                      </p:stCondLst>
                                      <p:childTnLst>
                                        <p:set>
                                          <p:cBhvr>
                                            <p:cTn id="33" dur="1" fill="hold">
                                              <p:stCondLst>
                                                <p:cond delay="0"/>
                                              </p:stCondLst>
                                            </p:cTn>
                                            <p:tgtEl>
                                              <p:spTgt spid="84"/>
                                            </p:tgtEl>
                                            <p:attrNameLst>
                                              <p:attrName>style.visibility</p:attrName>
                                            </p:attrNameLst>
                                          </p:cBhvr>
                                          <p:to>
                                            <p:strVal val="visible"/>
                                          </p:to>
                                        </p:set>
                                      </p:childTnLst>
                                    </p:cTn>
                                  </p:par>
                                  <p:par>
                                    <p:cTn id="34" presetID="49" presetClass="path" presetSubtype="0" accel="50000" fill="hold" nodeType="withEffect">
                                      <p:stCondLst>
                                        <p:cond delay="600"/>
                                      </p:stCondLst>
                                      <p:childTnLst>
                                        <p:animMotion origin="layout" path="M 3.88889E-6 -4.29497E-6 L -0.17049 0.86671 " pathEditMode="relative" rAng="0" ptsTypes="AA">
                                          <p:cBhvr>
                                            <p:cTn id="35" dur="600" spd="-100000" fill="hold"/>
                                            <p:tgtEl>
                                              <p:spTgt spid="84"/>
                                            </p:tgtEl>
                                            <p:attrNameLst>
                                              <p:attrName>ppt_x</p:attrName>
                                              <p:attrName>ppt_y</p:attrName>
                                            </p:attrNameLst>
                                          </p:cBhvr>
                                          <p:rCtr x="-8524" y="43320"/>
                                        </p:animMotion>
                                      </p:childTnLst>
                                    </p:cTn>
                                  </p:par>
                                  <p:par>
                                    <p:cTn id="36" presetID="1" presetClass="entr" presetSubtype="0" fill="hold" nodeType="withEffect">
                                      <p:stCondLst>
                                        <p:cond delay="800"/>
                                      </p:stCondLst>
                                      <p:childTnLst>
                                        <p:set>
                                          <p:cBhvr>
                                            <p:cTn id="37" dur="1" fill="hold">
                                              <p:stCondLst>
                                                <p:cond delay="0"/>
                                              </p:stCondLst>
                                            </p:cTn>
                                            <p:tgtEl>
                                              <p:spTgt spid="89"/>
                                            </p:tgtEl>
                                            <p:attrNameLst>
                                              <p:attrName>style.visibility</p:attrName>
                                            </p:attrNameLst>
                                          </p:cBhvr>
                                          <p:to>
                                            <p:strVal val="visible"/>
                                          </p:to>
                                        </p:set>
                                      </p:childTnLst>
                                    </p:cTn>
                                  </p:par>
                                  <p:par>
                                    <p:cTn id="38" presetID="49" presetClass="path" presetSubtype="0" accel="50000" fill="hold" nodeType="withEffect">
                                      <p:stCondLst>
                                        <p:cond delay="800"/>
                                      </p:stCondLst>
                                      <p:childTnLst>
                                        <p:animMotion origin="layout" path="M 5E-6 2.96296E-6 L -0.32774 0.75902 " pathEditMode="relative" rAng="0" ptsTypes="AA">
                                          <p:cBhvr>
                                            <p:cTn id="39" dur="600" spd="-100000" fill="hold"/>
                                            <p:tgtEl>
                                              <p:spTgt spid="89"/>
                                            </p:tgtEl>
                                            <p:attrNameLst>
                                              <p:attrName>ppt_x</p:attrName>
                                              <p:attrName>ppt_y</p:attrName>
                                            </p:attrNameLst>
                                          </p:cBhvr>
                                          <p:rCtr x="-16393" y="37940"/>
                                        </p:animMotion>
                                      </p:childTnLst>
                                    </p:cTn>
                                  </p:par>
                                </p:childTnLst>
                              </p:cTn>
                            </p:par>
                            <p:par>
                              <p:cTn id="40" fill="hold">
                                <p:stCondLst>
                                  <p:cond delay="3400"/>
                                </p:stCondLst>
                                <p:childTnLst>
                                  <p:par>
                                    <p:cTn id="41" presetID="2" presetClass="entr" presetSubtype="4"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par>
                              <p:cTn id="45" fill="hold">
                                <p:stCondLst>
                                  <p:cond delay="3900"/>
                                </p:stCondLst>
                                <p:childTnLst>
                                  <p:par>
                                    <p:cTn id="46" presetID="2" presetClass="entr" presetSubtype="4"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ppt_x"/>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childTnLst>
                              </p:cTn>
                            </p:par>
                            <p:par>
                              <p:cTn id="50" fill="hold">
                                <p:stCondLst>
                                  <p:cond delay="4400"/>
                                </p:stCondLst>
                                <p:childTnLst>
                                  <p:par>
                                    <p:cTn id="51" presetID="2" presetClass="entr" presetSubtype="4"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childTnLst>
                              </p:cTn>
                            </p:par>
                            <p:par>
                              <p:cTn id="55" fill="hold">
                                <p:stCondLst>
                                  <p:cond delay="4900"/>
                                </p:stCondLst>
                                <p:childTnLst>
                                  <p:par>
                                    <p:cTn id="56" presetID="2" presetClass="entr" presetSubtype="4"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fill="hold"/>
                                            <p:tgtEl>
                                              <p:spTgt spid="36"/>
                                            </p:tgtEl>
                                            <p:attrNameLst>
                                              <p:attrName>ppt_x</p:attrName>
                                            </p:attrNameLst>
                                          </p:cBhvr>
                                          <p:tavLst>
                                            <p:tav tm="0">
                                              <p:val>
                                                <p:strVal val="#ppt_x"/>
                                              </p:val>
                                            </p:tav>
                                            <p:tav tm="100000">
                                              <p:val>
                                                <p:strVal val="#ppt_x"/>
                                              </p:val>
                                            </p:tav>
                                          </p:tavLst>
                                        </p:anim>
                                        <p:anim calcmode="lin" valueType="num">
                                          <p:cBhvr additive="base">
                                            <p:cTn id="59" dur="500" fill="hold"/>
                                            <p:tgtEl>
                                              <p:spTgt spid="36"/>
                                            </p:tgtEl>
                                            <p:attrNameLst>
                                              <p:attrName>ppt_y</p:attrName>
                                            </p:attrNameLst>
                                          </p:cBhvr>
                                          <p:tavLst>
                                            <p:tav tm="0">
                                              <p:val>
                                                <p:strVal val="1+#ppt_h/2"/>
                                              </p:val>
                                            </p:tav>
                                            <p:tav tm="100000">
                                              <p:val>
                                                <p:strVal val="#ppt_y"/>
                                              </p:val>
                                            </p:tav>
                                          </p:tavLst>
                                        </p:anim>
                                      </p:childTnLst>
                                    </p:cTn>
                                  </p:par>
                                </p:childTnLst>
                              </p:cTn>
                            </p:par>
                            <p:par>
                              <p:cTn id="60" fill="hold">
                                <p:stCondLst>
                                  <p:cond delay="5400"/>
                                </p:stCondLst>
                                <p:childTnLst>
                                  <p:par>
                                    <p:cTn id="61" presetID="2" presetClass="entr" presetSubtype="4"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childTnLst>
                              </p:cTn>
                            </p:par>
                            <p:par>
                              <p:cTn id="65" fill="hold">
                                <p:stCondLst>
                                  <p:cond delay="5900"/>
                                </p:stCondLst>
                                <p:childTnLst>
                                  <p:par>
                                    <p:cTn id="66" presetID="2" presetClass="entr" presetSubtype="2"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fill="hold"/>
                                            <p:tgtEl>
                                              <p:spTgt spid="39"/>
                                            </p:tgtEl>
                                            <p:attrNameLst>
                                              <p:attrName>ppt_x</p:attrName>
                                            </p:attrNameLst>
                                          </p:cBhvr>
                                          <p:tavLst>
                                            <p:tav tm="0">
                                              <p:val>
                                                <p:strVal val="1+#ppt_w/2"/>
                                              </p:val>
                                            </p:tav>
                                            <p:tav tm="100000">
                                              <p:val>
                                                <p:strVal val="#ppt_x"/>
                                              </p:val>
                                            </p:tav>
                                          </p:tavLst>
                                        </p:anim>
                                        <p:anim calcmode="lin" valueType="num">
                                          <p:cBhvr additive="base">
                                            <p:cTn id="69" dur="500" fill="hold"/>
                                            <p:tgtEl>
                                              <p:spTgt spid="3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0-#ppt_w/2"/>
                                              </p:val>
                                            </p:tav>
                                            <p:tav tm="100000">
                                              <p:val>
                                                <p:strVal val="#ppt_x"/>
                                              </p:val>
                                            </p:tav>
                                          </p:tavLst>
                                        </p:anim>
                                        <p:anim calcmode="lin" valueType="num">
                                          <p:cBhvr additive="base">
                                            <p:cTn id="73" dur="500" fill="hold"/>
                                            <p:tgtEl>
                                              <p:spTgt spid="40"/>
                                            </p:tgtEl>
                                            <p:attrNameLst>
                                              <p:attrName>ppt_y</p:attrName>
                                            </p:attrNameLst>
                                          </p:cBhvr>
                                          <p:tavLst>
                                            <p:tav tm="0">
                                              <p:val>
                                                <p:strVal val="#ppt_y"/>
                                              </p:val>
                                            </p:tav>
                                            <p:tav tm="100000">
                                              <p:val>
                                                <p:strVal val="#ppt_y"/>
                                              </p:val>
                                            </p:tav>
                                          </p:tavLst>
                                        </p:anim>
                                      </p:childTnLst>
                                    </p:cTn>
                                  </p:par>
                                  <p:par>
                                    <p:cTn id="74" presetID="16" presetClass="entr" presetSubtype="21"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arn(inVertical)">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3" grpId="0"/>
          <p:bldP spid="34" grpId="0"/>
          <p:bldP spid="35" grpId="0"/>
          <p:bldP spid="36" grpId="0"/>
          <p:bldP spid="37" grpId="0"/>
          <p:bldP spid="38" grpId="0"/>
          <p:bldP spid="39" grpId="0" animBg="1"/>
          <p:bldP spid="40"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执行方式</a:t>
            </a:r>
          </a:p>
        </p:txBody>
      </p:sp>
      <p:sp>
        <p:nvSpPr>
          <p:cNvPr id="54" name="TextBox 29"/>
          <p:cNvSpPr txBox="1"/>
          <p:nvPr/>
        </p:nvSpPr>
        <p:spPr>
          <a:xfrm>
            <a:off x="1206313" y="4773150"/>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rgbClr val="00B0F0"/>
                </a:solidFill>
                <a:latin typeface="+mn-lt"/>
                <a:ea typeface="+mn-ea"/>
                <a:cs typeface="+mn-ea"/>
                <a:sym typeface="+mn-lt"/>
              </a:rPr>
              <a:t>点击输入简要文字内容，文字内容需概括精炼，不用多余的文字修饰，言简意赅的说明分项内容</a:t>
            </a:r>
            <a:r>
              <a:rPr lang="en-US" altLang="zh-CN" sz="1333" dirty="0">
                <a:solidFill>
                  <a:srgbClr val="00B0F0"/>
                </a:solidFill>
                <a:latin typeface="+mn-lt"/>
                <a:ea typeface="+mn-ea"/>
                <a:cs typeface="+mn-ea"/>
                <a:sym typeface="+mn-lt"/>
              </a:rPr>
              <a:t>……</a:t>
            </a:r>
          </a:p>
        </p:txBody>
      </p:sp>
      <p:sp>
        <p:nvSpPr>
          <p:cNvPr id="55" name="TextBox 31"/>
          <p:cNvSpPr txBox="1"/>
          <p:nvPr/>
        </p:nvSpPr>
        <p:spPr>
          <a:xfrm>
            <a:off x="3883348" y="4773150"/>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rgbClr val="00B0F0"/>
                </a:solidFill>
                <a:latin typeface="+mn-lt"/>
                <a:ea typeface="+mn-ea"/>
                <a:cs typeface="+mn-ea"/>
                <a:sym typeface="+mn-lt"/>
              </a:rPr>
              <a:t>点击输入简要文字内容，文字内容需概括精炼，不用多余的文字修饰，言简意赅的说明分项内容</a:t>
            </a:r>
            <a:r>
              <a:rPr lang="en-US" altLang="zh-CN" sz="1333" dirty="0">
                <a:solidFill>
                  <a:srgbClr val="00B0F0"/>
                </a:solidFill>
                <a:latin typeface="+mn-lt"/>
                <a:ea typeface="+mn-ea"/>
                <a:cs typeface="+mn-ea"/>
                <a:sym typeface="+mn-lt"/>
              </a:rPr>
              <a:t>……</a:t>
            </a:r>
          </a:p>
        </p:txBody>
      </p:sp>
      <p:sp>
        <p:nvSpPr>
          <p:cNvPr id="56" name="TextBox 32"/>
          <p:cNvSpPr txBox="1"/>
          <p:nvPr/>
        </p:nvSpPr>
        <p:spPr>
          <a:xfrm>
            <a:off x="6542817" y="4783770"/>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rgbClr val="00B0F0"/>
                </a:solidFill>
                <a:latin typeface="+mn-lt"/>
                <a:ea typeface="+mn-ea"/>
                <a:cs typeface="+mn-ea"/>
                <a:sym typeface="+mn-lt"/>
              </a:rPr>
              <a:t>点击输入简要文字内容，文字内容需概括精炼，不用多余的文字修饰，言简意赅的说明分项内容</a:t>
            </a:r>
            <a:r>
              <a:rPr lang="en-US" altLang="zh-CN" sz="1333" dirty="0">
                <a:solidFill>
                  <a:srgbClr val="00B0F0"/>
                </a:solidFill>
                <a:latin typeface="+mn-lt"/>
                <a:ea typeface="+mn-ea"/>
                <a:cs typeface="+mn-ea"/>
                <a:sym typeface="+mn-lt"/>
              </a:rPr>
              <a:t>……</a:t>
            </a:r>
          </a:p>
        </p:txBody>
      </p:sp>
      <p:sp>
        <p:nvSpPr>
          <p:cNvPr id="57" name="TextBox 33"/>
          <p:cNvSpPr txBox="1"/>
          <p:nvPr/>
        </p:nvSpPr>
        <p:spPr>
          <a:xfrm>
            <a:off x="9160508" y="4783770"/>
            <a:ext cx="1879137" cy="123085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333" dirty="0">
                <a:solidFill>
                  <a:srgbClr val="00B0F0"/>
                </a:solidFill>
                <a:latin typeface="+mn-lt"/>
                <a:ea typeface="+mn-ea"/>
                <a:cs typeface="+mn-ea"/>
                <a:sym typeface="+mn-lt"/>
              </a:rPr>
              <a:t>点击输入简要文字内容，文字内容需概括精炼，不用多余的文字修饰，言简意赅的说明分项内容</a:t>
            </a:r>
            <a:r>
              <a:rPr lang="en-US" altLang="zh-CN" sz="1333" dirty="0">
                <a:solidFill>
                  <a:srgbClr val="00B0F0"/>
                </a:solidFill>
                <a:latin typeface="+mn-lt"/>
                <a:ea typeface="+mn-ea"/>
                <a:cs typeface="+mn-ea"/>
                <a:sym typeface="+mn-lt"/>
              </a:rPr>
              <a:t>……</a:t>
            </a:r>
          </a:p>
        </p:txBody>
      </p:sp>
      <p:grpSp>
        <p:nvGrpSpPr>
          <p:cNvPr id="2" name="组合 1"/>
          <p:cNvGrpSpPr/>
          <p:nvPr/>
        </p:nvGrpSpPr>
        <p:grpSpPr>
          <a:xfrm>
            <a:off x="1093498" y="2230258"/>
            <a:ext cx="2164389" cy="2164389"/>
            <a:chOff x="1093498" y="2230258"/>
            <a:chExt cx="2164389" cy="2164389"/>
          </a:xfrm>
        </p:grpSpPr>
        <p:sp>
          <p:nvSpPr>
            <p:cNvPr id="63" name="椭圆 62"/>
            <p:cNvSpPr/>
            <p:nvPr/>
          </p:nvSpPr>
          <p:spPr>
            <a:xfrm>
              <a:off x="1093498" y="2230258"/>
              <a:ext cx="2164389" cy="216438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1" name="TextBox 3"/>
            <p:cNvSpPr txBox="1"/>
            <p:nvPr/>
          </p:nvSpPr>
          <p:spPr>
            <a:xfrm>
              <a:off x="1724039" y="2886742"/>
              <a:ext cx="954107" cy="1015663"/>
            </a:xfrm>
            <a:prstGeom prst="rect">
              <a:avLst/>
            </a:prstGeom>
            <a:noFill/>
          </p:spPr>
          <p:txBody>
            <a:bodyPr wrap="none" rtlCol="0">
              <a:spAutoFit/>
            </a:bodyPr>
            <a:lstStyle/>
            <a:p>
              <a:pPr algn="ctr"/>
              <a:r>
                <a:rPr lang="zh-CN" altLang="en-US" sz="3000" smtClean="0">
                  <a:solidFill>
                    <a:schemeClr val="bg1"/>
                  </a:solidFill>
                  <a:cs typeface="+mn-ea"/>
                  <a:sym typeface="+mn-lt"/>
                </a:rPr>
                <a:t>日程</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安排</a:t>
              </a:r>
              <a:endParaRPr lang="zh-CN" altLang="en-US" sz="3000" dirty="0">
                <a:solidFill>
                  <a:schemeClr val="bg1"/>
                </a:solidFill>
                <a:cs typeface="+mn-ea"/>
                <a:sym typeface="+mn-lt"/>
              </a:endParaRPr>
            </a:p>
          </p:txBody>
        </p:sp>
      </p:grpSp>
      <p:grpSp>
        <p:nvGrpSpPr>
          <p:cNvPr id="3" name="组合 2"/>
          <p:cNvGrpSpPr/>
          <p:nvPr/>
        </p:nvGrpSpPr>
        <p:grpSpPr>
          <a:xfrm>
            <a:off x="3710909" y="2235205"/>
            <a:ext cx="2164389" cy="2164389"/>
            <a:chOff x="3710909" y="2235205"/>
            <a:chExt cx="2164389" cy="2164389"/>
          </a:xfrm>
        </p:grpSpPr>
        <p:sp>
          <p:nvSpPr>
            <p:cNvPr id="68" name="椭圆 67"/>
            <p:cNvSpPr/>
            <p:nvPr/>
          </p:nvSpPr>
          <p:spPr>
            <a:xfrm>
              <a:off x="3710909" y="2235205"/>
              <a:ext cx="2164389" cy="216438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6" name="TextBox 8"/>
            <p:cNvSpPr txBox="1"/>
            <p:nvPr/>
          </p:nvSpPr>
          <p:spPr>
            <a:xfrm>
              <a:off x="4341450" y="2886742"/>
              <a:ext cx="954107" cy="1015663"/>
            </a:xfrm>
            <a:prstGeom prst="rect">
              <a:avLst/>
            </a:prstGeom>
            <a:noFill/>
          </p:spPr>
          <p:txBody>
            <a:bodyPr wrap="none" rtlCol="0">
              <a:spAutoFit/>
            </a:bodyPr>
            <a:lstStyle/>
            <a:p>
              <a:pPr algn="ctr"/>
              <a:r>
                <a:rPr lang="zh-CN" altLang="en-US" sz="3000" smtClean="0">
                  <a:solidFill>
                    <a:schemeClr val="bg1"/>
                  </a:solidFill>
                  <a:cs typeface="+mn-ea"/>
                  <a:sym typeface="+mn-lt"/>
                </a:rPr>
                <a:t>行动</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策略</a:t>
              </a:r>
              <a:endParaRPr lang="zh-CN" altLang="en-US" sz="3000" dirty="0">
                <a:solidFill>
                  <a:schemeClr val="bg1"/>
                </a:solidFill>
                <a:cs typeface="+mn-ea"/>
                <a:sym typeface="+mn-lt"/>
              </a:endParaRPr>
            </a:p>
          </p:txBody>
        </p:sp>
      </p:grpSp>
      <p:grpSp>
        <p:nvGrpSpPr>
          <p:cNvPr id="4" name="组合 3"/>
          <p:cNvGrpSpPr/>
          <p:nvPr/>
        </p:nvGrpSpPr>
        <p:grpSpPr>
          <a:xfrm>
            <a:off x="6300750" y="2230258"/>
            <a:ext cx="2164389" cy="2164389"/>
            <a:chOff x="6300750" y="2230258"/>
            <a:chExt cx="2164389" cy="2164389"/>
          </a:xfrm>
        </p:grpSpPr>
        <p:sp>
          <p:nvSpPr>
            <p:cNvPr id="73" name="椭圆 72"/>
            <p:cNvSpPr/>
            <p:nvPr/>
          </p:nvSpPr>
          <p:spPr>
            <a:xfrm>
              <a:off x="6300750" y="2230258"/>
              <a:ext cx="2164389" cy="216438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71" name="TextBox 13"/>
            <p:cNvSpPr txBox="1"/>
            <p:nvPr/>
          </p:nvSpPr>
          <p:spPr>
            <a:xfrm>
              <a:off x="6931291" y="2886742"/>
              <a:ext cx="954107" cy="1015663"/>
            </a:xfrm>
            <a:prstGeom prst="rect">
              <a:avLst/>
            </a:prstGeom>
            <a:noFill/>
          </p:spPr>
          <p:txBody>
            <a:bodyPr wrap="none" rtlCol="0">
              <a:spAutoFit/>
            </a:bodyPr>
            <a:lstStyle/>
            <a:p>
              <a:pPr algn="ctr"/>
              <a:r>
                <a:rPr lang="zh-CN" altLang="en-US" sz="3000" smtClean="0">
                  <a:solidFill>
                    <a:schemeClr val="bg1"/>
                  </a:solidFill>
                  <a:cs typeface="+mn-ea"/>
                  <a:sym typeface="+mn-lt"/>
                </a:rPr>
                <a:t>客户</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服务</a:t>
              </a:r>
              <a:endParaRPr lang="zh-CN" altLang="en-US" sz="3000" dirty="0">
                <a:solidFill>
                  <a:schemeClr val="bg1"/>
                </a:solidFill>
                <a:cs typeface="+mn-ea"/>
                <a:sym typeface="+mn-lt"/>
              </a:endParaRPr>
            </a:p>
          </p:txBody>
        </p:sp>
      </p:grpSp>
      <p:grpSp>
        <p:nvGrpSpPr>
          <p:cNvPr id="5" name="组合 4"/>
          <p:cNvGrpSpPr/>
          <p:nvPr/>
        </p:nvGrpSpPr>
        <p:grpSpPr>
          <a:xfrm>
            <a:off x="8874770" y="2239425"/>
            <a:ext cx="2164389" cy="2164389"/>
            <a:chOff x="8874770" y="2239425"/>
            <a:chExt cx="2164389" cy="2164389"/>
          </a:xfrm>
        </p:grpSpPr>
        <p:sp>
          <p:nvSpPr>
            <p:cNvPr id="78" name="椭圆 77"/>
            <p:cNvSpPr/>
            <p:nvPr/>
          </p:nvSpPr>
          <p:spPr>
            <a:xfrm>
              <a:off x="8874770" y="2239425"/>
              <a:ext cx="2164389" cy="2164389"/>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76" name="TextBox 18"/>
            <p:cNvSpPr txBox="1"/>
            <p:nvPr/>
          </p:nvSpPr>
          <p:spPr>
            <a:xfrm>
              <a:off x="9505311" y="2886743"/>
              <a:ext cx="954107" cy="1015663"/>
            </a:xfrm>
            <a:prstGeom prst="rect">
              <a:avLst/>
            </a:prstGeom>
            <a:noFill/>
          </p:spPr>
          <p:txBody>
            <a:bodyPr wrap="none" rtlCol="0">
              <a:spAutoFit/>
            </a:bodyPr>
            <a:lstStyle/>
            <a:p>
              <a:pPr algn="ctr"/>
              <a:r>
                <a:rPr lang="zh-CN" altLang="en-US" sz="3000" smtClean="0">
                  <a:solidFill>
                    <a:schemeClr val="bg1"/>
                  </a:solidFill>
                  <a:cs typeface="+mn-ea"/>
                  <a:sym typeface="+mn-lt"/>
                </a:rPr>
                <a:t>后勤</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保障</a:t>
              </a:r>
              <a:endParaRPr lang="zh-CN" altLang="en-US" sz="3000" dirty="0">
                <a:solidFill>
                  <a:schemeClr val="bg1"/>
                </a:solidFill>
                <a:cs typeface="+mn-ea"/>
                <a:sym typeface="+mn-lt"/>
              </a:endParaRPr>
            </a:p>
          </p:txBody>
        </p:sp>
      </p:grpSp>
      <p:sp>
        <p:nvSpPr>
          <p:cNvPr id="79" name="椭圆 78"/>
          <p:cNvSpPr/>
          <p:nvPr/>
        </p:nvSpPr>
        <p:spPr>
          <a:xfrm>
            <a:off x="1099036" y="1988840"/>
            <a:ext cx="860485" cy="86048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80" name="椭圆 79"/>
          <p:cNvSpPr/>
          <p:nvPr/>
        </p:nvSpPr>
        <p:spPr>
          <a:xfrm>
            <a:off x="3710908" y="1988840"/>
            <a:ext cx="860485" cy="86048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81" name="椭圆 80"/>
          <p:cNvSpPr/>
          <p:nvPr/>
        </p:nvSpPr>
        <p:spPr>
          <a:xfrm>
            <a:off x="6347367" y="1997568"/>
            <a:ext cx="860485" cy="86048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94" name="椭圆 93"/>
          <p:cNvSpPr/>
          <p:nvPr/>
        </p:nvSpPr>
        <p:spPr>
          <a:xfrm>
            <a:off x="8942772" y="1997568"/>
            <a:ext cx="860485" cy="86048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95" name="Freeform 34"/>
          <p:cNvSpPr>
            <a:spLocks noEditPoints="1"/>
          </p:cNvSpPr>
          <p:nvPr/>
        </p:nvSpPr>
        <p:spPr bwMode="auto">
          <a:xfrm>
            <a:off x="1334442" y="2190028"/>
            <a:ext cx="445676" cy="457405"/>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000">
              <a:cs typeface="+mn-ea"/>
              <a:sym typeface="+mn-lt"/>
            </a:endParaRPr>
          </a:p>
        </p:txBody>
      </p:sp>
      <p:sp>
        <p:nvSpPr>
          <p:cNvPr id="96" name="Freeform 26"/>
          <p:cNvSpPr>
            <a:spLocks noEditPoints="1"/>
          </p:cNvSpPr>
          <p:nvPr/>
        </p:nvSpPr>
        <p:spPr bwMode="auto">
          <a:xfrm>
            <a:off x="3937292" y="2217695"/>
            <a:ext cx="407717" cy="40277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000">
              <a:cs typeface="+mn-ea"/>
              <a:sym typeface="+mn-lt"/>
            </a:endParaRPr>
          </a:p>
        </p:txBody>
      </p:sp>
      <p:sp>
        <p:nvSpPr>
          <p:cNvPr id="97" name="Freeform 35"/>
          <p:cNvSpPr>
            <a:spLocks noEditPoints="1"/>
          </p:cNvSpPr>
          <p:nvPr/>
        </p:nvSpPr>
        <p:spPr bwMode="auto">
          <a:xfrm>
            <a:off x="9194381" y="2239423"/>
            <a:ext cx="392087" cy="42405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000">
              <a:cs typeface="+mn-ea"/>
              <a:sym typeface="+mn-lt"/>
            </a:endParaRPr>
          </a:p>
        </p:txBody>
      </p:sp>
      <p:sp>
        <p:nvSpPr>
          <p:cNvPr id="98" name="Freeform 20"/>
          <p:cNvSpPr>
            <a:spLocks noEditPoints="1"/>
          </p:cNvSpPr>
          <p:nvPr/>
        </p:nvSpPr>
        <p:spPr bwMode="auto">
          <a:xfrm>
            <a:off x="6599997" y="2180863"/>
            <a:ext cx="383552" cy="482613"/>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000">
              <a:cs typeface="+mn-ea"/>
              <a:sym typeface="+mn-lt"/>
            </a:endParaRPr>
          </a:p>
        </p:txBody>
      </p:sp>
    </p:spTree>
    <p:extLst>
      <p:ext uri="{BB962C8B-B14F-4D97-AF65-F5344CB8AC3E}">
        <p14:creationId xmlns:p14="http://schemas.microsoft.com/office/powerpoint/2010/main" val="25282052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4" fill="hold" grpId="0" nodeType="afterEffect" p14:presetBounceEnd="44000">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14:bounceEnd="44000">
                                          <p:cBhvr additive="base">
                                            <p:cTn id="11" dur="500" fill="hold"/>
                                            <p:tgtEl>
                                              <p:spTgt spid="79"/>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2" presetClass="entr" presetSubtype="4" fill="hold" grpId="0" nodeType="withEffect" p14:presetBounceEnd="44000">
                                      <p:stCondLst>
                                        <p:cond delay="100"/>
                                      </p:stCondLst>
                                      <p:childTnLst>
                                        <p:set>
                                          <p:cBhvr>
                                            <p:cTn id="19" dur="1" fill="hold">
                                              <p:stCondLst>
                                                <p:cond delay="0"/>
                                              </p:stCondLst>
                                            </p:cTn>
                                            <p:tgtEl>
                                              <p:spTgt spid="80"/>
                                            </p:tgtEl>
                                            <p:attrNameLst>
                                              <p:attrName>style.visibility</p:attrName>
                                            </p:attrNameLst>
                                          </p:cBhvr>
                                          <p:to>
                                            <p:strVal val="visible"/>
                                          </p:to>
                                        </p:set>
                                        <p:anim calcmode="lin" valueType="num" p14:bounceEnd="44000">
                                          <p:cBhvr additive="base">
                                            <p:cTn id="20" dur="500" fill="hold"/>
                                            <p:tgtEl>
                                              <p:spTgt spid="80"/>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80"/>
                                            </p:tgtEl>
                                            <p:attrNameLst>
                                              <p:attrName>ppt_y</p:attrName>
                                            </p:attrNameLst>
                                          </p:cBhvr>
                                          <p:tavLst>
                                            <p:tav tm="0">
                                              <p:val>
                                                <p:strVal val="1+#ppt_h/2"/>
                                              </p:val>
                                            </p:tav>
                                            <p:tav tm="100000">
                                              <p:val>
                                                <p:strVal val="#ppt_y"/>
                                              </p:val>
                                            </p:tav>
                                          </p:tavLst>
                                        </p:anim>
                                      </p:childTnLst>
                                    </p:cTn>
                                  </p:par>
                                  <p:par>
                                    <p:cTn id="22" presetID="53" presetClass="entr" presetSubtype="16" fill="hold" nodeType="withEffect">
                                      <p:stCondLst>
                                        <p:cond delay="1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2" presetClass="entr" presetSubtype="4" fill="hold" grpId="0" nodeType="withEffect" p14:presetBounceEnd="44000">
                                      <p:stCondLst>
                                        <p:cond delay="200"/>
                                      </p:stCondLst>
                                      <p:childTnLst>
                                        <p:set>
                                          <p:cBhvr>
                                            <p:cTn id="28" dur="1" fill="hold">
                                              <p:stCondLst>
                                                <p:cond delay="0"/>
                                              </p:stCondLst>
                                            </p:cTn>
                                            <p:tgtEl>
                                              <p:spTgt spid="81"/>
                                            </p:tgtEl>
                                            <p:attrNameLst>
                                              <p:attrName>style.visibility</p:attrName>
                                            </p:attrNameLst>
                                          </p:cBhvr>
                                          <p:to>
                                            <p:strVal val="visible"/>
                                          </p:to>
                                        </p:set>
                                        <p:anim calcmode="lin" valueType="num" p14:bounceEnd="44000">
                                          <p:cBhvr additive="base">
                                            <p:cTn id="29" dur="500" fill="hold"/>
                                            <p:tgtEl>
                                              <p:spTgt spid="81"/>
                                            </p:tgtEl>
                                            <p:attrNameLst>
                                              <p:attrName>ppt_x</p:attrName>
                                            </p:attrNameLst>
                                          </p:cBhvr>
                                          <p:tavLst>
                                            <p:tav tm="0">
                                              <p:val>
                                                <p:strVal val="#ppt_x"/>
                                              </p:val>
                                            </p:tav>
                                            <p:tav tm="100000">
                                              <p:val>
                                                <p:strVal val="#ppt_x"/>
                                              </p:val>
                                            </p:tav>
                                          </p:tavLst>
                                        </p:anim>
                                        <p:anim calcmode="lin" valueType="num" p14:bounceEnd="44000">
                                          <p:cBhvr additive="base">
                                            <p:cTn id="30" dur="500" fill="hold"/>
                                            <p:tgtEl>
                                              <p:spTgt spid="81"/>
                                            </p:tgtEl>
                                            <p:attrNameLst>
                                              <p:attrName>ppt_y</p:attrName>
                                            </p:attrNameLst>
                                          </p:cBhvr>
                                          <p:tavLst>
                                            <p:tav tm="0">
                                              <p:val>
                                                <p:strVal val="1+#ppt_h/2"/>
                                              </p:val>
                                            </p:tav>
                                            <p:tav tm="100000">
                                              <p:val>
                                                <p:strVal val="#ppt_y"/>
                                              </p:val>
                                            </p:tav>
                                          </p:tavLst>
                                        </p:anim>
                                      </p:childTnLst>
                                    </p:cTn>
                                  </p:par>
                                  <p:par>
                                    <p:cTn id="31" presetID="53" presetClass="entr" presetSubtype="16" fill="hold" nodeType="withEffect">
                                      <p:stCondLst>
                                        <p:cond delay="2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par>
                                    <p:cTn id="36" presetID="2" presetClass="entr" presetSubtype="4" fill="hold" grpId="0" nodeType="withEffect" p14:presetBounceEnd="44000">
                                      <p:stCondLst>
                                        <p:cond delay="300"/>
                                      </p:stCondLst>
                                      <p:childTnLst>
                                        <p:set>
                                          <p:cBhvr>
                                            <p:cTn id="37" dur="1" fill="hold">
                                              <p:stCondLst>
                                                <p:cond delay="0"/>
                                              </p:stCondLst>
                                            </p:cTn>
                                            <p:tgtEl>
                                              <p:spTgt spid="94"/>
                                            </p:tgtEl>
                                            <p:attrNameLst>
                                              <p:attrName>style.visibility</p:attrName>
                                            </p:attrNameLst>
                                          </p:cBhvr>
                                          <p:to>
                                            <p:strVal val="visible"/>
                                          </p:to>
                                        </p:set>
                                        <p:anim calcmode="lin" valueType="num" p14:bounceEnd="44000">
                                          <p:cBhvr additive="base">
                                            <p:cTn id="38" dur="500" fill="hold"/>
                                            <p:tgtEl>
                                              <p:spTgt spid="94"/>
                                            </p:tgtEl>
                                            <p:attrNameLst>
                                              <p:attrName>ppt_x</p:attrName>
                                            </p:attrNameLst>
                                          </p:cBhvr>
                                          <p:tavLst>
                                            <p:tav tm="0">
                                              <p:val>
                                                <p:strVal val="#ppt_x"/>
                                              </p:val>
                                            </p:tav>
                                            <p:tav tm="100000">
                                              <p:val>
                                                <p:strVal val="#ppt_x"/>
                                              </p:val>
                                            </p:tav>
                                          </p:tavLst>
                                        </p:anim>
                                        <p:anim calcmode="lin" valueType="num" p14:bounceEnd="44000">
                                          <p:cBhvr additive="base">
                                            <p:cTn id="39" dur="500" fill="hold"/>
                                            <p:tgtEl>
                                              <p:spTgt spid="94"/>
                                            </p:tgtEl>
                                            <p:attrNameLst>
                                              <p:attrName>ppt_y</p:attrName>
                                            </p:attrNameLst>
                                          </p:cBhvr>
                                          <p:tavLst>
                                            <p:tav tm="0">
                                              <p:val>
                                                <p:strVal val="1+#ppt_h/2"/>
                                              </p:val>
                                            </p:tav>
                                            <p:tav tm="100000">
                                              <p:val>
                                                <p:strVal val="#ppt_y"/>
                                              </p:val>
                                            </p:tav>
                                          </p:tavLst>
                                        </p:anim>
                                      </p:childTnLst>
                                    </p:cTn>
                                  </p:par>
                                  <p:par>
                                    <p:cTn id="40" presetID="53" presetClass="entr" presetSubtype="16" fill="hold" nodeType="withEffect">
                                      <p:stCondLst>
                                        <p:cond delay="30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par>
                                    <p:cTn id="45" presetID="31" presetClass="entr" presetSubtype="0" fill="hold" grpId="0" nodeType="withEffect">
                                      <p:stCondLst>
                                        <p:cond delay="40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 calcmode="lin" valueType="num">
                                          <p:cBhvr>
                                            <p:cTn id="49" dur="500" fill="hold"/>
                                            <p:tgtEl>
                                              <p:spTgt spid="95"/>
                                            </p:tgtEl>
                                            <p:attrNameLst>
                                              <p:attrName>style.rotation</p:attrName>
                                            </p:attrNameLst>
                                          </p:cBhvr>
                                          <p:tavLst>
                                            <p:tav tm="0">
                                              <p:val>
                                                <p:fltVal val="90"/>
                                              </p:val>
                                            </p:tav>
                                            <p:tav tm="100000">
                                              <p:val>
                                                <p:fltVal val="0"/>
                                              </p:val>
                                            </p:tav>
                                          </p:tavLst>
                                        </p:anim>
                                        <p:animEffect transition="in" filter="fade">
                                          <p:cBhvr>
                                            <p:cTn id="50" dur="500"/>
                                            <p:tgtEl>
                                              <p:spTgt spid="95"/>
                                            </p:tgtEl>
                                          </p:cBhvr>
                                        </p:animEffect>
                                      </p:childTnLst>
                                    </p:cTn>
                                  </p:par>
                                  <p:par>
                                    <p:cTn id="51" presetID="31" presetClass="entr" presetSubtype="0" fill="hold" grpId="0" nodeType="withEffect">
                                      <p:stCondLst>
                                        <p:cond delay="500"/>
                                      </p:stCondLst>
                                      <p:childTnLst>
                                        <p:set>
                                          <p:cBhvr>
                                            <p:cTn id="52" dur="1" fill="hold">
                                              <p:stCondLst>
                                                <p:cond delay="0"/>
                                              </p:stCondLst>
                                            </p:cTn>
                                            <p:tgtEl>
                                              <p:spTgt spid="96"/>
                                            </p:tgtEl>
                                            <p:attrNameLst>
                                              <p:attrName>style.visibility</p:attrName>
                                            </p:attrNameLst>
                                          </p:cBhvr>
                                          <p:to>
                                            <p:strVal val="visible"/>
                                          </p:to>
                                        </p:set>
                                        <p:anim calcmode="lin" valueType="num">
                                          <p:cBhvr>
                                            <p:cTn id="53" dur="500" fill="hold"/>
                                            <p:tgtEl>
                                              <p:spTgt spid="96"/>
                                            </p:tgtEl>
                                            <p:attrNameLst>
                                              <p:attrName>ppt_w</p:attrName>
                                            </p:attrNameLst>
                                          </p:cBhvr>
                                          <p:tavLst>
                                            <p:tav tm="0">
                                              <p:val>
                                                <p:fltVal val="0"/>
                                              </p:val>
                                            </p:tav>
                                            <p:tav tm="100000">
                                              <p:val>
                                                <p:strVal val="#ppt_w"/>
                                              </p:val>
                                            </p:tav>
                                          </p:tavLst>
                                        </p:anim>
                                        <p:anim calcmode="lin" valueType="num">
                                          <p:cBhvr>
                                            <p:cTn id="54" dur="500" fill="hold"/>
                                            <p:tgtEl>
                                              <p:spTgt spid="96"/>
                                            </p:tgtEl>
                                            <p:attrNameLst>
                                              <p:attrName>ppt_h</p:attrName>
                                            </p:attrNameLst>
                                          </p:cBhvr>
                                          <p:tavLst>
                                            <p:tav tm="0">
                                              <p:val>
                                                <p:fltVal val="0"/>
                                              </p:val>
                                            </p:tav>
                                            <p:tav tm="100000">
                                              <p:val>
                                                <p:strVal val="#ppt_h"/>
                                              </p:val>
                                            </p:tav>
                                          </p:tavLst>
                                        </p:anim>
                                        <p:anim calcmode="lin" valueType="num">
                                          <p:cBhvr>
                                            <p:cTn id="55" dur="500" fill="hold"/>
                                            <p:tgtEl>
                                              <p:spTgt spid="96"/>
                                            </p:tgtEl>
                                            <p:attrNameLst>
                                              <p:attrName>style.rotation</p:attrName>
                                            </p:attrNameLst>
                                          </p:cBhvr>
                                          <p:tavLst>
                                            <p:tav tm="0">
                                              <p:val>
                                                <p:fltVal val="90"/>
                                              </p:val>
                                            </p:tav>
                                            <p:tav tm="100000">
                                              <p:val>
                                                <p:fltVal val="0"/>
                                              </p:val>
                                            </p:tav>
                                          </p:tavLst>
                                        </p:anim>
                                        <p:animEffect transition="in" filter="fade">
                                          <p:cBhvr>
                                            <p:cTn id="56" dur="500"/>
                                            <p:tgtEl>
                                              <p:spTgt spid="96"/>
                                            </p:tgtEl>
                                          </p:cBhvr>
                                        </p:animEffect>
                                      </p:childTnLst>
                                    </p:cTn>
                                  </p:par>
                                  <p:par>
                                    <p:cTn id="57" presetID="31" presetClass="entr" presetSubtype="0" fill="hold" grpId="0" nodeType="withEffect">
                                      <p:stCondLst>
                                        <p:cond delay="600"/>
                                      </p:stCondLst>
                                      <p:childTnLst>
                                        <p:set>
                                          <p:cBhvr>
                                            <p:cTn id="58" dur="1" fill="hold">
                                              <p:stCondLst>
                                                <p:cond delay="0"/>
                                              </p:stCondLst>
                                            </p:cTn>
                                            <p:tgtEl>
                                              <p:spTgt spid="98"/>
                                            </p:tgtEl>
                                            <p:attrNameLst>
                                              <p:attrName>style.visibility</p:attrName>
                                            </p:attrNameLst>
                                          </p:cBhvr>
                                          <p:to>
                                            <p:strVal val="visible"/>
                                          </p:to>
                                        </p:set>
                                        <p:anim calcmode="lin" valueType="num">
                                          <p:cBhvr>
                                            <p:cTn id="59" dur="500" fill="hold"/>
                                            <p:tgtEl>
                                              <p:spTgt spid="98"/>
                                            </p:tgtEl>
                                            <p:attrNameLst>
                                              <p:attrName>ppt_w</p:attrName>
                                            </p:attrNameLst>
                                          </p:cBhvr>
                                          <p:tavLst>
                                            <p:tav tm="0">
                                              <p:val>
                                                <p:fltVal val="0"/>
                                              </p:val>
                                            </p:tav>
                                            <p:tav tm="100000">
                                              <p:val>
                                                <p:strVal val="#ppt_w"/>
                                              </p:val>
                                            </p:tav>
                                          </p:tavLst>
                                        </p:anim>
                                        <p:anim calcmode="lin" valueType="num">
                                          <p:cBhvr>
                                            <p:cTn id="60" dur="500" fill="hold"/>
                                            <p:tgtEl>
                                              <p:spTgt spid="98"/>
                                            </p:tgtEl>
                                            <p:attrNameLst>
                                              <p:attrName>ppt_h</p:attrName>
                                            </p:attrNameLst>
                                          </p:cBhvr>
                                          <p:tavLst>
                                            <p:tav tm="0">
                                              <p:val>
                                                <p:fltVal val="0"/>
                                              </p:val>
                                            </p:tav>
                                            <p:tav tm="100000">
                                              <p:val>
                                                <p:strVal val="#ppt_h"/>
                                              </p:val>
                                            </p:tav>
                                          </p:tavLst>
                                        </p:anim>
                                        <p:anim calcmode="lin" valueType="num">
                                          <p:cBhvr>
                                            <p:cTn id="61" dur="500" fill="hold"/>
                                            <p:tgtEl>
                                              <p:spTgt spid="98"/>
                                            </p:tgtEl>
                                            <p:attrNameLst>
                                              <p:attrName>style.rotation</p:attrName>
                                            </p:attrNameLst>
                                          </p:cBhvr>
                                          <p:tavLst>
                                            <p:tav tm="0">
                                              <p:val>
                                                <p:fltVal val="90"/>
                                              </p:val>
                                            </p:tav>
                                            <p:tav tm="100000">
                                              <p:val>
                                                <p:fltVal val="0"/>
                                              </p:val>
                                            </p:tav>
                                          </p:tavLst>
                                        </p:anim>
                                        <p:animEffect transition="in" filter="fade">
                                          <p:cBhvr>
                                            <p:cTn id="62" dur="500"/>
                                            <p:tgtEl>
                                              <p:spTgt spid="98"/>
                                            </p:tgtEl>
                                          </p:cBhvr>
                                        </p:animEffect>
                                      </p:childTnLst>
                                    </p:cTn>
                                  </p:par>
                                  <p:par>
                                    <p:cTn id="63" presetID="31" presetClass="entr" presetSubtype="0" fill="hold" grpId="0" nodeType="withEffect">
                                      <p:stCondLst>
                                        <p:cond delay="700"/>
                                      </p:stCondLst>
                                      <p:childTnLst>
                                        <p:set>
                                          <p:cBhvr>
                                            <p:cTn id="64" dur="1" fill="hold">
                                              <p:stCondLst>
                                                <p:cond delay="0"/>
                                              </p:stCondLst>
                                            </p:cTn>
                                            <p:tgtEl>
                                              <p:spTgt spid="97"/>
                                            </p:tgtEl>
                                            <p:attrNameLst>
                                              <p:attrName>style.visibility</p:attrName>
                                            </p:attrNameLst>
                                          </p:cBhvr>
                                          <p:to>
                                            <p:strVal val="visible"/>
                                          </p:to>
                                        </p:set>
                                        <p:anim calcmode="lin" valueType="num">
                                          <p:cBhvr>
                                            <p:cTn id="65" dur="500" fill="hold"/>
                                            <p:tgtEl>
                                              <p:spTgt spid="97"/>
                                            </p:tgtEl>
                                            <p:attrNameLst>
                                              <p:attrName>ppt_w</p:attrName>
                                            </p:attrNameLst>
                                          </p:cBhvr>
                                          <p:tavLst>
                                            <p:tav tm="0">
                                              <p:val>
                                                <p:fltVal val="0"/>
                                              </p:val>
                                            </p:tav>
                                            <p:tav tm="100000">
                                              <p:val>
                                                <p:strVal val="#ppt_w"/>
                                              </p:val>
                                            </p:tav>
                                          </p:tavLst>
                                        </p:anim>
                                        <p:anim calcmode="lin" valueType="num">
                                          <p:cBhvr>
                                            <p:cTn id="66" dur="500" fill="hold"/>
                                            <p:tgtEl>
                                              <p:spTgt spid="97"/>
                                            </p:tgtEl>
                                            <p:attrNameLst>
                                              <p:attrName>ppt_h</p:attrName>
                                            </p:attrNameLst>
                                          </p:cBhvr>
                                          <p:tavLst>
                                            <p:tav tm="0">
                                              <p:val>
                                                <p:fltVal val="0"/>
                                              </p:val>
                                            </p:tav>
                                            <p:tav tm="100000">
                                              <p:val>
                                                <p:strVal val="#ppt_h"/>
                                              </p:val>
                                            </p:tav>
                                          </p:tavLst>
                                        </p:anim>
                                        <p:anim calcmode="lin" valueType="num">
                                          <p:cBhvr>
                                            <p:cTn id="67" dur="500" fill="hold"/>
                                            <p:tgtEl>
                                              <p:spTgt spid="97"/>
                                            </p:tgtEl>
                                            <p:attrNameLst>
                                              <p:attrName>style.rotation</p:attrName>
                                            </p:attrNameLst>
                                          </p:cBhvr>
                                          <p:tavLst>
                                            <p:tav tm="0">
                                              <p:val>
                                                <p:fltVal val="90"/>
                                              </p:val>
                                            </p:tav>
                                            <p:tav tm="100000">
                                              <p:val>
                                                <p:fltVal val="0"/>
                                              </p:val>
                                            </p:tav>
                                          </p:tavLst>
                                        </p:anim>
                                        <p:animEffect transition="in" filter="fade">
                                          <p:cBhvr>
                                            <p:cTn id="68" dur="500"/>
                                            <p:tgtEl>
                                              <p:spTgt spid="97"/>
                                            </p:tgtEl>
                                          </p:cBhvr>
                                        </p:animEffect>
                                      </p:childTnLst>
                                    </p:cTn>
                                  </p:par>
                                </p:childTnLst>
                              </p:cTn>
                            </p:par>
                            <p:par>
                              <p:cTn id="69" fill="hold">
                                <p:stCondLst>
                                  <p:cond delay="1700"/>
                                </p:stCondLst>
                                <p:childTnLst>
                                  <p:par>
                                    <p:cTn id="70" presetID="22" presetClass="entr" presetSubtype="2"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right)">
                                          <p:cBhvr>
                                            <p:cTn id="72" dur="500"/>
                                            <p:tgtEl>
                                              <p:spTgt spid="54"/>
                                            </p:tgtEl>
                                          </p:cBhvr>
                                        </p:animEffect>
                                      </p:childTnLst>
                                    </p:cTn>
                                  </p:par>
                                  <p:par>
                                    <p:cTn id="73" presetID="22" presetClass="entr" presetSubtype="2" fill="hold" grpId="0" nodeType="withEffect">
                                      <p:stCondLst>
                                        <p:cond delay="200"/>
                                      </p:stCondLst>
                                      <p:childTnLst>
                                        <p:set>
                                          <p:cBhvr>
                                            <p:cTn id="74" dur="1" fill="hold">
                                              <p:stCondLst>
                                                <p:cond delay="0"/>
                                              </p:stCondLst>
                                            </p:cTn>
                                            <p:tgtEl>
                                              <p:spTgt spid="55"/>
                                            </p:tgtEl>
                                            <p:attrNameLst>
                                              <p:attrName>style.visibility</p:attrName>
                                            </p:attrNameLst>
                                          </p:cBhvr>
                                          <p:to>
                                            <p:strVal val="visible"/>
                                          </p:to>
                                        </p:set>
                                        <p:animEffect transition="in" filter="wipe(right)">
                                          <p:cBhvr>
                                            <p:cTn id="75" dur="500"/>
                                            <p:tgtEl>
                                              <p:spTgt spid="55"/>
                                            </p:tgtEl>
                                          </p:cBhvr>
                                        </p:animEffect>
                                      </p:childTnLst>
                                    </p:cTn>
                                  </p:par>
                                  <p:par>
                                    <p:cTn id="76" presetID="22" presetClass="entr" presetSubtype="2" fill="hold" grpId="0" nodeType="withEffect">
                                      <p:stCondLst>
                                        <p:cond delay="400"/>
                                      </p:stCondLst>
                                      <p:childTnLst>
                                        <p:set>
                                          <p:cBhvr>
                                            <p:cTn id="77" dur="1" fill="hold">
                                              <p:stCondLst>
                                                <p:cond delay="0"/>
                                              </p:stCondLst>
                                            </p:cTn>
                                            <p:tgtEl>
                                              <p:spTgt spid="56"/>
                                            </p:tgtEl>
                                            <p:attrNameLst>
                                              <p:attrName>style.visibility</p:attrName>
                                            </p:attrNameLst>
                                          </p:cBhvr>
                                          <p:to>
                                            <p:strVal val="visible"/>
                                          </p:to>
                                        </p:set>
                                        <p:animEffect transition="in" filter="wipe(right)">
                                          <p:cBhvr>
                                            <p:cTn id="78" dur="500"/>
                                            <p:tgtEl>
                                              <p:spTgt spid="56"/>
                                            </p:tgtEl>
                                          </p:cBhvr>
                                        </p:animEffect>
                                      </p:childTnLst>
                                    </p:cTn>
                                  </p:par>
                                  <p:par>
                                    <p:cTn id="79" presetID="22" presetClass="entr" presetSubtype="2" fill="hold" grpId="0" nodeType="withEffect">
                                      <p:stCondLst>
                                        <p:cond delay="600"/>
                                      </p:stCondLst>
                                      <p:childTnLst>
                                        <p:set>
                                          <p:cBhvr>
                                            <p:cTn id="80" dur="1" fill="hold">
                                              <p:stCondLst>
                                                <p:cond delay="0"/>
                                              </p:stCondLst>
                                            </p:cTn>
                                            <p:tgtEl>
                                              <p:spTgt spid="57"/>
                                            </p:tgtEl>
                                            <p:attrNameLst>
                                              <p:attrName>style.visibility</p:attrName>
                                            </p:attrNameLst>
                                          </p:cBhvr>
                                          <p:to>
                                            <p:strVal val="visible"/>
                                          </p:to>
                                        </p:set>
                                        <p:animEffect transition="in" filter="wipe(right)">
                                          <p:cBhvr>
                                            <p:cTn id="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4" grpId="0"/>
          <p:bldP spid="55" grpId="0"/>
          <p:bldP spid="56" grpId="0"/>
          <p:bldP spid="57" grpId="0"/>
          <p:bldP spid="79" grpId="0" animBg="1"/>
          <p:bldP spid="80" grpId="0" animBg="1"/>
          <p:bldP spid="81" grpId="0" animBg="1"/>
          <p:bldP spid="94" grpId="0" animBg="1"/>
          <p:bldP spid="95" grpId="0" animBg="1"/>
          <p:bldP spid="96" grpId="0" animBg="1"/>
          <p:bldP spid="97" grpId="0" animBg="1"/>
          <p:bldP spid="9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2" presetClass="entr" presetSubtype="4" fill="hold" grpId="0" nodeType="withEffect">
                                      <p:stCondLst>
                                        <p:cond delay="10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ppt_x"/>
                                              </p:val>
                                            </p:tav>
                                            <p:tav tm="100000">
                                              <p:val>
                                                <p:strVal val="#ppt_x"/>
                                              </p:val>
                                            </p:tav>
                                          </p:tavLst>
                                        </p:anim>
                                        <p:anim calcmode="lin" valueType="num">
                                          <p:cBhvr additive="base">
                                            <p:cTn id="21" dur="500" fill="hold"/>
                                            <p:tgtEl>
                                              <p:spTgt spid="80"/>
                                            </p:tgtEl>
                                            <p:attrNameLst>
                                              <p:attrName>ppt_y</p:attrName>
                                            </p:attrNameLst>
                                          </p:cBhvr>
                                          <p:tavLst>
                                            <p:tav tm="0">
                                              <p:val>
                                                <p:strVal val="1+#ppt_h/2"/>
                                              </p:val>
                                            </p:tav>
                                            <p:tav tm="100000">
                                              <p:val>
                                                <p:strVal val="#ppt_y"/>
                                              </p:val>
                                            </p:tav>
                                          </p:tavLst>
                                        </p:anim>
                                      </p:childTnLst>
                                    </p:cTn>
                                  </p:par>
                                  <p:par>
                                    <p:cTn id="22" presetID="53" presetClass="entr" presetSubtype="16" fill="hold" nodeType="withEffect">
                                      <p:stCondLst>
                                        <p:cond delay="1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2" presetClass="entr" presetSubtype="4" fill="hold" grpId="0" nodeType="withEffect">
                                      <p:stCondLst>
                                        <p:cond delay="20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ppt_x"/>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par>
                                    <p:cTn id="31" presetID="53" presetClass="entr" presetSubtype="16" fill="hold" nodeType="withEffect">
                                      <p:stCondLst>
                                        <p:cond delay="20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par>
                                    <p:cTn id="36" presetID="2" presetClass="entr" presetSubtype="4" fill="hold" grpId="0" nodeType="withEffect">
                                      <p:stCondLst>
                                        <p:cond delay="30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ppt_x"/>
                                              </p:val>
                                            </p:tav>
                                            <p:tav tm="100000">
                                              <p:val>
                                                <p:strVal val="#ppt_x"/>
                                              </p:val>
                                            </p:tav>
                                          </p:tavLst>
                                        </p:anim>
                                        <p:anim calcmode="lin" valueType="num">
                                          <p:cBhvr additive="base">
                                            <p:cTn id="39" dur="500" fill="hold"/>
                                            <p:tgtEl>
                                              <p:spTgt spid="94"/>
                                            </p:tgtEl>
                                            <p:attrNameLst>
                                              <p:attrName>ppt_y</p:attrName>
                                            </p:attrNameLst>
                                          </p:cBhvr>
                                          <p:tavLst>
                                            <p:tav tm="0">
                                              <p:val>
                                                <p:strVal val="1+#ppt_h/2"/>
                                              </p:val>
                                            </p:tav>
                                            <p:tav tm="100000">
                                              <p:val>
                                                <p:strVal val="#ppt_y"/>
                                              </p:val>
                                            </p:tav>
                                          </p:tavLst>
                                        </p:anim>
                                      </p:childTnLst>
                                    </p:cTn>
                                  </p:par>
                                  <p:par>
                                    <p:cTn id="40" presetID="53" presetClass="entr" presetSubtype="16" fill="hold" nodeType="withEffect">
                                      <p:stCondLst>
                                        <p:cond delay="30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par>
                                    <p:cTn id="45" presetID="31" presetClass="entr" presetSubtype="0" fill="hold" grpId="0" nodeType="withEffect">
                                      <p:stCondLst>
                                        <p:cond delay="400"/>
                                      </p:stCondLst>
                                      <p:childTnLst>
                                        <p:set>
                                          <p:cBhvr>
                                            <p:cTn id="46" dur="1" fill="hold">
                                              <p:stCondLst>
                                                <p:cond delay="0"/>
                                              </p:stCondLst>
                                            </p:cTn>
                                            <p:tgtEl>
                                              <p:spTgt spid="95"/>
                                            </p:tgtEl>
                                            <p:attrNameLst>
                                              <p:attrName>style.visibility</p:attrName>
                                            </p:attrNameLst>
                                          </p:cBhvr>
                                          <p:to>
                                            <p:strVal val="visible"/>
                                          </p:to>
                                        </p:set>
                                        <p:anim calcmode="lin" valueType="num">
                                          <p:cBhvr>
                                            <p:cTn id="47" dur="500" fill="hold"/>
                                            <p:tgtEl>
                                              <p:spTgt spid="95"/>
                                            </p:tgtEl>
                                            <p:attrNameLst>
                                              <p:attrName>ppt_w</p:attrName>
                                            </p:attrNameLst>
                                          </p:cBhvr>
                                          <p:tavLst>
                                            <p:tav tm="0">
                                              <p:val>
                                                <p:fltVal val="0"/>
                                              </p:val>
                                            </p:tav>
                                            <p:tav tm="100000">
                                              <p:val>
                                                <p:strVal val="#ppt_w"/>
                                              </p:val>
                                            </p:tav>
                                          </p:tavLst>
                                        </p:anim>
                                        <p:anim calcmode="lin" valueType="num">
                                          <p:cBhvr>
                                            <p:cTn id="48" dur="500" fill="hold"/>
                                            <p:tgtEl>
                                              <p:spTgt spid="95"/>
                                            </p:tgtEl>
                                            <p:attrNameLst>
                                              <p:attrName>ppt_h</p:attrName>
                                            </p:attrNameLst>
                                          </p:cBhvr>
                                          <p:tavLst>
                                            <p:tav tm="0">
                                              <p:val>
                                                <p:fltVal val="0"/>
                                              </p:val>
                                            </p:tav>
                                            <p:tav tm="100000">
                                              <p:val>
                                                <p:strVal val="#ppt_h"/>
                                              </p:val>
                                            </p:tav>
                                          </p:tavLst>
                                        </p:anim>
                                        <p:anim calcmode="lin" valueType="num">
                                          <p:cBhvr>
                                            <p:cTn id="49" dur="500" fill="hold"/>
                                            <p:tgtEl>
                                              <p:spTgt spid="95"/>
                                            </p:tgtEl>
                                            <p:attrNameLst>
                                              <p:attrName>style.rotation</p:attrName>
                                            </p:attrNameLst>
                                          </p:cBhvr>
                                          <p:tavLst>
                                            <p:tav tm="0">
                                              <p:val>
                                                <p:fltVal val="90"/>
                                              </p:val>
                                            </p:tav>
                                            <p:tav tm="100000">
                                              <p:val>
                                                <p:fltVal val="0"/>
                                              </p:val>
                                            </p:tav>
                                          </p:tavLst>
                                        </p:anim>
                                        <p:animEffect transition="in" filter="fade">
                                          <p:cBhvr>
                                            <p:cTn id="50" dur="500"/>
                                            <p:tgtEl>
                                              <p:spTgt spid="95"/>
                                            </p:tgtEl>
                                          </p:cBhvr>
                                        </p:animEffect>
                                      </p:childTnLst>
                                    </p:cTn>
                                  </p:par>
                                  <p:par>
                                    <p:cTn id="51" presetID="31" presetClass="entr" presetSubtype="0" fill="hold" grpId="0" nodeType="withEffect">
                                      <p:stCondLst>
                                        <p:cond delay="500"/>
                                      </p:stCondLst>
                                      <p:childTnLst>
                                        <p:set>
                                          <p:cBhvr>
                                            <p:cTn id="52" dur="1" fill="hold">
                                              <p:stCondLst>
                                                <p:cond delay="0"/>
                                              </p:stCondLst>
                                            </p:cTn>
                                            <p:tgtEl>
                                              <p:spTgt spid="96"/>
                                            </p:tgtEl>
                                            <p:attrNameLst>
                                              <p:attrName>style.visibility</p:attrName>
                                            </p:attrNameLst>
                                          </p:cBhvr>
                                          <p:to>
                                            <p:strVal val="visible"/>
                                          </p:to>
                                        </p:set>
                                        <p:anim calcmode="lin" valueType="num">
                                          <p:cBhvr>
                                            <p:cTn id="53" dur="500" fill="hold"/>
                                            <p:tgtEl>
                                              <p:spTgt spid="96"/>
                                            </p:tgtEl>
                                            <p:attrNameLst>
                                              <p:attrName>ppt_w</p:attrName>
                                            </p:attrNameLst>
                                          </p:cBhvr>
                                          <p:tavLst>
                                            <p:tav tm="0">
                                              <p:val>
                                                <p:fltVal val="0"/>
                                              </p:val>
                                            </p:tav>
                                            <p:tav tm="100000">
                                              <p:val>
                                                <p:strVal val="#ppt_w"/>
                                              </p:val>
                                            </p:tav>
                                          </p:tavLst>
                                        </p:anim>
                                        <p:anim calcmode="lin" valueType="num">
                                          <p:cBhvr>
                                            <p:cTn id="54" dur="500" fill="hold"/>
                                            <p:tgtEl>
                                              <p:spTgt spid="96"/>
                                            </p:tgtEl>
                                            <p:attrNameLst>
                                              <p:attrName>ppt_h</p:attrName>
                                            </p:attrNameLst>
                                          </p:cBhvr>
                                          <p:tavLst>
                                            <p:tav tm="0">
                                              <p:val>
                                                <p:fltVal val="0"/>
                                              </p:val>
                                            </p:tav>
                                            <p:tav tm="100000">
                                              <p:val>
                                                <p:strVal val="#ppt_h"/>
                                              </p:val>
                                            </p:tav>
                                          </p:tavLst>
                                        </p:anim>
                                        <p:anim calcmode="lin" valueType="num">
                                          <p:cBhvr>
                                            <p:cTn id="55" dur="500" fill="hold"/>
                                            <p:tgtEl>
                                              <p:spTgt spid="96"/>
                                            </p:tgtEl>
                                            <p:attrNameLst>
                                              <p:attrName>style.rotation</p:attrName>
                                            </p:attrNameLst>
                                          </p:cBhvr>
                                          <p:tavLst>
                                            <p:tav tm="0">
                                              <p:val>
                                                <p:fltVal val="90"/>
                                              </p:val>
                                            </p:tav>
                                            <p:tav tm="100000">
                                              <p:val>
                                                <p:fltVal val="0"/>
                                              </p:val>
                                            </p:tav>
                                          </p:tavLst>
                                        </p:anim>
                                        <p:animEffect transition="in" filter="fade">
                                          <p:cBhvr>
                                            <p:cTn id="56" dur="500"/>
                                            <p:tgtEl>
                                              <p:spTgt spid="96"/>
                                            </p:tgtEl>
                                          </p:cBhvr>
                                        </p:animEffect>
                                      </p:childTnLst>
                                    </p:cTn>
                                  </p:par>
                                  <p:par>
                                    <p:cTn id="57" presetID="31" presetClass="entr" presetSubtype="0" fill="hold" grpId="0" nodeType="withEffect">
                                      <p:stCondLst>
                                        <p:cond delay="600"/>
                                      </p:stCondLst>
                                      <p:childTnLst>
                                        <p:set>
                                          <p:cBhvr>
                                            <p:cTn id="58" dur="1" fill="hold">
                                              <p:stCondLst>
                                                <p:cond delay="0"/>
                                              </p:stCondLst>
                                            </p:cTn>
                                            <p:tgtEl>
                                              <p:spTgt spid="98"/>
                                            </p:tgtEl>
                                            <p:attrNameLst>
                                              <p:attrName>style.visibility</p:attrName>
                                            </p:attrNameLst>
                                          </p:cBhvr>
                                          <p:to>
                                            <p:strVal val="visible"/>
                                          </p:to>
                                        </p:set>
                                        <p:anim calcmode="lin" valueType="num">
                                          <p:cBhvr>
                                            <p:cTn id="59" dur="500" fill="hold"/>
                                            <p:tgtEl>
                                              <p:spTgt spid="98"/>
                                            </p:tgtEl>
                                            <p:attrNameLst>
                                              <p:attrName>ppt_w</p:attrName>
                                            </p:attrNameLst>
                                          </p:cBhvr>
                                          <p:tavLst>
                                            <p:tav tm="0">
                                              <p:val>
                                                <p:fltVal val="0"/>
                                              </p:val>
                                            </p:tav>
                                            <p:tav tm="100000">
                                              <p:val>
                                                <p:strVal val="#ppt_w"/>
                                              </p:val>
                                            </p:tav>
                                          </p:tavLst>
                                        </p:anim>
                                        <p:anim calcmode="lin" valueType="num">
                                          <p:cBhvr>
                                            <p:cTn id="60" dur="500" fill="hold"/>
                                            <p:tgtEl>
                                              <p:spTgt spid="98"/>
                                            </p:tgtEl>
                                            <p:attrNameLst>
                                              <p:attrName>ppt_h</p:attrName>
                                            </p:attrNameLst>
                                          </p:cBhvr>
                                          <p:tavLst>
                                            <p:tav tm="0">
                                              <p:val>
                                                <p:fltVal val="0"/>
                                              </p:val>
                                            </p:tav>
                                            <p:tav tm="100000">
                                              <p:val>
                                                <p:strVal val="#ppt_h"/>
                                              </p:val>
                                            </p:tav>
                                          </p:tavLst>
                                        </p:anim>
                                        <p:anim calcmode="lin" valueType="num">
                                          <p:cBhvr>
                                            <p:cTn id="61" dur="500" fill="hold"/>
                                            <p:tgtEl>
                                              <p:spTgt spid="98"/>
                                            </p:tgtEl>
                                            <p:attrNameLst>
                                              <p:attrName>style.rotation</p:attrName>
                                            </p:attrNameLst>
                                          </p:cBhvr>
                                          <p:tavLst>
                                            <p:tav tm="0">
                                              <p:val>
                                                <p:fltVal val="90"/>
                                              </p:val>
                                            </p:tav>
                                            <p:tav tm="100000">
                                              <p:val>
                                                <p:fltVal val="0"/>
                                              </p:val>
                                            </p:tav>
                                          </p:tavLst>
                                        </p:anim>
                                        <p:animEffect transition="in" filter="fade">
                                          <p:cBhvr>
                                            <p:cTn id="62" dur="500"/>
                                            <p:tgtEl>
                                              <p:spTgt spid="98"/>
                                            </p:tgtEl>
                                          </p:cBhvr>
                                        </p:animEffect>
                                      </p:childTnLst>
                                    </p:cTn>
                                  </p:par>
                                  <p:par>
                                    <p:cTn id="63" presetID="31" presetClass="entr" presetSubtype="0" fill="hold" grpId="0" nodeType="withEffect">
                                      <p:stCondLst>
                                        <p:cond delay="700"/>
                                      </p:stCondLst>
                                      <p:childTnLst>
                                        <p:set>
                                          <p:cBhvr>
                                            <p:cTn id="64" dur="1" fill="hold">
                                              <p:stCondLst>
                                                <p:cond delay="0"/>
                                              </p:stCondLst>
                                            </p:cTn>
                                            <p:tgtEl>
                                              <p:spTgt spid="97"/>
                                            </p:tgtEl>
                                            <p:attrNameLst>
                                              <p:attrName>style.visibility</p:attrName>
                                            </p:attrNameLst>
                                          </p:cBhvr>
                                          <p:to>
                                            <p:strVal val="visible"/>
                                          </p:to>
                                        </p:set>
                                        <p:anim calcmode="lin" valueType="num">
                                          <p:cBhvr>
                                            <p:cTn id="65" dur="500" fill="hold"/>
                                            <p:tgtEl>
                                              <p:spTgt spid="97"/>
                                            </p:tgtEl>
                                            <p:attrNameLst>
                                              <p:attrName>ppt_w</p:attrName>
                                            </p:attrNameLst>
                                          </p:cBhvr>
                                          <p:tavLst>
                                            <p:tav tm="0">
                                              <p:val>
                                                <p:fltVal val="0"/>
                                              </p:val>
                                            </p:tav>
                                            <p:tav tm="100000">
                                              <p:val>
                                                <p:strVal val="#ppt_w"/>
                                              </p:val>
                                            </p:tav>
                                          </p:tavLst>
                                        </p:anim>
                                        <p:anim calcmode="lin" valueType="num">
                                          <p:cBhvr>
                                            <p:cTn id="66" dur="500" fill="hold"/>
                                            <p:tgtEl>
                                              <p:spTgt spid="97"/>
                                            </p:tgtEl>
                                            <p:attrNameLst>
                                              <p:attrName>ppt_h</p:attrName>
                                            </p:attrNameLst>
                                          </p:cBhvr>
                                          <p:tavLst>
                                            <p:tav tm="0">
                                              <p:val>
                                                <p:fltVal val="0"/>
                                              </p:val>
                                            </p:tav>
                                            <p:tav tm="100000">
                                              <p:val>
                                                <p:strVal val="#ppt_h"/>
                                              </p:val>
                                            </p:tav>
                                          </p:tavLst>
                                        </p:anim>
                                        <p:anim calcmode="lin" valueType="num">
                                          <p:cBhvr>
                                            <p:cTn id="67" dur="500" fill="hold"/>
                                            <p:tgtEl>
                                              <p:spTgt spid="97"/>
                                            </p:tgtEl>
                                            <p:attrNameLst>
                                              <p:attrName>style.rotation</p:attrName>
                                            </p:attrNameLst>
                                          </p:cBhvr>
                                          <p:tavLst>
                                            <p:tav tm="0">
                                              <p:val>
                                                <p:fltVal val="90"/>
                                              </p:val>
                                            </p:tav>
                                            <p:tav tm="100000">
                                              <p:val>
                                                <p:fltVal val="0"/>
                                              </p:val>
                                            </p:tav>
                                          </p:tavLst>
                                        </p:anim>
                                        <p:animEffect transition="in" filter="fade">
                                          <p:cBhvr>
                                            <p:cTn id="68" dur="500"/>
                                            <p:tgtEl>
                                              <p:spTgt spid="97"/>
                                            </p:tgtEl>
                                          </p:cBhvr>
                                        </p:animEffect>
                                      </p:childTnLst>
                                    </p:cTn>
                                  </p:par>
                                </p:childTnLst>
                              </p:cTn>
                            </p:par>
                            <p:par>
                              <p:cTn id="69" fill="hold">
                                <p:stCondLst>
                                  <p:cond delay="1700"/>
                                </p:stCondLst>
                                <p:childTnLst>
                                  <p:par>
                                    <p:cTn id="70" presetID="22" presetClass="entr" presetSubtype="2"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wipe(right)">
                                          <p:cBhvr>
                                            <p:cTn id="72" dur="500"/>
                                            <p:tgtEl>
                                              <p:spTgt spid="54"/>
                                            </p:tgtEl>
                                          </p:cBhvr>
                                        </p:animEffect>
                                      </p:childTnLst>
                                    </p:cTn>
                                  </p:par>
                                  <p:par>
                                    <p:cTn id="73" presetID="22" presetClass="entr" presetSubtype="2" fill="hold" grpId="0" nodeType="withEffect">
                                      <p:stCondLst>
                                        <p:cond delay="200"/>
                                      </p:stCondLst>
                                      <p:childTnLst>
                                        <p:set>
                                          <p:cBhvr>
                                            <p:cTn id="74" dur="1" fill="hold">
                                              <p:stCondLst>
                                                <p:cond delay="0"/>
                                              </p:stCondLst>
                                            </p:cTn>
                                            <p:tgtEl>
                                              <p:spTgt spid="55"/>
                                            </p:tgtEl>
                                            <p:attrNameLst>
                                              <p:attrName>style.visibility</p:attrName>
                                            </p:attrNameLst>
                                          </p:cBhvr>
                                          <p:to>
                                            <p:strVal val="visible"/>
                                          </p:to>
                                        </p:set>
                                        <p:animEffect transition="in" filter="wipe(right)">
                                          <p:cBhvr>
                                            <p:cTn id="75" dur="500"/>
                                            <p:tgtEl>
                                              <p:spTgt spid="55"/>
                                            </p:tgtEl>
                                          </p:cBhvr>
                                        </p:animEffect>
                                      </p:childTnLst>
                                    </p:cTn>
                                  </p:par>
                                  <p:par>
                                    <p:cTn id="76" presetID="22" presetClass="entr" presetSubtype="2" fill="hold" grpId="0" nodeType="withEffect">
                                      <p:stCondLst>
                                        <p:cond delay="400"/>
                                      </p:stCondLst>
                                      <p:childTnLst>
                                        <p:set>
                                          <p:cBhvr>
                                            <p:cTn id="77" dur="1" fill="hold">
                                              <p:stCondLst>
                                                <p:cond delay="0"/>
                                              </p:stCondLst>
                                            </p:cTn>
                                            <p:tgtEl>
                                              <p:spTgt spid="56"/>
                                            </p:tgtEl>
                                            <p:attrNameLst>
                                              <p:attrName>style.visibility</p:attrName>
                                            </p:attrNameLst>
                                          </p:cBhvr>
                                          <p:to>
                                            <p:strVal val="visible"/>
                                          </p:to>
                                        </p:set>
                                        <p:animEffect transition="in" filter="wipe(right)">
                                          <p:cBhvr>
                                            <p:cTn id="78" dur="500"/>
                                            <p:tgtEl>
                                              <p:spTgt spid="56"/>
                                            </p:tgtEl>
                                          </p:cBhvr>
                                        </p:animEffect>
                                      </p:childTnLst>
                                    </p:cTn>
                                  </p:par>
                                  <p:par>
                                    <p:cTn id="79" presetID="22" presetClass="entr" presetSubtype="2" fill="hold" grpId="0" nodeType="withEffect">
                                      <p:stCondLst>
                                        <p:cond delay="600"/>
                                      </p:stCondLst>
                                      <p:childTnLst>
                                        <p:set>
                                          <p:cBhvr>
                                            <p:cTn id="80" dur="1" fill="hold">
                                              <p:stCondLst>
                                                <p:cond delay="0"/>
                                              </p:stCondLst>
                                            </p:cTn>
                                            <p:tgtEl>
                                              <p:spTgt spid="57"/>
                                            </p:tgtEl>
                                            <p:attrNameLst>
                                              <p:attrName>style.visibility</p:attrName>
                                            </p:attrNameLst>
                                          </p:cBhvr>
                                          <p:to>
                                            <p:strVal val="visible"/>
                                          </p:to>
                                        </p:set>
                                        <p:animEffect transition="in" filter="wipe(right)">
                                          <p:cBhvr>
                                            <p:cTn id="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4" grpId="0"/>
          <p:bldP spid="55" grpId="0"/>
          <p:bldP spid="56" grpId="0"/>
          <p:bldP spid="57" grpId="0"/>
          <p:bldP spid="79" grpId="0" animBg="1"/>
          <p:bldP spid="80" grpId="0" animBg="1"/>
          <p:bldP spid="81" grpId="0" animBg="1"/>
          <p:bldP spid="94" grpId="0" animBg="1"/>
          <p:bldP spid="95" grpId="0" animBg="1"/>
          <p:bldP spid="96" grpId="0" animBg="1"/>
          <p:bldP spid="97" grpId="0" animBg="1"/>
          <p:bldP spid="98"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代理推广</a:t>
            </a:r>
          </a:p>
        </p:txBody>
      </p:sp>
      <p:sp>
        <p:nvSpPr>
          <p:cNvPr id="24" name="椭圆 23"/>
          <p:cNvSpPr/>
          <p:nvPr/>
        </p:nvSpPr>
        <p:spPr>
          <a:xfrm>
            <a:off x="1912739" y="3538984"/>
            <a:ext cx="2485289" cy="248528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25" name="椭圆 24"/>
          <p:cNvSpPr/>
          <p:nvPr/>
        </p:nvSpPr>
        <p:spPr>
          <a:xfrm>
            <a:off x="4865067" y="166677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cs typeface="+mn-ea"/>
                <a:sym typeface="+mn-lt"/>
              </a:rPr>
              <a:t>1</a:t>
            </a:r>
            <a:endParaRPr lang="zh-CN" altLang="en-US" sz="2000" dirty="0">
              <a:solidFill>
                <a:schemeClr val="bg1"/>
              </a:solidFill>
              <a:cs typeface="+mn-ea"/>
              <a:sym typeface="+mn-lt"/>
            </a:endParaRPr>
          </a:p>
        </p:txBody>
      </p:sp>
      <p:cxnSp>
        <p:nvCxnSpPr>
          <p:cNvPr id="26" name="直接连接符 25"/>
          <p:cNvCxnSpPr/>
          <p:nvPr/>
        </p:nvCxnSpPr>
        <p:spPr>
          <a:xfrm>
            <a:off x="5442205" y="197160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7" name="TextBox 22"/>
          <p:cNvSpPr txBox="1"/>
          <p:nvPr/>
        </p:nvSpPr>
        <p:spPr>
          <a:xfrm>
            <a:off x="2151855" y="4574821"/>
            <a:ext cx="2001962" cy="36933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2400" b="1" dirty="0" smtClean="0">
                <a:solidFill>
                  <a:schemeClr val="bg1"/>
                </a:solidFill>
                <a:latin typeface="+mn-lt"/>
                <a:ea typeface="+mn-ea"/>
                <a:cs typeface="+mn-ea"/>
                <a:sym typeface="+mn-lt"/>
              </a:rPr>
              <a:t>市场推广方案</a:t>
            </a:r>
            <a:endParaRPr lang="en-US" altLang="zh-CN" sz="2400" b="1" dirty="0">
              <a:solidFill>
                <a:schemeClr val="bg1"/>
              </a:solidFill>
              <a:latin typeface="+mn-lt"/>
              <a:ea typeface="+mn-ea"/>
              <a:cs typeface="+mn-ea"/>
              <a:sym typeface="+mn-lt"/>
            </a:endParaRPr>
          </a:p>
        </p:txBody>
      </p:sp>
      <p:sp>
        <p:nvSpPr>
          <p:cNvPr id="28" name="椭圆 27"/>
          <p:cNvSpPr/>
          <p:nvPr/>
        </p:nvSpPr>
        <p:spPr>
          <a:xfrm>
            <a:off x="1912739" y="1522760"/>
            <a:ext cx="2485289" cy="2485289"/>
          </a:xfrm>
          <a:prstGeom prst="ellipse">
            <a:avLst/>
          </a:prstGeom>
          <a:solidFill>
            <a:srgbClr val="00B0F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29" name="KSO_Shape"/>
          <p:cNvSpPr>
            <a:spLocks/>
          </p:cNvSpPr>
          <p:nvPr/>
        </p:nvSpPr>
        <p:spPr bwMode="auto">
          <a:xfrm>
            <a:off x="2317459" y="2231053"/>
            <a:ext cx="1648122" cy="1150939"/>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00B0F0"/>
              </a:solidFill>
              <a:cs typeface="+mn-ea"/>
              <a:sym typeface="+mn-lt"/>
            </a:endParaRPr>
          </a:p>
        </p:txBody>
      </p:sp>
      <p:sp>
        <p:nvSpPr>
          <p:cNvPr id="30" name="标题 11"/>
          <p:cNvSpPr txBox="1">
            <a:spLocks/>
          </p:cNvSpPr>
          <p:nvPr/>
        </p:nvSpPr>
        <p:spPr>
          <a:xfrm>
            <a:off x="6471746" y="175102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
        <p:nvSpPr>
          <p:cNvPr id="31" name="椭圆 30"/>
          <p:cNvSpPr/>
          <p:nvPr/>
        </p:nvSpPr>
        <p:spPr>
          <a:xfrm>
            <a:off x="4865068" y="238685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cs typeface="+mn-ea"/>
                <a:sym typeface="+mn-lt"/>
              </a:rPr>
              <a:t>2</a:t>
            </a:r>
            <a:endParaRPr lang="zh-CN" altLang="en-US" sz="2000" dirty="0">
              <a:solidFill>
                <a:schemeClr val="bg1"/>
              </a:solidFill>
              <a:cs typeface="+mn-ea"/>
              <a:sym typeface="+mn-lt"/>
            </a:endParaRPr>
          </a:p>
        </p:txBody>
      </p:sp>
      <p:cxnSp>
        <p:nvCxnSpPr>
          <p:cNvPr id="32" name="直接连接符 31"/>
          <p:cNvCxnSpPr/>
          <p:nvPr/>
        </p:nvCxnSpPr>
        <p:spPr>
          <a:xfrm>
            <a:off x="5442206" y="269168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3" name="标题 11"/>
          <p:cNvSpPr txBox="1">
            <a:spLocks/>
          </p:cNvSpPr>
          <p:nvPr/>
        </p:nvSpPr>
        <p:spPr>
          <a:xfrm>
            <a:off x="6471747" y="247110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
        <p:nvSpPr>
          <p:cNvPr id="34" name="椭圆 33"/>
          <p:cNvSpPr/>
          <p:nvPr/>
        </p:nvSpPr>
        <p:spPr>
          <a:xfrm>
            <a:off x="4865068" y="312373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3</a:t>
            </a:r>
            <a:endParaRPr lang="zh-CN" altLang="en-US" sz="2000" dirty="0">
              <a:solidFill>
                <a:schemeClr val="bg1"/>
              </a:solidFill>
              <a:cs typeface="+mn-ea"/>
              <a:sym typeface="+mn-lt"/>
            </a:endParaRPr>
          </a:p>
        </p:txBody>
      </p:sp>
      <p:cxnSp>
        <p:nvCxnSpPr>
          <p:cNvPr id="35" name="直接连接符 34"/>
          <p:cNvCxnSpPr/>
          <p:nvPr/>
        </p:nvCxnSpPr>
        <p:spPr>
          <a:xfrm>
            <a:off x="5442206" y="342856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6" name="标题 11"/>
          <p:cNvSpPr txBox="1">
            <a:spLocks/>
          </p:cNvSpPr>
          <p:nvPr/>
        </p:nvSpPr>
        <p:spPr>
          <a:xfrm>
            <a:off x="6471747" y="320798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
        <p:nvSpPr>
          <p:cNvPr id="37" name="椭圆 36"/>
          <p:cNvSpPr/>
          <p:nvPr/>
        </p:nvSpPr>
        <p:spPr>
          <a:xfrm>
            <a:off x="4865069" y="384381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4</a:t>
            </a:r>
            <a:endParaRPr lang="zh-CN" altLang="en-US" sz="2000" dirty="0">
              <a:solidFill>
                <a:schemeClr val="bg1"/>
              </a:solidFill>
              <a:cs typeface="+mn-ea"/>
              <a:sym typeface="+mn-lt"/>
            </a:endParaRPr>
          </a:p>
        </p:txBody>
      </p:sp>
      <p:cxnSp>
        <p:nvCxnSpPr>
          <p:cNvPr id="38" name="直接连接符 37"/>
          <p:cNvCxnSpPr/>
          <p:nvPr/>
        </p:nvCxnSpPr>
        <p:spPr>
          <a:xfrm>
            <a:off x="5442207" y="414864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9" name="标题 11"/>
          <p:cNvSpPr txBox="1">
            <a:spLocks/>
          </p:cNvSpPr>
          <p:nvPr/>
        </p:nvSpPr>
        <p:spPr>
          <a:xfrm>
            <a:off x="6471748" y="392806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
        <p:nvSpPr>
          <p:cNvPr id="40" name="椭圆 39"/>
          <p:cNvSpPr/>
          <p:nvPr/>
        </p:nvSpPr>
        <p:spPr>
          <a:xfrm>
            <a:off x="4865068" y="456389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5</a:t>
            </a:r>
            <a:endParaRPr lang="zh-CN" altLang="en-US" sz="2000" dirty="0">
              <a:solidFill>
                <a:schemeClr val="bg1"/>
              </a:solidFill>
              <a:cs typeface="+mn-ea"/>
              <a:sym typeface="+mn-lt"/>
            </a:endParaRPr>
          </a:p>
        </p:txBody>
      </p:sp>
      <p:cxnSp>
        <p:nvCxnSpPr>
          <p:cNvPr id="41" name="直接连接符 40"/>
          <p:cNvCxnSpPr/>
          <p:nvPr/>
        </p:nvCxnSpPr>
        <p:spPr>
          <a:xfrm>
            <a:off x="5442206" y="486872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2" name="标题 11"/>
          <p:cNvSpPr txBox="1">
            <a:spLocks/>
          </p:cNvSpPr>
          <p:nvPr/>
        </p:nvSpPr>
        <p:spPr>
          <a:xfrm>
            <a:off x="6471747" y="464814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
        <p:nvSpPr>
          <p:cNvPr id="43" name="椭圆 42"/>
          <p:cNvSpPr/>
          <p:nvPr/>
        </p:nvSpPr>
        <p:spPr>
          <a:xfrm>
            <a:off x="4865069" y="5283976"/>
            <a:ext cx="576622" cy="5767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cs typeface="+mn-ea"/>
                <a:sym typeface="+mn-lt"/>
              </a:rPr>
              <a:t>6</a:t>
            </a:r>
            <a:endParaRPr lang="zh-CN" altLang="en-US" sz="2000" dirty="0">
              <a:solidFill>
                <a:schemeClr val="bg1"/>
              </a:solidFill>
              <a:cs typeface="+mn-ea"/>
              <a:sym typeface="+mn-lt"/>
            </a:endParaRPr>
          </a:p>
        </p:txBody>
      </p:sp>
      <p:cxnSp>
        <p:nvCxnSpPr>
          <p:cNvPr id="44" name="直接连接符 43"/>
          <p:cNvCxnSpPr/>
          <p:nvPr/>
        </p:nvCxnSpPr>
        <p:spPr>
          <a:xfrm>
            <a:off x="5442207" y="5588808"/>
            <a:ext cx="1007039" cy="0"/>
          </a:xfrm>
          <a:prstGeom prst="line">
            <a:avLst/>
          </a:prstGeom>
          <a:ln w="6350">
            <a:solidFill>
              <a:srgbClr val="00B0F0"/>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5" name="标题 11"/>
          <p:cNvSpPr txBox="1">
            <a:spLocks/>
          </p:cNvSpPr>
          <p:nvPr/>
        </p:nvSpPr>
        <p:spPr>
          <a:xfrm>
            <a:off x="6471748" y="5368220"/>
            <a:ext cx="3865930"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smtClean="0">
                <a:solidFill>
                  <a:srgbClr val="00B0F0"/>
                </a:solidFill>
                <a:latin typeface="+mn-lt"/>
                <a:ea typeface="+mn-ea"/>
                <a:cs typeface="+mn-ea"/>
                <a:sym typeface="+mn-lt"/>
              </a:rPr>
              <a:t>请在此处输入详细的文字介绍信息和简介，</a:t>
            </a:r>
            <a:r>
              <a:rPr lang="zh-CN" altLang="en-US" sz="1400" dirty="0">
                <a:solidFill>
                  <a:srgbClr val="00B0F0"/>
                </a:solidFill>
                <a:latin typeface="+mn-lt"/>
                <a:ea typeface="+mn-ea"/>
                <a:cs typeface="+mn-ea"/>
                <a:sym typeface="+mn-lt"/>
              </a:rPr>
              <a:t>表达图表的含义</a:t>
            </a:r>
            <a:r>
              <a:rPr lang="en-US" altLang="zh-CN" sz="1400" dirty="0" smtClean="0">
                <a:solidFill>
                  <a:srgbClr val="00B0F0"/>
                </a:solidFill>
                <a:latin typeface="+mn-lt"/>
                <a:ea typeface="+mn-ea"/>
                <a:cs typeface="+mn-ea"/>
                <a:sym typeface="+mn-lt"/>
              </a:rPr>
              <a:t>.</a:t>
            </a:r>
            <a:r>
              <a:rPr lang="zh-CN" altLang="en-US" sz="1400" dirty="0">
                <a:solidFill>
                  <a:srgbClr val="00B0F0"/>
                </a:solidFill>
                <a:latin typeface="+mn-lt"/>
                <a:ea typeface="+mn-ea"/>
                <a:cs typeface="+mn-ea"/>
                <a:sym typeface="+mn-lt"/>
              </a:rPr>
              <a:t>表达图表的</a:t>
            </a:r>
            <a:r>
              <a:rPr lang="zh-CN" altLang="en-US" sz="1400" dirty="0" smtClean="0">
                <a:solidFill>
                  <a:srgbClr val="00B0F0"/>
                </a:solidFill>
                <a:latin typeface="+mn-lt"/>
                <a:ea typeface="+mn-ea"/>
                <a:cs typeface="+mn-ea"/>
                <a:sym typeface="+mn-lt"/>
              </a:rPr>
              <a:t>含义</a:t>
            </a:r>
            <a:r>
              <a:rPr lang="en-US" altLang="zh-CN" sz="1400" dirty="0" smtClean="0">
                <a:solidFill>
                  <a:srgbClr val="00B0F0"/>
                </a:solidFill>
                <a:latin typeface="+mn-lt"/>
                <a:ea typeface="+mn-ea"/>
                <a:cs typeface="+mn-ea"/>
                <a:sym typeface="+mn-lt"/>
              </a:rPr>
              <a:t>.</a:t>
            </a:r>
            <a:endParaRPr lang="zh-CN" altLang="en-US" sz="1400" dirty="0">
              <a:solidFill>
                <a:srgbClr val="00B0F0"/>
              </a:solidFill>
              <a:latin typeface="+mn-lt"/>
              <a:ea typeface="+mn-ea"/>
              <a:cs typeface="+mn-ea"/>
              <a:sym typeface="+mn-lt"/>
            </a:endParaRPr>
          </a:p>
          <a:p>
            <a:pPr algn="l"/>
            <a:endParaRPr lang="zh-CN" altLang="en-US" sz="1400" dirty="0">
              <a:solidFill>
                <a:srgbClr val="00B0F0"/>
              </a:solidFill>
              <a:latin typeface="+mn-lt"/>
              <a:ea typeface="+mn-ea"/>
              <a:cs typeface="+mn-ea"/>
              <a:sym typeface="+mn-lt"/>
            </a:endParaRPr>
          </a:p>
        </p:txBody>
      </p:sp>
    </p:spTree>
    <p:extLst>
      <p:ext uri="{BB962C8B-B14F-4D97-AF65-F5344CB8AC3E}">
        <p14:creationId xmlns:p14="http://schemas.microsoft.com/office/powerpoint/2010/main" val="18603036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53" presetClass="entr" presetSubtype="52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p:cTn id="10" dur="500" fill="hold"/>
                                        <p:tgtEl>
                                          <p:spTgt spid="29"/>
                                        </p:tgtEl>
                                        <p:attrNameLst>
                                          <p:attrName>ppt_w</p:attrName>
                                        </p:attrNameLst>
                                      </p:cBhvr>
                                      <p:tavLst>
                                        <p:tav tm="0">
                                          <p:val>
                                            <p:fltVal val="0"/>
                                          </p:val>
                                        </p:tav>
                                        <p:tav tm="100000">
                                          <p:val>
                                            <p:strVal val="#ppt_w"/>
                                          </p:val>
                                        </p:tav>
                                      </p:tavLst>
                                    </p:anim>
                                    <p:anim calcmode="lin" valueType="num">
                                      <p:cBhvr>
                                        <p:cTn id="11" dur="500" fill="hold"/>
                                        <p:tgtEl>
                                          <p:spTgt spid="29"/>
                                        </p:tgtEl>
                                        <p:attrNameLst>
                                          <p:attrName>ppt_h</p:attrName>
                                        </p:attrNameLst>
                                      </p:cBhvr>
                                      <p:tavLst>
                                        <p:tav tm="0">
                                          <p:val>
                                            <p:fltVal val="0"/>
                                          </p:val>
                                        </p:tav>
                                        <p:tav tm="100000">
                                          <p:val>
                                            <p:strVal val="#ppt_h"/>
                                          </p:val>
                                        </p:tav>
                                      </p:tavLst>
                                    </p:anim>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fltVal val="0.5"/>
                                          </p:val>
                                        </p:tav>
                                        <p:tav tm="100000">
                                          <p:val>
                                            <p:strVal val="#ppt_x"/>
                                          </p:val>
                                        </p:tav>
                                      </p:tavLst>
                                    </p:anim>
                                    <p:anim calcmode="lin" valueType="num">
                                      <p:cBhvr>
                                        <p:cTn id="14" dur="500" fill="hold"/>
                                        <p:tgtEl>
                                          <p:spTgt spid="29"/>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25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anim calcmode="lin" valueType="num">
                                      <p:cBhvr>
                                        <p:cTn id="27" dur="500" fill="hold"/>
                                        <p:tgtEl>
                                          <p:spTgt spid="27"/>
                                        </p:tgtEl>
                                        <p:attrNameLst>
                                          <p:attrName>ppt_x</p:attrName>
                                        </p:attrNameLst>
                                      </p:cBhvr>
                                      <p:tavLst>
                                        <p:tav tm="0">
                                          <p:val>
                                            <p:fltVal val="0.5"/>
                                          </p:val>
                                        </p:tav>
                                        <p:tav tm="100000">
                                          <p:val>
                                            <p:strVal val="#ppt_x"/>
                                          </p:val>
                                        </p:tav>
                                      </p:tavLst>
                                    </p:anim>
                                    <p:anim calcmode="lin" valueType="num">
                                      <p:cBhvr>
                                        <p:cTn id="28" dur="500" fill="hold"/>
                                        <p:tgtEl>
                                          <p:spTgt spid="2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5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fltVal val="0.5"/>
                                          </p:val>
                                        </p:tav>
                                        <p:tav tm="100000">
                                          <p:val>
                                            <p:strVal val="#ppt_x"/>
                                          </p:val>
                                        </p:tav>
                                      </p:tavLst>
                                    </p:anim>
                                    <p:anim calcmode="lin" valueType="num">
                                      <p:cBhvr>
                                        <p:cTn id="35" dur="500" fill="hold"/>
                                        <p:tgtEl>
                                          <p:spTgt spid="24"/>
                                        </p:tgtEl>
                                        <p:attrNameLst>
                                          <p:attrName>ppt_y</p:attrName>
                                        </p:attrNameLst>
                                      </p:cBhvr>
                                      <p:tavLst>
                                        <p:tav tm="0">
                                          <p:val>
                                            <p:fltVal val="0.5"/>
                                          </p:val>
                                        </p:tav>
                                        <p:tav tm="100000">
                                          <p:val>
                                            <p:strVal val="#ppt_y"/>
                                          </p:val>
                                        </p:tav>
                                      </p:tavLst>
                                    </p:anim>
                                  </p:childTnLst>
                                </p:cTn>
                              </p:par>
                            </p:childTnLst>
                          </p:cTn>
                        </p:par>
                        <p:par>
                          <p:cTn id="36" fill="hold">
                            <p:stCondLst>
                              <p:cond delay="75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1250"/>
                            </p:stCondLst>
                            <p:childTnLst>
                              <p:par>
                                <p:cTn id="41" presetID="2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175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22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par>
                          <p:cTn id="54" fill="hold">
                            <p:stCondLst>
                              <p:cond delay="2750"/>
                            </p:stCondLst>
                            <p:childTnLst>
                              <p:par>
                                <p:cTn id="55" presetID="22" presetClass="entr" presetSubtype="8" fill="hold"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childTnLst>
                          </p:cTn>
                        </p:par>
                        <p:par>
                          <p:cTn id="58" fill="hold">
                            <p:stCondLst>
                              <p:cond delay="3250"/>
                            </p:stCondLst>
                            <p:childTnLst>
                              <p:par>
                                <p:cTn id="59" presetID="53" presetClass="entr" presetSubtype="16"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par>
                          <p:cTn id="68" fill="hold">
                            <p:stCondLst>
                              <p:cond delay="425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4750"/>
                            </p:stCondLst>
                            <p:childTnLst>
                              <p:par>
                                <p:cTn id="73" presetID="53" presetClass="entr" presetSubtype="16"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childTnLst>
                          </p:cTn>
                        </p:par>
                        <p:par>
                          <p:cTn id="78" fill="hold">
                            <p:stCondLst>
                              <p:cond delay="5250"/>
                            </p:stCondLst>
                            <p:childTnLst>
                              <p:par>
                                <p:cTn id="79" presetID="10"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par>
                          <p:cTn id="82" fill="hold">
                            <p:stCondLst>
                              <p:cond delay="5750"/>
                            </p:stCondLst>
                            <p:childTnLst>
                              <p:par>
                                <p:cTn id="83" presetID="22" presetClass="entr" presetSubtype="8" fill="hold"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left)">
                                      <p:cBhvr>
                                        <p:cTn id="85" dur="500"/>
                                        <p:tgtEl>
                                          <p:spTgt spid="38"/>
                                        </p:tgtEl>
                                      </p:cBhvr>
                                    </p:animEffect>
                                  </p:childTnLst>
                                </p:cTn>
                              </p:par>
                            </p:childTnLst>
                          </p:cTn>
                        </p:par>
                        <p:par>
                          <p:cTn id="86" fill="hold">
                            <p:stCondLst>
                              <p:cond delay="6250"/>
                            </p:stCondLst>
                            <p:childTnLst>
                              <p:par>
                                <p:cTn id="87" presetID="53" presetClass="entr" presetSubtype="16"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Effect transition="in" filter="fade">
                                      <p:cBhvr>
                                        <p:cTn id="91" dur="500"/>
                                        <p:tgtEl>
                                          <p:spTgt spid="39"/>
                                        </p:tgtEl>
                                      </p:cBhvr>
                                    </p:animEffect>
                                  </p:childTnLst>
                                </p:cTn>
                              </p:par>
                            </p:childTnLst>
                          </p:cTn>
                        </p:par>
                        <p:par>
                          <p:cTn id="92" fill="hold">
                            <p:stCondLst>
                              <p:cond delay="6750"/>
                            </p:stCondLst>
                            <p:childTnLst>
                              <p:par>
                                <p:cTn id="93" presetID="10" presetClass="entr" presetSubtype="0"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500"/>
                                        <p:tgtEl>
                                          <p:spTgt spid="40"/>
                                        </p:tgtEl>
                                      </p:cBhvr>
                                    </p:animEffect>
                                  </p:childTnLst>
                                </p:cTn>
                              </p:par>
                            </p:childTnLst>
                          </p:cTn>
                        </p:par>
                        <p:par>
                          <p:cTn id="96" fill="hold">
                            <p:stCondLst>
                              <p:cond delay="7250"/>
                            </p:stCondLst>
                            <p:childTnLst>
                              <p:par>
                                <p:cTn id="97" presetID="22" presetClass="entr" presetSubtype="8" fill="hold" nodeType="after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wipe(left)">
                                      <p:cBhvr>
                                        <p:cTn id="99" dur="500"/>
                                        <p:tgtEl>
                                          <p:spTgt spid="41"/>
                                        </p:tgtEl>
                                      </p:cBhvr>
                                    </p:animEffect>
                                  </p:childTnLst>
                                </p:cTn>
                              </p:par>
                            </p:childTnLst>
                          </p:cTn>
                        </p:par>
                        <p:par>
                          <p:cTn id="100" fill="hold">
                            <p:stCondLst>
                              <p:cond delay="7750"/>
                            </p:stCondLst>
                            <p:childTnLst>
                              <p:par>
                                <p:cTn id="101" presetID="53" presetClass="entr" presetSubtype="16"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childTnLst>
                                </p:cTn>
                              </p:par>
                            </p:childTnLst>
                          </p:cTn>
                        </p:par>
                        <p:par>
                          <p:cTn id="106" fill="hold">
                            <p:stCondLst>
                              <p:cond delay="8250"/>
                            </p:stCondLst>
                            <p:childTnLst>
                              <p:par>
                                <p:cTn id="107" presetID="10" presetClass="entr" presetSubtype="0" fill="hold" grpId="0"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childTnLst>
                          </p:cTn>
                        </p:par>
                        <p:par>
                          <p:cTn id="110" fill="hold">
                            <p:stCondLst>
                              <p:cond delay="8750"/>
                            </p:stCondLst>
                            <p:childTnLst>
                              <p:par>
                                <p:cTn id="111" presetID="22" presetClass="entr" presetSubtype="8"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500"/>
                                        <p:tgtEl>
                                          <p:spTgt spid="44"/>
                                        </p:tgtEl>
                                      </p:cBhvr>
                                    </p:animEffect>
                                  </p:childTnLst>
                                </p:cTn>
                              </p:par>
                            </p:childTnLst>
                          </p:cTn>
                        </p:par>
                        <p:par>
                          <p:cTn id="114" fill="hold">
                            <p:stCondLst>
                              <p:cond delay="9250"/>
                            </p:stCondLst>
                            <p:childTnLst>
                              <p:par>
                                <p:cTn id="115" presetID="53" presetClass="entr" presetSubtype="16" fill="hold" grpId="0" nodeType="afterEffect">
                                  <p:stCondLst>
                                    <p:cond delay="0"/>
                                  </p:stCondLst>
                                  <p:childTnLst>
                                    <p:set>
                                      <p:cBhvr>
                                        <p:cTn id="116" dur="1" fill="hold">
                                          <p:stCondLst>
                                            <p:cond delay="0"/>
                                          </p:stCondLst>
                                        </p:cTn>
                                        <p:tgtEl>
                                          <p:spTgt spid="45"/>
                                        </p:tgtEl>
                                        <p:attrNameLst>
                                          <p:attrName>style.visibility</p:attrName>
                                        </p:attrNameLst>
                                      </p:cBhvr>
                                      <p:to>
                                        <p:strVal val="visible"/>
                                      </p:to>
                                    </p:set>
                                    <p:anim calcmode="lin" valueType="num">
                                      <p:cBhvr>
                                        <p:cTn id="117" dur="500" fill="hold"/>
                                        <p:tgtEl>
                                          <p:spTgt spid="45"/>
                                        </p:tgtEl>
                                        <p:attrNameLst>
                                          <p:attrName>ppt_w</p:attrName>
                                        </p:attrNameLst>
                                      </p:cBhvr>
                                      <p:tavLst>
                                        <p:tav tm="0">
                                          <p:val>
                                            <p:fltVal val="0"/>
                                          </p:val>
                                        </p:tav>
                                        <p:tav tm="100000">
                                          <p:val>
                                            <p:strVal val="#ppt_w"/>
                                          </p:val>
                                        </p:tav>
                                      </p:tavLst>
                                    </p:anim>
                                    <p:anim calcmode="lin" valueType="num">
                                      <p:cBhvr>
                                        <p:cTn id="118" dur="500" fill="hold"/>
                                        <p:tgtEl>
                                          <p:spTgt spid="45"/>
                                        </p:tgtEl>
                                        <p:attrNameLst>
                                          <p:attrName>ppt_h</p:attrName>
                                        </p:attrNameLst>
                                      </p:cBhvr>
                                      <p:tavLst>
                                        <p:tav tm="0">
                                          <p:val>
                                            <p:fltVal val="0"/>
                                          </p:val>
                                        </p:tav>
                                        <p:tav tm="100000">
                                          <p:val>
                                            <p:strVal val="#ppt_h"/>
                                          </p:val>
                                        </p:tav>
                                      </p:tavLst>
                                    </p:anim>
                                    <p:animEffect transition="in" filter="fade">
                                      <p:cBhvr>
                                        <p:cTn id="1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4" grpId="0" animBg="1"/>
      <p:bldP spid="25" grpId="0" animBg="1"/>
      <p:bldP spid="27" grpId="0"/>
      <p:bldP spid="28" grpId="0" animBg="1"/>
      <p:bldP spid="29" grpId="0" animBg="1"/>
      <p:bldP spid="30" grpId="0"/>
      <p:bldP spid="31" grpId="0" animBg="1"/>
      <p:bldP spid="33" grpId="0"/>
      <p:bldP spid="34" grpId="0" animBg="1"/>
      <p:bldP spid="36" grpId="0"/>
      <p:bldP spid="37" grpId="0" animBg="1"/>
      <p:bldP spid="39" grpId="0"/>
      <p:bldP spid="40" grpId="0" animBg="1"/>
      <p:bldP spid="42" grpId="0"/>
      <p:bldP spid="43" grpId="0" animBg="1"/>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利润来源分析</a:t>
            </a:r>
          </a:p>
        </p:txBody>
      </p:sp>
      <p:sp>
        <p:nvSpPr>
          <p:cNvPr id="46" name="TextBox 1"/>
          <p:cNvSpPr txBox="1"/>
          <p:nvPr/>
        </p:nvSpPr>
        <p:spPr>
          <a:xfrm>
            <a:off x="1656868" y="5832946"/>
            <a:ext cx="1315213" cy="338554"/>
          </a:xfrm>
          <a:prstGeom prst="rect">
            <a:avLst/>
          </a:prstGeom>
          <a:noFill/>
        </p:spPr>
        <p:txBody>
          <a:bodyPr wrap="square" rtlCol="0">
            <a:spAutoFit/>
          </a:bodyPr>
          <a:lstStyle/>
          <a:p>
            <a:pPr algn="ctr"/>
            <a:r>
              <a:rPr lang="zh-CN" altLang="en-US" sz="1600" dirty="0">
                <a:solidFill>
                  <a:srgbClr val="00B0F0"/>
                </a:solidFill>
                <a:cs typeface="+mn-ea"/>
                <a:sym typeface="+mn-lt"/>
              </a:rPr>
              <a:t>收入来源一</a:t>
            </a:r>
          </a:p>
        </p:txBody>
      </p:sp>
      <p:sp>
        <p:nvSpPr>
          <p:cNvPr id="47" name="TextBox 2"/>
          <p:cNvSpPr txBox="1"/>
          <p:nvPr/>
        </p:nvSpPr>
        <p:spPr>
          <a:xfrm>
            <a:off x="1184073" y="5152545"/>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100</a:t>
            </a:r>
            <a:endParaRPr lang="zh-CN" altLang="en-US" sz="1200" dirty="0">
              <a:solidFill>
                <a:srgbClr val="00B0F0"/>
              </a:solidFill>
              <a:cs typeface="+mn-ea"/>
              <a:sym typeface="+mn-lt"/>
            </a:endParaRPr>
          </a:p>
        </p:txBody>
      </p:sp>
      <p:sp>
        <p:nvSpPr>
          <p:cNvPr id="48" name="TextBox 3"/>
          <p:cNvSpPr txBox="1"/>
          <p:nvPr/>
        </p:nvSpPr>
        <p:spPr>
          <a:xfrm>
            <a:off x="3158140" y="5832946"/>
            <a:ext cx="1315213" cy="338554"/>
          </a:xfrm>
          <a:prstGeom prst="rect">
            <a:avLst/>
          </a:prstGeom>
          <a:noFill/>
        </p:spPr>
        <p:txBody>
          <a:bodyPr wrap="square" rtlCol="0">
            <a:spAutoFit/>
          </a:bodyPr>
          <a:lstStyle/>
          <a:p>
            <a:pPr algn="ctr"/>
            <a:r>
              <a:rPr lang="zh-CN" altLang="en-US" sz="1600" dirty="0">
                <a:solidFill>
                  <a:srgbClr val="00B0F0"/>
                </a:solidFill>
                <a:cs typeface="+mn-ea"/>
                <a:sym typeface="+mn-lt"/>
              </a:rPr>
              <a:t>收入来源二</a:t>
            </a:r>
          </a:p>
        </p:txBody>
      </p:sp>
      <p:sp>
        <p:nvSpPr>
          <p:cNvPr id="49" name="TextBox 4"/>
          <p:cNvSpPr txBox="1"/>
          <p:nvPr/>
        </p:nvSpPr>
        <p:spPr>
          <a:xfrm>
            <a:off x="4639091" y="5832946"/>
            <a:ext cx="1315213" cy="338554"/>
          </a:xfrm>
          <a:prstGeom prst="rect">
            <a:avLst/>
          </a:prstGeom>
          <a:noFill/>
        </p:spPr>
        <p:txBody>
          <a:bodyPr wrap="square" rtlCol="0">
            <a:spAutoFit/>
          </a:bodyPr>
          <a:lstStyle/>
          <a:p>
            <a:pPr algn="ctr"/>
            <a:r>
              <a:rPr lang="zh-CN" altLang="en-US" sz="1600" dirty="0">
                <a:solidFill>
                  <a:srgbClr val="00B0F0"/>
                </a:solidFill>
                <a:cs typeface="+mn-ea"/>
                <a:sym typeface="+mn-lt"/>
              </a:rPr>
              <a:t>收入来源三</a:t>
            </a:r>
          </a:p>
        </p:txBody>
      </p:sp>
      <p:sp>
        <p:nvSpPr>
          <p:cNvPr id="50" name="TextBox 5"/>
          <p:cNvSpPr txBox="1"/>
          <p:nvPr/>
        </p:nvSpPr>
        <p:spPr>
          <a:xfrm>
            <a:off x="6120043" y="5832946"/>
            <a:ext cx="1315213" cy="338554"/>
          </a:xfrm>
          <a:prstGeom prst="rect">
            <a:avLst/>
          </a:prstGeom>
          <a:noFill/>
        </p:spPr>
        <p:txBody>
          <a:bodyPr wrap="square" rtlCol="0">
            <a:spAutoFit/>
          </a:bodyPr>
          <a:lstStyle/>
          <a:p>
            <a:pPr algn="ctr"/>
            <a:r>
              <a:rPr lang="zh-CN" altLang="en-US" sz="1600" dirty="0">
                <a:solidFill>
                  <a:srgbClr val="00B0F0"/>
                </a:solidFill>
                <a:cs typeface="+mn-ea"/>
                <a:sym typeface="+mn-lt"/>
              </a:rPr>
              <a:t>收入来源四</a:t>
            </a:r>
          </a:p>
        </p:txBody>
      </p:sp>
      <p:sp>
        <p:nvSpPr>
          <p:cNvPr id="51" name="TextBox 6"/>
          <p:cNvSpPr txBox="1"/>
          <p:nvPr/>
        </p:nvSpPr>
        <p:spPr>
          <a:xfrm>
            <a:off x="1184073" y="4660492"/>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200</a:t>
            </a:r>
            <a:endParaRPr lang="zh-CN" altLang="en-US" sz="1200" dirty="0">
              <a:solidFill>
                <a:srgbClr val="00B0F0"/>
              </a:solidFill>
              <a:cs typeface="+mn-ea"/>
              <a:sym typeface="+mn-lt"/>
            </a:endParaRPr>
          </a:p>
        </p:txBody>
      </p:sp>
      <p:sp>
        <p:nvSpPr>
          <p:cNvPr id="52" name="TextBox 7"/>
          <p:cNvSpPr txBox="1"/>
          <p:nvPr/>
        </p:nvSpPr>
        <p:spPr>
          <a:xfrm>
            <a:off x="1184073" y="4168437"/>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300</a:t>
            </a:r>
            <a:endParaRPr lang="zh-CN" altLang="en-US" sz="1200" dirty="0">
              <a:solidFill>
                <a:srgbClr val="00B0F0"/>
              </a:solidFill>
              <a:cs typeface="+mn-ea"/>
              <a:sym typeface="+mn-lt"/>
            </a:endParaRPr>
          </a:p>
        </p:txBody>
      </p:sp>
      <p:sp>
        <p:nvSpPr>
          <p:cNvPr id="53" name="TextBox 8"/>
          <p:cNvSpPr txBox="1"/>
          <p:nvPr/>
        </p:nvSpPr>
        <p:spPr>
          <a:xfrm>
            <a:off x="1184073" y="3676381"/>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400</a:t>
            </a:r>
            <a:endParaRPr lang="zh-CN" altLang="en-US" sz="1200" dirty="0">
              <a:solidFill>
                <a:srgbClr val="00B0F0"/>
              </a:solidFill>
              <a:cs typeface="+mn-ea"/>
              <a:sym typeface="+mn-lt"/>
            </a:endParaRPr>
          </a:p>
        </p:txBody>
      </p:sp>
      <p:sp>
        <p:nvSpPr>
          <p:cNvPr id="54" name="TextBox 9"/>
          <p:cNvSpPr txBox="1"/>
          <p:nvPr/>
        </p:nvSpPr>
        <p:spPr>
          <a:xfrm>
            <a:off x="1184073" y="3184328"/>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500</a:t>
            </a:r>
            <a:endParaRPr lang="zh-CN" altLang="en-US" sz="1200" dirty="0">
              <a:solidFill>
                <a:srgbClr val="00B0F0"/>
              </a:solidFill>
              <a:cs typeface="+mn-ea"/>
              <a:sym typeface="+mn-lt"/>
            </a:endParaRPr>
          </a:p>
        </p:txBody>
      </p:sp>
      <p:sp>
        <p:nvSpPr>
          <p:cNvPr id="55" name="TextBox 10"/>
          <p:cNvSpPr txBox="1"/>
          <p:nvPr/>
        </p:nvSpPr>
        <p:spPr>
          <a:xfrm>
            <a:off x="1184073" y="2692273"/>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600</a:t>
            </a:r>
            <a:endParaRPr lang="zh-CN" altLang="en-US" sz="1200" dirty="0">
              <a:solidFill>
                <a:srgbClr val="00B0F0"/>
              </a:solidFill>
              <a:cs typeface="+mn-ea"/>
              <a:sym typeface="+mn-lt"/>
            </a:endParaRPr>
          </a:p>
        </p:txBody>
      </p:sp>
      <p:sp>
        <p:nvSpPr>
          <p:cNvPr id="56" name="TextBox 11"/>
          <p:cNvSpPr txBox="1"/>
          <p:nvPr/>
        </p:nvSpPr>
        <p:spPr>
          <a:xfrm>
            <a:off x="1184073" y="2191893"/>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700</a:t>
            </a:r>
            <a:endParaRPr lang="zh-CN" altLang="en-US" sz="1200" dirty="0">
              <a:solidFill>
                <a:srgbClr val="00B0F0"/>
              </a:solidFill>
              <a:cs typeface="+mn-ea"/>
              <a:sym typeface="+mn-lt"/>
            </a:endParaRPr>
          </a:p>
        </p:txBody>
      </p:sp>
      <p:grpSp>
        <p:nvGrpSpPr>
          <p:cNvPr id="57" name="组合 56"/>
          <p:cNvGrpSpPr/>
          <p:nvPr/>
        </p:nvGrpSpPr>
        <p:grpSpPr>
          <a:xfrm>
            <a:off x="1568116" y="1800496"/>
            <a:ext cx="5952661" cy="3936437"/>
            <a:chOff x="1126939" y="1350372"/>
            <a:chExt cx="4464496" cy="2952328"/>
          </a:xfrm>
        </p:grpSpPr>
        <p:cxnSp>
          <p:nvCxnSpPr>
            <p:cNvPr id="58" name="直接连接符 57"/>
            <p:cNvCxnSpPr/>
            <p:nvPr/>
          </p:nvCxnSpPr>
          <p:spPr>
            <a:xfrm>
              <a:off x="1126939" y="4302700"/>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26939" y="3933659"/>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126939" y="3564618"/>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126939" y="3195577"/>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126939" y="2826536"/>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26939" y="2457495"/>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126939" y="2088454"/>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26939" y="1719413"/>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26939" y="1350372"/>
              <a:ext cx="446449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67" name="TextBox 22"/>
          <p:cNvSpPr txBox="1"/>
          <p:nvPr/>
        </p:nvSpPr>
        <p:spPr>
          <a:xfrm>
            <a:off x="1184073" y="1708164"/>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800</a:t>
            </a:r>
            <a:endParaRPr lang="zh-CN" altLang="en-US" sz="1200" dirty="0">
              <a:solidFill>
                <a:srgbClr val="00B0F0"/>
              </a:solidFill>
              <a:cs typeface="+mn-ea"/>
              <a:sym typeface="+mn-lt"/>
            </a:endParaRPr>
          </a:p>
        </p:txBody>
      </p:sp>
      <p:sp>
        <p:nvSpPr>
          <p:cNvPr id="68" name="TextBox 23"/>
          <p:cNvSpPr txBox="1"/>
          <p:nvPr/>
        </p:nvSpPr>
        <p:spPr>
          <a:xfrm>
            <a:off x="1184073" y="5644602"/>
            <a:ext cx="288032" cy="184666"/>
          </a:xfrm>
          <a:prstGeom prst="rect">
            <a:avLst/>
          </a:prstGeom>
          <a:noFill/>
        </p:spPr>
        <p:txBody>
          <a:bodyPr wrap="square" lIns="0" tIns="0" rIns="0" bIns="0" rtlCol="0">
            <a:spAutoFit/>
          </a:bodyPr>
          <a:lstStyle/>
          <a:p>
            <a:pPr algn="just"/>
            <a:r>
              <a:rPr lang="en-US" altLang="zh-CN" sz="1200" dirty="0">
                <a:solidFill>
                  <a:srgbClr val="00B0F0"/>
                </a:solidFill>
                <a:cs typeface="+mn-ea"/>
                <a:sym typeface="+mn-lt"/>
              </a:rPr>
              <a:t>0</a:t>
            </a:r>
            <a:endParaRPr lang="zh-CN" altLang="en-US" sz="1200" dirty="0">
              <a:solidFill>
                <a:srgbClr val="00B0F0"/>
              </a:solidFill>
              <a:cs typeface="+mn-ea"/>
              <a:sym typeface="+mn-lt"/>
            </a:endParaRPr>
          </a:p>
        </p:txBody>
      </p:sp>
      <p:sp>
        <p:nvSpPr>
          <p:cNvPr id="69" name="矩形 68"/>
          <p:cNvSpPr/>
          <p:nvPr/>
        </p:nvSpPr>
        <p:spPr>
          <a:xfrm>
            <a:off x="1915895" y="2292553"/>
            <a:ext cx="864096" cy="34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0" name="矩形 69"/>
          <p:cNvSpPr/>
          <p:nvPr/>
        </p:nvSpPr>
        <p:spPr>
          <a:xfrm>
            <a:off x="1915895" y="2533553"/>
            <a:ext cx="864096" cy="3203384"/>
          </a:xfrm>
          <a:prstGeom prst="rect">
            <a:avLst/>
          </a:prstGeom>
          <a:solidFill>
            <a:srgbClr val="00B0F0"/>
          </a:solidFill>
          <a:ln>
            <a:noFill/>
          </a:ln>
          <a:effectLst>
            <a:outerShdw blurRad="228600" dist="101600" dir="8400000" sx="105000" sy="10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1" name="矩形 70"/>
          <p:cNvSpPr/>
          <p:nvPr/>
        </p:nvSpPr>
        <p:spPr>
          <a:xfrm>
            <a:off x="3383697" y="3276661"/>
            <a:ext cx="864096" cy="246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2" name="矩形 71"/>
          <p:cNvSpPr/>
          <p:nvPr/>
        </p:nvSpPr>
        <p:spPr>
          <a:xfrm>
            <a:off x="3383697" y="3676384"/>
            <a:ext cx="864096" cy="2060555"/>
          </a:xfrm>
          <a:prstGeom prst="rect">
            <a:avLst/>
          </a:prstGeom>
          <a:solidFill>
            <a:srgbClr val="00B0F0"/>
          </a:solidFill>
          <a:ln>
            <a:noFill/>
          </a:ln>
          <a:effectLst>
            <a:outerShdw blurRad="228600" dist="101600" dir="8400000" sx="105000" sy="10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3" name="矩形 72"/>
          <p:cNvSpPr/>
          <p:nvPr/>
        </p:nvSpPr>
        <p:spPr>
          <a:xfrm>
            <a:off x="4864648" y="4014743"/>
            <a:ext cx="864096" cy="1722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4" name="矩形 73"/>
          <p:cNvSpPr/>
          <p:nvPr/>
        </p:nvSpPr>
        <p:spPr>
          <a:xfrm>
            <a:off x="4864648" y="4660491"/>
            <a:ext cx="864096" cy="1076444"/>
          </a:xfrm>
          <a:prstGeom prst="rect">
            <a:avLst/>
          </a:prstGeom>
          <a:solidFill>
            <a:srgbClr val="00B0F0"/>
          </a:solidFill>
          <a:ln>
            <a:noFill/>
          </a:ln>
          <a:effectLst>
            <a:outerShdw blurRad="228600" dist="101600" dir="8400000" sx="105000" sy="10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5" name="矩形 74"/>
          <p:cNvSpPr/>
          <p:nvPr/>
        </p:nvSpPr>
        <p:spPr>
          <a:xfrm>
            <a:off x="6353552" y="4260772"/>
            <a:ext cx="864096" cy="147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6" name="矩形 75"/>
          <p:cNvSpPr/>
          <p:nvPr/>
        </p:nvSpPr>
        <p:spPr>
          <a:xfrm>
            <a:off x="6353552" y="4581130"/>
            <a:ext cx="864096" cy="1155807"/>
          </a:xfrm>
          <a:prstGeom prst="rect">
            <a:avLst/>
          </a:prstGeom>
          <a:solidFill>
            <a:srgbClr val="00B0F0"/>
          </a:solidFill>
          <a:ln>
            <a:noFill/>
          </a:ln>
          <a:effectLst>
            <a:outerShdw blurRad="228600" dist="101600" dir="8400000" sx="105000" sy="10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sp>
        <p:nvSpPr>
          <p:cNvPr id="77" name="TextBox 32"/>
          <p:cNvSpPr txBox="1"/>
          <p:nvPr/>
        </p:nvSpPr>
        <p:spPr>
          <a:xfrm>
            <a:off x="8112225" y="2276874"/>
            <a:ext cx="3264363" cy="1354538"/>
          </a:xfrm>
          <a:prstGeom prst="rect">
            <a:avLst/>
          </a:prstGeom>
          <a:noFill/>
        </p:spPr>
        <p:txBody>
          <a:bodyPr wrap="square" lIns="0" tIns="0" rIns="0" bIns="0" rtlCol="0">
            <a:spAutoFit/>
          </a:bodyPr>
          <a:lstStyle/>
          <a:p>
            <a:pPr algn="just">
              <a:lnSpc>
                <a:spcPct val="120000"/>
              </a:lnSpc>
            </a:pPr>
            <a:r>
              <a:rPr lang="zh-CN" altLang="en-US" sz="1467" dirty="0">
                <a:solidFill>
                  <a:srgbClr val="00B0F0"/>
                </a:solidFill>
                <a:cs typeface="+mn-ea"/>
                <a:sym typeface="+mn-lt"/>
              </a:rPr>
              <a:t>       点击输入简要文字解说，解说文字尽量概括精炼，不用多余的文字修饰，简洁精准的 解说所提炼的核心概念。 点击输入简要文字解说，解说文字尽量概括精炼，不用多余的文字修饰。</a:t>
            </a:r>
          </a:p>
        </p:txBody>
      </p:sp>
      <p:sp>
        <p:nvSpPr>
          <p:cNvPr id="78" name="TextBox 33"/>
          <p:cNvSpPr txBox="1"/>
          <p:nvPr/>
        </p:nvSpPr>
        <p:spPr>
          <a:xfrm>
            <a:off x="8112226" y="1631200"/>
            <a:ext cx="2745791" cy="410433"/>
          </a:xfrm>
          <a:prstGeom prst="rect">
            <a:avLst/>
          </a:prstGeom>
          <a:noFill/>
        </p:spPr>
        <p:txBody>
          <a:bodyPr wrap="square" lIns="0" tIns="0" rIns="0" bIns="0" rtlCol="0">
            <a:spAutoFit/>
          </a:bodyPr>
          <a:lstStyle/>
          <a:p>
            <a:r>
              <a:rPr lang="zh-CN" altLang="en-US" sz="2667" dirty="0">
                <a:solidFill>
                  <a:schemeClr val="bg1"/>
                </a:solidFill>
                <a:cs typeface="+mn-ea"/>
                <a:sym typeface="+mn-lt"/>
              </a:rPr>
              <a:t>点击输入标题文本</a:t>
            </a:r>
          </a:p>
        </p:txBody>
      </p:sp>
      <p:sp>
        <p:nvSpPr>
          <p:cNvPr id="79" name="TextBox 34"/>
          <p:cNvSpPr txBox="1"/>
          <p:nvPr/>
        </p:nvSpPr>
        <p:spPr>
          <a:xfrm>
            <a:off x="8081746" y="4157596"/>
            <a:ext cx="3033823" cy="615553"/>
          </a:xfrm>
          <a:prstGeom prst="rect">
            <a:avLst/>
          </a:prstGeom>
          <a:noFill/>
        </p:spPr>
        <p:txBody>
          <a:bodyPr wrap="square" lIns="0" tIns="0" rIns="0" bIns="0" rtlCol="0">
            <a:spAutoFit/>
          </a:bodyPr>
          <a:lstStyle/>
          <a:p>
            <a:r>
              <a:rPr lang="en-US" altLang="zh-CN" sz="4000" dirty="0">
                <a:solidFill>
                  <a:schemeClr val="bg1"/>
                </a:solidFill>
                <a:cs typeface="+mn-ea"/>
                <a:sym typeface="+mn-lt"/>
              </a:rPr>
              <a:t>18,500,000</a:t>
            </a:r>
            <a:endParaRPr lang="zh-CN" altLang="en-US" sz="4000" dirty="0">
              <a:solidFill>
                <a:schemeClr val="bg1"/>
              </a:solidFill>
              <a:cs typeface="+mn-ea"/>
              <a:sym typeface="+mn-lt"/>
            </a:endParaRPr>
          </a:p>
        </p:txBody>
      </p:sp>
      <p:sp>
        <p:nvSpPr>
          <p:cNvPr id="80" name="TextBox 35"/>
          <p:cNvSpPr txBox="1"/>
          <p:nvPr/>
        </p:nvSpPr>
        <p:spPr>
          <a:xfrm>
            <a:off x="8112224" y="3841380"/>
            <a:ext cx="1920213" cy="287323"/>
          </a:xfrm>
          <a:prstGeom prst="rect">
            <a:avLst/>
          </a:prstGeom>
          <a:noFill/>
        </p:spPr>
        <p:txBody>
          <a:bodyPr wrap="square" lIns="0" tIns="0" rIns="0" bIns="0" rtlCol="0">
            <a:spAutoFit/>
          </a:bodyPr>
          <a:lstStyle/>
          <a:p>
            <a:r>
              <a:rPr lang="zh-CN" altLang="en-US" sz="1867" b="1" dirty="0">
                <a:solidFill>
                  <a:srgbClr val="00B0F0"/>
                </a:solidFill>
                <a:cs typeface="+mn-ea"/>
                <a:sym typeface="+mn-lt"/>
              </a:rPr>
              <a:t>全年总额：</a:t>
            </a:r>
          </a:p>
        </p:txBody>
      </p:sp>
      <p:sp>
        <p:nvSpPr>
          <p:cNvPr id="81" name="TextBox 38"/>
          <p:cNvSpPr txBox="1"/>
          <p:nvPr/>
        </p:nvSpPr>
        <p:spPr>
          <a:xfrm>
            <a:off x="8126760" y="5370976"/>
            <a:ext cx="846571" cy="287323"/>
          </a:xfrm>
          <a:prstGeom prst="rect">
            <a:avLst/>
          </a:prstGeom>
          <a:noFill/>
        </p:spPr>
        <p:txBody>
          <a:bodyPr wrap="square" lIns="0" tIns="0" rIns="0" bIns="0" rtlCol="0">
            <a:spAutoFit/>
          </a:bodyPr>
          <a:lstStyle/>
          <a:p>
            <a:r>
              <a:rPr lang="zh-CN" altLang="en-US" sz="1867" dirty="0">
                <a:solidFill>
                  <a:srgbClr val="00B0F0"/>
                </a:solidFill>
                <a:cs typeface="+mn-ea"/>
                <a:sym typeface="+mn-lt"/>
              </a:rPr>
              <a:t>毛利润</a:t>
            </a:r>
          </a:p>
        </p:txBody>
      </p:sp>
      <p:sp>
        <p:nvSpPr>
          <p:cNvPr id="82" name="TextBox 39"/>
          <p:cNvSpPr txBox="1"/>
          <p:nvPr/>
        </p:nvSpPr>
        <p:spPr>
          <a:xfrm>
            <a:off x="8126760" y="5830040"/>
            <a:ext cx="846571" cy="287323"/>
          </a:xfrm>
          <a:prstGeom prst="rect">
            <a:avLst/>
          </a:prstGeom>
          <a:noFill/>
        </p:spPr>
        <p:txBody>
          <a:bodyPr wrap="square" lIns="0" tIns="0" rIns="0" bIns="0" rtlCol="0">
            <a:spAutoFit/>
          </a:bodyPr>
          <a:lstStyle/>
          <a:p>
            <a:r>
              <a:rPr lang="zh-CN" altLang="en-US" sz="1867" dirty="0">
                <a:solidFill>
                  <a:srgbClr val="00B0F0"/>
                </a:solidFill>
                <a:cs typeface="+mn-ea"/>
                <a:sym typeface="+mn-lt"/>
              </a:rPr>
              <a:t>纯利润</a:t>
            </a:r>
          </a:p>
        </p:txBody>
      </p:sp>
      <p:sp>
        <p:nvSpPr>
          <p:cNvPr id="83" name="TextBox 9"/>
          <p:cNvSpPr txBox="1">
            <a:spLocks noChangeArrowheads="1"/>
          </p:cNvSpPr>
          <p:nvPr/>
        </p:nvSpPr>
        <p:spPr bwMode="auto">
          <a:xfrm>
            <a:off x="4941297" y="3642794"/>
            <a:ext cx="73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F0"/>
                </a:solidFill>
                <a:latin typeface="+mn-lt"/>
                <a:ea typeface="+mn-ea"/>
                <a:cs typeface="+mn-ea"/>
                <a:sym typeface="+mn-lt"/>
              </a:rPr>
              <a:t>350</a:t>
            </a:r>
            <a:r>
              <a:rPr lang="zh-CN" altLang="en-US" sz="2000" b="1" dirty="0">
                <a:solidFill>
                  <a:srgbClr val="00B0F0"/>
                </a:solidFill>
                <a:latin typeface="+mn-lt"/>
                <a:ea typeface="+mn-ea"/>
                <a:cs typeface="+mn-ea"/>
                <a:sym typeface="+mn-lt"/>
              </a:rPr>
              <a:t>万</a:t>
            </a:r>
          </a:p>
        </p:txBody>
      </p:sp>
      <p:sp>
        <p:nvSpPr>
          <p:cNvPr id="84" name="TextBox 9"/>
          <p:cNvSpPr txBox="1">
            <a:spLocks noChangeArrowheads="1"/>
          </p:cNvSpPr>
          <p:nvPr/>
        </p:nvSpPr>
        <p:spPr bwMode="auto">
          <a:xfrm>
            <a:off x="3449462" y="2929205"/>
            <a:ext cx="73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F0"/>
                </a:solidFill>
                <a:latin typeface="+mn-lt"/>
                <a:ea typeface="+mn-ea"/>
                <a:cs typeface="+mn-ea"/>
                <a:sym typeface="+mn-lt"/>
              </a:rPr>
              <a:t>500</a:t>
            </a:r>
            <a:r>
              <a:rPr lang="zh-CN" altLang="en-US" sz="2000" b="1" dirty="0">
                <a:solidFill>
                  <a:srgbClr val="00B0F0"/>
                </a:solidFill>
                <a:latin typeface="+mn-lt"/>
                <a:ea typeface="+mn-ea"/>
                <a:cs typeface="+mn-ea"/>
                <a:sym typeface="+mn-lt"/>
              </a:rPr>
              <a:t>万</a:t>
            </a:r>
          </a:p>
        </p:txBody>
      </p:sp>
      <p:sp>
        <p:nvSpPr>
          <p:cNvPr id="85" name="TextBox 9"/>
          <p:cNvSpPr txBox="1">
            <a:spLocks noChangeArrowheads="1"/>
          </p:cNvSpPr>
          <p:nvPr/>
        </p:nvSpPr>
        <p:spPr bwMode="auto">
          <a:xfrm>
            <a:off x="6415085" y="3921968"/>
            <a:ext cx="73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F0"/>
                </a:solidFill>
                <a:latin typeface="+mn-lt"/>
                <a:ea typeface="+mn-ea"/>
                <a:cs typeface="+mn-ea"/>
                <a:sym typeface="+mn-lt"/>
              </a:rPr>
              <a:t>300</a:t>
            </a:r>
            <a:r>
              <a:rPr lang="zh-CN" altLang="en-US" sz="2000" b="1" dirty="0">
                <a:solidFill>
                  <a:srgbClr val="00B0F0"/>
                </a:solidFill>
                <a:latin typeface="+mn-lt"/>
                <a:ea typeface="+mn-ea"/>
                <a:cs typeface="+mn-ea"/>
                <a:sym typeface="+mn-lt"/>
              </a:rPr>
              <a:t>万</a:t>
            </a:r>
          </a:p>
        </p:txBody>
      </p:sp>
      <p:sp>
        <p:nvSpPr>
          <p:cNvPr id="86" name="TextBox 47"/>
          <p:cNvSpPr txBox="1"/>
          <p:nvPr/>
        </p:nvSpPr>
        <p:spPr>
          <a:xfrm>
            <a:off x="952173" y="5863724"/>
            <a:ext cx="704697" cy="276999"/>
          </a:xfrm>
          <a:prstGeom prst="rect">
            <a:avLst/>
          </a:prstGeom>
          <a:noFill/>
        </p:spPr>
        <p:txBody>
          <a:bodyPr wrap="square" rtlCol="0">
            <a:spAutoFit/>
          </a:bodyPr>
          <a:lstStyle/>
          <a:p>
            <a:pPr algn="ctr"/>
            <a:r>
              <a:rPr lang="zh-CN" altLang="en-US" sz="1200" dirty="0">
                <a:solidFill>
                  <a:srgbClr val="00B0F0"/>
                </a:solidFill>
                <a:cs typeface="+mn-ea"/>
                <a:sym typeface="+mn-lt"/>
              </a:rPr>
              <a:t>（万元）</a:t>
            </a:r>
          </a:p>
        </p:txBody>
      </p:sp>
      <p:sp>
        <p:nvSpPr>
          <p:cNvPr id="87" name="TextBox 9"/>
          <p:cNvSpPr txBox="1">
            <a:spLocks noChangeArrowheads="1"/>
          </p:cNvSpPr>
          <p:nvPr/>
        </p:nvSpPr>
        <p:spPr bwMode="auto">
          <a:xfrm>
            <a:off x="2065015" y="2660915"/>
            <a:ext cx="565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600" dirty="0">
                <a:solidFill>
                  <a:schemeClr val="bg1"/>
                </a:solidFill>
                <a:latin typeface="+mn-lt"/>
                <a:ea typeface="+mn-ea"/>
                <a:cs typeface="+mn-ea"/>
                <a:sym typeface="+mn-lt"/>
              </a:rPr>
              <a:t>650</a:t>
            </a:r>
            <a:r>
              <a:rPr lang="zh-CN" altLang="en-US" sz="1600" dirty="0">
                <a:solidFill>
                  <a:schemeClr val="bg1"/>
                </a:solidFill>
                <a:latin typeface="+mn-lt"/>
                <a:ea typeface="+mn-ea"/>
                <a:cs typeface="+mn-ea"/>
                <a:sym typeface="+mn-lt"/>
              </a:rPr>
              <a:t>万</a:t>
            </a:r>
          </a:p>
        </p:txBody>
      </p:sp>
      <p:sp>
        <p:nvSpPr>
          <p:cNvPr id="88" name="TextBox 9"/>
          <p:cNvSpPr txBox="1">
            <a:spLocks noChangeArrowheads="1"/>
          </p:cNvSpPr>
          <p:nvPr/>
        </p:nvSpPr>
        <p:spPr bwMode="auto">
          <a:xfrm>
            <a:off x="3532815" y="3781726"/>
            <a:ext cx="565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600" dirty="0">
                <a:solidFill>
                  <a:schemeClr val="bg1"/>
                </a:solidFill>
                <a:latin typeface="+mn-lt"/>
                <a:ea typeface="+mn-ea"/>
                <a:cs typeface="+mn-ea"/>
                <a:sym typeface="+mn-lt"/>
              </a:rPr>
              <a:t>420</a:t>
            </a:r>
            <a:r>
              <a:rPr lang="zh-CN" altLang="en-US" sz="1600" dirty="0">
                <a:solidFill>
                  <a:schemeClr val="bg1"/>
                </a:solidFill>
                <a:latin typeface="+mn-lt"/>
                <a:ea typeface="+mn-ea"/>
                <a:cs typeface="+mn-ea"/>
                <a:sym typeface="+mn-lt"/>
              </a:rPr>
              <a:t>万</a:t>
            </a:r>
          </a:p>
        </p:txBody>
      </p:sp>
      <p:sp>
        <p:nvSpPr>
          <p:cNvPr id="89" name="TextBox 9"/>
          <p:cNvSpPr txBox="1">
            <a:spLocks noChangeArrowheads="1"/>
          </p:cNvSpPr>
          <p:nvPr/>
        </p:nvSpPr>
        <p:spPr bwMode="auto">
          <a:xfrm>
            <a:off x="5013767" y="4752826"/>
            <a:ext cx="565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600" dirty="0">
                <a:solidFill>
                  <a:schemeClr val="bg1"/>
                </a:solidFill>
                <a:latin typeface="+mn-lt"/>
                <a:ea typeface="+mn-ea"/>
                <a:cs typeface="+mn-ea"/>
                <a:sym typeface="+mn-lt"/>
              </a:rPr>
              <a:t>220</a:t>
            </a:r>
            <a:r>
              <a:rPr lang="zh-CN" altLang="en-US" sz="1600" dirty="0">
                <a:solidFill>
                  <a:schemeClr val="bg1"/>
                </a:solidFill>
                <a:latin typeface="+mn-lt"/>
                <a:ea typeface="+mn-ea"/>
                <a:cs typeface="+mn-ea"/>
                <a:sym typeface="+mn-lt"/>
              </a:rPr>
              <a:t>万</a:t>
            </a:r>
          </a:p>
        </p:txBody>
      </p:sp>
      <p:sp>
        <p:nvSpPr>
          <p:cNvPr id="90" name="TextBox 9"/>
          <p:cNvSpPr txBox="1">
            <a:spLocks noChangeArrowheads="1"/>
          </p:cNvSpPr>
          <p:nvPr/>
        </p:nvSpPr>
        <p:spPr bwMode="auto">
          <a:xfrm>
            <a:off x="6471603" y="4722046"/>
            <a:ext cx="565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600" dirty="0">
                <a:solidFill>
                  <a:schemeClr val="bg1"/>
                </a:solidFill>
                <a:latin typeface="+mn-lt"/>
                <a:ea typeface="+mn-ea"/>
                <a:cs typeface="+mn-ea"/>
                <a:sym typeface="+mn-lt"/>
              </a:rPr>
              <a:t>240</a:t>
            </a:r>
            <a:r>
              <a:rPr lang="zh-CN" altLang="en-US" sz="1600" dirty="0">
                <a:solidFill>
                  <a:schemeClr val="bg1"/>
                </a:solidFill>
                <a:latin typeface="+mn-lt"/>
                <a:ea typeface="+mn-ea"/>
                <a:cs typeface="+mn-ea"/>
                <a:sym typeface="+mn-lt"/>
              </a:rPr>
              <a:t>万</a:t>
            </a:r>
          </a:p>
        </p:txBody>
      </p:sp>
      <p:sp>
        <p:nvSpPr>
          <p:cNvPr id="91" name="矩形 90"/>
          <p:cNvSpPr/>
          <p:nvPr/>
        </p:nvSpPr>
        <p:spPr>
          <a:xfrm>
            <a:off x="8973331" y="5405636"/>
            <a:ext cx="511789" cy="245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92" name="矩形 91"/>
          <p:cNvSpPr/>
          <p:nvPr/>
        </p:nvSpPr>
        <p:spPr>
          <a:xfrm>
            <a:off x="8973331" y="5850753"/>
            <a:ext cx="511789" cy="2458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93" name="TextBox 9"/>
          <p:cNvSpPr txBox="1">
            <a:spLocks noChangeArrowheads="1"/>
          </p:cNvSpPr>
          <p:nvPr/>
        </p:nvSpPr>
        <p:spPr bwMode="auto">
          <a:xfrm>
            <a:off x="1998515" y="1969098"/>
            <a:ext cx="73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F0"/>
                </a:solidFill>
                <a:latin typeface="+mn-lt"/>
                <a:ea typeface="+mn-ea"/>
                <a:cs typeface="+mn-ea"/>
                <a:sym typeface="+mn-lt"/>
              </a:rPr>
              <a:t>700</a:t>
            </a:r>
            <a:r>
              <a:rPr lang="zh-CN" altLang="en-US" sz="2000" b="1" dirty="0">
                <a:solidFill>
                  <a:srgbClr val="00B0F0"/>
                </a:solidFill>
                <a:latin typeface="+mn-lt"/>
                <a:ea typeface="+mn-ea"/>
                <a:cs typeface="+mn-ea"/>
                <a:sym typeface="+mn-lt"/>
              </a:rPr>
              <a:t>万</a:t>
            </a:r>
          </a:p>
        </p:txBody>
      </p:sp>
    </p:spTree>
    <p:extLst>
      <p:ext uri="{BB962C8B-B14F-4D97-AF65-F5344CB8AC3E}">
        <p14:creationId xmlns:p14="http://schemas.microsoft.com/office/powerpoint/2010/main" val="163436283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100" fill="hold"/>
                                        <p:tgtEl>
                                          <p:spTgt spid="68"/>
                                        </p:tgtEl>
                                        <p:attrNameLst>
                                          <p:attrName>ppt_x</p:attrName>
                                        </p:attrNameLst>
                                      </p:cBhvr>
                                      <p:tavLst>
                                        <p:tav tm="0">
                                          <p:val>
                                            <p:strVal val="0-#ppt_w/2"/>
                                          </p:val>
                                        </p:tav>
                                        <p:tav tm="100000">
                                          <p:val>
                                            <p:strVal val="#ppt_x"/>
                                          </p:val>
                                        </p:tav>
                                      </p:tavLst>
                                    </p:anim>
                                    <p:anim calcmode="lin" valueType="num">
                                      <p:cBhvr additive="base">
                                        <p:cTn id="16" dur="100" fill="hold"/>
                                        <p:tgtEl>
                                          <p:spTgt spid="6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 presetClass="entr" presetSubtype="8"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100" fill="hold"/>
                                        <p:tgtEl>
                                          <p:spTgt spid="47"/>
                                        </p:tgtEl>
                                        <p:attrNameLst>
                                          <p:attrName>ppt_x</p:attrName>
                                        </p:attrNameLst>
                                      </p:cBhvr>
                                      <p:tavLst>
                                        <p:tav tm="0">
                                          <p:val>
                                            <p:strVal val="0-#ppt_w/2"/>
                                          </p:val>
                                        </p:tav>
                                        <p:tav tm="100000">
                                          <p:val>
                                            <p:strVal val="#ppt_x"/>
                                          </p:val>
                                        </p:tav>
                                      </p:tavLst>
                                    </p:anim>
                                    <p:anim calcmode="lin" valueType="num">
                                      <p:cBhvr additive="base">
                                        <p:cTn id="21" dur="100" fill="hold"/>
                                        <p:tgtEl>
                                          <p:spTgt spid="47"/>
                                        </p:tgtEl>
                                        <p:attrNameLst>
                                          <p:attrName>ppt_y</p:attrName>
                                        </p:attrNameLst>
                                      </p:cBhvr>
                                      <p:tavLst>
                                        <p:tav tm="0">
                                          <p:val>
                                            <p:strVal val="#ppt_y"/>
                                          </p:val>
                                        </p:tav>
                                        <p:tav tm="100000">
                                          <p:val>
                                            <p:strVal val="#ppt_y"/>
                                          </p:val>
                                        </p:tav>
                                      </p:tavLst>
                                    </p:anim>
                                  </p:childTnLst>
                                </p:cTn>
                              </p:par>
                            </p:childTnLst>
                          </p:cTn>
                        </p:par>
                        <p:par>
                          <p:cTn id="22" fill="hold">
                            <p:stCondLst>
                              <p:cond delay="1200"/>
                            </p:stCondLst>
                            <p:childTnLst>
                              <p:par>
                                <p:cTn id="23" presetID="2" presetClass="entr" presetSubtype="8"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100" fill="hold"/>
                                        <p:tgtEl>
                                          <p:spTgt spid="51"/>
                                        </p:tgtEl>
                                        <p:attrNameLst>
                                          <p:attrName>ppt_x</p:attrName>
                                        </p:attrNameLst>
                                      </p:cBhvr>
                                      <p:tavLst>
                                        <p:tav tm="0">
                                          <p:val>
                                            <p:strVal val="0-#ppt_w/2"/>
                                          </p:val>
                                        </p:tav>
                                        <p:tav tm="100000">
                                          <p:val>
                                            <p:strVal val="#ppt_x"/>
                                          </p:val>
                                        </p:tav>
                                      </p:tavLst>
                                    </p:anim>
                                    <p:anim calcmode="lin" valueType="num">
                                      <p:cBhvr additive="base">
                                        <p:cTn id="26" dur="100" fill="hold"/>
                                        <p:tgtEl>
                                          <p:spTgt spid="51"/>
                                        </p:tgtEl>
                                        <p:attrNameLst>
                                          <p:attrName>ppt_y</p:attrName>
                                        </p:attrNameLst>
                                      </p:cBhvr>
                                      <p:tavLst>
                                        <p:tav tm="0">
                                          <p:val>
                                            <p:strVal val="#ppt_y"/>
                                          </p:val>
                                        </p:tav>
                                        <p:tav tm="100000">
                                          <p:val>
                                            <p:strVal val="#ppt_y"/>
                                          </p:val>
                                        </p:tav>
                                      </p:tavLst>
                                    </p:anim>
                                  </p:childTnLst>
                                </p:cTn>
                              </p:par>
                            </p:childTnLst>
                          </p:cTn>
                        </p:par>
                        <p:par>
                          <p:cTn id="27" fill="hold">
                            <p:stCondLst>
                              <p:cond delay="1300"/>
                            </p:stCondLst>
                            <p:childTnLst>
                              <p:par>
                                <p:cTn id="28" presetID="2" presetClass="entr" presetSubtype="8"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100" fill="hold"/>
                                        <p:tgtEl>
                                          <p:spTgt spid="52"/>
                                        </p:tgtEl>
                                        <p:attrNameLst>
                                          <p:attrName>ppt_x</p:attrName>
                                        </p:attrNameLst>
                                      </p:cBhvr>
                                      <p:tavLst>
                                        <p:tav tm="0">
                                          <p:val>
                                            <p:strVal val="0-#ppt_w/2"/>
                                          </p:val>
                                        </p:tav>
                                        <p:tav tm="100000">
                                          <p:val>
                                            <p:strVal val="#ppt_x"/>
                                          </p:val>
                                        </p:tav>
                                      </p:tavLst>
                                    </p:anim>
                                    <p:anim calcmode="lin" valueType="num">
                                      <p:cBhvr additive="base">
                                        <p:cTn id="31" dur="1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1400"/>
                            </p:stCondLst>
                            <p:childTnLst>
                              <p:par>
                                <p:cTn id="33" presetID="2" presetClass="entr" presetSubtype="8"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100" fill="hold"/>
                                        <p:tgtEl>
                                          <p:spTgt spid="53"/>
                                        </p:tgtEl>
                                        <p:attrNameLst>
                                          <p:attrName>ppt_x</p:attrName>
                                        </p:attrNameLst>
                                      </p:cBhvr>
                                      <p:tavLst>
                                        <p:tav tm="0">
                                          <p:val>
                                            <p:strVal val="0-#ppt_w/2"/>
                                          </p:val>
                                        </p:tav>
                                        <p:tav tm="100000">
                                          <p:val>
                                            <p:strVal val="#ppt_x"/>
                                          </p:val>
                                        </p:tav>
                                      </p:tavLst>
                                    </p:anim>
                                    <p:anim calcmode="lin" valueType="num">
                                      <p:cBhvr additive="base">
                                        <p:cTn id="36" dur="100" fill="hold"/>
                                        <p:tgtEl>
                                          <p:spTgt spid="53"/>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grpId="0" nodeType="after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additive="base">
                                        <p:cTn id="40" dur="100" fill="hold"/>
                                        <p:tgtEl>
                                          <p:spTgt spid="54"/>
                                        </p:tgtEl>
                                        <p:attrNameLst>
                                          <p:attrName>ppt_x</p:attrName>
                                        </p:attrNameLst>
                                      </p:cBhvr>
                                      <p:tavLst>
                                        <p:tav tm="0">
                                          <p:val>
                                            <p:strVal val="0-#ppt_w/2"/>
                                          </p:val>
                                        </p:tav>
                                        <p:tav tm="100000">
                                          <p:val>
                                            <p:strVal val="#ppt_x"/>
                                          </p:val>
                                        </p:tav>
                                      </p:tavLst>
                                    </p:anim>
                                    <p:anim calcmode="lin" valueType="num">
                                      <p:cBhvr additive="base">
                                        <p:cTn id="41" dur="100" fill="hold"/>
                                        <p:tgtEl>
                                          <p:spTgt spid="54"/>
                                        </p:tgtEl>
                                        <p:attrNameLst>
                                          <p:attrName>ppt_y</p:attrName>
                                        </p:attrNameLst>
                                      </p:cBhvr>
                                      <p:tavLst>
                                        <p:tav tm="0">
                                          <p:val>
                                            <p:strVal val="#ppt_y"/>
                                          </p:val>
                                        </p:tav>
                                        <p:tav tm="100000">
                                          <p:val>
                                            <p:strVal val="#ppt_y"/>
                                          </p:val>
                                        </p:tav>
                                      </p:tavLst>
                                    </p:anim>
                                  </p:childTnLst>
                                </p:cTn>
                              </p:par>
                            </p:childTnLst>
                          </p:cTn>
                        </p:par>
                        <p:par>
                          <p:cTn id="42" fill="hold">
                            <p:stCondLst>
                              <p:cond delay="1600"/>
                            </p:stCondLst>
                            <p:childTnLst>
                              <p:par>
                                <p:cTn id="43" presetID="2" presetClass="entr" presetSubtype="8"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additive="base">
                                        <p:cTn id="45" dur="100" fill="hold"/>
                                        <p:tgtEl>
                                          <p:spTgt spid="55"/>
                                        </p:tgtEl>
                                        <p:attrNameLst>
                                          <p:attrName>ppt_x</p:attrName>
                                        </p:attrNameLst>
                                      </p:cBhvr>
                                      <p:tavLst>
                                        <p:tav tm="0">
                                          <p:val>
                                            <p:strVal val="0-#ppt_w/2"/>
                                          </p:val>
                                        </p:tav>
                                        <p:tav tm="100000">
                                          <p:val>
                                            <p:strVal val="#ppt_x"/>
                                          </p:val>
                                        </p:tav>
                                      </p:tavLst>
                                    </p:anim>
                                    <p:anim calcmode="lin" valueType="num">
                                      <p:cBhvr additive="base">
                                        <p:cTn id="46" dur="100" fill="hold"/>
                                        <p:tgtEl>
                                          <p:spTgt spid="55"/>
                                        </p:tgtEl>
                                        <p:attrNameLst>
                                          <p:attrName>ppt_y</p:attrName>
                                        </p:attrNameLst>
                                      </p:cBhvr>
                                      <p:tavLst>
                                        <p:tav tm="0">
                                          <p:val>
                                            <p:strVal val="#ppt_y"/>
                                          </p:val>
                                        </p:tav>
                                        <p:tav tm="100000">
                                          <p:val>
                                            <p:strVal val="#ppt_y"/>
                                          </p:val>
                                        </p:tav>
                                      </p:tavLst>
                                    </p:anim>
                                  </p:childTnLst>
                                </p:cTn>
                              </p:par>
                            </p:childTnLst>
                          </p:cTn>
                        </p:par>
                        <p:par>
                          <p:cTn id="47" fill="hold">
                            <p:stCondLst>
                              <p:cond delay="1700"/>
                            </p:stCondLst>
                            <p:childTnLst>
                              <p:par>
                                <p:cTn id="48" presetID="2" presetClass="entr" presetSubtype="8" fill="hold" grpId="0"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additive="base">
                                        <p:cTn id="50" dur="100" fill="hold"/>
                                        <p:tgtEl>
                                          <p:spTgt spid="56"/>
                                        </p:tgtEl>
                                        <p:attrNameLst>
                                          <p:attrName>ppt_x</p:attrName>
                                        </p:attrNameLst>
                                      </p:cBhvr>
                                      <p:tavLst>
                                        <p:tav tm="0">
                                          <p:val>
                                            <p:strVal val="0-#ppt_w/2"/>
                                          </p:val>
                                        </p:tav>
                                        <p:tav tm="100000">
                                          <p:val>
                                            <p:strVal val="#ppt_x"/>
                                          </p:val>
                                        </p:tav>
                                      </p:tavLst>
                                    </p:anim>
                                    <p:anim calcmode="lin" valueType="num">
                                      <p:cBhvr additive="base">
                                        <p:cTn id="51" dur="100" fill="hold"/>
                                        <p:tgtEl>
                                          <p:spTgt spid="56"/>
                                        </p:tgtEl>
                                        <p:attrNameLst>
                                          <p:attrName>ppt_y</p:attrName>
                                        </p:attrNameLst>
                                      </p:cBhvr>
                                      <p:tavLst>
                                        <p:tav tm="0">
                                          <p:val>
                                            <p:strVal val="#ppt_y"/>
                                          </p:val>
                                        </p:tav>
                                        <p:tav tm="100000">
                                          <p:val>
                                            <p:strVal val="#ppt_y"/>
                                          </p:val>
                                        </p:tav>
                                      </p:tavLst>
                                    </p:anim>
                                  </p:childTnLst>
                                </p:cTn>
                              </p:par>
                            </p:childTnLst>
                          </p:cTn>
                        </p:par>
                        <p:par>
                          <p:cTn id="52" fill="hold">
                            <p:stCondLst>
                              <p:cond delay="1800"/>
                            </p:stCondLst>
                            <p:childTnLst>
                              <p:par>
                                <p:cTn id="53" presetID="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100" fill="hold"/>
                                        <p:tgtEl>
                                          <p:spTgt spid="67"/>
                                        </p:tgtEl>
                                        <p:attrNameLst>
                                          <p:attrName>ppt_x</p:attrName>
                                        </p:attrNameLst>
                                      </p:cBhvr>
                                      <p:tavLst>
                                        <p:tav tm="0">
                                          <p:val>
                                            <p:strVal val="0-#ppt_w/2"/>
                                          </p:val>
                                        </p:tav>
                                        <p:tav tm="100000">
                                          <p:val>
                                            <p:strVal val="#ppt_x"/>
                                          </p:val>
                                        </p:tav>
                                      </p:tavLst>
                                    </p:anim>
                                    <p:anim calcmode="lin" valueType="num">
                                      <p:cBhvr additive="base">
                                        <p:cTn id="56" dur="10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1900"/>
                            </p:stCondLst>
                            <p:childTnLst>
                              <p:par>
                                <p:cTn id="58" presetID="2" presetClass="entr" presetSubtype="8" fill="hold" grpId="0" nodeType="afterEffect">
                                  <p:stCondLst>
                                    <p:cond delay="0"/>
                                  </p:stCondLst>
                                  <p:childTnLst>
                                    <p:set>
                                      <p:cBhvr>
                                        <p:cTn id="59" dur="1" fill="hold">
                                          <p:stCondLst>
                                            <p:cond delay="0"/>
                                          </p:stCondLst>
                                        </p:cTn>
                                        <p:tgtEl>
                                          <p:spTgt spid="86"/>
                                        </p:tgtEl>
                                        <p:attrNameLst>
                                          <p:attrName>style.visibility</p:attrName>
                                        </p:attrNameLst>
                                      </p:cBhvr>
                                      <p:to>
                                        <p:strVal val="visible"/>
                                      </p:to>
                                    </p:set>
                                    <p:anim calcmode="lin" valueType="num">
                                      <p:cBhvr additive="base">
                                        <p:cTn id="60" dur="200" fill="hold"/>
                                        <p:tgtEl>
                                          <p:spTgt spid="86"/>
                                        </p:tgtEl>
                                        <p:attrNameLst>
                                          <p:attrName>ppt_x</p:attrName>
                                        </p:attrNameLst>
                                      </p:cBhvr>
                                      <p:tavLst>
                                        <p:tav tm="0">
                                          <p:val>
                                            <p:strVal val="0-#ppt_w/2"/>
                                          </p:val>
                                        </p:tav>
                                        <p:tav tm="100000">
                                          <p:val>
                                            <p:strVal val="#ppt_x"/>
                                          </p:val>
                                        </p:tav>
                                      </p:tavLst>
                                    </p:anim>
                                    <p:anim calcmode="lin" valueType="num">
                                      <p:cBhvr additive="base">
                                        <p:cTn id="61" dur="200" fill="hold"/>
                                        <p:tgtEl>
                                          <p:spTgt spid="86"/>
                                        </p:tgtEl>
                                        <p:attrNameLst>
                                          <p:attrName>ppt_y</p:attrName>
                                        </p:attrNameLst>
                                      </p:cBhvr>
                                      <p:tavLst>
                                        <p:tav tm="0">
                                          <p:val>
                                            <p:strVal val="#ppt_y"/>
                                          </p:val>
                                        </p:tav>
                                        <p:tav tm="100000">
                                          <p:val>
                                            <p:strVal val="#ppt_y"/>
                                          </p:val>
                                        </p:tav>
                                      </p:tavLst>
                                    </p:anim>
                                  </p:childTnLst>
                                </p:cTn>
                              </p:par>
                            </p:childTnLst>
                          </p:cTn>
                        </p:par>
                        <p:par>
                          <p:cTn id="62" fill="hold">
                            <p:stCondLst>
                              <p:cond delay="2100"/>
                            </p:stCondLst>
                            <p:childTnLst>
                              <p:par>
                                <p:cTn id="63" presetID="2" presetClass="entr" presetSubtype="8"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200" fill="hold"/>
                                        <p:tgtEl>
                                          <p:spTgt spid="46"/>
                                        </p:tgtEl>
                                        <p:attrNameLst>
                                          <p:attrName>ppt_x</p:attrName>
                                        </p:attrNameLst>
                                      </p:cBhvr>
                                      <p:tavLst>
                                        <p:tav tm="0">
                                          <p:val>
                                            <p:strVal val="0-#ppt_w/2"/>
                                          </p:val>
                                        </p:tav>
                                        <p:tav tm="100000">
                                          <p:val>
                                            <p:strVal val="#ppt_x"/>
                                          </p:val>
                                        </p:tav>
                                      </p:tavLst>
                                    </p:anim>
                                    <p:anim calcmode="lin" valueType="num">
                                      <p:cBhvr additive="base">
                                        <p:cTn id="66" dur="200" fill="hold"/>
                                        <p:tgtEl>
                                          <p:spTgt spid="46"/>
                                        </p:tgtEl>
                                        <p:attrNameLst>
                                          <p:attrName>ppt_y</p:attrName>
                                        </p:attrNameLst>
                                      </p:cBhvr>
                                      <p:tavLst>
                                        <p:tav tm="0">
                                          <p:val>
                                            <p:strVal val="#ppt_y"/>
                                          </p:val>
                                        </p:tav>
                                        <p:tav tm="100000">
                                          <p:val>
                                            <p:strVal val="#ppt_y"/>
                                          </p:val>
                                        </p:tav>
                                      </p:tavLst>
                                    </p:anim>
                                  </p:childTnLst>
                                </p:cTn>
                              </p:par>
                            </p:childTnLst>
                          </p:cTn>
                        </p:par>
                        <p:par>
                          <p:cTn id="67" fill="hold">
                            <p:stCondLst>
                              <p:cond delay="2300"/>
                            </p:stCondLst>
                            <p:childTnLst>
                              <p:par>
                                <p:cTn id="68" presetID="22" presetClass="entr" presetSubtype="4" fill="hold" grpId="0"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down)">
                                      <p:cBhvr>
                                        <p:cTn id="70" dur="300"/>
                                        <p:tgtEl>
                                          <p:spTgt spid="69"/>
                                        </p:tgtEl>
                                      </p:cBhvr>
                                    </p:animEffect>
                                  </p:childTnLst>
                                </p:cTn>
                              </p:par>
                            </p:childTnLst>
                          </p:cTn>
                        </p:par>
                        <p:par>
                          <p:cTn id="71" fill="hold">
                            <p:stCondLst>
                              <p:cond delay="2600"/>
                            </p:stCondLst>
                            <p:childTnLst>
                              <p:par>
                                <p:cTn id="72" presetID="53" presetClass="entr" presetSubtype="16" fill="hold" grpId="0" nodeType="afterEffect">
                                  <p:stCondLst>
                                    <p:cond delay="0"/>
                                  </p:stCondLst>
                                  <p:childTnLst>
                                    <p:set>
                                      <p:cBhvr>
                                        <p:cTn id="73" dur="1" fill="hold">
                                          <p:stCondLst>
                                            <p:cond delay="0"/>
                                          </p:stCondLst>
                                        </p:cTn>
                                        <p:tgtEl>
                                          <p:spTgt spid="93"/>
                                        </p:tgtEl>
                                        <p:attrNameLst>
                                          <p:attrName>style.visibility</p:attrName>
                                        </p:attrNameLst>
                                      </p:cBhvr>
                                      <p:to>
                                        <p:strVal val="visible"/>
                                      </p:to>
                                    </p:set>
                                    <p:anim calcmode="lin" valueType="num">
                                      <p:cBhvr>
                                        <p:cTn id="74" dur="300" fill="hold"/>
                                        <p:tgtEl>
                                          <p:spTgt spid="93"/>
                                        </p:tgtEl>
                                        <p:attrNameLst>
                                          <p:attrName>ppt_w</p:attrName>
                                        </p:attrNameLst>
                                      </p:cBhvr>
                                      <p:tavLst>
                                        <p:tav tm="0">
                                          <p:val>
                                            <p:fltVal val="0"/>
                                          </p:val>
                                        </p:tav>
                                        <p:tav tm="100000">
                                          <p:val>
                                            <p:strVal val="#ppt_w"/>
                                          </p:val>
                                        </p:tav>
                                      </p:tavLst>
                                    </p:anim>
                                    <p:anim calcmode="lin" valueType="num">
                                      <p:cBhvr>
                                        <p:cTn id="75" dur="300" fill="hold"/>
                                        <p:tgtEl>
                                          <p:spTgt spid="93"/>
                                        </p:tgtEl>
                                        <p:attrNameLst>
                                          <p:attrName>ppt_h</p:attrName>
                                        </p:attrNameLst>
                                      </p:cBhvr>
                                      <p:tavLst>
                                        <p:tav tm="0">
                                          <p:val>
                                            <p:fltVal val="0"/>
                                          </p:val>
                                        </p:tav>
                                        <p:tav tm="100000">
                                          <p:val>
                                            <p:strVal val="#ppt_h"/>
                                          </p:val>
                                        </p:tav>
                                      </p:tavLst>
                                    </p:anim>
                                    <p:animEffect transition="in" filter="fade">
                                      <p:cBhvr>
                                        <p:cTn id="76" dur="300"/>
                                        <p:tgtEl>
                                          <p:spTgt spid="93"/>
                                        </p:tgtEl>
                                      </p:cBhvr>
                                    </p:animEffect>
                                  </p:childTnLst>
                                </p:cTn>
                              </p:par>
                            </p:childTnLst>
                          </p:cTn>
                        </p:par>
                        <p:par>
                          <p:cTn id="77" fill="hold">
                            <p:stCondLst>
                              <p:cond delay="2900"/>
                            </p:stCondLst>
                            <p:childTnLst>
                              <p:par>
                                <p:cTn id="78" presetID="22" presetClass="entr" presetSubtype="4"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childTnLst>
                          </p:cTn>
                        </p:par>
                        <p:par>
                          <p:cTn id="81" fill="hold">
                            <p:stCondLst>
                              <p:cond delay="3400"/>
                            </p:stCondLst>
                            <p:childTnLst>
                              <p:par>
                                <p:cTn id="82" presetID="53" presetClass="entr" presetSubtype="16"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 calcmode="lin" valueType="num">
                                      <p:cBhvr>
                                        <p:cTn id="84" dur="300" fill="hold"/>
                                        <p:tgtEl>
                                          <p:spTgt spid="87"/>
                                        </p:tgtEl>
                                        <p:attrNameLst>
                                          <p:attrName>ppt_w</p:attrName>
                                        </p:attrNameLst>
                                      </p:cBhvr>
                                      <p:tavLst>
                                        <p:tav tm="0">
                                          <p:val>
                                            <p:fltVal val="0"/>
                                          </p:val>
                                        </p:tav>
                                        <p:tav tm="100000">
                                          <p:val>
                                            <p:strVal val="#ppt_w"/>
                                          </p:val>
                                        </p:tav>
                                      </p:tavLst>
                                    </p:anim>
                                    <p:anim calcmode="lin" valueType="num">
                                      <p:cBhvr>
                                        <p:cTn id="85" dur="300" fill="hold"/>
                                        <p:tgtEl>
                                          <p:spTgt spid="87"/>
                                        </p:tgtEl>
                                        <p:attrNameLst>
                                          <p:attrName>ppt_h</p:attrName>
                                        </p:attrNameLst>
                                      </p:cBhvr>
                                      <p:tavLst>
                                        <p:tav tm="0">
                                          <p:val>
                                            <p:fltVal val="0"/>
                                          </p:val>
                                        </p:tav>
                                        <p:tav tm="100000">
                                          <p:val>
                                            <p:strVal val="#ppt_h"/>
                                          </p:val>
                                        </p:tav>
                                      </p:tavLst>
                                    </p:anim>
                                    <p:animEffect transition="in" filter="fade">
                                      <p:cBhvr>
                                        <p:cTn id="86" dur="300"/>
                                        <p:tgtEl>
                                          <p:spTgt spid="87"/>
                                        </p:tgtEl>
                                      </p:cBhvr>
                                    </p:animEffect>
                                  </p:childTnLst>
                                </p:cTn>
                              </p:par>
                            </p:childTnLst>
                          </p:cTn>
                        </p:par>
                        <p:par>
                          <p:cTn id="87" fill="hold">
                            <p:stCondLst>
                              <p:cond delay="3700"/>
                            </p:stCondLst>
                            <p:childTnLst>
                              <p:par>
                                <p:cTn id="88" presetID="2" presetClass="entr" presetSubtype="8"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cBhvr additive="base">
                                        <p:cTn id="90" dur="200" fill="hold"/>
                                        <p:tgtEl>
                                          <p:spTgt spid="48"/>
                                        </p:tgtEl>
                                        <p:attrNameLst>
                                          <p:attrName>ppt_x</p:attrName>
                                        </p:attrNameLst>
                                      </p:cBhvr>
                                      <p:tavLst>
                                        <p:tav tm="0">
                                          <p:val>
                                            <p:strVal val="0-#ppt_w/2"/>
                                          </p:val>
                                        </p:tav>
                                        <p:tav tm="100000">
                                          <p:val>
                                            <p:strVal val="#ppt_x"/>
                                          </p:val>
                                        </p:tav>
                                      </p:tavLst>
                                    </p:anim>
                                    <p:anim calcmode="lin" valueType="num">
                                      <p:cBhvr additive="base">
                                        <p:cTn id="91" dur="200" fill="hold"/>
                                        <p:tgtEl>
                                          <p:spTgt spid="48"/>
                                        </p:tgtEl>
                                        <p:attrNameLst>
                                          <p:attrName>ppt_y</p:attrName>
                                        </p:attrNameLst>
                                      </p:cBhvr>
                                      <p:tavLst>
                                        <p:tav tm="0">
                                          <p:val>
                                            <p:strVal val="#ppt_y"/>
                                          </p:val>
                                        </p:tav>
                                        <p:tav tm="100000">
                                          <p:val>
                                            <p:strVal val="#ppt_y"/>
                                          </p:val>
                                        </p:tav>
                                      </p:tavLst>
                                    </p:anim>
                                  </p:childTnLst>
                                </p:cTn>
                              </p:par>
                            </p:childTnLst>
                          </p:cTn>
                        </p:par>
                        <p:par>
                          <p:cTn id="92" fill="hold">
                            <p:stCondLst>
                              <p:cond delay="3900"/>
                            </p:stCondLst>
                            <p:childTnLst>
                              <p:par>
                                <p:cTn id="93" presetID="22" presetClass="entr" presetSubtype="4" fill="hold" grpId="0"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down)">
                                      <p:cBhvr>
                                        <p:cTn id="95" dur="300"/>
                                        <p:tgtEl>
                                          <p:spTgt spid="71"/>
                                        </p:tgtEl>
                                      </p:cBhvr>
                                    </p:animEffect>
                                  </p:childTnLst>
                                </p:cTn>
                              </p:par>
                            </p:childTnLst>
                          </p:cTn>
                        </p:par>
                        <p:par>
                          <p:cTn id="96" fill="hold">
                            <p:stCondLst>
                              <p:cond delay="4200"/>
                            </p:stCondLst>
                            <p:childTnLst>
                              <p:par>
                                <p:cTn id="97" presetID="53" presetClass="entr" presetSubtype="16"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 calcmode="lin" valueType="num">
                                      <p:cBhvr>
                                        <p:cTn id="99" dur="300" fill="hold"/>
                                        <p:tgtEl>
                                          <p:spTgt spid="84"/>
                                        </p:tgtEl>
                                        <p:attrNameLst>
                                          <p:attrName>ppt_w</p:attrName>
                                        </p:attrNameLst>
                                      </p:cBhvr>
                                      <p:tavLst>
                                        <p:tav tm="0">
                                          <p:val>
                                            <p:fltVal val="0"/>
                                          </p:val>
                                        </p:tav>
                                        <p:tav tm="100000">
                                          <p:val>
                                            <p:strVal val="#ppt_w"/>
                                          </p:val>
                                        </p:tav>
                                      </p:tavLst>
                                    </p:anim>
                                    <p:anim calcmode="lin" valueType="num">
                                      <p:cBhvr>
                                        <p:cTn id="100" dur="300" fill="hold"/>
                                        <p:tgtEl>
                                          <p:spTgt spid="84"/>
                                        </p:tgtEl>
                                        <p:attrNameLst>
                                          <p:attrName>ppt_h</p:attrName>
                                        </p:attrNameLst>
                                      </p:cBhvr>
                                      <p:tavLst>
                                        <p:tav tm="0">
                                          <p:val>
                                            <p:fltVal val="0"/>
                                          </p:val>
                                        </p:tav>
                                        <p:tav tm="100000">
                                          <p:val>
                                            <p:strVal val="#ppt_h"/>
                                          </p:val>
                                        </p:tav>
                                      </p:tavLst>
                                    </p:anim>
                                    <p:animEffect transition="in" filter="fade">
                                      <p:cBhvr>
                                        <p:cTn id="101" dur="300"/>
                                        <p:tgtEl>
                                          <p:spTgt spid="84"/>
                                        </p:tgtEl>
                                      </p:cBhvr>
                                    </p:animEffect>
                                  </p:childTnLst>
                                </p:cTn>
                              </p:par>
                            </p:childTnLst>
                          </p:cTn>
                        </p:par>
                        <p:par>
                          <p:cTn id="102" fill="hold">
                            <p:stCondLst>
                              <p:cond delay="4500"/>
                            </p:stCondLst>
                            <p:childTnLst>
                              <p:par>
                                <p:cTn id="103" presetID="22" presetClass="entr" presetSubtype="4" fill="hold" grpId="0"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wipe(down)">
                                      <p:cBhvr>
                                        <p:cTn id="105" dur="500"/>
                                        <p:tgtEl>
                                          <p:spTgt spid="72"/>
                                        </p:tgtEl>
                                      </p:cBhvr>
                                    </p:animEffect>
                                  </p:childTnLst>
                                </p:cTn>
                              </p:par>
                            </p:childTnLst>
                          </p:cTn>
                        </p:par>
                        <p:par>
                          <p:cTn id="106" fill="hold">
                            <p:stCondLst>
                              <p:cond delay="5000"/>
                            </p:stCondLst>
                            <p:childTnLst>
                              <p:par>
                                <p:cTn id="107" presetID="53" presetClass="entr" presetSubtype="16" fill="hold" grpId="0" nodeType="afterEffect">
                                  <p:stCondLst>
                                    <p:cond delay="0"/>
                                  </p:stCondLst>
                                  <p:childTnLst>
                                    <p:set>
                                      <p:cBhvr>
                                        <p:cTn id="108" dur="1" fill="hold">
                                          <p:stCondLst>
                                            <p:cond delay="0"/>
                                          </p:stCondLst>
                                        </p:cTn>
                                        <p:tgtEl>
                                          <p:spTgt spid="88"/>
                                        </p:tgtEl>
                                        <p:attrNameLst>
                                          <p:attrName>style.visibility</p:attrName>
                                        </p:attrNameLst>
                                      </p:cBhvr>
                                      <p:to>
                                        <p:strVal val="visible"/>
                                      </p:to>
                                    </p:set>
                                    <p:anim calcmode="lin" valueType="num">
                                      <p:cBhvr>
                                        <p:cTn id="109" dur="300" fill="hold"/>
                                        <p:tgtEl>
                                          <p:spTgt spid="88"/>
                                        </p:tgtEl>
                                        <p:attrNameLst>
                                          <p:attrName>ppt_w</p:attrName>
                                        </p:attrNameLst>
                                      </p:cBhvr>
                                      <p:tavLst>
                                        <p:tav tm="0">
                                          <p:val>
                                            <p:fltVal val="0"/>
                                          </p:val>
                                        </p:tav>
                                        <p:tav tm="100000">
                                          <p:val>
                                            <p:strVal val="#ppt_w"/>
                                          </p:val>
                                        </p:tav>
                                      </p:tavLst>
                                    </p:anim>
                                    <p:anim calcmode="lin" valueType="num">
                                      <p:cBhvr>
                                        <p:cTn id="110" dur="300" fill="hold"/>
                                        <p:tgtEl>
                                          <p:spTgt spid="88"/>
                                        </p:tgtEl>
                                        <p:attrNameLst>
                                          <p:attrName>ppt_h</p:attrName>
                                        </p:attrNameLst>
                                      </p:cBhvr>
                                      <p:tavLst>
                                        <p:tav tm="0">
                                          <p:val>
                                            <p:fltVal val="0"/>
                                          </p:val>
                                        </p:tav>
                                        <p:tav tm="100000">
                                          <p:val>
                                            <p:strVal val="#ppt_h"/>
                                          </p:val>
                                        </p:tav>
                                      </p:tavLst>
                                    </p:anim>
                                    <p:animEffect transition="in" filter="fade">
                                      <p:cBhvr>
                                        <p:cTn id="111" dur="300"/>
                                        <p:tgtEl>
                                          <p:spTgt spid="88"/>
                                        </p:tgtEl>
                                      </p:cBhvr>
                                    </p:animEffect>
                                  </p:childTnLst>
                                </p:cTn>
                              </p:par>
                            </p:childTnLst>
                          </p:cTn>
                        </p:par>
                        <p:par>
                          <p:cTn id="112" fill="hold">
                            <p:stCondLst>
                              <p:cond delay="5300"/>
                            </p:stCondLst>
                            <p:childTnLst>
                              <p:par>
                                <p:cTn id="113" presetID="2" presetClass="entr" presetSubtype="8"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200" fill="hold"/>
                                        <p:tgtEl>
                                          <p:spTgt spid="49"/>
                                        </p:tgtEl>
                                        <p:attrNameLst>
                                          <p:attrName>ppt_x</p:attrName>
                                        </p:attrNameLst>
                                      </p:cBhvr>
                                      <p:tavLst>
                                        <p:tav tm="0">
                                          <p:val>
                                            <p:strVal val="0-#ppt_w/2"/>
                                          </p:val>
                                        </p:tav>
                                        <p:tav tm="100000">
                                          <p:val>
                                            <p:strVal val="#ppt_x"/>
                                          </p:val>
                                        </p:tav>
                                      </p:tavLst>
                                    </p:anim>
                                    <p:anim calcmode="lin" valueType="num">
                                      <p:cBhvr additive="base">
                                        <p:cTn id="116" dur="200" fill="hold"/>
                                        <p:tgtEl>
                                          <p:spTgt spid="49"/>
                                        </p:tgtEl>
                                        <p:attrNameLst>
                                          <p:attrName>ppt_y</p:attrName>
                                        </p:attrNameLst>
                                      </p:cBhvr>
                                      <p:tavLst>
                                        <p:tav tm="0">
                                          <p:val>
                                            <p:strVal val="#ppt_y"/>
                                          </p:val>
                                        </p:tav>
                                        <p:tav tm="100000">
                                          <p:val>
                                            <p:strVal val="#ppt_y"/>
                                          </p:val>
                                        </p:tav>
                                      </p:tavLst>
                                    </p:anim>
                                  </p:childTnLst>
                                </p:cTn>
                              </p:par>
                            </p:childTnLst>
                          </p:cTn>
                        </p:par>
                        <p:par>
                          <p:cTn id="117" fill="hold">
                            <p:stCondLst>
                              <p:cond delay="5500"/>
                            </p:stCondLst>
                            <p:childTnLst>
                              <p:par>
                                <p:cTn id="118" presetID="22" presetClass="entr" presetSubtype="4" fill="hold" grpId="0" nodeType="after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wipe(down)">
                                      <p:cBhvr>
                                        <p:cTn id="120" dur="300"/>
                                        <p:tgtEl>
                                          <p:spTgt spid="73"/>
                                        </p:tgtEl>
                                      </p:cBhvr>
                                    </p:animEffect>
                                  </p:childTnLst>
                                </p:cTn>
                              </p:par>
                            </p:childTnLst>
                          </p:cTn>
                        </p:par>
                        <p:par>
                          <p:cTn id="121" fill="hold">
                            <p:stCondLst>
                              <p:cond delay="5800"/>
                            </p:stCondLst>
                            <p:childTnLst>
                              <p:par>
                                <p:cTn id="122" presetID="53" presetClass="entr" presetSubtype="16" fill="hold" grpId="0" nodeType="afterEffect">
                                  <p:stCondLst>
                                    <p:cond delay="0"/>
                                  </p:stCondLst>
                                  <p:childTnLst>
                                    <p:set>
                                      <p:cBhvr>
                                        <p:cTn id="123" dur="1" fill="hold">
                                          <p:stCondLst>
                                            <p:cond delay="0"/>
                                          </p:stCondLst>
                                        </p:cTn>
                                        <p:tgtEl>
                                          <p:spTgt spid="83"/>
                                        </p:tgtEl>
                                        <p:attrNameLst>
                                          <p:attrName>style.visibility</p:attrName>
                                        </p:attrNameLst>
                                      </p:cBhvr>
                                      <p:to>
                                        <p:strVal val="visible"/>
                                      </p:to>
                                    </p:set>
                                    <p:anim calcmode="lin" valueType="num">
                                      <p:cBhvr>
                                        <p:cTn id="124" dur="300" fill="hold"/>
                                        <p:tgtEl>
                                          <p:spTgt spid="83"/>
                                        </p:tgtEl>
                                        <p:attrNameLst>
                                          <p:attrName>ppt_w</p:attrName>
                                        </p:attrNameLst>
                                      </p:cBhvr>
                                      <p:tavLst>
                                        <p:tav tm="0">
                                          <p:val>
                                            <p:fltVal val="0"/>
                                          </p:val>
                                        </p:tav>
                                        <p:tav tm="100000">
                                          <p:val>
                                            <p:strVal val="#ppt_w"/>
                                          </p:val>
                                        </p:tav>
                                      </p:tavLst>
                                    </p:anim>
                                    <p:anim calcmode="lin" valueType="num">
                                      <p:cBhvr>
                                        <p:cTn id="125" dur="300" fill="hold"/>
                                        <p:tgtEl>
                                          <p:spTgt spid="83"/>
                                        </p:tgtEl>
                                        <p:attrNameLst>
                                          <p:attrName>ppt_h</p:attrName>
                                        </p:attrNameLst>
                                      </p:cBhvr>
                                      <p:tavLst>
                                        <p:tav tm="0">
                                          <p:val>
                                            <p:fltVal val="0"/>
                                          </p:val>
                                        </p:tav>
                                        <p:tav tm="100000">
                                          <p:val>
                                            <p:strVal val="#ppt_h"/>
                                          </p:val>
                                        </p:tav>
                                      </p:tavLst>
                                    </p:anim>
                                    <p:animEffect transition="in" filter="fade">
                                      <p:cBhvr>
                                        <p:cTn id="126" dur="300"/>
                                        <p:tgtEl>
                                          <p:spTgt spid="83"/>
                                        </p:tgtEl>
                                      </p:cBhvr>
                                    </p:animEffect>
                                  </p:childTnLst>
                                </p:cTn>
                              </p:par>
                            </p:childTnLst>
                          </p:cTn>
                        </p:par>
                        <p:par>
                          <p:cTn id="127" fill="hold">
                            <p:stCondLst>
                              <p:cond delay="6100"/>
                            </p:stCondLst>
                            <p:childTnLst>
                              <p:par>
                                <p:cTn id="128" presetID="22" presetClass="entr" presetSubtype="4" fill="hold" grpId="0" nodeType="afterEffect">
                                  <p:stCondLst>
                                    <p:cond delay="0"/>
                                  </p:stCondLst>
                                  <p:childTnLst>
                                    <p:set>
                                      <p:cBhvr>
                                        <p:cTn id="129" dur="1" fill="hold">
                                          <p:stCondLst>
                                            <p:cond delay="0"/>
                                          </p:stCondLst>
                                        </p:cTn>
                                        <p:tgtEl>
                                          <p:spTgt spid="74"/>
                                        </p:tgtEl>
                                        <p:attrNameLst>
                                          <p:attrName>style.visibility</p:attrName>
                                        </p:attrNameLst>
                                      </p:cBhvr>
                                      <p:to>
                                        <p:strVal val="visible"/>
                                      </p:to>
                                    </p:set>
                                    <p:animEffect transition="in" filter="wipe(down)">
                                      <p:cBhvr>
                                        <p:cTn id="130" dur="500"/>
                                        <p:tgtEl>
                                          <p:spTgt spid="74"/>
                                        </p:tgtEl>
                                      </p:cBhvr>
                                    </p:animEffect>
                                  </p:childTnLst>
                                </p:cTn>
                              </p:par>
                            </p:childTnLst>
                          </p:cTn>
                        </p:par>
                        <p:par>
                          <p:cTn id="131" fill="hold">
                            <p:stCondLst>
                              <p:cond delay="6600"/>
                            </p:stCondLst>
                            <p:childTnLst>
                              <p:par>
                                <p:cTn id="132" presetID="53" presetClass="entr" presetSubtype="16" fill="hold" grpId="0" nodeType="afterEffect">
                                  <p:stCondLst>
                                    <p:cond delay="0"/>
                                  </p:stCondLst>
                                  <p:childTnLst>
                                    <p:set>
                                      <p:cBhvr>
                                        <p:cTn id="133" dur="1" fill="hold">
                                          <p:stCondLst>
                                            <p:cond delay="0"/>
                                          </p:stCondLst>
                                        </p:cTn>
                                        <p:tgtEl>
                                          <p:spTgt spid="89"/>
                                        </p:tgtEl>
                                        <p:attrNameLst>
                                          <p:attrName>style.visibility</p:attrName>
                                        </p:attrNameLst>
                                      </p:cBhvr>
                                      <p:to>
                                        <p:strVal val="visible"/>
                                      </p:to>
                                    </p:set>
                                    <p:anim calcmode="lin" valueType="num">
                                      <p:cBhvr>
                                        <p:cTn id="134" dur="300" fill="hold"/>
                                        <p:tgtEl>
                                          <p:spTgt spid="89"/>
                                        </p:tgtEl>
                                        <p:attrNameLst>
                                          <p:attrName>ppt_w</p:attrName>
                                        </p:attrNameLst>
                                      </p:cBhvr>
                                      <p:tavLst>
                                        <p:tav tm="0">
                                          <p:val>
                                            <p:fltVal val="0"/>
                                          </p:val>
                                        </p:tav>
                                        <p:tav tm="100000">
                                          <p:val>
                                            <p:strVal val="#ppt_w"/>
                                          </p:val>
                                        </p:tav>
                                      </p:tavLst>
                                    </p:anim>
                                    <p:anim calcmode="lin" valueType="num">
                                      <p:cBhvr>
                                        <p:cTn id="135" dur="300" fill="hold"/>
                                        <p:tgtEl>
                                          <p:spTgt spid="89"/>
                                        </p:tgtEl>
                                        <p:attrNameLst>
                                          <p:attrName>ppt_h</p:attrName>
                                        </p:attrNameLst>
                                      </p:cBhvr>
                                      <p:tavLst>
                                        <p:tav tm="0">
                                          <p:val>
                                            <p:fltVal val="0"/>
                                          </p:val>
                                        </p:tav>
                                        <p:tav tm="100000">
                                          <p:val>
                                            <p:strVal val="#ppt_h"/>
                                          </p:val>
                                        </p:tav>
                                      </p:tavLst>
                                    </p:anim>
                                    <p:animEffect transition="in" filter="fade">
                                      <p:cBhvr>
                                        <p:cTn id="136" dur="300"/>
                                        <p:tgtEl>
                                          <p:spTgt spid="89"/>
                                        </p:tgtEl>
                                      </p:cBhvr>
                                    </p:animEffect>
                                  </p:childTnLst>
                                </p:cTn>
                              </p:par>
                            </p:childTnLst>
                          </p:cTn>
                        </p:par>
                        <p:par>
                          <p:cTn id="137" fill="hold">
                            <p:stCondLst>
                              <p:cond delay="6900"/>
                            </p:stCondLst>
                            <p:childTnLst>
                              <p:par>
                                <p:cTn id="138" presetID="2" presetClass="entr" presetSubtype="8"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 calcmode="lin" valueType="num">
                                      <p:cBhvr additive="base">
                                        <p:cTn id="140" dur="200" fill="hold"/>
                                        <p:tgtEl>
                                          <p:spTgt spid="50"/>
                                        </p:tgtEl>
                                        <p:attrNameLst>
                                          <p:attrName>ppt_x</p:attrName>
                                        </p:attrNameLst>
                                      </p:cBhvr>
                                      <p:tavLst>
                                        <p:tav tm="0">
                                          <p:val>
                                            <p:strVal val="0-#ppt_w/2"/>
                                          </p:val>
                                        </p:tav>
                                        <p:tav tm="100000">
                                          <p:val>
                                            <p:strVal val="#ppt_x"/>
                                          </p:val>
                                        </p:tav>
                                      </p:tavLst>
                                    </p:anim>
                                    <p:anim calcmode="lin" valueType="num">
                                      <p:cBhvr additive="base">
                                        <p:cTn id="141" dur="200" fill="hold"/>
                                        <p:tgtEl>
                                          <p:spTgt spid="50"/>
                                        </p:tgtEl>
                                        <p:attrNameLst>
                                          <p:attrName>ppt_y</p:attrName>
                                        </p:attrNameLst>
                                      </p:cBhvr>
                                      <p:tavLst>
                                        <p:tav tm="0">
                                          <p:val>
                                            <p:strVal val="#ppt_y"/>
                                          </p:val>
                                        </p:tav>
                                        <p:tav tm="100000">
                                          <p:val>
                                            <p:strVal val="#ppt_y"/>
                                          </p:val>
                                        </p:tav>
                                      </p:tavLst>
                                    </p:anim>
                                  </p:childTnLst>
                                </p:cTn>
                              </p:par>
                            </p:childTnLst>
                          </p:cTn>
                        </p:par>
                        <p:par>
                          <p:cTn id="142" fill="hold">
                            <p:stCondLst>
                              <p:cond delay="7100"/>
                            </p:stCondLst>
                            <p:childTnLst>
                              <p:par>
                                <p:cTn id="143" presetID="22" presetClass="entr" presetSubtype="4" fill="hold" grpId="0" nodeType="afterEffect">
                                  <p:stCondLst>
                                    <p:cond delay="0"/>
                                  </p:stCondLst>
                                  <p:childTnLst>
                                    <p:set>
                                      <p:cBhvr>
                                        <p:cTn id="144" dur="1" fill="hold">
                                          <p:stCondLst>
                                            <p:cond delay="0"/>
                                          </p:stCondLst>
                                        </p:cTn>
                                        <p:tgtEl>
                                          <p:spTgt spid="75"/>
                                        </p:tgtEl>
                                        <p:attrNameLst>
                                          <p:attrName>style.visibility</p:attrName>
                                        </p:attrNameLst>
                                      </p:cBhvr>
                                      <p:to>
                                        <p:strVal val="visible"/>
                                      </p:to>
                                    </p:set>
                                    <p:animEffect transition="in" filter="wipe(down)">
                                      <p:cBhvr>
                                        <p:cTn id="145" dur="300"/>
                                        <p:tgtEl>
                                          <p:spTgt spid="75"/>
                                        </p:tgtEl>
                                      </p:cBhvr>
                                    </p:animEffect>
                                  </p:childTnLst>
                                </p:cTn>
                              </p:par>
                            </p:childTnLst>
                          </p:cTn>
                        </p:par>
                        <p:par>
                          <p:cTn id="146" fill="hold">
                            <p:stCondLst>
                              <p:cond delay="7400"/>
                            </p:stCondLst>
                            <p:childTnLst>
                              <p:par>
                                <p:cTn id="147" presetID="53" presetClass="entr" presetSubtype="16" fill="hold" grpId="0" nodeType="after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p:cTn id="149" dur="300" fill="hold"/>
                                        <p:tgtEl>
                                          <p:spTgt spid="85"/>
                                        </p:tgtEl>
                                        <p:attrNameLst>
                                          <p:attrName>ppt_w</p:attrName>
                                        </p:attrNameLst>
                                      </p:cBhvr>
                                      <p:tavLst>
                                        <p:tav tm="0">
                                          <p:val>
                                            <p:fltVal val="0"/>
                                          </p:val>
                                        </p:tav>
                                        <p:tav tm="100000">
                                          <p:val>
                                            <p:strVal val="#ppt_w"/>
                                          </p:val>
                                        </p:tav>
                                      </p:tavLst>
                                    </p:anim>
                                    <p:anim calcmode="lin" valueType="num">
                                      <p:cBhvr>
                                        <p:cTn id="150" dur="300" fill="hold"/>
                                        <p:tgtEl>
                                          <p:spTgt spid="85"/>
                                        </p:tgtEl>
                                        <p:attrNameLst>
                                          <p:attrName>ppt_h</p:attrName>
                                        </p:attrNameLst>
                                      </p:cBhvr>
                                      <p:tavLst>
                                        <p:tav tm="0">
                                          <p:val>
                                            <p:fltVal val="0"/>
                                          </p:val>
                                        </p:tav>
                                        <p:tav tm="100000">
                                          <p:val>
                                            <p:strVal val="#ppt_h"/>
                                          </p:val>
                                        </p:tav>
                                      </p:tavLst>
                                    </p:anim>
                                    <p:animEffect transition="in" filter="fade">
                                      <p:cBhvr>
                                        <p:cTn id="151" dur="300"/>
                                        <p:tgtEl>
                                          <p:spTgt spid="85"/>
                                        </p:tgtEl>
                                      </p:cBhvr>
                                    </p:animEffect>
                                  </p:childTnLst>
                                </p:cTn>
                              </p:par>
                            </p:childTnLst>
                          </p:cTn>
                        </p:par>
                        <p:par>
                          <p:cTn id="152" fill="hold">
                            <p:stCondLst>
                              <p:cond delay="7700"/>
                            </p:stCondLst>
                            <p:childTnLst>
                              <p:par>
                                <p:cTn id="153" presetID="22" presetClass="entr" presetSubtype="4" fill="hold" grpId="0" nodeType="after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wipe(down)">
                                      <p:cBhvr>
                                        <p:cTn id="155" dur="500"/>
                                        <p:tgtEl>
                                          <p:spTgt spid="76"/>
                                        </p:tgtEl>
                                      </p:cBhvr>
                                    </p:animEffect>
                                  </p:childTnLst>
                                </p:cTn>
                              </p:par>
                            </p:childTnLst>
                          </p:cTn>
                        </p:par>
                        <p:par>
                          <p:cTn id="156" fill="hold">
                            <p:stCondLst>
                              <p:cond delay="8200"/>
                            </p:stCondLst>
                            <p:childTnLst>
                              <p:par>
                                <p:cTn id="157" presetID="53" presetClass="entr" presetSubtype="16" fill="hold" grpId="0" nodeType="afterEffect">
                                  <p:stCondLst>
                                    <p:cond delay="0"/>
                                  </p:stCondLst>
                                  <p:childTnLst>
                                    <p:set>
                                      <p:cBhvr>
                                        <p:cTn id="158" dur="1" fill="hold">
                                          <p:stCondLst>
                                            <p:cond delay="0"/>
                                          </p:stCondLst>
                                        </p:cTn>
                                        <p:tgtEl>
                                          <p:spTgt spid="90"/>
                                        </p:tgtEl>
                                        <p:attrNameLst>
                                          <p:attrName>style.visibility</p:attrName>
                                        </p:attrNameLst>
                                      </p:cBhvr>
                                      <p:to>
                                        <p:strVal val="visible"/>
                                      </p:to>
                                    </p:set>
                                    <p:anim calcmode="lin" valueType="num">
                                      <p:cBhvr>
                                        <p:cTn id="159" dur="300" fill="hold"/>
                                        <p:tgtEl>
                                          <p:spTgt spid="90"/>
                                        </p:tgtEl>
                                        <p:attrNameLst>
                                          <p:attrName>ppt_w</p:attrName>
                                        </p:attrNameLst>
                                      </p:cBhvr>
                                      <p:tavLst>
                                        <p:tav tm="0">
                                          <p:val>
                                            <p:fltVal val="0"/>
                                          </p:val>
                                        </p:tav>
                                        <p:tav tm="100000">
                                          <p:val>
                                            <p:strVal val="#ppt_w"/>
                                          </p:val>
                                        </p:tav>
                                      </p:tavLst>
                                    </p:anim>
                                    <p:anim calcmode="lin" valueType="num">
                                      <p:cBhvr>
                                        <p:cTn id="160" dur="300" fill="hold"/>
                                        <p:tgtEl>
                                          <p:spTgt spid="90"/>
                                        </p:tgtEl>
                                        <p:attrNameLst>
                                          <p:attrName>ppt_h</p:attrName>
                                        </p:attrNameLst>
                                      </p:cBhvr>
                                      <p:tavLst>
                                        <p:tav tm="0">
                                          <p:val>
                                            <p:fltVal val="0"/>
                                          </p:val>
                                        </p:tav>
                                        <p:tav tm="100000">
                                          <p:val>
                                            <p:strVal val="#ppt_h"/>
                                          </p:val>
                                        </p:tav>
                                      </p:tavLst>
                                    </p:anim>
                                    <p:animEffect transition="in" filter="fade">
                                      <p:cBhvr>
                                        <p:cTn id="161" dur="300"/>
                                        <p:tgtEl>
                                          <p:spTgt spid="90"/>
                                        </p:tgtEl>
                                      </p:cBhvr>
                                    </p:animEffect>
                                  </p:childTnLst>
                                </p:cTn>
                              </p:par>
                            </p:childTnLst>
                          </p:cTn>
                        </p:par>
                        <p:par>
                          <p:cTn id="162" fill="hold">
                            <p:stCondLst>
                              <p:cond delay="8500"/>
                            </p:stCondLst>
                            <p:childTnLst>
                              <p:par>
                                <p:cTn id="163" presetID="2" presetClass="entr" presetSubtype="2" fill="hold" grpId="0" nodeType="afterEffect">
                                  <p:stCondLst>
                                    <p:cond delay="0"/>
                                  </p:stCondLst>
                                  <p:childTnLst>
                                    <p:set>
                                      <p:cBhvr>
                                        <p:cTn id="164" dur="1" fill="hold">
                                          <p:stCondLst>
                                            <p:cond delay="0"/>
                                          </p:stCondLst>
                                        </p:cTn>
                                        <p:tgtEl>
                                          <p:spTgt spid="78"/>
                                        </p:tgtEl>
                                        <p:attrNameLst>
                                          <p:attrName>style.visibility</p:attrName>
                                        </p:attrNameLst>
                                      </p:cBhvr>
                                      <p:to>
                                        <p:strVal val="visible"/>
                                      </p:to>
                                    </p:set>
                                    <p:anim calcmode="lin" valueType="num">
                                      <p:cBhvr additive="base">
                                        <p:cTn id="165" dur="300" fill="hold"/>
                                        <p:tgtEl>
                                          <p:spTgt spid="78"/>
                                        </p:tgtEl>
                                        <p:attrNameLst>
                                          <p:attrName>ppt_x</p:attrName>
                                        </p:attrNameLst>
                                      </p:cBhvr>
                                      <p:tavLst>
                                        <p:tav tm="0">
                                          <p:val>
                                            <p:strVal val="1+#ppt_w/2"/>
                                          </p:val>
                                        </p:tav>
                                        <p:tav tm="100000">
                                          <p:val>
                                            <p:strVal val="#ppt_x"/>
                                          </p:val>
                                        </p:tav>
                                      </p:tavLst>
                                    </p:anim>
                                    <p:anim calcmode="lin" valueType="num">
                                      <p:cBhvr additive="base">
                                        <p:cTn id="166" dur="300" fill="hold"/>
                                        <p:tgtEl>
                                          <p:spTgt spid="78"/>
                                        </p:tgtEl>
                                        <p:attrNameLst>
                                          <p:attrName>ppt_y</p:attrName>
                                        </p:attrNameLst>
                                      </p:cBhvr>
                                      <p:tavLst>
                                        <p:tav tm="0">
                                          <p:val>
                                            <p:strVal val="#ppt_y"/>
                                          </p:val>
                                        </p:tav>
                                        <p:tav tm="100000">
                                          <p:val>
                                            <p:strVal val="#ppt_y"/>
                                          </p:val>
                                        </p:tav>
                                      </p:tavLst>
                                    </p:anim>
                                  </p:childTnLst>
                                </p:cTn>
                              </p:par>
                            </p:childTnLst>
                          </p:cTn>
                        </p:par>
                        <p:par>
                          <p:cTn id="167" fill="hold">
                            <p:stCondLst>
                              <p:cond delay="8800"/>
                            </p:stCondLst>
                            <p:childTnLst>
                              <p:par>
                                <p:cTn id="168" presetID="2" presetClass="entr" presetSubtype="2" fill="hold" grpId="0" nodeType="afterEffect">
                                  <p:stCondLst>
                                    <p:cond delay="0"/>
                                  </p:stCondLst>
                                  <p:childTnLst>
                                    <p:set>
                                      <p:cBhvr>
                                        <p:cTn id="169" dur="1" fill="hold">
                                          <p:stCondLst>
                                            <p:cond delay="0"/>
                                          </p:stCondLst>
                                        </p:cTn>
                                        <p:tgtEl>
                                          <p:spTgt spid="77"/>
                                        </p:tgtEl>
                                        <p:attrNameLst>
                                          <p:attrName>style.visibility</p:attrName>
                                        </p:attrNameLst>
                                      </p:cBhvr>
                                      <p:to>
                                        <p:strVal val="visible"/>
                                      </p:to>
                                    </p:set>
                                    <p:anim calcmode="lin" valueType="num">
                                      <p:cBhvr additive="base">
                                        <p:cTn id="170" dur="300" fill="hold"/>
                                        <p:tgtEl>
                                          <p:spTgt spid="77"/>
                                        </p:tgtEl>
                                        <p:attrNameLst>
                                          <p:attrName>ppt_x</p:attrName>
                                        </p:attrNameLst>
                                      </p:cBhvr>
                                      <p:tavLst>
                                        <p:tav tm="0">
                                          <p:val>
                                            <p:strVal val="1+#ppt_w/2"/>
                                          </p:val>
                                        </p:tav>
                                        <p:tav tm="100000">
                                          <p:val>
                                            <p:strVal val="#ppt_x"/>
                                          </p:val>
                                        </p:tav>
                                      </p:tavLst>
                                    </p:anim>
                                    <p:anim calcmode="lin" valueType="num">
                                      <p:cBhvr additive="base">
                                        <p:cTn id="171" dur="300" fill="hold"/>
                                        <p:tgtEl>
                                          <p:spTgt spid="77"/>
                                        </p:tgtEl>
                                        <p:attrNameLst>
                                          <p:attrName>ppt_y</p:attrName>
                                        </p:attrNameLst>
                                      </p:cBhvr>
                                      <p:tavLst>
                                        <p:tav tm="0">
                                          <p:val>
                                            <p:strVal val="#ppt_y"/>
                                          </p:val>
                                        </p:tav>
                                        <p:tav tm="100000">
                                          <p:val>
                                            <p:strVal val="#ppt_y"/>
                                          </p:val>
                                        </p:tav>
                                      </p:tavLst>
                                    </p:anim>
                                  </p:childTnLst>
                                </p:cTn>
                              </p:par>
                            </p:childTnLst>
                          </p:cTn>
                        </p:par>
                        <p:par>
                          <p:cTn id="172" fill="hold">
                            <p:stCondLst>
                              <p:cond delay="9100"/>
                            </p:stCondLst>
                            <p:childTnLst>
                              <p:par>
                                <p:cTn id="173" presetID="22" presetClass="entr" presetSubtype="8" fill="hold" grpId="0" nodeType="afterEffect">
                                  <p:stCondLst>
                                    <p:cond delay="0"/>
                                  </p:stCondLst>
                                  <p:childTnLst>
                                    <p:set>
                                      <p:cBhvr>
                                        <p:cTn id="174" dur="1" fill="hold">
                                          <p:stCondLst>
                                            <p:cond delay="0"/>
                                          </p:stCondLst>
                                        </p:cTn>
                                        <p:tgtEl>
                                          <p:spTgt spid="80"/>
                                        </p:tgtEl>
                                        <p:attrNameLst>
                                          <p:attrName>style.visibility</p:attrName>
                                        </p:attrNameLst>
                                      </p:cBhvr>
                                      <p:to>
                                        <p:strVal val="visible"/>
                                      </p:to>
                                    </p:set>
                                    <p:animEffect transition="in" filter="wipe(left)">
                                      <p:cBhvr>
                                        <p:cTn id="175" dur="500"/>
                                        <p:tgtEl>
                                          <p:spTgt spid="80"/>
                                        </p:tgtEl>
                                      </p:cBhvr>
                                    </p:animEffect>
                                  </p:childTnLst>
                                </p:cTn>
                              </p:par>
                            </p:childTnLst>
                          </p:cTn>
                        </p:par>
                        <p:par>
                          <p:cTn id="176" fill="hold">
                            <p:stCondLst>
                              <p:cond delay="9600"/>
                            </p:stCondLst>
                            <p:childTnLst>
                              <p:par>
                                <p:cTn id="177" presetID="22" presetClass="entr" presetSubtype="8" fill="hold" grpId="0" nodeType="afterEffect">
                                  <p:stCondLst>
                                    <p:cond delay="0"/>
                                  </p:stCondLst>
                                  <p:childTnLst>
                                    <p:set>
                                      <p:cBhvr>
                                        <p:cTn id="178" dur="1" fill="hold">
                                          <p:stCondLst>
                                            <p:cond delay="0"/>
                                          </p:stCondLst>
                                        </p:cTn>
                                        <p:tgtEl>
                                          <p:spTgt spid="79"/>
                                        </p:tgtEl>
                                        <p:attrNameLst>
                                          <p:attrName>style.visibility</p:attrName>
                                        </p:attrNameLst>
                                      </p:cBhvr>
                                      <p:to>
                                        <p:strVal val="visible"/>
                                      </p:to>
                                    </p:set>
                                    <p:animEffect transition="in" filter="wipe(left)">
                                      <p:cBhvr>
                                        <p:cTn id="179" dur="500"/>
                                        <p:tgtEl>
                                          <p:spTgt spid="79"/>
                                        </p:tgtEl>
                                      </p:cBhvr>
                                    </p:animEffect>
                                  </p:childTnLst>
                                </p:cTn>
                              </p:par>
                            </p:childTnLst>
                          </p:cTn>
                        </p:par>
                        <p:par>
                          <p:cTn id="180" fill="hold">
                            <p:stCondLst>
                              <p:cond delay="10100"/>
                            </p:stCondLst>
                            <p:childTnLst>
                              <p:par>
                                <p:cTn id="181" presetID="22" presetClass="entr" presetSubtype="8" fill="hold" grpId="0" nodeType="after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wipe(left)">
                                      <p:cBhvr>
                                        <p:cTn id="183" dur="500"/>
                                        <p:tgtEl>
                                          <p:spTgt spid="81"/>
                                        </p:tgtEl>
                                      </p:cBhvr>
                                    </p:animEffect>
                                  </p:childTnLst>
                                </p:cTn>
                              </p:par>
                            </p:childTnLst>
                          </p:cTn>
                        </p:par>
                        <p:par>
                          <p:cTn id="184" fill="hold">
                            <p:stCondLst>
                              <p:cond delay="10600"/>
                            </p:stCondLst>
                            <p:childTnLst>
                              <p:par>
                                <p:cTn id="185" presetID="22" presetClass="entr" presetSubtype="4" fill="hold" grpId="0" nodeType="afterEffect">
                                  <p:stCondLst>
                                    <p:cond delay="0"/>
                                  </p:stCondLst>
                                  <p:childTnLst>
                                    <p:set>
                                      <p:cBhvr>
                                        <p:cTn id="186" dur="1" fill="hold">
                                          <p:stCondLst>
                                            <p:cond delay="0"/>
                                          </p:stCondLst>
                                        </p:cTn>
                                        <p:tgtEl>
                                          <p:spTgt spid="91"/>
                                        </p:tgtEl>
                                        <p:attrNameLst>
                                          <p:attrName>style.visibility</p:attrName>
                                        </p:attrNameLst>
                                      </p:cBhvr>
                                      <p:to>
                                        <p:strVal val="visible"/>
                                      </p:to>
                                    </p:set>
                                    <p:animEffect transition="in" filter="wipe(down)">
                                      <p:cBhvr>
                                        <p:cTn id="187" dur="500"/>
                                        <p:tgtEl>
                                          <p:spTgt spid="91"/>
                                        </p:tgtEl>
                                      </p:cBhvr>
                                    </p:animEffect>
                                  </p:childTnLst>
                                </p:cTn>
                              </p:par>
                            </p:childTnLst>
                          </p:cTn>
                        </p:par>
                        <p:par>
                          <p:cTn id="188" fill="hold">
                            <p:stCondLst>
                              <p:cond delay="11100"/>
                            </p:stCondLst>
                            <p:childTnLst>
                              <p:par>
                                <p:cTn id="189" presetID="22" presetClass="entr" presetSubtype="8" fill="hold" grpId="0" nodeType="after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wipe(left)">
                                      <p:cBhvr>
                                        <p:cTn id="191" dur="500"/>
                                        <p:tgtEl>
                                          <p:spTgt spid="82"/>
                                        </p:tgtEl>
                                      </p:cBhvr>
                                    </p:animEffect>
                                  </p:childTnLst>
                                </p:cTn>
                              </p:par>
                            </p:childTnLst>
                          </p:cTn>
                        </p:par>
                        <p:par>
                          <p:cTn id="192" fill="hold">
                            <p:stCondLst>
                              <p:cond delay="11600"/>
                            </p:stCondLst>
                            <p:childTnLst>
                              <p:par>
                                <p:cTn id="193" presetID="22" presetClass="entr" presetSubtype="4" fill="hold" grpId="0" nodeType="after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down)">
                                      <p:cBhvr>
                                        <p:cTn id="19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6" grpId="0"/>
      <p:bldP spid="47" grpId="0"/>
      <p:bldP spid="48" grpId="0"/>
      <p:bldP spid="49" grpId="0"/>
      <p:bldP spid="50" grpId="0"/>
      <p:bldP spid="51" grpId="0"/>
      <p:bldP spid="52" grpId="0"/>
      <p:bldP spid="53" grpId="0"/>
      <p:bldP spid="54" grpId="0"/>
      <p:bldP spid="55" grpId="0"/>
      <p:bldP spid="56" grpId="0"/>
      <p:bldP spid="67" grpId="0"/>
      <p:bldP spid="68" grpId="0"/>
      <p:bldP spid="69" grpId="0" animBg="1"/>
      <p:bldP spid="70" grpId="0" animBg="1"/>
      <p:bldP spid="71" grpId="0" animBg="1"/>
      <p:bldP spid="72" grpId="0" animBg="1"/>
      <p:bldP spid="73" grpId="0" animBg="1"/>
      <p:bldP spid="74" grpId="0" animBg="1"/>
      <p:bldP spid="75" grpId="0" animBg="1"/>
      <p:bldP spid="76" grpId="0" animBg="1"/>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92" grpId="0" animBg="1"/>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01556" y="1843363"/>
            <a:ext cx="603115" cy="603115"/>
          </a:xfrm>
          <a:prstGeom prst="ellipse">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939501" y="2067658"/>
            <a:ext cx="2646878" cy="830997"/>
          </a:xfrm>
          <a:prstGeom prst="rect">
            <a:avLst/>
          </a:prstGeom>
          <a:noFill/>
        </p:spPr>
        <p:txBody>
          <a:bodyPr wrap="none" rtlCol="0">
            <a:spAutoFit/>
          </a:bodyPr>
          <a:lstStyle/>
          <a:p>
            <a:pPr marL="0" lvl="1"/>
            <a:r>
              <a:rPr lang="zh-CN" altLang="en-US" sz="4800">
                <a:solidFill>
                  <a:srgbClr val="00B0F0"/>
                </a:solidFill>
                <a:cs typeface="+mn-ea"/>
                <a:sym typeface="+mn-lt"/>
              </a:rPr>
              <a:t>发展前景</a:t>
            </a:r>
          </a:p>
        </p:txBody>
      </p:sp>
      <p:sp>
        <p:nvSpPr>
          <p:cNvPr id="25" name="KSO_Shape"/>
          <p:cNvSpPr>
            <a:spLocks/>
          </p:cNvSpPr>
          <p:nvPr/>
        </p:nvSpPr>
        <p:spPr bwMode="auto">
          <a:xfrm>
            <a:off x="2835975" y="2765300"/>
            <a:ext cx="1298445" cy="110367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nvGrpSpPr>
          <p:cNvPr id="2" name="组合 1"/>
          <p:cNvGrpSpPr/>
          <p:nvPr/>
        </p:nvGrpSpPr>
        <p:grpSpPr>
          <a:xfrm>
            <a:off x="5918213" y="3273925"/>
            <a:ext cx="2677254" cy="1176217"/>
            <a:chOff x="5918213" y="3273925"/>
            <a:chExt cx="2677254" cy="1176217"/>
          </a:xfrm>
        </p:grpSpPr>
        <p:sp>
          <p:nvSpPr>
            <p:cNvPr id="28" name="文本框 9"/>
            <p:cNvSpPr txBox="1"/>
            <p:nvPr/>
          </p:nvSpPr>
          <p:spPr>
            <a:xfrm>
              <a:off x="5918214" y="3273925"/>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产品开发计划</a:t>
              </a:r>
            </a:p>
          </p:txBody>
        </p:sp>
        <p:sp>
          <p:nvSpPr>
            <p:cNvPr id="29" name="文本框 9"/>
            <p:cNvSpPr txBox="1"/>
            <p:nvPr/>
          </p:nvSpPr>
          <p:spPr>
            <a:xfrm>
              <a:off x="5918213" y="3707845"/>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市场开拓计划</a:t>
              </a:r>
            </a:p>
          </p:txBody>
        </p:sp>
        <p:sp>
          <p:nvSpPr>
            <p:cNvPr id="30" name="文本框 29"/>
            <p:cNvSpPr txBox="1"/>
            <p:nvPr/>
          </p:nvSpPr>
          <p:spPr>
            <a:xfrm>
              <a:off x="5918214" y="4142365"/>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五年发展规划</a:t>
              </a:r>
            </a:p>
          </p:txBody>
        </p:sp>
      </p:grpSp>
      <p:grpSp>
        <p:nvGrpSpPr>
          <p:cNvPr id="4" name="组合 3"/>
          <p:cNvGrpSpPr/>
          <p:nvPr/>
        </p:nvGrpSpPr>
        <p:grpSpPr>
          <a:xfrm>
            <a:off x="8232712" y="3273925"/>
            <a:ext cx="2677253" cy="780168"/>
            <a:chOff x="8189169" y="3235453"/>
            <a:chExt cx="2677253" cy="780168"/>
          </a:xfrm>
        </p:grpSpPr>
        <p:sp>
          <p:nvSpPr>
            <p:cNvPr id="31" name="文本框 9"/>
            <p:cNvSpPr txBox="1"/>
            <p:nvPr/>
          </p:nvSpPr>
          <p:spPr>
            <a:xfrm>
              <a:off x="8189169" y="3235453"/>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销售网络布局</a:t>
              </a:r>
            </a:p>
          </p:txBody>
        </p:sp>
        <p:sp>
          <p:nvSpPr>
            <p:cNvPr id="32" name="文本框 9"/>
            <p:cNvSpPr txBox="1"/>
            <p:nvPr/>
          </p:nvSpPr>
          <p:spPr>
            <a:xfrm>
              <a:off x="8189169" y="3707844"/>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短期盈利计划</a:t>
              </a:r>
            </a:p>
          </p:txBody>
        </p:sp>
      </p:grpSp>
    </p:spTree>
    <p:extLst>
      <p:ext uri="{BB962C8B-B14F-4D97-AF65-F5344CB8AC3E}">
        <p14:creationId xmlns:p14="http://schemas.microsoft.com/office/powerpoint/2010/main" val="38486679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8" presetClass="emph" presetSubtype="0" fill="hold" grpId="1" nodeType="withEffect">
                                  <p:stCondLst>
                                    <p:cond delay="500"/>
                                  </p:stCondLst>
                                  <p:childTnLst>
                                    <p:animRot by="5400000">
                                      <p:cBhvr>
                                        <p:cTn id="13" dur="4500" fill="hold"/>
                                        <p:tgtEl>
                                          <p:spTgt spid="3"/>
                                        </p:tgtEl>
                                        <p:attrNameLst>
                                          <p:attrName>r</p:attrName>
                                        </p:attrNameLst>
                                      </p:cBhvr>
                                    </p:animRot>
                                  </p:childTnLst>
                                </p:cTn>
                              </p:par>
                              <p:par>
                                <p:cTn id="14" presetID="53" presetClass="entr" presetSubtype="16"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53" presetClass="entr" presetSubtype="16" fill="hold" grpId="0"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Effect transition="in" filter="fade">
                                      <p:cBhvr>
                                        <p:cTn id="28" dur="1000"/>
                                        <p:tgtEl>
                                          <p:spTgt spid="12"/>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75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750"/>
                                        <p:tgtEl>
                                          <p:spTgt spid="17"/>
                                        </p:tgtEl>
                                      </p:cBhvr>
                                    </p:animEffect>
                                  </p:childTnLst>
                                </p:cTn>
                              </p:par>
                              <p:par>
                                <p:cTn id="51" presetID="22" presetClass="entr" presetSubtype="1" fill="hold" nodeType="withEffect">
                                  <p:stCondLst>
                                    <p:cond delay="125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1000"/>
                                        <p:tgtEl>
                                          <p:spTgt spid="2"/>
                                        </p:tgtEl>
                                      </p:cBhvr>
                                    </p:animEffect>
                                  </p:childTnLst>
                                </p:cTn>
                              </p:par>
                              <p:par>
                                <p:cTn id="54" presetID="22" presetClass="entr" presetSubtype="1" fill="hold" nodeType="withEffect">
                                  <p:stCondLst>
                                    <p:cond delay="225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11" grpId="0" animBg="1"/>
      <p:bldP spid="12" grpId="0" animBg="1"/>
      <p:bldP spid="13" grpId="0" animBg="1"/>
      <p:bldP spid="14" grpId="0" animBg="1"/>
      <p:bldP spid="15" grpId="0" animBg="1"/>
      <p:bldP spid="16" grpId="0" animBg="1"/>
      <p:bldP spid="17" grpId="0"/>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reeform 2"/>
          <p:cNvSpPr>
            <a:spLocks/>
          </p:cNvSpPr>
          <p:nvPr/>
        </p:nvSpPr>
        <p:spPr bwMode="auto">
          <a:xfrm>
            <a:off x="0" y="457200"/>
            <a:ext cx="7950199" cy="6559326"/>
          </a:xfrm>
          <a:custGeom>
            <a:avLst/>
            <a:gdLst>
              <a:gd name="T0" fmla="*/ 0 w 3668"/>
              <a:gd name="T1" fmla="*/ 2147483647 h 3785"/>
              <a:gd name="T2" fmla="*/ 2147483647 w 3668"/>
              <a:gd name="T3" fmla="*/ 2147483647 h 3785"/>
              <a:gd name="T4" fmla="*/ 2147483647 w 3668"/>
              <a:gd name="T5" fmla="*/ 2147483647 h 3785"/>
              <a:gd name="T6" fmla="*/ 2147483647 w 3668"/>
              <a:gd name="T7" fmla="*/ 2147483647 h 3785"/>
              <a:gd name="T8" fmla="*/ 2147483647 w 3668"/>
              <a:gd name="T9" fmla="*/ 2147483647 h 3785"/>
              <a:gd name="T10" fmla="*/ 2147483647 w 3668"/>
              <a:gd name="T11" fmla="*/ 2147483647 h 3785"/>
              <a:gd name="T12" fmla="*/ 2147483647 w 3668"/>
              <a:gd name="T13" fmla="*/ 2147483647 h 3785"/>
              <a:gd name="T14" fmla="*/ 2147483647 w 3668"/>
              <a:gd name="T15" fmla="*/ 2147483647 h 3785"/>
              <a:gd name="T16" fmla="*/ 2147483647 w 3668"/>
              <a:gd name="T17" fmla="*/ 2147483647 h 3785"/>
              <a:gd name="T18" fmla="*/ 2147483647 w 3668"/>
              <a:gd name="T19" fmla="*/ 2147483647 h 3785"/>
              <a:gd name="T20" fmla="*/ 2147483647 w 3668"/>
              <a:gd name="T21" fmla="*/ 2147483647 h 3785"/>
              <a:gd name="T22" fmla="*/ 2147483647 w 3668"/>
              <a:gd name="T23" fmla="*/ 2147483647 h 3785"/>
              <a:gd name="T24" fmla="*/ 2147483647 w 3668"/>
              <a:gd name="T25" fmla="*/ 2147483647 h 3785"/>
              <a:gd name="T26" fmla="*/ 2147483647 w 3668"/>
              <a:gd name="T27" fmla="*/ 2147483647 h 3785"/>
              <a:gd name="T28" fmla="*/ 2147483647 w 3668"/>
              <a:gd name="T29" fmla="*/ 0 h 3785"/>
              <a:gd name="T30" fmla="*/ 2147483647 w 3668"/>
              <a:gd name="T31" fmla="*/ 2147483647 h 3785"/>
              <a:gd name="T32" fmla="*/ 2147483647 w 3668"/>
              <a:gd name="T33" fmla="*/ 2147483647 h 3785"/>
              <a:gd name="T34" fmla="*/ 2147483647 w 3668"/>
              <a:gd name="T35" fmla="*/ 2147483647 h 3785"/>
              <a:gd name="T36" fmla="*/ 2147483647 w 3668"/>
              <a:gd name="T37" fmla="*/ 2147483647 h 3785"/>
              <a:gd name="T38" fmla="*/ 2147483647 w 3668"/>
              <a:gd name="T39" fmla="*/ 2147483647 h 3785"/>
              <a:gd name="T40" fmla="*/ 2147483647 w 3668"/>
              <a:gd name="T41" fmla="*/ 2147483647 h 3785"/>
              <a:gd name="T42" fmla="*/ 2147483647 w 3668"/>
              <a:gd name="T43" fmla="*/ 2147483647 h 3785"/>
              <a:gd name="T44" fmla="*/ 2147483647 w 3668"/>
              <a:gd name="T45" fmla="*/ 2147483647 h 3785"/>
              <a:gd name="T46" fmla="*/ 2147483647 w 3668"/>
              <a:gd name="T47" fmla="*/ 2147483647 h 3785"/>
              <a:gd name="T48" fmla="*/ 2147483647 w 3668"/>
              <a:gd name="T49" fmla="*/ 2147483647 h 3785"/>
              <a:gd name="T50" fmla="*/ 2147483647 w 3668"/>
              <a:gd name="T51" fmla="*/ 2147483647 h 3785"/>
              <a:gd name="T52" fmla="*/ 2147483647 w 3668"/>
              <a:gd name="T53" fmla="*/ 2147483647 h 3785"/>
              <a:gd name="T54" fmla="*/ 2147483647 w 3668"/>
              <a:gd name="T55" fmla="*/ 2147483647 h 3785"/>
              <a:gd name="T56" fmla="*/ 0 w 3668"/>
              <a:gd name="T57" fmla="*/ 2147483647 h 3785"/>
              <a:gd name="T58" fmla="*/ 0 w 3668"/>
              <a:gd name="T59" fmla="*/ 2147483647 h 37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68"/>
              <a:gd name="T91" fmla="*/ 0 h 3785"/>
              <a:gd name="T92" fmla="*/ 3668 w 3668"/>
              <a:gd name="T93" fmla="*/ 3785 h 378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68" h="3785">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rotWithShape="1">
            <a:gsLst>
              <a:gs pos="0">
                <a:schemeClr val="bg1"/>
              </a:gs>
              <a:gs pos="100000">
                <a:srgbClr val="FFFFFF">
                  <a:alpha val="0"/>
                </a:srgbClr>
              </a:gs>
            </a:gsLst>
            <a:lin ang="5400000" scaled="1"/>
          </a:gradFill>
          <a:ln w="9525">
            <a:noFill/>
            <a:round/>
            <a:headEnd/>
            <a:tailEnd/>
          </a:ln>
        </p:spPr>
        <p:txBody>
          <a:bodyPr wrap="none" lIns="105131" tIns="52566" rIns="105131" bIns="52566" anchor="ctr"/>
          <a:lstStyle/>
          <a:p>
            <a:pPr algn="ctr" defTabSz="1213719">
              <a:defRPr/>
            </a:pPr>
            <a:endParaRPr lang="zh-CN" altLang="en-US" sz="2132" b="1" kern="0">
              <a:solidFill>
                <a:srgbClr val="000000"/>
              </a:solidFill>
              <a:cs typeface="+mn-ea"/>
              <a:sym typeface="+mn-lt"/>
            </a:endParaRPr>
          </a:p>
        </p:txBody>
      </p:sp>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产品开发计划</a:t>
            </a:r>
          </a:p>
        </p:txBody>
      </p:sp>
      <p:sp>
        <p:nvSpPr>
          <p:cNvPr id="94" name="圆角矩形 93"/>
          <p:cNvSpPr/>
          <p:nvPr/>
        </p:nvSpPr>
        <p:spPr>
          <a:xfrm>
            <a:off x="2255643" y="4756904"/>
            <a:ext cx="2661773" cy="491742"/>
          </a:xfrm>
          <a:prstGeom prst="round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5131" tIns="52566" rIns="105131" bIns="52566" anchor="ctr"/>
          <a:lstStyle/>
          <a:p>
            <a:pPr algn="ctr" defTabSz="1213719" fontAlgn="auto">
              <a:spcBef>
                <a:spcPts val="0"/>
              </a:spcBef>
              <a:spcAft>
                <a:spcPts val="0"/>
              </a:spcAft>
              <a:defRPr/>
            </a:pPr>
            <a:r>
              <a:rPr lang="zh-CN" altLang="en-US" sz="2132">
                <a:cs typeface="+mn-ea"/>
                <a:sym typeface="+mn-lt"/>
              </a:rPr>
              <a:t>核心</a:t>
            </a:r>
            <a:r>
              <a:rPr lang="zh-CN" altLang="en-US" sz="2132" smtClean="0">
                <a:cs typeface="+mn-ea"/>
                <a:sym typeface="+mn-lt"/>
              </a:rPr>
              <a:t>产品</a:t>
            </a:r>
            <a:r>
              <a:rPr lang="en-US" altLang="zh-CN" sz="2132" smtClean="0">
                <a:cs typeface="+mn-ea"/>
                <a:sym typeface="+mn-lt"/>
              </a:rPr>
              <a:t>4</a:t>
            </a:r>
            <a:endParaRPr lang="zh-CN" altLang="en-US" sz="2132">
              <a:cs typeface="+mn-ea"/>
              <a:sym typeface="+mn-lt"/>
            </a:endParaRPr>
          </a:p>
        </p:txBody>
      </p:sp>
      <p:sp>
        <p:nvSpPr>
          <p:cNvPr id="95" name="圆角矩形 94"/>
          <p:cNvSpPr/>
          <p:nvPr/>
        </p:nvSpPr>
        <p:spPr>
          <a:xfrm>
            <a:off x="3372509" y="3693785"/>
            <a:ext cx="2661775" cy="493732"/>
          </a:xfrm>
          <a:prstGeom prst="round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5131" tIns="52566" rIns="105131" bIns="52566" anchor="ctr"/>
          <a:lstStyle/>
          <a:p>
            <a:pPr algn="ctr" defTabSz="1213719" fontAlgn="auto">
              <a:spcBef>
                <a:spcPts val="0"/>
              </a:spcBef>
              <a:spcAft>
                <a:spcPts val="0"/>
              </a:spcAft>
              <a:defRPr/>
            </a:pPr>
            <a:r>
              <a:rPr lang="zh-CN" altLang="en-US" sz="2132">
                <a:cs typeface="+mn-ea"/>
                <a:sym typeface="+mn-lt"/>
              </a:rPr>
              <a:t>核心</a:t>
            </a:r>
            <a:r>
              <a:rPr lang="zh-CN" altLang="en-US" sz="2132" smtClean="0">
                <a:cs typeface="+mn-ea"/>
                <a:sym typeface="+mn-lt"/>
              </a:rPr>
              <a:t>产品</a:t>
            </a:r>
            <a:r>
              <a:rPr lang="en-US" altLang="zh-CN" sz="2132" smtClean="0">
                <a:cs typeface="+mn-ea"/>
                <a:sym typeface="+mn-lt"/>
              </a:rPr>
              <a:t>3</a:t>
            </a:r>
            <a:endParaRPr lang="zh-CN" altLang="en-US" sz="2132">
              <a:cs typeface="+mn-ea"/>
              <a:sym typeface="+mn-lt"/>
            </a:endParaRPr>
          </a:p>
        </p:txBody>
      </p:sp>
      <p:sp>
        <p:nvSpPr>
          <p:cNvPr id="96" name="圆角矩形 95"/>
          <p:cNvSpPr/>
          <p:nvPr/>
        </p:nvSpPr>
        <p:spPr>
          <a:xfrm>
            <a:off x="4202700" y="2670485"/>
            <a:ext cx="2661773" cy="493732"/>
          </a:xfrm>
          <a:prstGeom prst="round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5131" tIns="52566" rIns="105131" bIns="52566" anchor="ctr"/>
          <a:lstStyle/>
          <a:p>
            <a:pPr algn="ctr" defTabSz="1213719" fontAlgn="auto">
              <a:spcBef>
                <a:spcPts val="0"/>
              </a:spcBef>
              <a:spcAft>
                <a:spcPts val="0"/>
              </a:spcAft>
              <a:defRPr/>
            </a:pPr>
            <a:r>
              <a:rPr lang="zh-CN" altLang="en-US" sz="2132">
                <a:cs typeface="+mn-ea"/>
                <a:sym typeface="+mn-lt"/>
              </a:rPr>
              <a:t>核心</a:t>
            </a:r>
            <a:r>
              <a:rPr lang="zh-CN" altLang="en-US" sz="2132" smtClean="0">
                <a:cs typeface="+mn-ea"/>
                <a:sym typeface="+mn-lt"/>
              </a:rPr>
              <a:t>产品</a:t>
            </a:r>
            <a:r>
              <a:rPr lang="en-US" altLang="zh-CN" sz="2132" smtClean="0">
                <a:cs typeface="+mn-ea"/>
                <a:sym typeface="+mn-lt"/>
              </a:rPr>
              <a:t>2</a:t>
            </a:r>
            <a:endParaRPr lang="zh-CN" altLang="en-US" sz="2132">
              <a:cs typeface="+mn-ea"/>
              <a:sym typeface="+mn-lt"/>
            </a:endParaRPr>
          </a:p>
        </p:txBody>
      </p:sp>
      <p:sp>
        <p:nvSpPr>
          <p:cNvPr id="97" name="圆角矩形 96"/>
          <p:cNvSpPr/>
          <p:nvPr/>
        </p:nvSpPr>
        <p:spPr>
          <a:xfrm>
            <a:off x="5136407" y="1702929"/>
            <a:ext cx="2661775" cy="493732"/>
          </a:xfrm>
          <a:prstGeom prst="round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5131" tIns="52566" rIns="105131" bIns="52566" anchor="ctr"/>
          <a:lstStyle/>
          <a:p>
            <a:pPr algn="ctr" defTabSz="1213719" fontAlgn="auto">
              <a:spcBef>
                <a:spcPts val="0"/>
              </a:spcBef>
              <a:spcAft>
                <a:spcPts val="0"/>
              </a:spcAft>
              <a:defRPr/>
            </a:pPr>
            <a:r>
              <a:rPr lang="zh-CN" altLang="en-US" sz="2132">
                <a:cs typeface="+mn-ea"/>
                <a:sym typeface="+mn-lt"/>
              </a:rPr>
              <a:t>核心</a:t>
            </a:r>
            <a:r>
              <a:rPr lang="zh-CN" altLang="en-US" sz="2132" smtClean="0">
                <a:cs typeface="+mn-ea"/>
                <a:sym typeface="+mn-lt"/>
              </a:rPr>
              <a:t>产品</a:t>
            </a:r>
            <a:r>
              <a:rPr lang="en-US" altLang="zh-CN" sz="2132" smtClean="0">
                <a:cs typeface="+mn-ea"/>
                <a:sym typeface="+mn-lt"/>
              </a:rPr>
              <a:t>1</a:t>
            </a:r>
            <a:endParaRPr lang="zh-CN" altLang="en-US" sz="2132">
              <a:cs typeface="+mn-ea"/>
              <a:sym typeface="+mn-lt"/>
            </a:endParaRPr>
          </a:p>
        </p:txBody>
      </p:sp>
      <p:sp>
        <p:nvSpPr>
          <p:cNvPr id="98" name="圆角矩形 97"/>
          <p:cNvSpPr/>
          <p:nvPr/>
        </p:nvSpPr>
        <p:spPr>
          <a:xfrm>
            <a:off x="1198495" y="5728439"/>
            <a:ext cx="2661775" cy="493732"/>
          </a:xfrm>
          <a:prstGeom prst="roundRect">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5131" tIns="52566" rIns="105131" bIns="52566" anchor="ctr"/>
          <a:lstStyle/>
          <a:p>
            <a:pPr algn="ctr" defTabSz="1213719" fontAlgn="auto">
              <a:spcBef>
                <a:spcPts val="0"/>
              </a:spcBef>
              <a:spcAft>
                <a:spcPts val="0"/>
              </a:spcAft>
              <a:defRPr/>
            </a:pPr>
            <a:r>
              <a:rPr lang="zh-CN" altLang="en-US" sz="2132">
                <a:cs typeface="+mn-ea"/>
                <a:sym typeface="+mn-lt"/>
              </a:rPr>
              <a:t>核心</a:t>
            </a:r>
            <a:r>
              <a:rPr lang="zh-CN" altLang="en-US" sz="2132" smtClean="0">
                <a:cs typeface="+mn-ea"/>
                <a:sym typeface="+mn-lt"/>
              </a:rPr>
              <a:t>产品</a:t>
            </a:r>
            <a:r>
              <a:rPr lang="en-US" altLang="zh-CN" sz="2132" smtClean="0">
                <a:cs typeface="+mn-ea"/>
                <a:sym typeface="+mn-lt"/>
              </a:rPr>
              <a:t>5</a:t>
            </a:r>
            <a:endParaRPr lang="zh-CN" altLang="en-US" sz="2132">
              <a:cs typeface="+mn-ea"/>
              <a:sym typeface="+mn-lt"/>
            </a:endParaRPr>
          </a:p>
        </p:txBody>
      </p:sp>
      <p:sp>
        <p:nvSpPr>
          <p:cNvPr id="99" name="矩形 98"/>
          <p:cNvSpPr/>
          <p:nvPr/>
        </p:nvSpPr>
        <p:spPr>
          <a:xfrm>
            <a:off x="5136411" y="5696586"/>
            <a:ext cx="2639875" cy="537046"/>
          </a:xfrm>
          <a:prstGeom prst="rect">
            <a:avLst/>
          </a:prstGeom>
          <a:ln>
            <a:solidFill>
              <a:srgbClr val="00B0F0"/>
            </a:solidFill>
            <a:prstDash val="dash"/>
          </a:ln>
        </p:spPr>
        <p:txBody>
          <a:bodyPr lIns="105131" tIns="52566" rIns="105131" bIns="52566">
            <a:spAutoFit/>
          </a:bodyPr>
          <a:lstStyle/>
          <a:p>
            <a:pPr algn="ctr" defTabSz="1213719" fontAlgn="auto">
              <a:spcBef>
                <a:spcPts val="0"/>
              </a:spcBef>
              <a:spcAft>
                <a:spcPts val="0"/>
              </a:spcAft>
              <a:defRPr/>
            </a:pPr>
            <a:r>
              <a:rPr lang="zh-CN" altLang="en-US" sz="1400" dirty="0">
                <a:solidFill>
                  <a:srgbClr val="00B0F0"/>
                </a:solidFill>
                <a:cs typeface="+mn-ea"/>
                <a:sym typeface="+mn-lt"/>
              </a:rPr>
              <a:t>单击此处添加文本</a:t>
            </a:r>
            <a:endParaRPr lang="en-US" altLang="zh-CN" sz="1400" dirty="0">
              <a:solidFill>
                <a:srgbClr val="00B0F0"/>
              </a:solidFill>
              <a:cs typeface="+mn-ea"/>
              <a:sym typeface="+mn-lt"/>
            </a:endParaRPr>
          </a:p>
          <a:p>
            <a:pPr algn="ctr" defTabSz="1213719" fontAlgn="auto">
              <a:spcBef>
                <a:spcPts val="0"/>
              </a:spcBef>
              <a:spcAft>
                <a:spcPts val="0"/>
              </a:spcAft>
              <a:defRPr/>
            </a:pPr>
            <a:r>
              <a:rPr lang="zh-CN" altLang="en-US" sz="1400" dirty="0">
                <a:solidFill>
                  <a:srgbClr val="00B0F0"/>
                </a:solidFill>
                <a:cs typeface="+mn-ea"/>
                <a:sym typeface="+mn-lt"/>
              </a:rPr>
              <a:t>单击此处添加文本</a:t>
            </a:r>
          </a:p>
        </p:txBody>
      </p:sp>
      <p:sp>
        <p:nvSpPr>
          <p:cNvPr id="100" name="矩形 99"/>
          <p:cNvSpPr/>
          <p:nvPr/>
        </p:nvSpPr>
        <p:spPr>
          <a:xfrm>
            <a:off x="5839183" y="4653378"/>
            <a:ext cx="2639875" cy="537046"/>
          </a:xfrm>
          <a:prstGeom prst="rect">
            <a:avLst/>
          </a:prstGeom>
          <a:ln>
            <a:solidFill>
              <a:srgbClr val="00B0F0"/>
            </a:solidFill>
            <a:prstDash val="dash"/>
          </a:ln>
        </p:spPr>
        <p:txBody>
          <a:bodyPr lIns="105131" tIns="52566" rIns="105131" bIns="52566">
            <a:spAutoFit/>
          </a:bodyPr>
          <a:lstStyle/>
          <a:p>
            <a:pPr algn="ctr" defTabSz="1213719" fontAlgn="auto">
              <a:spcBef>
                <a:spcPts val="0"/>
              </a:spcBef>
              <a:spcAft>
                <a:spcPts val="0"/>
              </a:spcAft>
              <a:defRPr/>
            </a:pPr>
            <a:r>
              <a:rPr lang="zh-CN" altLang="en-US" sz="1400" dirty="0">
                <a:solidFill>
                  <a:srgbClr val="00B0F0"/>
                </a:solidFill>
                <a:cs typeface="+mn-ea"/>
                <a:sym typeface="+mn-lt"/>
              </a:rPr>
              <a:t>单击此处添加文本</a:t>
            </a:r>
            <a:endParaRPr lang="en-US" altLang="zh-CN" sz="1400" dirty="0">
              <a:solidFill>
                <a:srgbClr val="00B0F0"/>
              </a:solidFill>
              <a:cs typeface="+mn-ea"/>
              <a:sym typeface="+mn-lt"/>
            </a:endParaRPr>
          </a:p>
          <a:p>
            <a:pPr algn="ctr" defTabSz="1213719" fontAlgn="auto">
              <a:spcBef>
                <a:spcPts val="0"/>
              </a:spcBef>
              <a:spcAft>
                <a:spcPts val="0"/>
              </a:spcAft>
              <a:defRPr/>
            </a:pPr>
            <a:r>
              <a:rPr lang="zh-CN" altLang="en-US" sz="1400" dirty="0">
                <a:solidFill>
                  <a:srgbClr val="00B0F0"/>
                </a:solidFill>
                <a:cs typeface="+mn-ea"/>
                <a:sym typeface="+mn-lt"/>
              </a:rPr>
              <a:t>单击此处添加文本</a:t>
            </a:r>
          </a:p>
        </p:txBody>
      </p:sp>
      <p:sp>
        <p:nvSpPr>
          <p:cNvPr id="101" name="矩形 100"/>
          <p:cNvSpPr/>
          <p:nvPr/>
        </p:nvSpPr>
        <p:spPr>
          <a:xfrm>
            <a:off x="6522046" y="3610169"/>
            <a:ext cx="2639875" cy="537046"/>
          </a:xfrm>
          <a:prstGeom prst="rect">
            <a:avLst/>
          </a:prstGeom>
          <a:ln>
            <a:solidFill>
              <a:srgbClr val="00B0F0"/>
            </a:solidFill>
            <a:prstDash val="dash"/>
          </a:ln>
        </p:spPr>
        <p:txBody>
          <a:bodyPr lIns="105131" tIns="52566" rIns="105131" bIns="52566">
            <a:spAutoFit/>
          </a:bodyPr>
          <a:lstStyle/>
          <a:p>
            <a:pPr algn="ctr" defTabSz="1213719" fontAlgn="auto">
              <a:spcBef>
                <a:spcPts val="0"/>
              </a:spcBef>
              <a:spcAft>
                <a:spcPts val="0"/>
              </a:spcAft>
              <a:defRPr/>
            </a:pPr>
            <a:r>
              <a:rPr lang="zh-CN" altLang="en-US" sz="1400" dirty="0">
                <a:solidFill>
                  <a:srgbClr val="00B0F0"/>
                </a:solidFill>
                <a:cs typeface="+mn-ea"/>
                <a:sym typeface="+mn-lt"/>
              </a:rPr>
              <a:t>单击此处添加文本</a:t>
            </a:r>
            <a:endParaRPr lang="en-US" altLang="zh-CN" sz="1400" dirty="0">
              <a:solidFill>
                <a:srgbClr val="00B0F0"/>
              </a:solidFill>
              <a:cs typeface="+mn-ea"/>
              <a:sym typeface="+mn-lt"/>
            </a:endParaRPr>
          </a:p>
          <a:p>
            <a:pPr algn="ctr" defTabSz="1213719" fontAlgn="auto">
              <a:spcBef>
                <a:spcPts val="0"/>
              </a:spcBef>
              <a:spcAft>
                <a:spcPts val="0"/>
              </a:spcAft>
              <a:defRPr/>
            </a:pPr>
            <a:r>
              <a:rPr lang="zh-CN" altLang="en-US" sz="1400" dirty="0">
                <a:solidFill>
                  <a:srgbClr val="00B0F0"/>
                </a:solidFill>
                <a:cs typeface="+mn-ea"/>
                <a:sym typeface="+mn-lt"/>
              </a:rPr>
              <a:t>单击此处添加文本</a:t>
            </a:r>
          </a:p>
        </p:txBody>
      </p:sp>
      <p:sp>
        <p:nvSpPr>
          <p:cNvPr id="102" name="矩形 101"/>
          <p:cNvSpPr/>
          <p:nvPr/>
        </p:nvSpPr>
        <p:spPr>
          <a:xfrm>
            <a:off x="7159120" y="2566961"/>
            <a:ext cx="2641866" cy="537046"/>
          </a:xfrm>
          <a:prstGeom prst="rect">
            <a:avLst/>
          </a:prstGeom>
          <a:ln>
            <a:solidFill>
              <a:srgbClr val="00B0F0"/>
            </a:solidFill>
            <a:prstDash val="dash"/>
          </a:ln>
        </p:spPr>
        <p:txBody>
          <a:bodyPr lIns="105131" tIns="52566" rIns="105131" bIns="52566">
            <a:spAutoFit/>
          </a:bodyPr>
          <a:lstStyle/>
          <a:p>
            <a:pPr algn="ctr" defTabSz="1213719" fontAlgn="auto">
              <a:spcBef>
                <a:spcPts val="0"/>
              </a:spcBef>
              <a:spcAft>
                <a:spcPts val="0"/>
              </a:spcAft>
              <a:defRPr/>
            </a:pPr>
            <a:r>
              <a:rPr lang="zh-CN" altLang="en-US" sz="1400" dirty="0">
                <a:solidFill>
                  <a:srgbClr val="00B0F0"/>
                </a:solidFill>
                <a:cs typeface="+mn-ea"/>
                <a:sym typeface="+mn-lt"/>
              </a:rPr>
              <a:t>单击此处添加文本</a:t>
            </a:r>
            <a:endParaRPr lang="en-US" altLang="zh-CN" sz="1400" dirty="0">
              <a:solidFill>
                <a:srgbClr val="00B0F0"/>
              </a:solidFill>
              <a:cs typeface="+mn-ea"/>
              <a:sym typeface="+mn-lt"/>
            </a:endParaRPr>
          </a:p>
          <a:p>
            <a:pPr algn="ctr" defTabSz="1213719" fontAlgn="auto">
              <a:spcBef>
                <a:spcPts val="0"/>
              </a:spcBef>
              <a:spcAft>
                <a:spcPts val="0"/>
              </a:spcAft>
              <a:defRPr/>
            </a:pPr>
            <a:r>
              <a:rPr lang="zh-CN" altLang="en-US" sz="1400" dirty="0">
                <a:solidFill>
                  <a:srgbClr val="00B0F0"/>
                </a:solidFill>
                <a:cs typeface="+mn-ea"/>
                <a:sym typeface="+mn-lt"/>
              </a:rPr>
              <a:t>单击此处添加文本</a:t>
            </a:r>
          </a:p>
        </p:txBody>
      </p:sp>
      <p:sp>
        <p:nvSpPr>
          <p:cNvPr id="103" name="矩形 102"/>
          <p:cNvSpPr/>
          <p:nvPr/>
        </p:nvSpPr>
        <p:spPr>
          <a:xfrm>
            <a:off x="8160521" y="1619314"/>
            <a:ext cx="2639875" cy="537046"/>
          </a:xfrm>
          <a:prstGeom prst="rect">
            <a:avLst/>
          </a:prstGeom>
          <a:ln>
            <a:solidFill>
              <a:srgbClr val="00B0F0"/>
            </a:solidFill>
            <a:prstDash val="dash"/>
          </a:ln>
        </p:spPr>
        <p:txBody>
          <a:bodyPr lIns="105131" tIns="52566" rIns="105131" bIns="52566">
            <a:spAutoFit/>
          </a:bodyPr>
          <a:lstStyle/>
          <a:p>
            <a:pPr algn="ctr" defTabSz="1213719" fontAlgn="auto">
              <a:spcBef>
                <a:spcPts val="0"/>
              </a:spcBef>
              <a:spcAft>
                <a:spcPts val="0"/>
              </a:spcAft>
              <a:defRPr/>
            </a:pPr>
            <a:r>
              <a:rPr lang="zh-CN" altLang="en-US" sz="1400" dirty="0">
                <a:solidFill>
                  <a:srgbClr val="00B0F0"/>
                </a:solidFill>
                <a:cs typeface="+mn-ea"/>
                <a:sym typeface="+mn-lt"/>
              </a:rPr>
              <a:t>单击此处添加文本</a:t>
            </a:r>
            <a:endParaRPr lang="en-US" altLang="zh-CN" sz="1400" dirty="0">
              <a:solidFill>
                <a:srgbClr val="00B0F0"/>
              </a:solidFill>
              <a:cs typeface="+mn-ea"/>
              <a:sym typeface="+mn-lt"/>
            </a:endParaRPr>
          </a:p>
          <a:p>
            <a:pPr algn="ctr" defTabSz="1213719" fontAlgn="auto">
              <a:spcBef>
                <a:spcPts val="0"/>
              </a:spcBef>
              <a:spcAft>
                <a:spcPts val="0"/>
              </a:spcAft>
              <a:defRPr/>
            </a:pPr>
            <a:r>
              <a:rPr lang="zh-CN" altLang="en-US" sz="1400" dirty="0">
                <a:solidFill>
                  <a:srgbClr val="00B0F0"/>
                </a:solidFill>
                <a:cs typeface="+mn-ea"/>
                <a:sym typeface="+mn-lt"/>
              </a:rPr>
              <a:t>单击此处添加文本</a:t>
            </a:r>
          </a:p>
        </p:txBody>
      </p:sp>
    </p:spTree>
    <p:extLst>
      <p:ext uri="{BB962C8B-B14F-4D97-AF65-F5344CB8AC3E}">
        <p14:creationId xmlns:p14="http://schemas.microsoft.com/office/powerpoint/2010/main" val="266010623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 presetClass="entr" presetSubtype="8" fill="hold" grpId="0" nodeType="withEffect">
                                  <p:stCondLst>
                                    <p:cond delay="300"/>
                                  </p:stCondLst>
                                  <p:childTnLst>
                                    <p:set>
                                      <p:cBhvr>
                                        <p:cTn id="9" dur="1" fill="hold">
                                          <p:stCondLst>
                                            <p:cond delay="0"/>
                                          </p:stCondLst>
                                        </p:cTn>
                                        <p:tgtEl>
                                          <p:spTgt spid="98"/>
                                        </p:tgtEl>
                                        <p:attrNameLst>
                                          <p:attrName>style.visibility</p:attrName>
                                        </p:attrNameLst>
                                      </p:cBhvr>
                                      <p:to>
                                        <p:strVal val="visible"/>
                                      </p:to>
                                    </p:set>
                                    <p:anim calcmode="lin" valueType="num">
                                      <p:cBhvr additive="base">
                                        <p:cTn id="10" dur="500" fill="hold"/>
                                        <p:tgtEl>
                                          <p:spTgt spid="98"/>
                                        </p:tgtEl>
                                        <p:attrNameLst>
                                          <p:attrName>ppt_x</p:attrName>
                                        </p:attrNameLst>
                                      </p:cBhvr>
                                      <p:tavLst>
                                        <p:tav tm="0">
                                          <p:val>
                                            <p:strVal val="0-#ppt_w/2"/>
                                          </p:val>
                                        </p:tav>
                                        <p:tav tm="100000">
                                          <p:val>
                                            <p:strVal val="#ppt_x"/>
                                          </p:val>
                                        </p:tav>
                                      </p:tavLst>
                                    </p:anim>
                                    <p:anim calcmode="lin" valueType="num">
                                      <p:cBhvr additive="base">
                                        <p:cTn id="11" dur="500" fill="hold"/>
                                        <p:tgtEl>
                                          <p:spTgt spid="98"/>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300"/>
                                  </p:stCondLst>
                                  <p:childTnLst>
                                    <p:set>
                                      <p:cBhvr>
                                        <p:cTn id="13" dur="1" fill="hold">
                                          <p:stCondLst>
                                            <p:cond delay="0"/>
                                          </p:stCondLst>
                                        </p:cTn>
                                        <p:tgtEl>
                                          <p:spTgt spid="99"/>
                                        </p:tgtEl>
                                        <p:attrNameLst>
                                          <p:attrName>style.visibility</p:attrName>
                                        </p:attrNameLst>
                                      </p:cBhvr>
                                      <p:to>
                                        <p:strVal val="visible"/>
                                      </p:to>
                                    </p:set>
                                    <p:anim calcmode="lin" valueType="num">
                                      <p:cBhvr additive="base">
                                        <p:cTn id="14" dur="500" fill="hold"/>
                                        <p:tgtEl>
                                          <p:spTgt spid="99"/>
                                        </p:tgtEl>
                                        <p:attrNameLst>
                                          <p:attrName>ppt_x</p:attrName>
                                        </p:attrNameLst>
                                      </p:cBhvr>
                                      <p:tavLst>
                                        <p:tav tm="0">
                                          <p:val>
                                            <p:strVal val="1+#ppt_w/2"/>
                                          </p:val>
                                        </p:tav>
                                        <p:tav tm="100000">
                                          <p:val>
                                            <p:strVal val="#ppt_x"/>
                                          </p:val>
                                        </p:tav>
                                      </p:tavLst>
                                    </p:anim>
                                    <p:anim calcmode="lin" valueType="num">
                                      <p:cBhvr additive="base">
                                        <p:cTn id="15" dur="500" fill="hold"/>
                                        <p:tgtEl>
                                          <p:spTgt spid="99"/>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94"/>
                                        </p:tgtEl>
                                        <p:attrNameLst>
                                          <p:attrName>style.visibility</p:attrName>
                                        </p:attrNameLst>
                                      </p:cBhvr>
                                      <p:to>
                                        <p:strVal val="visible"/>
                                      </p:to>
                                    </p:set>
                                    <p:anim calcmode="lin" valueType="num">
                                      <p:cBhvr additive="base">
                                        <p:cTn id="18" dur="500" fill="hold"/>
                                        <p:tgtEl>
                                          <p:spTgt spid="94"/>
                                        </p:tgtEl>
                                        <p:attrNameLst>
                                          <p:attrName>ppt_x</p:attrName>
                                        </p:attrNameLst>
                                      </p:cBhvr>
                                      <p:tavLst>
                                        <p:tav tm="0">
                                          <p:val>
                                            <p:strVal val="0-#ppt_w/2"/>
                                          </p:val>
                                        </p:tav>
                                        <p:tav tm="100000">
                                          <p:val>
                                            <p:strVal val="#ppt_x"/>
                                          </p:val>
                                        </p:tav>
                                      </p:tavLst>
                                    </p:anim>
                                    <p:anim calcmode="lin" valueType="num">
                                      <p:cBhvr additive="base">
                                        <p:cTn id="19" dur="500" fill="hold"/>
                                        <p:tgtEl>
                                          <p:spTgt spid="9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1+#ppt_w/2"/>
                                          </p:val>
                                        </p:tav>
                                        <p:tav tm="100000">
                                          <p:val>
                                            <p:strVal val="#ppt_x"/>
                                          </p:val>
                                        </p:tav>
                                      </p:tavLst>
                                    </p:anim>
                                    <p:anim calcmode="lin" valueType="num">
                                      <p:cBhvr additive="base">
                                        <p:cTn id="23" dur="500" fill="hold"/>
                                        <p:tgtEl>
                                          <p:spTgt spid="10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00"/>
                                  </p:stCondLst>
                                  <p:childTnLst>
                                    <p:set>
                                      <p:cBhvr>
                                        <p:cTn id="25" dur="1" fill="hold">
                                          <p:stCondLst>
                                            <p:cond delay="0"/>
                                          </p:stCondLst>
                                        </p:cTn>
                                        <p:tgtEl>
                                          <p:spTgt spid="95"/>
                                        </p:tgtEl>
                                        <p:attrNameLst>
                                          <p:attrName>style.visibility</p:attrName>
                                        </p:attrNameLst>
                                      </p:cBhvr>
                                      <p:to>
                                        <p:strVal val="visible"/>
                                      </p:to>
                                    </p:set>
                                    <p:anim calcmode="lin" valueType="num">
                                      <p:cBhvr additive="base">
                                        <p:cTn id="26" dur="500" fill="hold"/>
                                        <p:tgtEl>
                                          <p:spTgt spid="95"/>
                                        </p:tgtEl>
                                        <p:attrNameLst>
                                          <p:attrName>ppt_x</p:attrName>
                                        </p:attrNameLst>
                                      </p:cBhvr>
                                      <p:tavLst>
                                        <p:tav tm="0">
                                          <p:val>
                                            <p:strVal val="0-#ppt_w/2"/>
                                          </p:val>
                                        </p:tav>
                                        <p:tav tm="100000">
                                          <p:val>
                                            <p:strVal val="#ppt_x"/>
                                          </p:val>
                                        </p:tav>
                                      </p:tavLst>
                                    </p:anim>
                                    <p:anim calcmode="lin" valueType="num">
                                      <p:cBhvr additive="base">
                                        <p:cTn id="27" dur="500" fill="hold"/>
                                        <p:tgtEl>
                                          <p:spTgt spid="9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00"/>
                                  </p:stCondLst>
                                  <p:childTnLst>
                                    <p:set>
                                      <p:cBhvr>
                                        <p:cTn id="29" dur="1" fill="hold">
                                          <p:stCondLst>
                                            <p:cond delay="0"/>
                                          </p:stCondLst>
                                        </p:cTn>
                                        <p:tgtEl>
                                          <p:spTgt spid="101"/>
                                        </p:tgtEl>
                                        <p:attrNameLst>
                                          <p:attrName>style.visibility</p:attrName>
                                        </p:attrNameLst>
                                      </p:cBhvr>
                                      <p:to>
                                        <p:strVal val="visible"/>
                                      </p:to>
                                    </p:set>
                                    <p:anim calcmode="lin" valueType="num">
                                      <p:cBhvr additive="base">
                                        <p:cTn id="30" dur="500" fill="hold"/>
                                        <p:tgtEl>
                                          <p:spTgt spid="101"/>
                                        </p:tgtEl>
                                        <p:attrNameLst>
                                          <p:attrName>ppt_x</p:attrName>
                                        </p:attrNameLst>
                                      </p:cBhvr>
                                      <p:tavLst>
                                        <p:tav tm="0">
                                          <p:val>
                                            <p:strVal val="1+#ppt_w/2"/>
                                          </p:val>
                                        </p:tav>
                                        <p:tav tm="100000">
                                          <p:val>
                                            <p:strVal val="#ppt_x"/>
                                          </p:val>
                                        </p:tav>
                                      </p:tavLst>
                                    </p:anim>
                                    <p:anim calcmode="lin" valueType="num">
                                      <p:cBhvr additive="base">
                                        <p:cTn id="31" dur="500" fill="hold"/>
                                        <p:tgtEl>
                                          <p:spTgt spid="101"/>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900"/>
                                  </p:stCondLst>
                                  <p:childTnLst>
                                    <p:set>
                                      <p:cBhvr>
                                        <p:cTn id="33" dur="1" fill="hold">
                                          <p:stCondLst>
                                            <p:cond delay="0"/>
                                          </p:stCondLst>
                                        </p:cTn>
                                        <p:tgtEl>
                                          <p:spTgt spid="96"/>
                                        </p:tgtEl>
                                        <p:attrNameLst>
                                          <p:attrName>style.visibility</p:attrName>
                                        </p:attrNameLst>
                                      </p:cBhvr>
                                      <p:to>
                                        <p:strVal val="visible"/>
                                      </p:to>
                                    </p:set>
                                    <p:anim calcmode="lin" valueType="num">
                                      <p:cBhvr additive="base">
                                        <p:cTn id="34" dur="500" fill="hold"/>
                                        <p:tgtEl>
                                          <p:spTgt spid="96"/>
                                        </p:tgtEl>
                                        <p:attrNameLst>
                                          <p:attrName>ppt_x</p:attrName>
                                        </p:attrNameLst>
                                      </p:cBhvr>
                                      <p:tavLst>
                                        <p:tav tm="0">
                                          <p:val>
                                            <p:strVal val="0-#ppt_w/2"/>
                                          </p:val>
                                        </p:tav>
                                        <p:tav tm="100000">
                                          <p:val>
                                            <p:strVal val="#ppt_x"/>
                                          </p:val>
                                        </p:tav>
                                      </p:tavLst>
                                    </p:anim>
                                    <p:anim calcmode="lin" valueType="num">
                                      <p:cBhvr additive="base">
                                        <p:cTn id="35" dur="500" fill="hold"/>
                                        <p:tgtEl>
                                          <p:spTgt spid="9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900"/>
                                  </p:stCondLst>
                                  <p:childTnLst>
                                    <p:set>
                                      <p:cBhvr>
                                        <p:cTn id="37" dur="1" fill="hold">
                                          <p:stCondLst>
                                            <p:cond delay="0"/>
                                          </p:stCondLst>
                                        </p:cTn>
                                        <p:tgtEl>
                                          <p:spTgt spid="102"/>
                                        </p:tgtEl>
                                        <p:attrNameLst>
                                          <p:attrName>style.visibility</p:attrName>
                                        </p:attrNameLst>
                                      </p:cBhvr>
                                      <p:to>
                                        <p:strVal val="visible"/>
                                      </p:to>
                                    </p:set>
                                    <p:anim calcmode="lin" valueType="num">
                                      <p:cBhvr additive="base">
                                        <p:cTn id="38" dur="500" fill="hold"/>
                                        <p:tgtEl>
                                          <p:spTgt spid="102"/>
                                        </p:tgtEl>
                                        <p:attrNameLst>
                                          <p:attrName>ppt_x</p:attrName>
                                        </p:attrNameLst>
                                      </p:cBhvr>
                                      <p:tavLst>
                                        <p:tav tm="0">
                                          <p:val>
                                            <p:strVal val="1+#ppt_w/2"/>
                                          </p:val>
                                        </p:tav>
                                        <p:tav tm="100000">
                                          <p:val>
                                            <p:strVal val="#ppt_x"/>
                                          </p:val>
                                        </p:tav>
                                      </p:tavLst>
                                    </p:anim>
                                    <p:anim calcmode="lin" valueType="num">
                                      <p:cBhvr additive="base">
                                        <p:cTn id="39" dur="500" fill="hold"/>
                                        <p:tgtEl>
                                          <p:spTgt spid="10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1200"/>
                                  </p:stCondLst>
                                  <p:childTnLst>
                                    <p:set>
                                      <p:cBhvr>
                                        <p:cTn id="41" dur="1" fill="hold">
                                          <p:stCondLst>
                                            <p:cond delay="0"/>
                                          </p:stCondLst>
                                        </p:cTn>
                                        <p:tgtEl>
                                          <p:spTgt spid="97"/>
                                        </p:tgtEl>
                                        <p:attrNameLst>
                                          <p:attrName>style.visibility</p:attrName>
                                        </p:attrNameLst>
                                      </p:cBhvr>
                                      <p:to>
                                        <p:strVal val="visible"/>
                                      </p:to>
                                    </p:set>
                                    <p:anim calcmode="lin" valueType="num">
                                      <p:cBhvr additive="base">
                                        <p:cTn id="42" dur="500" fill="hold"/>
                                        <p:tgtEl>
                                          <p:spTgt spid="97"/>
                                        </p:tgtEl>
                                        <p:attrNameLst>
                                          <p:attrName>ppt_x</p:attrName>
                                        </p:attrNameLst>
                                      </p:cBhvr>
                                      <p:tavLst>
                                        <p:tav tm="0">
                                          <p:val>
                                            <p:strVal val="0-#ppt_w/2"/>
                                          </p:val>
                                        </p:tav>
                                        <p:tav tm="100000">
                                          <p:val>
                                            <p:strVal val="#ppt_x"/>
                                          </p:val>
                                        </p:tav>
                                      </p:tavLst>
                                    </p:anim>
                                    <p:anim calcmode="lin" valueType="num">
                                      <p:cBhvr additive="base">
                                        <p:cTn id="43" dur="500" fill="hold"/>
                                        <p:tgtEl>
                                          <p:spTgt spid="9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200"/>
                                  </p:stCondLst>
                                  <p:childTnLst>
                                    <p:set>
                                      <p:cBhvr>
                                        <p:cTn id="45" dur="1" fill="hold">
                                          <p:stCondLst>
                                            <p:cond delay="0"/>
                                          </p:stCondLst>
                                        </p:cTn>
                                        <p:tgtEl>
                                          <p:spTgt spid="103"/>
                                        </p:tgtEl>
                                        <p:attrNameLst>
                                          <p:attrName>style.visibility</p:attrName>
                                        </p:attrNameLst>
                                      </p:cBhvr>
                                      <p:to>
                                        <p:strVal val="visible"/>
                                      </p:to>
                                    </p:set>
                                    <p:anim calcmode="lin" valueType="num">
                                      <p:cBhvr additive="base">
                                        <p:cTn id="46" dur="500" fill="hold"/>
                                        <p:tgtEl>
                                          <p:spTgt spid="103"/>
                                        </p:tgtEl>
                                        <p:attrNameLst>
                                          <p:attrName>ppt_x</p:attrName>
                                        </p:attrNameLst>
                                      </p:cBhvr>
                                      <p:tavLst>
                                        <p:tav tm="0">
                                          <p:val>
                                            <p:strVal val="1+#ppt_w/2"/>
                                          </p:val>
                                        </p:tav>
                                        <p:tav tm="100000">
                                          <p:val>
                                            <p:strVal val="#ppt_x"/>
                                          </p:val>
                                        </p:tav>
                                      </p:tavLst>
                                    </p:anim>
                                    <p:anim calcmode="lin" valueType="num">
                                      <p:cBhvr additive="base">
                                        <p:cTn id="47" dur="500" fill="hold"/>
                                        <p:tgtEl>
                                          <p:spTgt spid="103"/>
                                        </p:tgtEl>
                                        <p:attrNameLst>
                                          <p:attrName>ppt_y</p:attrName>
                                        </p:attrNameLst>
                                      </p:cBhvr>
                                      <p:tavLst>
                                        <p:tav tm="0">
                                          <p:val>
                                            <p:strVal val="#ppt_y"/>
                                          </p:val>
                                        </p:tav>
                                        <p:tav tm="100000">
                                          <p:val>
                                            <p:strVal val="#ppt_y"/>
                                          </p:val>
                                        </p:tav>
                                      </p:tavLst>
                                    </p:anim>
                                  </p:childTnLst>
                                </p:cTn>
                              </p:par>
                            </p:childTnLst>
                          </p:cTn>
                        </p:par>
                        <p:par>
                          <p:cTn id="48" fill="hold">
                            <p:stCondLst>
                              <p:cond delay="1700"/>
                            </p:stCondLst>
                            <p:childTnLst>
                              <p:par>
                                <p:cTn id="49" presetID="22" presetClass="entr" presetSubtype="4" fill="hold" nodeType="after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wipe(down)">
                                      <p:cBhvr>
                                        <p:cTn id="5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KSO_Shape"/>
          <p:cNvSpPr>
            <a:spLocks/>
          </p:cNvSpPr>
          <p:nvPr/>
        </p:nvSpPr>
        <p:spPr bwMode="auto">
          <a:xfrm>
            <a:off x="2629092" y="2788946"/>
            <a:ext cx="1634833" cy="112258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sp>
        <p:nvSpPr>
          <p:cNvPr id="11" name="椭圆 10"/>
          <p:cNvSpPr/>
          <p:nvPr/>
        </p:nvSpPr>
        <p:spPr>
          <a:xfrm>
            <a:off x="2001556" y="1843363"/>
            <a:ext cx="603115" cy="603115"/>
          </a:xfrm>
          <a:prstGeom prst="ellipse">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939501" y="2067658"/>
            <a:ext cx="3262432" cy="830997"/>
          </a:xfrm>
          <a:prstGeom prst="rect">
            <a:avLst/>
          </a:prstGeom>
          <a:noFill/>
        </p:spPr>
        <p:txBody>
          <a:bodyPr wrap="none" rtlCol="0">
            <a:spAutoFit/>
          </a:bodyPr>
          <a:lstStyle/>
          <a:p>
            <a:pPr marL="0" lvl="1"/>
            <a:r>
              <a:rPr lang="zh-CN" altLang="en-US" sz="4800" dirty="0">
                <a:solidFill>
                  <a:srgbClr val="00B0F0"/>
                </a:solidFill>
                <a:cs typeface="+mn-ea"/>
                <a:sym typeface="+mn-lt"/>
              </a:rPr>
              <a:t>公司与团队</a:t>
            </a:r>
          </a:p>
        </p:txBody>
      </p:sp>
      <p:grpSp>
        <p:nvGrpSpPr>
          <p:cNvPr id="26" name="组合 25"/>
          <p:cNvGrpSpPr/>
          <p:nvPr/>
        </p:nvGrpSpPr>
        <p:grpSpPr>
          <a:xfrm>
            <a:off x="6079856" y="3223276"/>
            <a:ext cx="2677254" cy="1604722"/>
            <a:chOff x="6295756" y="3113567"/>
            <a:chExt cx="2677254" cy="1604722"/>
          </a:xfrm>
        </p:grpSpPr>
        <p:sp>
          <p:nvSpPr>
            <p:cNvPr id="18" name="文本框 9"/>
            <p:cNvSpPr txBox="1"/>
            <p:nvPr/>
          </p:nvSpPr>
          <p:spPr>
            <a:xfrm>
              <a:off x="6295757" y="311356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公司简介</a:t>
              </a:r>
            </a:p>
          </p:txBody>
        </p:sp>
        <p:sp>
          <p:nvSpPr>
            <p:cNvPr id="19" name="文本框 9"/>
            <p:cNvSpPr txBox="1"/>
            <p:nvPr/>
          </p:nvSpPr>
          <p:spPr>
            <a:xfrm>
              <a:off x="6295756" y="354748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团队介绍</a:t>
              </a:r>
            </a:p>
          </p:txBody>
        </p:sp>
        <p:sp>
          <p:nvSpPr>
            <p:cNvPr id="20" name="文本框 19"/>
            <p:cNvSpPr txBox="1"/>
            <p:nvPr/>
          </p:nvSpPr>
          <p:spPr>
            <a:xfrm>
              <a:off x="6295757" y="398200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项目成员</a:t>
              </a:r>
            </a:p>
          </p:txBody>
        </p:sp>
        <p:sp>
          <p:nvSpPr>
            <p:cNvPr id="21" name="文本框 9"/>
            <p:cNvSpPr txBox="1"/>
            <p:nvPr/>
          </p:nvSpPr>
          <p:spPr>
            <a:xfrm>
              <a:off x="6295756" y="4410512"/>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核心成员</a:t>
              </a:r>
            </a:p>
          </p:txBody>
        </p:sp>
      </p:grpSp>
      <p:grpSp>
        <p:nvGrpSpPr>
          <p:cNvPr id="27" name="组合 26"/>
          <p:cNvGrpSpPr/>
          <p:nvPr/>
        </p:nvGrpSpPr>
        <p:grpSpPr>
          <a:xfrm>
            <a:off x="8350812" y="3227620"/>
            <a:ext cx="2677254" cy="1170802"/>
            <a:chOff x="8566712" y="3117911"/>
            <a:chExt cx="2677254" cy="1170802"/>
          </a:xfrm>
        </p:grpSpPr>
        <p:sp>
          <p:nvSpPr>
            <p:cNvPr id="22" name="文本框 9"/>
            <p:cNvSpPr txBox="1"/>
            <p:nvPr/>
          </p:nvSpPr>
          <p:spPr>
            <a:xfrm>
              <a:off x="8566712" y="311791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组织架构</a:t>
              </a:r>
            </a:p>
          </p:txBody>
        </p:sp>
        <p:sp>
          <p:nvSpPr>
            <p:cNvPr id="23" name="文本框 9"/>
            <p:cNvSpPr txBox="1"/>
            <p:nvPr/>
          </p:nvSpPr>
          <p:spPr>
            <a:xfrm>
              <a:off x="8566713" y="3552431"/>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公司大事记</a:t>
              </a:r>
            </a:p>
          </p:txBody>
        </p:sp>
        <p:sp>
          <p:nvSpPr>
            <p:cNvPr id="24" name="文本框 9"/>
            <p:cNvSpPr txBox="1"/>
            <p:nvPr/>
          </p:nvSpPr>
          <p:spPr>
            <a:xfrm>
              <a:off x="8566712" y="3980936"/>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企业理念</a:t>
              </a:r>
            </a:p>
          </p:txBody>
        </p:sp>
      </p:grpSp>
    </p:spTree>
    <p:extLst>
      <p:ext uri="{BB962C8B-B14F-4D97-AF65-F5344CB8AC3E}">
        <p14:creationId xmlns:p14="http://schemas.microsoft.com/office/powerpoint/2010/main" val="1272458819"/>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par>
                                <p:cTn id="13" presetID="22" presetClass="entr" presetSubtype="8" fill="hold" grpId="0" nodeType="withEffect">
                                  <p:stCondLst>
                                    <p:cond delay="75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750"/>
                                        <p:tgtEl>
                                          <p:spTgt spid="17"/>
                                        </p:tgtEl>
                                      </p:cBhvr>
                                    </p:animEffect>
                                  </p:childTnLst>
                                </p:cTn>
                              </p:par>
                              <p:par>
                                <p:cTn id="16" presetID="22" presetClass="entr" presetSubtype="1" fill="hold" nodeType="withEffect">
                                  <p:stCondLst>
                                    <p:cond delay="125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par>
                                <p:cTn id="19" presetID="22" presetClass="entr" presetSubtype="1" fill="hold" nodeType="withEffect">
                                  <p:stCondLst>
                                    <p:cond delay="225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1000"/>
                                        <p:tgtEl>
                                          <p:spTgt spid="2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childTnLst>
                                </p:cTn>
                              </p:par>
                              <p:par>
                                <p:cTn id="25" presetID="8" presetClass="emph" presetSubtype="0" fill="hold" grpId="1" nodeType="withEffect">
                                  <p:stCondLst>
                                    <p:cond delay="500"/>
                                  </p:stCondLst>
                                  <p:childTnLst>
                                    <p:animRot by="5400000">
                                      <p:cBhvr>
                                        <p:cTn id="26" dur="4500" fill="hold"/>
                                        <p:tgtEl>
                                          <p:spTgt spid="3"/>
                                        </p:tgtEl>
                                        <p:attrNameLst>
                                          <p:attrName>r</p:attrName>
                                        </p:attrNameLst>
                                      </p:cBhvr>
                                    </p:animRot>
                                  </p:childTnLst>
                                </p:cTn>
                              </p:par>
                              <p:par>
                                <p:cTn id="27" presetID="53" presetClass="entr" presetSubtype="16"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Effect transition="in" filter="fade">
                                      <p:cBhvr>
                                        <p:cTn id="31" dur="1000"/>
                                        <p:tgtEl>
                                          <p:spTgt spid="11"/>
                                        </p:tgtEl>
                                      </p:cBhvr>
                                    </p:animEffect>
                                  </p:childTnLst>
                                </p:cTn>
                              </p:par>
                              <p:par>
                                <p:cTn id="32" presetID="53" presetClass="entr" presetSubtype="16" fill="hold" grpId="0" nodeType="withEffect">
                                  <p:stCondLst>
                                    <p:cond delay="1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Effect transition="in" filter="fade">
                                      <p:cBhvr>
                                        <p:cTn id="36" dur="1000"/>
                                        <p:tgtEl>
                                          <p:spTgt spid="16"/>
                                        </p:tgtEl>
                                      </p:cBhvr>
                                    </p:animEffect>
                                  </p:childTnLst>
                                </p:cTn>
                              </p:par>
                              <p:par>
                                <p:cTn id="37" presetID="53" presetClass="entr" presetSubtype="16" fill="hold" grpId="0" nodeType="withEffect">
                                  <p:stCondLst>
                                    <p:cond delay="100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Effect transition="in" filter="fade">
                                      <p:cBhvr>
                                        <p:cTn id="41" dur="1000"/>
                                        <p:tgtEl>
                                          <p:spTgt spid="12"/>
                                        </p:tgtEl>
                                      </p:cBhvr>
                                    </p:animEffect>
                                  </p:childTnLst>
                                </p:cTn>
                              </p:par>
                              <p:par>
                                <p:cTn id="42" presetID="53" presetClass="entr" presetSubtype="16"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fltVal val="0"/>
                                          </p:val>
                                        </p:tav>
                                        <p:tav tm="100000">
                                          <p:val>
                                            <p:strVal val="#ppt_w"/>
                                          </p:val>
                                        </p:tav>
                                      </p:tavLst>
                                    </p:anim>
                                    <p:anim calcmode="lin" valueType="num">
                                      <p:cBhvr>
                                        <p:cTn id="45" dur="1000" fill="hold"/>
                                        <p:tgtEl>
                                          <p:spTgt spid="14"/>
                                        </p:tgtEl>
                                        <p:attrNameLst>
                                          <p:attrName>ppt_h</p:attrName>
                                        </p:attrNameLst>
                                      </p:cBhvr>
                                      <p:tavLst>
                                        <p:tav tm="0">
                                          <p:val>
                                            <p:fltVal val="0"/>
                                          </p:val>
                                        </p:tav>
                                        <p:tav tm="100000">
                                          <p:val>
                                            <p:strVal val="#ppt_h"/>
                                          </p:val>
                                        </p:tav>
                                      </p:tavLst>
                                    </p:anim>
                                    <p:animEffect transition="in" filter="fade">
                                      <p:cBhvr>
                                        <p:cTn id="46" dur="1000"/>
                                        <p:tgtEl>
                                          <p:spTgt spid="14"/>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Effect transition="in" filter="fade">
                                      <p:cBhvr>
                                        <p:cTn id="51" dur="1000"/>
                                        <p:tgtEl>
                                          <p:spTgt spid="13"/>
                                        </p:tgtEl>
                                      </p:cBhvr>
                                    </p:animEffect>
                                  </p:childTnLst>
                                </p:cTn>
                              </p:par>
                              <p:par>
                                <p:cTn id="52" presetID="53" presetClass="entr" presetSubtype="16" fill="hold" grpId="0" nodeType="withEffect">
                                  <p:stCondLst>
                                    <p:cond delay="1750"/>
                                  </p:stCondLst>
                                  <p:childTnLst>
                                    <p:set>
                                      <p:cBhvr>
                                        <p:cTn id="53" dur="1" fill="hold">
                                          <p:stCondLst>
                                            <p:cond delay="0"/>
                                          </p:stCondLst>
                                        </p:cTn>
                                        <p:tgtEl>
                                          <p:spTgt spid="15"/>
                                        </p:tgtEl>
                                        <p:attrNameLst>
                                          <p:attrName>style.visibility</p:attrName>
                                        </p:attrNameLst>
                                      </p:cBhvr>
                                      <p:to>
                                        <p:strVal val="visible"/>
                                      </p:to>
                                    </p:set>
                                    <p:anim calcmode="lin" valueType="num">
                                      <p:cBhvr>
                                        <p:cTn id="54" dur="1000" fill="hold"/>
                                        <p:tgtEl>
                                          <p:spTgt spid="15"/>
                                        </p:tgtEl>
                                        <p:attrNameLst>
                                          <p:attrName>ppt_w</p:attrName>
                                        </p:attrNameLst>
                                      </p:cBhvr>
                                      <p:tavLst>
                                        <p:tav tm="0">
                                          <p:val>
                                            <p:fltVal val="0"/>
                                          </p:val>
                                        </p:tav>
                                        <p:tav tm="100000">
                                          <p:val>
                                            <p:strVal val="#ppt_w"/>
                                          </p:val>
                                        </p:tav>
                                      </p:tavLst>
                                    </p:anim>
                                    <p:anim calcmode="lin" valueType="num">
                                      <p:cBhvr>
                                        <p:cTn id="55" dur="1000" fill="hold"/>
                                        <p:tgtEl>
                                          <p:spTgt spid="15"/>
                                        </p:tgtEl>
                                        <p:attrNameLst>
                                          <p:attrName>ppt_h</p:attrName>
                                        </p:attrNameLst>
                                      </p:cBhvr>
                                      <p:tavLst>
                                        <p:tav tm="0">
                                          <p:val>
                                            <p:fltVal val="0"/>
                                          </p:val>
                                        </p:tav>
                                        <p:tav tm="100000">
                                          <p:val>
                                            <p:strVal val="#ppt_h"/>
                                          </p:val>
                                        </p:tav>
                                      </p:tavLst>
                                    </p:anim>
                                    <p:animEffect transition="in" filter="fade">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6" grpId="0" animBg="1"/>
      <p:bldP spid="11" grpId="0" animBg="1"/>
      <p:bldP spid="12" grpId="0" animBg="1"/>
      <p:bldP spid="13" grpId="0" animBg="1"/>
      <p:bldP spid="14" grpId="0" animBg="1"/>
      <p:bldP spid="15" grpId="0" animBg="1"/>
      <p:bldP spid="16"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市场开拓计划</a:t>
            </a:r>
          </a:p>
        </p:txBody>
      </p:sp>
      <p:sp>
        <p:nvSpPr>
          <p:cNvPr id="14" name="AutoShape 2"/>
          <p:cNvSpPr>
            <a:spLocks noChangeArrowheads="1"/>
          </p:cNvSpPr>
          <p:nvPr/>
        </p:nvSpPr>
        <p:spPr bwMode="auto">
          <a:xfrm>
            <a:off x="8469792" y="3740048"/>
            <a:ext cx="2199895" cy="1927148"/>
          </a:xfrm>
          <a:prstGeom prst="roundRect">
            <a:avLst>
              <a:gd name="adj" fmla="val 0"/>
            </a:avLst>
          </a:prstGeom>
          <a:noFill/>
          <a:ln w="3175" algn="ctr">
            <a:solidFill>
              <a:srgbClr val="00B0F0"/>
            </a:solidFill>
            <a:prstDash val="dash"/>
            <a:round/>
            <a:headEnd/>
            <a:tailEnd/>
          </a:ln>
          <a:extLst/>
        </p:spPr>
        <p:txBody>
          <a:bodyPr anchor="ctr"/>
          <a:lstStyle/>
          <a:p>
            <a:pPr algn="ctr" defTabSz="1213719" fontAlgn="auto">
              <a:lnSpc>
                <a:spcPct val="120000"/>
              </a:lnSpc>
              <a:spcBef>
                <a:spcPts val="0"/>
              </a:spcBef>
              <a:spcAft>
                <a:spcPts val="0"/>
              </a:spcAft>
              <a:defRPr/>
            </a:pPr>
            <a:r>
              <a:rPr lang="zh-CN" altLang="en-US" sz="1600" dirty="0">
                <a:solidFill>
                  <a:srgbClr val="00B0F0"/>
                </a:solidFill>
                <a:cs typeface="+mn-ea"/>
                <a:sym typeface="+mn-lt"/>
              </a:rPr>
              <a:t>单击添加段落文字单击添加段落文字单击添加</a:t>
            </a:r>
            <a:r>
              <a:rPr lang="zh-CN" altLang="en-US" sz="1600">
                <a:solidFill>
                  <a:srgbClr val="00B0F0"/>
                </a:solidFill>
                <a:cs typeface="+mn-ea"/>
                <a:sym typeface="+mn-lt"/>
              </a:rPr>
              <a:t>段落</a:t>
            </a:r>
            <a:r>
              <a:rPr lang="zh-CN" altLang="en-US" sz="1600" smtClean="0">
                <a:solidFill>
                  <a:srgbClr val="00B0F0"/>
                </a:solidFill>
                <a:cs typeface="+mn-ea"/>
                <a:sym typeface="+mn-lt"/>
              </a:rPr>
              <a:t>文字</a:t>
            </a:r>
            <a:endParaRPr lang="zh-CN" altLang="en-US" sz="1600" dirty="0">
              <a:solidFill>
                <a:srgbClr val="00B0F0"/>
              </a:solidFill>
              <a:cs typeface="+mn-ea"/>
              <a:sym typeface="+mn-lt"/>
            </a:endParaRPr>
          </a:p>
        </p:txBody>
      </p:sp>
      <p:sp>
        <p:nvSpPr>
          <p:cNvPr id="15" name="AutoShape 3"/>
          <p:cNvSpPr>
            <a:spLocks noChangeArrowheads="1"/>
          </p:cNvSpPr>
          <p:nvPr/>
        </p:nvSpPr>
        <p:spPr bwMode="auto">
          <a:xfrm>
            <a:off x="3578256" y="3732084"/>
            <a:ext cx="2199896" cy="1933120"/>
          </a:xfrm>
          <a:prstGeom prst="roundRect">
            <a:avLst>
              <a:gd name="adj" fmla="val 0"/>
            </a:avLst>
          </a:prstGeom>
          <a:noFill/>
          <a:ln w="3175" algn="ctr">
            <a:solidFill>
              <a:srgbClr val="00B0F0"/>
            </a:solidFill>
            <a:prstDash val="dash"/>
            <a:round/>
            <a:headEnd/>
            <a:tailEnd/>
          </a:ln>
          <a:extLst/>
        </p:spPr>
        <p:txBody>
          <a:bodyPr anchor="ctr"/>
          <a:lstStyle/>
          <a:p>
            <a:pPr algn="ctr" defTabSz="1213719" fontAlgn="auto">
              <a:lnSpc>
                <a:spcPct val="120000"/>
              </a:lnSpc>
              <a:spcBef>
                <a:spcPts val="0"/>
              </a:spcBef>
              <a:spcAft>
                <a:spcPts val="0"/>
              </a:spcAft>
              <a:defRPr/>
            </a:pPr>
            <a:r>
              <a:rPr lang="zh-CN" altLang="en-US" sz="1600" dirty="0">
                <a:solidFill>
                  <a:srgbClr val="00B0F0"/>
                </a:solidFill>
                <a:cs typeface="+mn-ea"/>
                <a:sym typeface="+mn-lt"/>
              </a:rPr>
              <a:t>单击添加段落文字单击添加段落文字单击添加</a:t>
            </a:r>
            <a:r>
              <a:rPr lang="zh-CN" altLang="en-US" sz="1600">
                <a:solidFill>
                  <a:srgbClr val="00B0F0"/>
                </a:solidFill>
                <a:cs typeface="+mn-ea"/>
                <a:sym typeface="+mn-lt"/>
              </a:rPr>
              <a:t>段落</a:t>
            </a:r>
            <a:r>
              <a:rPr lang="zh-CN" altLang="en-US" sz="1600" smtClean="0">
                <a:solidFill>
                  <a:srgbClr val="00B0F0"/>
                </a:solidFill>
                <a:cs typeface="+mn-ea"/>
                <a:sym typeface="+mn-lt"/>
              </a:rPr>
              <a:t>文字</a:t>
            </a:r>
            <a:endParaRPr lang="zh-CN" altLang="en-US" sz="1600" dirty="0">
              <a:solidFill>
                <a:srgbClr val="00B0F0"/>
              </a:solidFill>
              <a:cs typeface="+mn-ea"/>
              <a:sym typeface="+mn-lt"/>
            </a:endParaRPr>
          </a:p>
        </p:txBody>
      </p:sp>
      <p:sp>
        <p:nvSpPr>
          <p:cNvPr id="16" name="AutoShape 4"/>
          <p:cNvSpPr>
            <a:spLocks noChangeArrowheads="1"/>
          </p:cNvSpPr>
          <p:nvPr/>
        </p:nvSpPr>
        <p:spPr bwMode="auto">
          <a:xfrm>
            <a:off x="6023030" y="3748014"/>
            <a:ext cx="2187951" cy="1921175"/>
          </a:xfrm>
          <a:prstGeom prst="roundRect">
            <a:avLst>
              <a:gd name="adj" fmla="val 0"/>
            </a:avLst>
          </a:prstGeom>
          <a:noFill/>
          <a:ln w="3175" algn="ctr">
            <a:solidFill>
              <a:srgbClr val="00B0F0"/>
            </a:solidFill>
            <a:prstDash val="dash"/>
            <a:round/>
            <a:headEnd/>
            <a:tailEnd/>
          </a:ln>
          <a:extLst/>
        </p:spPr>
        <p:txBody>
          <a:bodyPr anchor="ctr"/>
          <a:lstStyle/>
          <a:p>
            <a:pPr algn="ctr" defTabSz="1213719" fontAlgn="auto">
              <a:lnSpc>
                <a:spcPct val="120000"/>
              </a:lnSpc>
              <a:spcBef>
                <a:spcPts val="0"/>
              </a:spcBef>
              <a:spcAft>
                <a:spcPts val="0"/>
              </a:spcAft>
              <a:defRPr/>
            </a:pPr>
            <a:r>
              <a:rPr lang="zh-CN" altLang="en-US" sz="1600" dirty="0">
                <a:solidFill>
                  <a:srgbClr val="00B0F0"/>
                </a:solidFill>
                <a:cs typeface="+mn-ea"/>
                <a:sym typeface="+mn-lt"/>
              </a:rPr>
              <a:t>单击添加段落文字单击添加段落文字单击添加段落文字</a:t>
            </a:r>
          </a:p>
        </p:txBody>
      </p:sp>
      <p:sp>
        <p:nvSpPr>
          <p:cNvPr id="17" name="AutoShape 6"/>
          <p:cNvSpPr>
            <a:spLocks noChangeArrowheads="1"/>
          </p:cNvSpPr>
          <p:nvPr/>
        </p:nvSpPr>
        <p:spPr bwMode="auto">
          <a:xfrm>
            <a:off x="1131499" y="3732087"/>
            <a:ext cx="2136187" cy="1921175"/>
          </a:xfrm>
          <a:prstGeom prst="roundRect">
            <a:avLst>
              <a:gd name="adj" fmla="val 0"/>
            </a:avLst>
          </a:prstGeom>
          <a:noFill/>
          <a:ln w="3175" algn="ctr">
            <a:solidFill>
              <a:srgbClr val="00B0F0"/>
            </a:solidFill>
            <a:prstDash val="dash"/>
            <a:round/>
            <a:headEnd/>
            <a:tailEnd/>
          </a:ln>
          <a:extLst/>
        </p:spPr>
        <p:txBody>
          <a:bodyPr anchor="ctr"/>
          <a:lstStyle/>
          <a:p>
            <a:pPr algn="ctr" defTabSz="1213719" fontAlgn="auto">
              <a:lnSpc>
                <a:spcPct val="120000"/>
              </a:lnSpc>
              <a:spcBef>
                <a:spcPts val="0"/>
              </a:spcBef>
              <a:spcAft>
                <a:spcPts val="0"/>
              </a:spcAft>
              <a:defRPr/>
            </a:pPr>
            <a:r>
              <a:rPr lang="zh-CN" altLang="en-US" sz="1600" dirty="0">
                <a:solidFill>
                  <a:srgbClr val="00B0F0"/>
                </a:solidFill>
                <a:cs typeface="+mn-ea"/>
                <a:sym typeface="+mn-lt"/>
              </a:rPr>
              <a:t>单击添加段落文字单击添加段落文字单击添加段落文字</a:t>
            </a:r>
          </a:p>
        </p:txBody>
      </p:sp>
      <p:sp>
        <p:nvSpPr>
          <p:cNvPr id="18" name="AutoShape 9"/>
          <p:cNvSpPr>
            <a:spLocks noChangeArrowheads="1"/>
          </p:cNvSpPr>
          <p:nvPr/>
        </p:nvSpPr>
        <p:spPr bwMode="auto">
          <a:xfrm>
            <a:off x="3576266" y="2254872"/>
            <a:ext cx="2594084" cy="1493142"/>
          </a:xfrm>
          <a:prstGeom prst="chevron">
            <a:avLst>
              <a:gd name="adj" fmla="val 25746"/>
            </a:avLst>
          </a:prstGeom>
          <a:solidFill>
            <a:srgbClr val="00B0F0"/>
          </a:solidFill>
          <a:ln>
            <a:noFill/>
          </a:ln>
          <a:extLst/>
        </p:spPr>
        <p:txBody>
          <a:bodyPr wrap="none" anchor="ctr"/>
          <a:lstStyle/>
          <a:p>
            <a:pPr algn="ctr"/>
            <a:r>
              <a:rPr lang="zh-CN" altLang="en-US" sz="2600">
                <a:solidFill>
                  <a:schemeClr val="bg1"/>
                </a:solidFill>
                <a:cs typeface="+mn-ea"/>
                <a:sym typeface="+mn-lt"/>
              </a:rPr>
              <a:t>周边</a:t>
            </a:r>
            <a:endParaRPr lang="en-US" altLang="zh-CN" sz="2600">
              <a:solidFill>
                <a:schemeClr val="bg1"/>
              </a:solidFill>
              <a:cs typeface="+mn-ea"/>
              <a:sym typeface="+mn-lt"/>
            </a:endParaRPr>
          </a:p>
          <a:p>
            <a:pPr algn="ctr"/>
            <a:r>
              <a:rPr lang="zh-CN" altLang="en-US" sz="2600">
                <a:solidFill>
                  <a:schemeClr val="bg1"/>
                </a:solidFill>
                <a:cs typeface="+mn-ea"/>
                <a:sym typeface="+mn-lt"/>
              </a:rPr>
              <a:t>市场</a:t>
            </a:r>
            <a:endParaRPr lang="zh-CN" altLang="en-US" sz="2600" dirty="0">
              <a:solidFill>
                <a:schemeClr val="bg1"/>
              </a:solidFill>
              <a:cs typeface="+mn-ea"/>
              <a:sym typeface="+mn-lt"/>
            </a:endParaRPr>
          </a:p>
        </p:txBody>
      </p:sp>
      <p:sp>
        <p:nvSpPr>
          <p:cNvPr id="19" name="AutoShape 10"/>
          <p:cNvSpPr>
            <a:spLocks noChangeArrowheads="1"/>
          </p:cNvSpPr>
          <p:nvPr/>
        </p:nvSpPr>
        <p:spPr bwMode="auto">
          <a:xfrm>
            <a:off x="1131495" y="2254872"/>
            <a:ext cx="2594084" cy="1493142"/>
          </a:xfrm>
          <a:prstGeom prst="homePlate">
            <a:avLst>
              <a:gd name="adj" fmla="val 30452"/>
            </a:avLst>
          </a:prstGeom>
          <a:solidFill>
            <a:srgbClr val="00B0F0"/>
          </a:solidFill>
          <a:ln>
            <a:noFill/>
          </a:ln>
          <a:extLst/>
        </p:spPr>
        <p:txBody>
          <a:bodyPr wrap="none" anchor="ctr"/>
          <a:lstStyle/>
          <a:p>
            <a:pPr algn="ctr"/>
            <a:r>
              <a:rPr lang="zh-CN" altLang="en-US" sz="2600">
                <a:solidFill>
                  <a:schemeClr val="bg1"/>
                </a:solidFill>
                <a:cs typeface="+mn-ea"/>
                <a:sym typeface="+mn-lt"/>
              </a:rPr>
              <a:t>本地</a:t>
            </a:r>
            <a:endParaRPr lang="en-US" altLang="zh-CN" sz="2600">
              <a:solidFill>
                <a:schemeClr val="bg1"/>
              </a:solidFill>
              <a:cs typeface="+mn-ea"/>
              <a:sym typeface="+mn-lt"/>
            </a:endParaRPr>
          </a:p>
          <a:p>
            <a:pPr algn="ctr"/>
            <a:r>
              <a:rPr lang="zh-CN" altLang="en-US" sz="2600">
                <a:solidFill>
                  <a:schemeClr val="bg1"/>
                </a:solidFill>
                <a:cs typeface="+mn-ea"/>
                <a:sym typeface="+mn-lt"/>
              </a:rPr>
              <a:t>市场</a:t>
            </a:r>
            <a:endParaRPr lang="zh-CN" altLang="en-US" sz="2600" dirty="0">
              <a:solidFill>
                <a:schemeClr val="bg1"/>
              </a:solidFill>
              <a:cs typeface="+mn-ea"/>
              <a:sym typeface="+mn-lt"/>
            </a:endParaRPr>
          </a:p>
        </p:txBody>
      </p:sp>
      <p:sp>
        <p:nvSpPr>
          <p:cNvPr id="20" name="AutoShape 11"/>
          <p:cNvSpPr>
            <a:spLocks noChangeArrowheads="1"/>
          </p:cNvSpPr>
          <p:nvPr/>
        </p:nvSpPr>
        <p:spPr bwMode="auto">
          <a:xfrm>
            <a:off x="6021037" y="2254872"/>
            <a:ext cx="2594084" cy="1493142"/>
          </a:xfrm>
          <a:prstGeom prst="chevron">
            <a:avLst>
              <a:gd name="adj" fmla="val 25746"/>
            </a:avLst>
          </a:prstGeom>
          <a:solidFill>
            <a:srgbClr val="00B0F0"/>
          </a:solidFill>
          <a:ln>
            <a:noFill/>
          </a:ln>
          <a:extLst/>
        </p:spPr>
        <p:txBody>
          <a:bodyPr wrap="none" anchor="ctr"/>
          <a:lstStyle/>
          <a:p>
            <a:pPr algn="ctr"/>
            <a:r>
              <a:rPr lang="zh-CN" altLang="en-US" sz="2600">
                <a:solidFill>
                  <a:schemeClr val="bg1"/>
                </a:solidFill>
                <a:cs typeface="+mn-ea"/>
                <a:sym typeface="+mn-lt"/>
              </a:rPr>
              <a:t>细分</a:t>
            </a:r>
            <a:endParaRPr lang="en-US" altLang="zh-CN" sz="2600">
              <a:solidFill>
                <a:schemeClr val="bg1"/>
              </a:solidFill>
              <a:cs typeface="+mn-ea"/>
              <a:sym typeface="+mn-lt"/>
            </a:endParaRPr>
          </a:p>
          <a:p>
            <a:pPr algn="ctr"/>
            <a:r>
              <a:rPr lang="zh-CN" altLang="en-US" sz="2600">
                <a:solidFill>
                  <a:schemeClr val="bg1"/>
                </a:solidFill>
                <a:cs typeface="+mn-ea"/>
                <a:sym typeface="+mn-lt"/>
              </a:rPr>
              <a:t>市场</a:t>
            </a:r>
            <a:endParaRPr lang="zh-CN" altLang="en-US" sz="2600" dirty="0">
              <a:solidFill>
                <a:schemeClr val="bg1"/>
              </a:solidFill>
              <a:cs typeface="+mn-ea"/>
              <a:sym typeface="+mn-lt"/>
            </a:endParaRPr>
          </a:p>
        </p:txBody>
      </p:sp>
      <p:sp>
        <p:nvSpPr>
          <p:cNvPr id="21" name="AutoShape 12"/>
          <p:cNvSpPr>
            <a:spLocks noChangeArrowheads="1"/>
          </p:cNvSpPr>
          <p:nvPr/>
        </p:nvSpPr>
        <p:spPr bwMode="auto">
          <a:xfrm>
            <a:off x="8463819" y="2254872"/>
            <a:ext cx="2594086" cy="1493142"/>
          </a:xfrm>
          <a:prstGeom prst="chevron">
            <a:avLst>
              <a:gd name="adj" fmla="val 25780"/>
            </a:avLst>
          </a:prstGeom>
          <a:solidFill>
            <a:srgbClr val="00B0F0"/>
          </a:solidFill>
          <a:ln>
            <a:noFill/>
          </a:ln>
          <a:extLst/>
        </p:spPr>
        <p:txBody>
          <a:bodyPr wrap="none" anchor="ctr"/>
          <a:lstStyle/>
          <a:p>
            <a:pPr algn="ctr"/>
            <a:r>
              <a:rPr lang="zh-CN" altLang="en-US" sz="2600">
                <a:solidFill>
                  <a:schemeClr val="bg1"/>
                </a:solidFill>
                <a:cs typeface="+mn-ea"/>
                <a:sym typeface="+mn-lt"/>
              </a:rPr>
              <a:t>高端</a:t>
            </a:r>
            <a:endParaRPr lang="en-US" altLang="zh-CN" sz="2600">
              <a:solidFill>
                <a:schemeClr val="bg1"/>
              </a:solidFill>
              <a:cs typeface="+mn-ea"/>
              <a:sym typeface="+mn-lt"/>
            </a:endParaRPr>
          </a:p>
          <a:p>
            <a:pPr algn="ctr"/>
            <a:r>
              <a:rPr lang="zh-CN" altLang="en-US" sz="2600">
                <a:solidFill>
                  <a:schemeClr val="bg1"/>
                </a:solidFill>
                <a:cs typeface="+mn-ea"/>
                <a:sym typeface="+mn-lt"/>
              </a:rPr>
              <a:t>市场</a:t>
            </a:r>
            <a:endParaRPr lang="zh-CN" altLang="en-US" sz="2600" dirty="0">
              <a:solidFill>
                <a:schemeClr val="bg1"/>
              </a:solidFill>
              <a:cs typeface="+mn-ea"/>
              <a:sym typeface="+mn-lt"/>
            </a:endParaRPr>
          </a:p>
        </p:txBody>
      </p:sp>
    </p:spTree>
    <p:extLst>
      <p:ext uri="{BB962C8B-B14F-4D97-AF65-F5344CB8AC3E}">
        <p14:creationId xmlns:p14="http://schemas.microsoft.com/office/powerpoint/2010/main" val="27450706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fill="hold"/>
                                        <p:tgtEl>
                                          <p:spTgt spid="19"/>
                                        </p:tgtEl>
                                        <p:attrNameLst>
                                          <p:attrName>ppt_x</p:attrName>
                                        </p:attrNameLst>
                                      </p:cBhvr>
                                      <p:tavLst>
                                        <p:tav tm="0">
                                          <p:val>
                                            <p:strVal val="0-#ppt_w/2"/>
                                          </p:val>
                                        </p:tav>
                                        <p:tav tm="100000">
                                          <p:val>
                                            <p:strVal val="#ppt_x"/>
                                          </p:val>
                                        </p:tav>
                                      </p:tavLst>
                                    </p:anim>
                                    <p:anim calcmode="lin" valueType="num">
                                      <p:cBhvr additive="base">
                                        <p:cTn id="12" dur="3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13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300" fill="hold"/>
                                        <p:tgtEl>
                                          <p:spTgt spid="18"/>
                                        </p:tgtEl>
                                        <p:attrNameLst>
                                          <p:attrName>ppt_x</p:attrName>
                                        </p:attrNameLst>
                                      </p:cBhvr>
                                      <p:tavLst>
                                        <p:tav tm="0">
                                          <p:val>
                                            <p:strVal val="0-#ppt_w/2"/>
                                          </p:val>
                                        </p:tav>
                                        <p:tav tm="100000">
                                          <p:val>
                                            <p:strVal val="#ppt_x"/>
                                          </p:val>
                                        </p:tav>
                                      </p:tavLst>
                                    </p:anim>
                                    <p:anim calcmode="lin" valueType="num">
                                      <p:cBhvr additive="base">
                                        <p:cTn id="21" dur="3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100"/>
                            </p:stCondLst>
                            <p:childTnLst>
                              <p:par>
                                <p:cTn id="27" presetID="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300" fill="hold"/>
                                        <p:tgtEl>
                                          <p:spTgt spid="20"/>
                                        </p:tgtEl>
                                        <p:attrNameLst>
                                          <p:attrName>ppt_x</p:attrName>
                                        </p:attrNameLst>
                                      </p:cBhvr>
                                      <p:tavLst>
                                        <p:tav tm="0">
                                          <p:val>
                                            <p:strVal val="0-#ppt_w/2"/>
                                          </p:val>
                                        </p:tav>
                                        <p:tav tm="100000">
                                          <p:val>
                                            <p:strVal val="#ppt_x"/>
                                          </p:val>
                                        </p:tav>
                                      </p:tavLst>
                                    </p:anim>
                                    <p:anim calcmode="lin" valueType="num">
                                      <p:cBhvr additive="base">
                                        <p:cTn id="30" dur="3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24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2900"/>
                            </p:stCondLst>
                            <p:childTnLst>
                              <p:par>
                                <p:cTn id="36" presetID="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300" fill="hold"/>
                                        <p:tgtEl>
                                          <p:spTgt spid="21"/>
                                        </p:tgtEl>
                                        <p:attrNameLst>
                                          <p:attrName>ppt_x</p:attrName>
                                        </p:attrNameLst>
                                      </p:cBhvr>
                                      <p:tavLst>
                                        <p:tav tm="0">
                                          <p:val>
                                            <p:strVal val="0-#ppt_w/2"/>
                                          </p:val>
                                        </p:tav>
                                        <p:tav tm="100000">
                                          <p:val>
                                            <p:strVal val="#ppt_x"/>
                                          </p:val>
                                        </p:tav>
                                      </p:tavLst>
                                    </p:anim>
                                    <p:anim calcmode="lin" valueType="num">
                                      <p:cBhvr additive="base">
                                        <p:cTn id="39" dur="300" fill="hold"/>
                                        <p:tgtEl>
                                          <p:spTgt spid="21"/>
                                        </p:tgtEl>
                                        <p:attrNameLst>
                                          <p:attrName>ppt_y</p:attrName>
                                        </p:attrNameLst>
                                      </p:cBhvr>
                                      <p:tavLst>
                                        <p:tav tm="0">
                                          <p:val>
                                            <p:strVal val="#ppt_y"/>
                                          </p:val>
                                        </p:tav>
                                        <p:tav tm="100000">
                                          <p:val>
                                            <p:strVal val="#ppt_y"/>
                                          </p:val>
                                        </p:tav>
                                      </p:tavLst>
                                    </p:anim>
                                  </p:childTnLst>
                                </p:cTn>
                              </p:par>
                            </p:childTnLst>
                          </p:cTn>
                        </p:par>
                        <p:par>
                          <p:cTn id="40" fill="hold">
                            <p:stCondLst>
                              <p:cond delay="32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4" grpId="0" animBg="1"/>
      <p:bldP spid="15" grpId="0" animBg="1"/>
      <p:bldP spid="16" grpId="0" animBg="1"/>
      <p:bldP spid="17" grpId="0" animBg="1"/>
      <p:bldP spid="18" grpId="0" animBg="1"/>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五年发展规划</a:t>
            </a:r>
          </a:p>
        </p:txBody>
      </p:sp>
      <p:cxnSp>
        <p:nvCxnSpPr>
          <p:cNvPr id="23" name="直接连接符 22"/>
          <p:cNvCxnSpPr/>
          <p:nvPr/>
        </p:nvCxnSpPr>
        <p:spPr>
          <a:xfrm flipV="1">
            <a:off x="2183383" y="2162561"/>
            <a:ext cx="1852597" cy="1144121"/>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55573" y="3916296"/>
            <a:ext cx="1808488"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183381" y="4329306"/>
            <a:ext cx="1800384" cy="117501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320999" y="1506473"/>
            <a:ext cx="3351065" cy="1361917"/>
            <a:chOff x="3320999" y="1506473"/>
            <a:chExt cx="3351065" cy="1361917"/>
          </a:xfrm>
        </p:grpSpPr>
        <p:sp>
          <p:nvSpPr>
            <p:cNvPr id="11" name="TextBox 18"/>
            <p:cNvSpPr txBox="1"/>
            <p:nvPr/>
          </p:nvSpPr>
          <p:spPr>
            <a:xfrm>
              <a:off x="4847861" y="1838491"/>
              <a:ext cx="1824203" cy="729815"/>
            </a:xfrm>
            <a:prstGeom prst="rect">
              <a:avLst/>
            </a:prstGeom>
            <a:noFill/>
          </p:spPr>
          <p:txBody>
            <a:bodyPr wrap="square" rtlCol="0">
              <a:spAutoFit/>
            </a:bodyPr>
            <a:lstStyle/>
            <a:p>
              <a:pPr algn="just">
                <a:lnSpc>
                  <a:spcPct val="150000"/>
                </a:lnSpc>
              </a:pPr>
              <a:r>
                <a:rPr lang="zh-CN" altLang="en-US" sz="1467" dirty="0">
                  <a:solidFill>
                    <a:srgbClr val="00B0F0"/>
                  </a:solidFill>
                  <a:cs typeface="+mn-ea"/>
                  <a:sym typeface="+mn-lt"/>
                </a:rPr>
                <a:t>培育</a:t>
              </a:r>
              <a:r>
                <a:rPr lang="en-US" altLang="zh-CN" sz="1467" dirty="0">
                  <a:solidFill>
                    <a:srgbClr val="00B0F0"/>
                  </a:solidFill>
                  <a:cs typeface="+mn-ea"/>
                  <a:sym typeface="+mn-lt"/>
                </a:rPr>
                <a:t>100</a:t>
              </a:r>
              <a:r>
                <a:rPr lang="zh-CN" altLang="en-US" sz="1467" dirty="0">
                  <a:solidFill>
                    <a:srgbClr val="00B0F0"/>
                  </a:solidFill>
                  <a:cs typeface="+mn-ea"/>
                  <a:sym typeface="+mn-lt"/>
                </a:rPr>
                <a:t>家门店，服务4000万居民</a:t>
              </a:r>
            </a:p>
          </p:txBody>
        </p:sp>
        <p:grpSp>
          <p:nvGrpSpPr>
            <p:cNvPr id="2" name="组合 1"/>
            <p:cNvGrpSpPr/>
            <p:nvPr/>
          </p:nvGrpSpPr>
          <p:grpSpPr>
            <a:xfrm>
              <a:off x="3320999" y="1506473"/>
              <a:ext cx="1405247" cy="1361917"/>
              <a:chOff x="3320999" y="1506473"/>
              <a:chExt cx="1405247" cy="1361917"/>
            </a:xfrm>
          </p:grpSpPr>
          <p:sp>
            <p:nvSpPr>
              <p:cNvPr id="30" name="椭圆 29"/>
              <p:cNvSpPr/>
              <p:nvPr/>
            </p:nvSpPr>
            <p:spPr>
              <a:xfrm>
                <a:off x="3355024" y="1506473"/>
                <a:ext cx="1361917" cy="13619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28" name="TextBox 43"/>
              <p:cNvSpPr txBox="1"/>
              <p:nvPr/>
            </p:nvSpPr>
            <p:spPr>
              <a:xfrm>
                <a:off x="3320999" y="1731672"/>
                <a:ext cx="1405247" cy="964430"/>
              </a:xfrm>
              <a:prstGeom prst="rect">
                <a:avLst/>
              </a:prstGeom>
              <a:noFill/>
            </p:spPr>
            <p:txBody>
              <a:bodyPr wrap="square" lIns="0" tIns="0" rIns="0" bIns="0" rtlCol="0">
                <a:spAutoFit/>
              </a:bodyPr>
              <a:lstStyle/>
              <a:p>
                <a:pPr algn="ctr"/>
                <a:r>
                  <a:rPr lang="en-US" altLang="zh-CN" sz="4667" b="1" spc="-200" dirty="0">
                    <a:solidFill>
                      <a:schemeClr val="bg1"/>
                    </a:solidFill>
                    <a:cs typeface="+mn-ea"/>
                    <a:sym typeface="+mn-lt"/>
                  </a:rPr>
                  <a:t>100</a:t>
                </a:r>
              </a:p>
              <a:p>
                <a:pPr algn="ctr"/>
                <a:r>
                  <a:rPr lang="zh-CN" altLang="en-US" sz="1600" b="1" dirty="0">
                    <a:solidFill>
                      <a:schemeClr val="bg1"/>
                    </a:solidFill>
                    <a:cs typeface="+mn-ea"/>
                    <a:sym typeface="+mn-lt"/>
                  </a:rPr>
                  <a:t>家门店</a:t>
                </a:r>
              </a:p>
            </p:txBody>
          </p:sp>
        </p:grpSp>
      </p:grpSp>
      <p:grpSp>
        <p:nvGrpSpPr>
          <p:cNvPr id="9" name="组合 8"/>
          <p:cNvGrpSpPr/>
          <p:nvPr/>
        </p:nvGrpSpPr>
        <p:grpSpPr>
          <a:xfrm>
            <a:off x="3377063" y="3147959"/>
            <a:ext cx="3295001" cy="1361917"/>
            <a:chOff x="3377063" y="3147959"/>
            <a:chExt cx="3295001" cy="1361917"/>
          </a:xfrm>
        </p:grpSpPr>
        <p:sp>
          <p:nvSpPr>
            <p:cNvPr id="12" name="TextBox 19"/>
            <p:cNvSpPr txBox="1"/>
            <p:nvPr/>
          </p:nvSpPr>
          <p:spPr>
            <a:xfrm>
              <a:off x="4847861" y="3348661"/>
              <a:ext cx="1824203" cy="1108380"/>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sz="1467" dirty="0">
                  <a:solidFill>
                    <a:srgbClr val="00B0F0"/>
                  </a:solidFill>
                  <a:latin typeface="+mn-lt"/>
                  <a:ea typeface="+mn-ea"/>
                  <a:cs typeface="+mn-ea"/>
                  <a:sym typeface="+mn-lt"/>
                </a:rPr>
                <a:t>年销售额达到</a:t>
              </a:r>
              <a:r>
                <a:rPr lang="en-US" altLang="zh-CN" sz="1467" dirty="0">
                  <a:solidFill>
                    <a:srgbClr val="00B0F0"/>
                  </a:solidFill>
                  <a:latin typeface="+mn-lt"/>
                  <a:ea typeface="+mn-ea"/>
                  <a:cs typeface="+mn-ea"/>
                  <a:sym typeface="+mn-lt"/>
                </a:rPr>
                <a:t>2</a:t>
              </a:r>
              <a:r>
                <a:rPr lang="zh-CN" altLang="en-US" sz="1467" dirty="0">
                  <a:solidFill>
                    <a:srgbClr val="00B0F0"/>
                  </a:solidFill>
                  <a:latin typeface="+mn-lt"/>
                  <a:ea typeface="+mn-ea"/>
                  <a:cs typeface="+mn-ea"/>
                  <a:sym typeface="+mn-lt"/>
                </a:rPr>
                <a:t>亿元人民币，净利润达</a:t>
              </a:r>
              <a:r>
                <a:rPr lang="en-US" altLang="zh-CN" sz="1467" dirty="0">
                  <a:solidFill>
                    <a:srgbClr val="00B0F0"/>
                  </a:solidFill>
                  <a:latin typeface="+mn-lt"/>
                  <a:ea typeface="+mn-ea"/>
                  <a:cs typeface="+mn-ea"/>
                  <a:sym typeface="+mn-lt"/>
                </a:rPr>
                <a:t>1</a:t>
              </a:r>
              <a:r>
                <a:rPr lang="zh-CN" altLang="en-US" sz="1467" dirty="0">
                  <a:solidFill>
                    <a:srgbClr val="00B0F0"/>
                  </a:solidFill>
                  <a:latin typeface="+mn-lt"/>
                  <a:ea typeface="+mn-ea"/>
                  <a:cs typeface="+mn-ea"/>
                  <a:sym typeface="+mn-lt"/>
                </a:rPr>
                <a:t>亿</a:t>
              </a:r>
              <a:r>
                <a:rPr lang="en-US" altLang="zh-CN" sz="1467" dirty="0">
                  <a:solidFill>
                    <a:srgbClr val="00B0F0"/>
                  </a:solidFill>
                  <a:latin typeface="+mn-lt"/>
                  <a:ea typeface="+mn-ea"/>
                  <a:cs typeface="+mn-ea"/>
                  <a:sym typeface="+mn-lt"/>
                </a:rPr>
                <a:t>5</a:t>
              </a:r>
              <a:r>
                <a:rPr lang="zh-CN" altLang="en-US" sz="1467" dirty="0">
                  <a:solidFill>
                    <a:srgbClr val="00B0F0"/>
                  </a:solidFill>
                  <a:latin typeface="+mn-lt"/>
                  <a:ea typeface="+mn-ea"/>
                  <a:cs typeface="+mn-ea"/>
                  <a:sym typeface="+mn-lt"/>
                </a:rPr>
                <a:t>千万</a:t>
              </a:r>
            </a:p>
          </p:txBody>
        </p:sp>
        <p:grpSp>
          <p:nvGrpSpPr>
            <p:cNvPr id="3" name="组合 2"/>
            <p:cNvGrpSpPr/>
            <p:nvPr/>
          </p:nvGrpSpPr>
          <p:grpSpPr>
            <a:xfrm>
              <a:off x="3377063" y="3147959"/>
              <a:ext cx="1370959" cy="1361917"/>
              <a:chOff x="3377063" y="3147959"/>
              <a:chExt cx="1370959" cy="1361917"/>
            </a:xfrm>
          </p:grpSpPr>
          <p:sp>
            <p:nvSpPr>
              <p:cNvPr id="35" name="椭圆 34"/>
              <p:cNvSpPr/>
              <p:nvPr/>
            </p:nvSpPr>
            <p:spPr>
              <a:xfrm>
                <a:off x="3377063" y="3147959"/>
                <a:ext cx="1361917" cy="13619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33" name="TextBox 52"/>
              <p:cNvSpPr txBox="1"/>
              <p:nvPr/>
            </p:nvSpPr>
            <p:spPr>
              <a:xfrm>
                <a:off x="3380106" y="3345238"/>
                <a:ext cx="1367916" cy="964430"/>
              </a:xfrm>
              <a:prstGeom prst="rect">
                <a:avLst/>
              </a:prstGeom>
              <a:noFill/>
            </p:spPr>
            <p:txBody>
              <a:bodyPr wrap="square" lIns="0" tIns="0" rIns="0" bIns="0" rtlCol="0">
                <a:spAutoFit/>
              </a:bodyPr>
              <a:lstStyle/>
              <a:p>
                <a:pPr algn="ctr"/>
                <a:r>
                  <a:rPr lang="en-US" altLang="zh-CN" sz="4667" b="1" dirty="0">
                    <a:solidFill>
                      <a:schemeClr val="bg1"/>
                    </a:solidFill>
                    <a:cs typeface="+mn-ea"/>
                    <a:sym typeface="+mn-lt"/>
                  </a:rPr>
                  <a:t>2</a:t>
                </a:r>
                <a:r>
                  <a:rPr lang="zh-CN" altLang="en-US" sz="4667" b="1" dirty="0">
                    <a:solidFill>
                      <a:schemeClr val="bg1"/>
                    </a:solidFill>
                    <a:cs typeface="+mn-ea"/>
                    <a:sym typeface="+mn-lt"/>
                  </a:rPr>
                  <a:t>亿</a:t>
                </a:r>
                <a:endParaRPr lang="en-US" altLang="zh-CN" sz="4667" b="1" dirty="0">
                  <a:solidFill>
                    <a:schemeClr val="bg1"/>
                  </a:solidFill>
                  <a:cs typeface="+mn-ea"/>
                  <a:sym typeface="+mn-lt"/>
                </a:endParaRPr>
              </a:p>
              <a:p>
                <a:pPr algn="ctr"/>
                <a:r>
                  <a:rPr lang="zh-CN" altLang="en-US" sz="1600" b="1" dirty="0">
                    <a:solidFill>
                      <a:schemeClr val="bg1"/>
                    </a:solidFill>
                    <a:cs typeface="+mn-ea"/>
                    <a:sym typeface="+mn-lt"/>
                  </a:rPr>
                  <a:t>元年销售额</a:t>
                </a:r>
              </a:p>
            </p:txBody>
          </p:sp>
        </p:grpSp>
      </p:grpSp>
      <p:grpSp>
        <p:nvGrpSpPr>
          <p:cNvPr id="10" name="组合 9"/>
          <p:cNvGrpSpPr/>
          <p:nvPr/>
        </p:nvGrpSpPr>
        <p:grpSpPr>
          <a:xfrm>
            <a:off x="3335390" y="4804236"/>
            <a:ext cx="3336674" cy="1361918"/>
            <a:chOff x="3335390" y="4804236"/>
            <a:chExt cx="3336674" cy="1361918"/>
          </a:xfrm>
        </p:grpSpPr>
        <p:sp>
          <p:nvSpPr>
            <p:cNvPr id="13" name="TextBox 20"/>
            <p:cNvSpPr txBox="1"/>
            <p:nvPr/>
          </p:nvSpPr>
          <p:spPr>
            <a:xfrm>
              <a:off x="4847861" y="4965173"/>
              <a:ext cx="1824203" cy="1108380"/>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r>
                <a:rPr lang="zh-CN" altLang="en-US" sz="1467" dirty="0">
                  <a:solidFill>
                    <a:srgbClr val="00B0F0"/>
                  </a:solidFill>
                  <a:latin typeface="+mn-lt"/>
                  <a:ea typeface="+mn-ea"/>
                  <a:cs typeface="+mn-ea"/>
                  <a:sym typeface="+mn-lt"/>
                </a:rPr>
                <a:t>开设</a:t>
              </a:r>
              <a:r>
                <a:rPr lang="en-US" altLang="zh-CN" sz="1467" dirty="0">
                  <a:solidFill>
                    <a:srgbClr val="00B0F0"/>
                  </a:solidFill>
                  <a:latin typeface="+mn-lt"/>
                  <a:ea typeface="+mn-ea"/>
                  <a:cs typeface="+mn-ea"/>
                  <a:sym typeface="+mn-lt"/>
                </a:rPr>
                <a:t>3</a:t>
              </a:r>
              <a:r>
                <a:rPr lang="zh-CN" altLang="en-US" sz="1467" dirty="0">
                  <a:solidFill>
                    <a:srgbClr val="00B0F0"/>
                  </a:solidFill>
                  <a:latin typeface="+mn-lt"/>
                  <a:ea typeface="+mn-ea"/>
                  <a:cs typeface="+mn-ea"/>
                  <a:sym typeface="+mn-lt"/>
                </a:rPr>
                <a:t>个控股子公司，实施管理运营，员工总数达</a:t>
              </a:r>
              <a:r>
                <a:rPr lang="en-US" altLang="zh-CN" sz="1467" dirty="0">
                  <a:solidFill>
                    <a:srgbClr val="00B0F0"/>
                  </a:solidFill>
                  <a:latin typeface="+mn-lt"/>
                  <a:ea typeface="+mn-ea"/>
                  <a:cs typeface="+mn-ea"/>
                  <a:sym typeface="+mn-lt"/>
                </a:rPr>
                <a:t>500</a:t>
              </a:r>
              <a:r>
                <a:rPr lang="zh-CN" altLang="en-US" sz="1467" dirty="0">
                  <a:solidFill>
                    <a:srgbClr val="00B0F0"/>
                  </a:solidFill>
                  <a:latin typeface="+mn-lt"/>
                  <a:ea typeface="+mn-ea"/>
                  <a:cs typeface="+mn-ea"/>
                  <a:sym typeface="+mn-lt"/>
                </a:rPr>
                <a:t>人</a:t>
              </a:r>
            </a:p>
          </p:txBody>
        </p:sp>
        <p:grpSp>
          <p:nvGrpSpPr>
            <p:cNvPr id="4" name="组合 3"/>
            <p:cNvGrpSpPr/>
            <p:nvPr/>
          </p:nvGrpSpPr>
          <p:grpSpPr>
            <a:xfrm>
              <a:off x="3335390" y="4804236"/>
              <a:ext cx="1434671" cy="1361918"/>
              <a:chOff x="3335390" y="4804236"/>
              <a:chExt cx="1434671" cy="1361918"/>
            </a:xfrm>
          </p:grpSpPr>
          <p:sp>
            <p:nvSpPr>
              <p:cNvPr id="40" name="椭圆 39"/>
              <p:cNvSpPr/>
              <p:nvPr/>
            </p:nvSpPr>
            <p:spPr>
              <a:xfrm>
                <a:off x="3358855" y="4804236"/>
                <a:ext cx="1361917" cy="136191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38" name="TextBox 56"/>
              <p:cNvSpPr txBox="1"/>
              <p:nvPr/>
            </p:nvSpPr>
            <p:spPr>
              <a:xfrm>
                <a:off x="3335390" y="4987546"/>
                <a:ext cx="1434671" cy="964431"/>
              </a:xfrm>
              <a:prstGeom prst="rect">
                <a:avLst/>
              </a:prstGeom>
              <a:noFill/>
            </p:spPr>
            <p:txBody>
              <a:bodyPr wrap="square" lIns="0" tIns="0" rIns="0" bIns="0" rtlCol="0">
                <a:spAutoFit/>
              </a:bodyPr>
              <a:lstStyle/>
              <a:p>
                <a:pPr algn="ctr"/>
                <a:r>
                  <a:rPr lang="en-US" altLang="zh-CN" sz="4667" b="1" dirty="0">
                    <a:solidFill>
                      <a:schemeClr val="bg1"/>
                    </a:solidFill>
                    <a:cs typeface="+mn-ea"/>
                    <a:sym typeface="+mn-lt"/>
                  </a:rPr>
                  <a:t>3</a:t>
                </a:r>
              </a:p>
              <a:p>
                <a:pPr algn="ctr"/>
                <a:r>
                  <a:rPr lang="zh-CN" altLang="en-US" sz="1600" b="1" dirty="0">
                    <a:solidFill>
                      <a:schemeClr val="bg1"/>
                    </a:solidFill>
                    <a:cs typeface="+mn-ea"/>
                    <a:sym typeface="+mn-lt"/>
                  </a:rPr>
                  <a:t>个子公司</a:t>
                </a:r>
              </a:p>
            </p:txBody>
          </p:sp>
        </p:grpSp>
      </p:grpSp>
      <p:sp>
        <p:nvSpPr>
          <p:cNvPr id="43" name="椭圆 42"/>
          <p:cNvSpPr/>
          <p:nvPr/>
        </p:nvSpPr>
        <p:spPr>
          <a:xfrm>
            <a:off x="680947" y="2734621"/>
            <a:ext cx="2050042" cy="2050042"/>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nvGrpSpPr>
          <p:cNvPr id="69" name="组合 68"/>
          <p:cNvGrpSpPr/>
          <p:nvPr/>
        </p:nvGrpSpPr>
        <p:grpSpPr>
          <a:xfrm>
            <a:off x="7248128" y="1430906"/>
            <a:ext cx="3936437" cy="4665011"/>
            <a:chOff x="7248128" y="1430906"/>
            <a:chExt cx="3936437" cy="4665011"/>
          </a:xfrm>
        </p:grpSpPr>
        <p:sp>
          <p:nvSpPr>
            <p:cNvPr id="22" name="TextBox 22"/>
            <p:cNvSpPr txBox="1"/>
            <p:nvPr/>
          </p:nvSpPr>
          <p:spPr>
            <a:xfrm>
              <a:off x="7248128" y="2084853"/>
              <a:ext cx="3936437" cy="972767"/>
            </a:xfrm>
            <a:prstGeom prst="rect">
              <a:avLst/>
            </a:prstGeom>
            <a:noFill/>
          </p:spPr>
          <p:txBody>
            <a:bodyPr wrap="square" rtlCol="0">
              <a:spAutoFit/>
            </a:bodyPr>
            <a:lstStyle/>
            <a:p>
              <a:pPr algn="just">
                <a:lnSpc>
                  <a:spcPct val="130000"/>
                </a:lnSpc>
              </a:pPr>
              <a:r>
                <a:rPr lang="zh-CN" altLang="en-US" sz="1467" dirty="0">
                  <a:solidFill>
                    <a:srgbClr val="00B0F0"/>
                  </a:solidFill>
                  <a:cs typeface="+mn-ea"/>
                  <a:sym typeface="+mn-lt"/>
                </a:rPr>
                <a:t>将疏通社区的资金流、信息流、物流阻碍，提供一体化社区服务，就是实践居民对美好生活的向往！</a:t>
              </a:r>
            </a:p>
          </p:txBody>
        </p:sp>
        <p:grpSp>
          <p:nvGrpSpPr>
            <p:cNvPr id="5" name="组合 4"/>
            <p:cNvGrpSpPr/>
            <p:nvPr/>
          </p:nvGrpSpPr>
          <p:grpSpPr>
            <a:xfrm>
              <a:off x="8334649" y="1430906"/>
              <a:ext cx="1763394" cy="540466"/>
              <a:chOff x="8334649" y="1430906"/>
              <a:chExt cx="1763394" cy="540466"/>
            </a:xfrm>
          </p:grpSpPr>
          <p:sp>
            <p:nvSpPr>
              <p:cNvPr id="52" name="圆角矩形 51"/>
              <p:cNvSpPr/>
              <p:nvPr/>
            </p:nvSpPr>
            <p:spPr>
              <a:xfrm>
                <a:off x="8334649" y="1430906"/>
                <a:ext cx="1763394" cy="54046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8" name="TextBox 75"/>
              <p:cNvSpPr txBox="1"/>
              <p:nvPr/>
            </p:nvSpPr>
            <p:spPr>
              <a:xfrm>
                <a:off x="8691121" y="1562725"/>
                <a:ext cx="1050451" cy="2873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latin typeface="+mn-lt"/>
                    <a:ea typeface="+mn-ea"/>
                    <a:cs typeface="+mn-ea"/>
                    <a:sym typeface="+mn-lt"/>
                  </a:rPr>
                  <a:t>实现民通</a:t>
                </a:r>
              </a:p>
            </p:txBody>
          </p:sp>
        </p:grpSp>
        <p:sp>
          <p:nvSpPr>
            <p:cNvPr id="53" name="TextBox 81"/>
            <p:cNvSpPr txBox="1"/>
            <p:nvPr/>
          </p:nvSpPr>
          <p:spPr>
            <a:xfrm>
              <a:off x="7248128" y="3813045"/>
              <a:ext cx="3936437" cy="650691"/>
            </a:xfrm>
            <a:prstGeom prst="rect">
              <a:avLst/>
            </a:prstGeom>
            <a:noFill/>
          </p:spPr>
          <p:txBody>
            <a:bodyPr wrap="square" rtlCol="0">
              <a:spAutoFit/>
            </a:bodyPr>
            <a:lstStyle/>
            <a:p>
              <a:pPr algn="just">
                <a:lnSpc>
                  <a:spcPct val="130000"/>
                </a:lnSpc>
              </a:pPr>
              <a:r>
                <a:rPr lang="zh-CN" altLang="en-US" sz="1467" dirty="0">
                  <a:solidFill>
                    <a:srgbClr val="00B0F0"/>
                  </a:solidFill>
                  <a:cs typeface="+mn-ea"/>
                  <a:sym typeface="+mn-lt"/>
                </a:rPr>
                <a:t>五年后将持续经济拉动增长，促进产业融合，催生新型商业业态！</a:t>
              </a:r>
            </a:p>
          </p:txBody>
        </p:sp>
        <p:sp>
          <p:nvSpPr>
            <p:cNvPr id="54" name="TextBox 82"/>
            <p:cNvSpPr txBox="1"/>
            <p:nvPr/>
          </p:nvSpPr>
          <p:spPr>
            <a:xfrm>
              <a:off x="7248128" y="5445226"/>
              <a:ext cx="3936437" cy="650691"/>
            </a:xfrm>
            <a:prstGeom prst="rect">
              <a:avLst/>
            </a:prstGeom>
            <a:noFill/>
          </p:spPr>
          <p:txBody>
            <a:bodyPr wrap="square" rtlCol="0">
              <a:spAutoFit/>
            </a:bodyPr>
            <a:lstStyle/>
            <a:p>
              <a:pPr algn="just">
                <a:lnSpc>
                  <a:spcPct val="130000"/>
                </a:lnSpc>
              </a:pPr>
              <a:r>
                <a:rPr lang="zh-CN" altLang="en-US" sz="1467" dirty="0">
                  <a:solidFill>
                    <a:srgbClr val="00B0F0"/>
                  </a:solidFill>
                  <a:cs typeface="+mn-ea"/>
                  <a:sym typeface="+mn-lt"/>
                </a:rPr>
                <a:t>将使公司成为就业大平台，社区大数据，成为市场经济下的政府好帮手！</a:t>
              </a:r>
            </a:p>
          </p:txBody>
        </p:sp>
        <p:grpSp>
          <p:nvGrpSpPr>
            <p:cNvPr id="6" name="组合 5"/>
            <p:cNvGrpSpPr/>
            <p:nvPr/>
          </p:nvGrpSpPr>
          <p:grpSpPr>
            <a:xfrm>
              <a:off x="8334649" y="3075012"/>
              <a:ext cx="1763394" cy="540466"/>
              <a:chOff x="8334649" y="3075012"/>
              <a:chExt cx="1763394" cy="540466"/>
            </a:xfrm>
          </p:grpSpPr>
          <p:sp>
            <p:nvSpPr>
              <p:cNvPr id="61" name="圆角矩形 60"/>
              <p:cNvSpPr/>
              <p:nvPr/>
            </p:nvSpPr>
            <p:spPr>
              <a:xfrm>
                <a:off x="8334649" y="3075012"/>
                <a:ext cx="1763394" cy="54046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7" name="TextBox 86"/>
              <p:cNvSpPr txBox="1"/>
              <p:nvPr/>
            </p:nvSpPr>
            <p:spPr>
              <a:xfrm>
                <a:off x="8691121" y="3206831"/>
                <a:ext cx="1050451" cy="2873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latin typeface="+mn-lt"/>
                    <a:ea typeface="+mn-ea"/>
                    <a:cs typeface="+mn-ea"/>
                    <a:sym typeface="+mn-lt"/>
                  </a:rPr>
                  <a:t>实现商通</a:t>
                </a:r>
              </a:p>
            </p:txBody>
          </p:sp>
        </p:grpSp>
        <p:grpSp>
          <p:nvGrpSpPr>
            <p:cNvPr id="7" name="组合 6"/>
            <p:cNvGrpSpPr/>
            <p:nvPr/>
          </p:nvGrpSpPr>
          <p:grpSpPr>
            <a:xfrm>
              <a:off x="8334649" y="4704408"/>
              <a:ext cx="1763394" cy="540466"/>
              <a:chOff x="8334649" y="4704408"/>
              <a:chExt cx="1763394" cy="540466"/>
            </a:xfrm>
          </p:grpSpPr>
          <p:sp>
            <p:nvSpPr>
              <p:cNvPr id="68" name="圆角矩形 67"/>
              <p:cNvSpPr/>
              <p:nvPr/>
            </p:nvSpPr>
            <p:spPr>
              <a:xfrm>
                <a:off x="8334649" y="4704408"/>
                <a:ext cx="1763394" cy="54046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4" name="TextBox 93"/>
              <p:cNvSpPr txBox="1"/>
              <p:nvPr/>
            </p:nvSpPr>
            <p:spPr>
              <a:xfrm>
                <a:off x="8691121" y="4836227"/>
                <a:ext cx="1050451" cy="2873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latin typeface="+mn-lt"/>
                    <a:ea typeface="+mn-ea"/>
                    <a:cs typeface="+mn-ea"/>
                    <a:sym typeface="+mn-lt"/>
                  </a:rPr>
                  <a:t>实现政通</a:t>
                </a:r>
              </a:p>
            </p:txBody>
          </p:sp>
        </p:grpSp>
      </p:grpSp>
    </p:spTree>
    <p:extLst>
      <p:ext uri="{BB962C8B-B14F-4D97-AF65-F5344CB8AC3E}">
        <p14:creationId xmlns:p14="http://schemas.microsoft.com/office/powerpoint/2010/main" val="241304148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1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dirty="0">
                <a:solidFill>
                  <a:srgbClr val="00B0F0"/>
                </a:solidFill>
                <a:cs typeface="+mn-ea"/>
                <a:sym typeface="+mn-lt"/>
              </a:rPr>
              <a:t>销售网络布局</a:t>
            </a:r>
          </a:p>
        </p:txBody>
      </p:sp>
      <p:grpSp>
        <p:nvGrpSpPr>
          <p:cNvPr id="26" name="Group 66"/>
          <p:cNvGrpSpPr>
            <a:grpSpLocks/>
          </p:cNvGrpSpPr>
          <p:nvPr/>
        </p:nvGrpSpPr>
        <p:grpSpPr bwMode="auto">
          <a:xfrm>
            <a:off x="4280909" y="1342024"/>
            <a:ext cx="5095541" cy="4287241"/>
            <a:chOff x="720" y="839"/>
            <a:chExt cx="3740" cy="3146"/>
          </a:xfrm>
          <a:solidFill>
            <a:srgbClr val="00B0F0"/>
          </a:solidFill>
        </p:grpSpPr>
        <p:sp>
          <p:nvSpPr>
            <p:cNvPr id="27"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2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31"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32"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34"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36"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37"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39"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41"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42"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44"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45"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46"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47"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49"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50"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51"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5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5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58"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59"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60"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62"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63"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65"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66"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67"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69"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70"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71"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72"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73"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74"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75"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76"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77"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78"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79"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80"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81"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82"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83"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84"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85"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86"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87"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88"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89"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90"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91"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92"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93"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94"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95"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96"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97"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98"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99"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100"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solidFill>
              <a:prstDash val="solid"/>
              <a:round/>
              <a:headEnd/>
              <a:tailEnd/>
            </a:ln>
          </p:spPr>
          <p:txBody>
            <a:bodyPr/>
            <a:lstStyle/>
            <a:p>
              <a:endParaRPr lang="zh-CN" altLang="en-US">
                <a:cs typeface="+mn-ea"/>
                <a:sym typeface="+mn-lt"/>
              </a:endParaRPr>
            </a:p>
          </p:txBody>
        </p:sp>
        <p:sp>
          <p:nvSpPr>
            <p:cNvPr id="101"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102"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solidFill>
              <a:prstDash val="solid"/>
              <a:round/>
              <a:headEnd/>
              <a:tailEnd/>
            </a:ln>
          </p:spPr>
          <p:txBody>
            <a:bodyPr/>
            <a:lstStyle/>
            <a:p>
              <a:endParaRPr lang="zh-CN" altLang="en-US">
                <a:cs typeface="+mn-ea"/>
                <a:sym typeface="+mn-lt"/>
              </a:endParaRPr>
            </a:p>
          </p:txBody>
        </p:sp>
        <p:sp>
          <p:nvSpPr>
            <p:cNvPr id="103"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solidFill>
              <a:prstDash val="solid"/>
              <a:round/>
              <a:headEnd/>
              <a:tailEnd/>
            </a:ln>
          </p:spPr>
          <p:txBody>
            <a:bodyPr/>
            <a:lstStyle/>
            <a:p>
              <a:endParaRPr lang="zh-CN" altLang="en-US">
                <a:cs typeface="+mn-ea"/>
                <a:sym typeface="+mn-lt"/>
              </a:endParaRPr>
            </a:p>
          </p:txBody>
        </p:sp>
      </p:grpSp>
      <p:cxnSp>
        <p:nvCxnSpPr>
          <p:cNvPr id="104" name="直接连接符 103"/>
          <p:cNvCxnSpPr/>
          <p:nvPr/>
        </p:nvCxnSpPr>
        <p:spPr>
          <a:xfrm>
            <a:off x="8560323" y="2792613"/>
            <a:ext cx="336551" cy="331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896870" y="3123947"/>
            <a:ext cx="1640864" cy="101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665194" y="3428222"/>
            <a:ext cx="336551" cy="331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8001746" y="3748657"/>
            <a:ext cx="2535991" cy="109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8413279" y="4381874"/>
            <a:ext cx="421665" cy="273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834946" y="4381874"/>
            <a:ext cx="17022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595214" y="5016611"/>
            <a:ext cx="336551" cy="331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7931764" y="5347946"/>
            <a:ext cx="26054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9169495" y="2780947"/>
            <a:ext cx="1371616" cy="348920"/>
          </a:xfrm>
          <a:prstGeom prst="rect">
            <a:avLst/>
          </a:prstGeom>
        </p:spPr>
        <p:txBody>
          <a:bodyPr wrap="none" lIns="121963" tIns="60981" rIns="121963" bIns="60981">
            <a:spAutoFit/>
          </a:bodyPr>
          <a:lstStyle/>
          <a:p>
            <a:r>
              <a:rPr lang="zh-CN" altLang="en-US" sz="1467" dirty="0">
                <a:solidFill>
                  <a:schemeClr val="bg1"/>
                </a:solidFill>
                <a:cs typeface="+mn-ea"/>
                <a:sym typeface="+mn-lt"/>
              </a:rPr>
              <a:t>点击添加文本</a:t>
            </a:r>
          </a:p>
        </p:txBody>
      </p:sp>
      <p:sp>
        <p:nvSpPr>
          <p:cNvPr id="114" name="矩形 113"/>
          <p:cNvSpPr/>
          <p:nvPr/>
        </p:nvSpPr>
        <p:spPr>
          <a:xfrm>
            <a:off x="9169495" y="3401779"/>
            <a:ext cx="1371616" cy="348920"/>
          </a:xfrm>
          <a:prstGeom prst="rect">
            <a:avLst/>
          </a:prstGeom>
        </p:spPr>
        <p:txBody>
          <a:bodyPr wrap="none" lIns="121963" tIns="60981" rIns="121963" bIns="60981">
            <a:spAutoFit/>
          </a:bodyPr>
          <a:lstStyle/>
          <a:p>
            <a:r>
              <a:rPr lang="zh-CN" altLang="en-US" sz="1467" dirty="0">
                <a:solidFill>
                  <a:schemeClr val="bg1"/>
                </a:solidFill>
                <a:cs typeface="+mn-ea"/>
                <a:sym typeface="+mn-lt"/>
              </a:rPr>
              <a:t>点击添加文本</a:t>
            </a:r>
          </a:p>
        </p:txBody>
      </p:sp>
      <p:sp>
        <p:nvSpPr>
          <p:cNvPr id="115" name="矩形 114"/>
          <p:cNvSpPr/>
          <p:nvPr/>
        </p:nvSpPr>
        <p:spPr>
          <a:xfrm>
            <a:off x="9169495" y="4037340"/>
            <a:ext cx="1371616" cy="348920"/>
          </a:xfrm>
          <a:prstGeom prst="rect">
            <a:avLst/>
          </a:prstGeom>
        </p:spPr>
        <p:txBody>
          <a:bodyPr wrap="none" lIns="121963" tIns="60981" rIns="121963" bIns="60981">
            <a:spAutoFit/>
          </a:bodyPr>
          <a:lstStyle/>
          <a:p>
            <a:r>
              <a:rPr lang="zh-CN" altLang="en-US" sz="1467" dirty="0">
                <a:solidFill>
                  <a:schemeClr val="bg1"/>
                </a:solidFill>
                <a:cs typeface="+mn-ea"/>
                <a:sym typeface="+mn-lt"/>
              </a:rPr>
              <a:t>点击添加文本</a:t>
            </a:r>
          </a:p>
        </p:txBody>
      </p:sp>
      <p:sp>
        <p:nvSpPr>
          <p:cNvPr id="116" name="矩形 115"/>
          <p:cNvSpPr/>
          <p:nvPr/>
        </p:nvSpPr>
        <p:spPr>
          <a:xfrm>
            <a:off x="9169495" y="4996495"/>
            <a:ext cx="1371616" cy="348920"/>
          </a:xfrm>
          <a:prstGeom prst="rect">
            <a:avLst/>
          </a:prstGeom>
        </p:spPr>
        <p:txBody>
          <a:bodyPr wrap="none" lIns="121963" tIns="60981" rIns="121963" bIns="60981">
            <a:spAutoFit/>
          </a:bodyPr>
          <a:lstStyle/>
          <a:p>
            <a:r>
              <a:rPr lang="zh-CN" altLang="en-US" sz="1467" dirty="0">
                <a:solidFill>
                  <a:schemeClr val="bg1"/>
                </a:solidFill>
                <a:cs typeface="+mn-ea"/>
                <a:sym typeface="+mn-lt"/>
              </a:rPr>
              <a:t>点击添加文本</a:t>
            </a:r>
          </a:p>
        </p:txBody>
      </p:sp>
      <p:sp>
        <p:nvSpPr>
          <p:cNvPr id="117" name="TextBox 81"/>
          <p:cNvSpPr txBox="1"/>
          <p:nvPr/>
        </p:nvSpPr>
        <p:spPr>
          <a:xfrm>
            <a:off x="829095" y="2825777"/>
            <a:ext cx="2971961" cy="2764454"/>
          </a:xfrm>
          <a:prstGeom prst="rect">
            <a:avLst/>
          </a:prstGeom>
          <a:noFill/>
        </p:spPr>
        <p:txBody>
          <a:bodyPr wrap="square" lIns="121963" tIns="60981" rIns="121963" bIns="60981" rtlCol="0">
            <a:spAutoFit/>
          </a:bodyPr>
          <a:lstStyle/>
          <a:p>
            <a:pPr>
              <a:lnSpc>
                <a:spcPct val="130000"/>
              </a:lnSpc>
            </a:pPr>
            <a:r>
              <a:rPr lang="zh-CN" altLang="en-US" sz="1333" dirty="0">
                <a:solidFill>
                  <a:srgbClr val="00B0F0"/>
                </a:solidFill>
                <a:cs typeface="+mn-ea"/>
                <a:sym typeface="+mn-lt"/>
              </a:rPr>
              <a:t>      </a:t>
            </a:r>
            <a:r>
              <a:rPr lang="zh-CN" altLang="en-US" sz="1467" dirty="0">
                <a:solidFill>
                  <a:srgbClr val="00B0F0"/>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467" dirty="0">
              <a:solidFill>
                <a:srgbClr val="00B0F0"/>
              </a:solidFill>
              <a:cs typeface="+mn-ea"/>
              <a:sym typeface="+mn-lt"/>
            </a:endParaRPr>
          </a:p>
          <a:p>
            <a:pPr>
              <a:lnSpc>
                <a:spcPct val="130000"/>
              </a:lnSpc>
            </a:pPr>
            <a:r>
              <a:rPr lang="zh-CN" altLang="en-US" sz="1467" dirty="0">
                <a:solidFill>
                  <a:srgbClr val="00B0F0"/>
                </a:solidFill>
                <a:cs typeface="+mn-ea"/>
                <a:sym typeface="+mn-lt"/>
              </a:rPr>
              <a:t>      您的内容打在这里，或者通过复制您的文本后，在此框中选择粘贴，并选择只保留文字。</a:t>
            </a:r>
          </a:p>
        </p:txBody>
      </p:sp>
      <p:sp>
        <p:nvSpPr>
          <p:cNvPr id="118" name="圆角矩形 117"/>
          <p:cNvSpPr/>
          <p:nvPr/>
        </p:nvSpPr>
        <p:spPr>
          <a:xfrm>
            <a:off x="674120" y="2155738"/>
            <a:ext cx="3264363" cy="3964896"/>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1373724" y="1914295"/>
            <a:ext cx="1763394" cy="540466"/>
            <a:chOff x="1373724" y="1914295"/>
            <a:chExt cx="1763394" cy="540466"/>
          </a:xfrm>
        </p:grpSpPr>
        <p:sp>
          <p:nvSpPr>
            <p:cNvPr id="131" name="圆角矩形 130"/>
            <p:cNvSpPr/>
            <p:nvPr/>
          </p:nvSpPr>
          <p:spPr>
            <a:xfrm>
              <a:off x="1373724" y="1914295"/>
              <a:ext cx="1763394" cy="54046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TextBox 102"/>
            <p:cNvSpPr txBox="1"/>
            <p:nvPr/>
          </p:nvSpPr>
          <p:spPr>
            <a:xfrm>
              <a:off x="1373725" y="2046113"/>
              <a:ext cx="1763392" cy="2873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latin typeface="+mn-lt"/>
                  <a:ea typeface="+mn-ea"/>
                  <a:cs typeface="+mn-ea"/>
                  <a:sym typeface="+mn-lt"/>
                </a:rPr>
                <a:t>全国发展规划</a:t>
              </a:r>
            </a:p>
          </p:txBody>
        </p:sp>
      </p:grpSp>
    </p:spTree>
    <p:extLst>
      <p:ext uri="{BB962C8B-B14F-4D97-AF65-F5344CB8AC3E}">
        <p14:creationId xmlns:p14="http://schemas.microsoft.com/office/powerpoint/2010/main" val="126016140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1000"/>
                                </p:stCondLst>
                                <p:childTnLst>
                                  <p:par>
                                    <p:cTn id="9" presetID="2" presetClass="entr" presetSubtype="8" accel="58000" fill="hold" nodeType="afterEffect" p14:presetBounceEnd="58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58000">
                                          <p:cBhvr additive="base">
                                            <p:cTn id="11" dur="1000" fill="hold"/>
                                            <p:tgtEl>
                                              <p:spTgt spid="26"/>
                                            </p:tgtEl>
                                            <p:attrNameLst>
                                              <p:attrName>ppt_x</p:attrName>
                                            </p:attrNameLst>
                                          </p:cBhvr>
                                          <p:tavLst>
                                            <p:tav tm="0">
                                              <p:val>
                                                <p:strVal val="0-#ppt_w/2"/>
                                              </p:val>
                                            </p:tav>
                                            <p:tav tm="100000">
                                              <p:val>
                                                <p:strVal val="#ppt_x"/>
                                              </p:val>
                                            </p:tav>
                                          </p:tavLst>
                                        </p:anim>
                                        <p:anim calcmode="lin" valueType="num" p14:bounceEnd="58000">
                                          <p:cBhvr additive="base">
                                            <p:cTn id="12" dur="10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left)">
                                          <p:cBhvr>
                                            <p:cTn id="16" dur="250"/>
                                            <p:tgtEl>
                                              <p:spTgt spid="104"/>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250"/>
                                            <p:tgtEl>
                                              <p:spTgt spid="105"/>
                                            </p:tgtEl>
                                          </p:cBhvr>
                                        </p:animEffect>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fade">
                                          <p:cBhvr>
                                            <p:cTn id="24" dur="500"/>
                                            <p:tgtEl>
                                              <p:spTgt spid="113"/>
                                            </p:tgtEl>
                                          </p:cBhvr>
                                        </p:animEffect>
                                        <p:anim calcmode="lin" valueType="num">
                                          <p:cBhvr>
                                            <p:cTn id="25" dur="500" fill="hold"/>
                                            <p:tgtEl>
                                              <p:spTgt spid="113"/>
                                            </p:tgtEl>
                                            <p:attrNameLst>
                                              <p:attrName>ppt_x</p:attrName>
                                            </p:attrNameLst>
                                          </p:cBhvr>
                                          <p:tavLst>
                                            <p:tav tm="0">
                                              <p:val>
                                                <p:strVal val="#ppt_x"/>
                                              </p:val>
                                            </p:tav>
                                            <p:tav tm="100000">
                                              <p:val>
                                                <p:strVal val="#ppt_x"/>
                                              </p:val>
                                            </p:tav>
                                          </p:tavLst>
                                        </p:anim>
                                        <p:anim calcmode="lin" valueType="num">
                                          <p:cBhvr>
                                            <p:cTn id="26" dur="500" fill="hold"/>
                                            <p:tgtEl>
                                              <p:spTgt spid="113"/>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left)">
                                          <p:cBhvr>
                                            <p:cTn id="30" dur="250"/>
                                            <p:tgtEl>
                                              <p:spTgt spid="107"/>
                                            </p:tgtEl>
                                          </p:cBhvr>
                                        </p:animEffect>
                                      </p:childTnLst>
                                    </p:cTn>
                                  </p:par>
                                </p:childTnLst>
                              </p:cTn>
                            </p:par>
                            <p:par>
                              <p:cTn id="31" fill="hold">
                                <p:stCondLst>
                                  <p:cond delay="3250"/>
                                </p:stCondLst>
                                <p:childTnLst>
                                  <p:par>
                                    <p:cTn id="32" presetID="22" presetClass="entr" presetSubtype="8" fill="hold" nodeType="after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left)">
                                          <p:cBhvr>
                                            <p:cTn id="34" dur="250"/>
                                            <p:tgtEl>
                                              <p:spTgt spid="108"/>
                                            </p:tgtEl>
                                          </p:cBhvr>
                                        </p:animEffect>
                                      </p:childTnLst>
                                    </p:cTn>
                                  </p:par>
                                </p:childTnLst>
                              </p:cTn>
                            </p:par>
                            <p:par>
                              <p:cTn id="35" fill="hold">
                                <p:stCondLst>
                                  <p:cond delay="3500"/>
                                </p:stCondLst>
                                <p:childTnLst>
                                  <p:par>
                                    <p:cTn id="36" presetID="47" presetClass="entr" presetSubtype="0" fill="hold" grpId="0" nodeType="after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500"/>
                                            <p:tgtEl>
                                              <p:spTgt spid="114"/>
                                            </p:tgtEl>
                                          </p:cBhvr>
                                        </p:animEffect>
                                        <p:anim calcmode="lin" valueType="num">
                                          <p:cBhvr>
                                            <p:cTn id="39" dur="500" fill="hold"/>
                                            <p:tgtEl>
                                              <p:spTgt spid="114"/>
                                            </p:tgtEl>
                                            <p:attrNameLst>
                                              <p:attrName>ppt_x</p:attrName>
                                            </p:attrNameLst>
                                          </p:cBhvr>
                                          <p:tavLst>
                                            <p:tav tm="0">
                                              <p:val>
                                                <p:strVal val="#ppt_x"/>
                                              </p:val>
                                            </p:tav>
                                            <p:tav tm="100000">
                                              <p:val>
                                                <p:strVal val="#ppt_x"/>
                                              </p:val>
                                            </p:tav>
                                          </p:tavLst>
                                        </p:anim>
                                        <p:anim calcmode="lin" valueType="num">
                                          <p:cBhvr>
                                            <p:cTn id="40" dur="500" fill="hold"/>
                                            <p:tgtEl>
                                              <p:spTgt spid="114"/>
                                            </p:tgtEl>
                                            <p:attrNameLst>
                                              <p:attrName>ppt_y</p:attrName>
                                            </p:attrNameLst>
                                          </p:cBhvr>
                                          <p:tavLst>
                                            <p:tav tm="0">
                                              <p:val>
                                                <p:strVal val="#ppt_y-.1"/>
                                              </p:val>
                                            </p:tav>
                                            <p:tav tm="100000">
                                              <p:val>
                                                <p:strVal val="#ppt_y"/>
                                              </p:val>
                                            </p:tav>
                                          </p:tavLst>
                                        </p:anim>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wipe(left)">
                                          <p:cBhvr>
                                            <p:cTn id="44" dur="250"/>
                                            <p:tgtEl>
                                              <p:spTgt spid="10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fade">
                                          <p:cBhvr>
                                            <p:cTn id="48" dur="250"/>
                                            <p:tgtEl>
                                              <p:spTgt spid="110"/>
                                            </p:tgtEl>
                                          </p:cBhvr>
                                        </p:animEffect>
                                      </p:childTnLst>
                                    </p:cTn>
                                  </p:par>
                                </p:childTnLst>
                              </p:cTn>
                            </p:par>
                            <p:par>
                              <p:cTn id="49" fill="hold">
                                <p:stCondLst>
                                  <p:cond delay="4500"/>
                                </p:stCondLst>
                                <p:childTnLst>
                                  <p:par>
                                    <p:cTn id="50" presetID="47" presetClass="entr" presetSubtype="0" fill="hold" grpId="0" nodeType="after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fade">
                                          <p:cBhvr>
                                            <p:cTn id="52" dur="500"/>
                                            <p:tgtEl>
                                              <p:spTgt spid="115"/>
                                            </p:tgtEl>
                                          </p:cBhvr>
                                        </p:animEffect>
                                        <p:anim calcmode="lin" valueType="num">
                                          <p:cBhvr>
                                            <p:cTn id="53" dur="500" fill="hold"/>
                                            <p:tgtEl>
                                              <p:spTgt spid="115"/>
                                            </p:tgtEl>
                                            <p:attrNameLst>
                                              <p:attrName>ppt_x</p:attrName>
                                            </p:attrNameLst>
                                          </p:cBhvr>
                                          <p:tavLst>
                                            <p:tav tm="0">
                                              <p:val>
                                                <p:strVal val="#ppt_x"/>
                                              </p:val>
                                            </p:tav>
                                            <p:tav tm="100000">
                                              <p:val>
                                                <p:strVal val="#ppt_x"/>
                                              </p:val>
                                            </p:tav>
                                          </p:tavLst>
                                        </p:anim>
                                        <p:anim calcmode="lin" valueType="num">
                                          <p:cBhvr>
                                            <p:cTn id="54" dur="500" fill="hold"/>
                                            <p:tgtEl>
                                              <p:spTgt spid="115"/>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111"/>
                                            </p:tgtEl>
                                            <p:attrNameLst>
                                              <p:attrName>style.visibility</p:attrName>
                                            </p:attrNameLst>
                                          </p:cBhvr>
                                          <p:to>
                                            <p:strVal val="visible"/>
                                          </p:to>
                                        </p:set>
                                        <p:animEffect transition="in" filter="wipe(left)">
                                          <p:cBhvr>
                                            <p:cTn id="58" dur="250"/>
                                            <p:tgtEl>
                                              <p:spTgt spid="111"/>
                                            </p:tgtEl>
                                          </p:cBhvr>
                                        </p:animEffect>
                                      </p:childTnLst>
                                    </p:cTn>
                                  </p:par>
                                </p:childTnLst>
                              </p:cTn>
                            </p:par>
                            <p:par>
                              <p:cTn id="59" fill="hold">
                                <p:stCondLst>
                                  <p:cond delay="5250"/>
                                </p:stCondLst>
                                <p:childTnLst>
                                  <p:par>
                                    <p:cTn id="60" presetID="22" presetClass="entr" presetSubtype="8" fill="hold" nodeType="after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wipe(left)">
                                          <p:cBhvr>
                                            <p:cTn id="62" dur="250"/>
                                            <p:tgtEl>
                                              <p:spTgt spid="112"/>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par>
                              <p:cTn id="67" fill="hold">
                                <p:stCondLst>
                                  <p:cond delay="6000"/>
                                </p:stCondLst>
                                <p:childTnLst>
                                  <p:par>
                                    <p:cTn id="68" presetID="47" presetClass="entr" presetSubtype="0" fill="hold" grpId="0" nodeType="after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fade">
                                          <p:cBhvr>
                                            <p:cTn id="70" dur="500"/>
                                            <p:tgtEl>
                                              <p:spTgt spid="116"/>
                                            </p:tgtEl>
                                          </p:cBhvr>
                                        </p:animEffect>
                                        <p:anim calcmode="lin" valueType="num">
                                          <p:cBhvr>
                                            <p:cTn id="71" dur="500" fill="hold"/>
                                            <p:tgtEl>
                                              <p:spTgt spid="116"/>
                                            </p:tgtEl>
                                            <p:attrNameLst>
                                              <p:attrName>ppt_x</p:attrName>
                                            </p:attrNameLst>
                                          </p:cBhvr>
                                          <p:tavLst>
                                            <p:tav tm="0">
                                              <p:val>
                                                <p:strVal val="#ppt_x"/>
                                              </p:val>
                                            </p:tav>
                                            <p:tav tm="100000">
                                              <p:val>
                                                <p:strVal val="#ppt_x"/>
                                              </p:val>
                                            </p:tav>
                                          </p:tavLst>
                                        </p:anim>
                                        <p:anim calcmode="lin" valueType="num">
                                          <p:cBhvr>
                                            <p:cTn id="72" dur="500" fill="hold"/>
                                            <p:tgtEl>
                                              <p:spTgt spid="116"/>
                                            </p:tgtEl>
                                            <p:attrNameLst>
                                              <p:attrName>ppt_y</p:attrName>
                                            </p:attrNameLst>
                                          </p:cBhvr>
                                          <p:tavLst>
                                            <p:tav tm="0">
                                              <p:val>
                                                <p:strVal val="#ppt_y-.1"/>
                                              </p:val>
                                            </p:tav>
                                            <p:tav tm="100000">
                                              <p:val>
                                                <p:strVal val="#ppt_y"/>
                                              </p:val>
                                            </p:tav>
                                          </p:tavLst>
                                        </p:anim>
                                      </p:childTnLst>
                                    </p:cTn>
                                  </p:par>
                                </p:childTnLst>
                              </p:cTn>
                            </p:par>
                            <p:par>
                              <p:cTn id="73" fill="hold">
                                <p:stCondLst>
                                  <p:cond delay="6500"/>
                                </p:stCondLst>
                                <p:childTnLst>
                                  <p:par>
                                    <p:cTn id="74" presetID="22" presetClass="entr" presetSubtype="8" fill="hold" grpId="0" nodeType="afterEffect">
                                      <p:stCondLst>
                                        <p:cond delay="0"/>
                                      </p:stCondLst>
                                      <p:iterate type="lt">
                                        <p:tmPct val="30000"/>
                                      </p:iterate>
                                      <p:childTnLst>
                                        <p:set>
                                          <p:cBhvr>
                                            <p:cTn id="75" dur="1" fill="hold">
                                              <p:stCondLst>
                                                <p:cond delay="0"/>
                                              </p:stCondLst>
                                            </p:cTn>
                                            <p:tgtEl>
                                              <p:spTgt spid="117"/>
                                            </p:tgtEl>
                                            <p:attrNameLst>
                                              <p:attrName>style.visibility</p:attrName>
                                            </p:attrNameLst>
                                          </p:cBhvr>
                                          <p:to>
                                            <p:strVal val="visible"/>
                                          </p:to>
                                        </p:set>
                                        <p:animEffect transition="in" filter="wipe(left)">
                                          <p:cBhvr>
                                            <p:cTn id="76" dur="50"/>
                                            <p:tgtEl>
                                              <p:spTgt spid="117"/>
                                            </p:tgtEl>
                                          </p:cBhvr>
                                        </p:animEffect>
                                      </p:childTnLst>
                                    </p:cTn>
                                  </p:par>
                                  <p:par>
                                    <p:cTn id="77" presetID="36" presetClass="emph" presetSubtype="0" fill="hold" grpId="1" nodeType="withEffect">
                                      <p:stCondLst>
                                        <p:cond delay="0"/>
                                      </p:stCondLst>
                                      <p:iterate type="lt">
                                        <p:tmPct val="30000"/>
                                      </p:iterate>
                                      <p:childTnLst>
                                        <p:animScale>
                                          <p:cBhvr>
                                            <p:cTn id="78" dur="25" autoRev="1" fill="hold">
                                              <p:stCondLst>
                                                <p:cond delay="0"/>
                                              </p:stCondLst>
                                            </p:cTn>
                                            <p:tgtEl>
                                              <p:spTgt spid="117"/>
                                            </p:tgtEl>
                                          </p:cBhvr>
                                          <p:to x="80000" y="100000"/>
                                        </p:animScale>
                                        <p:anim by="(#ppt_w*0.10)" calcmode="lin" valueType="num">
                                          <p:cBhvr>
                                            <p:cTn id="79" dur="25" autoRev="1" fill="hold">
                                              <p:stCondLst>
                                                <p:cond delay="0"/>
                                              </p:stCondLst>
                                            </p:cTn>
                                            <p:tgtEl>
                                              <p:spTgt spid="117"/>
                                            </p:tgtEl>
                                            <p:attrNameLst>
                                              <p:attrName>ppt_x</p:attrName>
                                            </p:attrNameLst>
                                          </p:cBhvr>
                                        </p:anim>
                                        <p:anim by="(-#ppt_w*0.10)" calcmode="lin" valueType="num">
                                          <p:cBhvr>
                                            <p:cTn id="80" dur="25" autoRev="1" fill="hold">
                                              <p:stCondLst>
                                                <p:cond delay="0"/>
                                              </p:stCondLst>
                                            </p:cTn>
                                            <p:tgtEl>
                                              <p:spTgt spid="117"/>
                                            </p:tgtEl>
                                            <p:attrNameLst>
                                              <p:attrName>ppt_y</p:attrName>
                                            </p:attrNameLst>
                                          </p:cBhvr>
                                        </p:anim>
                                        <p:animRot by="-480000">
                                          <p:cBhvr>
                                            <p:cTn id="81" dur="25" autoRev="1" fill="hold">
                                              <p:stCondLst>
                                                <p:cond delay="0"/>
                                              </p:stCondLst>
                                            </p:cTn>
                                            <p:tgtEl>
                                              <p:spTgt spid="117"/>
                                            </p:tgtEl>
                                            <p:attrNameLst>
                                              <p:attrName>r</p:attrName>
                                            </p:attrNameLst>
                                          </p:cBhvr>
                                        </p:animRot>
                                      </p:childTnLst>
                                    </p:cTn>
                                  </p:par>
                                  <p:par>
                                    <p:cTn id="82" presetID="21" presetClass="entr" presetSubtype="1" fill="hold" grpId="0"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wheel(1)">
                                          <p:cBhvr>
                                            <p:cTn id="84"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3" grpId="0"/>
          <p:bldP spid="114" grpId="0"/>
          <p:bldP spid="115" grpId="0"/>
          <p:bldP spid="116" grpId="0"/>
          <p:bldP spid="117" grpId="0"/>
          <p:bldP spid="117" grpId="1"/>
          <p:bldP spid="1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1000"/>
                                </p:stCondLst>
                                <p:childTnLst>
                                  <p:par>
                                    <p:cTn id="9" presetID="2" presetClass="entr" presetSubtype="8" accel="5800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0-#ppt_w/2"/>
                                              </p:val>
                                            </p:tav>
                                            <p:tav tm="100000">
                                              <p:val>
                                                <p:strVal val="#ppt_x"/>
                                              </p:val>
                                            </p:tav>
                                          </p:tavLst>
                                        </p:anim>
                                        <p:anim calcmode="lin" valueType="num">
                                          <p:cBhvr additive="base">
                                            <p:cTn id="12" dur="10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left)">
                                          <p:cBhvr>
                                            <p:cTn id="16" dur="250"/>
                                            <p:tgtEl>
                                              <p:spTgt spid="104"/>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250"/>
                                            <p:tgtEl>
                                              <p:spTgt spid="105"/>
                                            </p:tgtEl>
                                          </p:cBhvr>
                                        </p:animEffect>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fade">
                                          <p:cBhvr>
                                            <p:cTn id="24" dur="500"/>
                                            <p:tgtEl>
                                              <p:spTgt spid="113"/>
                                            </p:tgtEl>
                                          </p:cBhvr>
                                        </p:animEffect>
                                        <p:anim calcmode="lin" valueType="num">
                                          <p:cBhvr>
                                            <p:cTn id="25" dur="500" fill="hold"/>
                                            <p:tgtEl>
                                              <p:spTgt spid="113"/>
                                            </p:tgtEl>
                                            <p:attrNameLst>
                                              <p:attrName>ppt_x</p:attrName>
                                            </p:attrNameLst>
                                          </p:cBhvr>
                                          <p:tavLst>
                                            <p:tav tm="0">
                                              <p:val>
                                                <p:strVal val="#ppt_x"/>
                                              </p:val>
                                            </p:tav>
                                            <p:tav tm="100000">
                                              <p:val>
                                                <p:strVal val="#ppt_x"/>
                                              </p:val>
                                            </p:tav>
                                          </p:tavLst>
                                        </p:anim>
                                        <p:anim calcmode="lin" valueType="num">
                                          <p:cBhvr>
                                            <p:cTn id="26" dur="500" fill="hold"/>
                                            <p:tgtEl>
                                              <p:spTgt spid="113"/>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left)">
                                          <p:cBhvr>
                                            <p:cTn id="30" dur="250"/>
                                            <p:tgtEl>
                                              <p:spTgt spid="107"/>
                                            </p:tgtEl>
                                          </p:cBhvr>
                                        </p:animEffect>
                                      </p:childTnLst>
                                    </p:cTn>
                                  </p:par>
                                </p:childTnLst>
                              </p:cTn>
                            </p:par>
                            <p:par>
                              <p:cTn id="31" fill="hold">
                                <p:stCondLst>
                                  <p:cond delay="3250"/>
                                </p:stCondLst>
                                <p:childTnLst>
                                  <p:par>
                                    <p:cTn id="32" presetID="22" presetClass="entr" presetSubtype="8" fill="hold" nodeType="after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left)">
                                          <p:cBhvr>
                                            <p:cTn id="34" dur="250"/>
                                            <p:tgtEl>
                                              <p:spTgt spid="108"/>
                                            </p:tgtEl>
                                          </p:cBhvr>
                                        </p:animEffect>
                                      </p:childTnLst>
                                    </p:cTn>
                                  </p:par>
                                </p:childTnLst>
                              </p:cTn>
                            </p:par>
                            <p:par>
                              <p:cTn id="35" fill="hold">
                                <p:stCondLst>
                                  <p:cond delay="3500"/>
                                </p:stCondLst>
                                <p:childTnLst>
                                  <p:par>
                                    <p:cTn id="36" presetID="47" presetClass="entr" presetSubtype="0" fill="hold" grpId="0" nodeType="after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500"/>
                                            <p:tgtEl>
                                              <p:spTgt spid="114"/>
                                            </p:tgtEl>
                                          </p:cBhvr>
                                        </p:animEffect>
                                        <p:anim calcmode="lin" valueType="num">
                                          <p:cBhvr>
                                            <p:cTn id="39" dur="500" fill="hold"/>
                                            <p:tgtEl>
                                              <p:spTgt spid="114"/>
                                            </p:tgtEl>
                                            <p:attrNameLst>
                                              <p:attrName>ppt_x</p:attrName>
                                            </p:attrNameLst>
                                          </p:cBhvr>
                                          <p:tavLst>
                                            <p:tav tm="0">
                                              <p:val>
                                                <p:strVal val="#ppt_x"/>
                                              </p:val>
                                            </p:tav>
                                            <p:tav tm="100000">
                                              <p:val>
                                                <p:strVal val="#ppt_x"/>
                                              </p:val>
                                            </p:tav>
                                          </p:tavLst>
                                        </p:anim>
                                        <p:anim calcmode="lin" valueType="num">
                                          <p:cBhvr>
                                            <p:cTn id="40" dur="500" fill="hold"/>
                                            <p:tgtEl>
                                              <p:spTgt spid="114"/>
                                            </p:tgtEl>
                                            <p:attrNameLst>
                                              <p:attrName>ppt_y</p:attrName>
                                            </p:attrNameLst>
                                          </p:cBhvr>
                                          <p:tavLst>
                                            <p:tav tm="0">
                                              <p:val>
                                                <p:strVal val="#ppt_y-.1"/>
                                              </p:val>
                                            </p:tav>
                                            <p:tav tm="100000">
                                              <p:val>
                                                <p:strVal val="#ppt_y"/>
                                              </p:val>
                                            </p:tav>
                                          </p:tavLst>
                                        </p:anim>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wipe(left)">
                                          <p:cBhvr>
                                            <p:cTn id="44" dur="250"/>
                                            <p:tgtEl>
                                              <p:spTgt spid="10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fade">
                                          <p:cBhvr>
                                            <p:cTn id="48" dur="250"/>
                                            <p:tgtEl>
                                              <p:spTgt spid="110"/>
                                            </p:tgtEl>
                                          </p:cBhvr>
                                        </p:animEffect>
                                      </p:childTnLst>
                                    </p:cTn>
                                  </p:par>
                                </p:childTnLst>
                              </p:cTn>
                            </p:par>
                            <p:par>
                              <p:cTn id="49" fill="hold">
                                <p:stCondLst>
                                  <p:cond delay="4500"/>
                                </p:stCondLst>
                                <p:childTnLst>
                                  <p:par>
                                    <p:cTn id="50" presetID="47" presetClass="entr" presetSubtype="0" fill="hold" grpId="0" nodeType="after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fade">
                                          <p:cBhvr>
                                            <p:cTn id="52" dur="500"/>
                                            <p:tgtEl>
                                              <p:spTgt spid="115"/>
                                            </p:tgtEl>
                                          </p:cBhvr>
                                        </p:animEffect>
                                        <p:anim calcmode="lin" valueType="num">
                                          <p:cBhvr>
                                            <p:cTn id="53" dur="500" fill="hold"/>
                                            <p:tgtEl>
                                              <p:spTgt spid="115"/>
                                            </p:tgtEl>
                                            <p:attrNameLst>
                                              <p:attrName>ppt_x</p:attrName>
                                            </p:attrNameLst>
                                          </p:cBhvr>
                                          <p:tavLst>
                                            <p:tav tm="0">
                                              <p:val>
                                                <p:strVal val="#ppt_x"/>
                                              </p:val>
                                            </p:tav>
                                            <p:tav tm="100000">
                                              <p:val>
                                                <p:strVal val="#ppt_x"/>
                                              </p:val>
                                            </p:tav>
                                          </p:tavLst>
                                        </p:anim>
                                        <p:anim calcmode="lin" valueType="num">
                                          <p:cBhvr>
                                            <p:cTn id="54" dur="500" fill="hold"/>
                                            <p:tgtEl>
                                              <p:spTgt spid="115"/>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111"/>
                                            </p:tgtEl>
                                            <p:attrNameLst>
                                              <p:attrName>style.visibility</p:attrName>
                                            </p:attrNameLst>
                                          </p:cBhvr>
                                          <p:to>
                                            <p:strVal val="visible"/>
                                          </p:to>
                                        </p:set>
                                        <p:animEffect transition="in" filter="wipe(left)">
                                          <p:cBhvr>
                                            <p:cTn id="58" dur="250"/>
                                            <p:tgtEl>
                                              <p:spTgt spid="111"/>
                                            </p:tgtEl>
                                          </p:cBhvr>
                                        </p:animEffect>
                                      </p:childTnLst>
                                    </p:cTn>
                                  </p:par>
                                </p:childTnLst>
                              </p:cTn>
                            </p:par>
                            <p:par>
                              <p:cTn id="59" fill="hold">
                                <p:stCondLst>
                                  <p:cond delay="5250"/>
                                </p:stCondLst>
                                <p:childTnLst>
                                  <p:par>
                                    <p:cTn id="60" presetID="22" presetClass="entr" presetSubtype="8" fill="hold" nodeType="after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wipe(left)">
                                          <p:cBhvr>
                                            <p:cTn id="62" dur="250"/>
                                            <p:tgtEl>
                                              <p:spTgt spid="112"/>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par>
                              <p:cTn id="67" fill="hold">
                                <p:stCondLst>
                                  <p:cond delay="6000"/>
                                </p:stCondLst>
                                <p:childTnLst>
                                  <p:par>
                                    <p:cTn id="68" presetID="47" presetClass="entr" presetSubtype="0" fill="hold" grpId="0" nodeType="after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fade">
                                          <p:cBhvr>
                                            <p:cTn id="70" dur="500"/>
                                            <p:tgtEl>
                                              <p:spTgt spid="116"/>
                                            </p:tgtEl>
                                          </p:cBhvr>
                                        </p:animEffect>
                                        <p:anim calcmode="lin" valueType="num">
                                          <p:cBhvr>
                                            <p:cTn id="71" dur="500" fill="hold"/>
                                            <p:tgtEl>
                                              <p:spTgt spid="116"/>
                                            </p:tgtEl>
                                            <p:attrNameLst>
                                              <p:attrName>ppt_x</p:attrName>
                                            </p:attrNameLst>
                                          </p:cBhvr>
                                          <p:tavLst>
                                            <p:tav tm="0">
                                              <p:val>
                                                <p:strVal val="#ppt_x"/>
                                              </p:val>
                                            </p:tav>
                                            <p:tav tm="100000">
                                              <p:val>
                                                <p:strVal val="#ppt_x"/>
                                              </p:val>
                                            </p:tav>
                                          </p:tavLst>
                                        </p:anim>
                                        <p:anim calcmode="lin" valueType="num">
                                          <p:cBhvr>
                                            <p:cTn id="72" dur="500" fill="hold"/>
                                            <p:tgtEl>
                                              <p:spTgt spid="116"/>
                                            </p:tgtEl>
                                            <p:attrNameLst>
                                              <p:attrName>ppt_y</p:attrName>
                                            </p:attrNameLst>
                                          </p:cBhvr>
                                          <p:tavLst>
                                            <p:tav tm="0">
                                              <p:val>
                                                <p:strVal val="#ppt_y-.1"/>
                                              </p:val>
                                            </p:tav>
                                            <p:tav tm="100000">
                                              <p:val>
                                                <p:strVal val="#ppt_y"/>
                                              </p:val>
                                            </p:tav>
                                          </p:tavLst>
                                        </p:anim>
                                      </p:childTnLst>
                                    </p:cTn>
                                  </p:par>
                                </p:childTnLst>
                              </p:cTn>
                            </p:par>
                            <p:par>
                              <p:cTn id="73" fill="hold">
                                <p:stCondLst>
                                  <p:cond delay="6500"/>
                                </p:stCondLst>
                                <p:childTnLst>
                                  <p:par>
                                    <p:cTn id="74" presetID="22" presetClass="entr" presetSubtype="8" fill="hold" grpId="0" nodeType="afterEffect">
                                      <p:stCondLst>
                                        <p:cond delay="0"/>
                                      </p:stCondLst>
                                      <p:iterate type="lt">
                                        <p:tmPct val="30000"/>
                                      </p:iterate>
                                      <p:childTnLst>
                                        <p:set>
                                          <p:cBhvr>
                                            <p:cTn id="75" dur="1" fill="hold">
                                              <p:stCondLst>
                                                <p:cond delay="0"/>
                                              </p:stCondLst>
                                            </p:cTn>
                                            <p:tgtEl>
                                              <p:spTgt spid="117"/>
                                            </p:tgtEl>
                                            <p:attrNameLst>
                                              <p:attrName>style.visibility</p:attrName>
                                            </p:attrNameLst>
                                          </p:cBhvr>
                                          <p:to>
                                            <p:strVal val="visible"/>
                                          </p:to>
                                        </p:set>
                                        <p:animEffect transition="in" filter="wipe(left)">
                                          <p:cBhvr>
                                            <p:cTn id="76" dur="50"/>
                                            <p:tgtEl>
                                              <p:spTgt spid="117"/>
                                            </p:tgtEl>
                                          </p:cBhvr>
                                        </p:animEffect>
                                      </p:childTnLst>
                                    </p:cTn>
                                  </p:par>
                                  <p:par>
                                    <p:cTn id="77" presetID="36" presetClass="emph" presetSubtype="0" fill="hold" grpId="1" nodeType="withEffect">
                                      <p:stCondLst>
                                        <p:cond delay="0"/>
                                      </p:stCondLst>
                                      <p:iterate type="lt">
                                        <p:tmPct val="30000"/>
                                      </p:iterate>
                                      <p:childTnLst>
                                        <p:animScale>
                                          <p:cBhvr>
                                            <p:cTn id="78" dur="25" autoRev="1" fill="hold">
                                              <p:stCondLst>
                                                <p:cond delay="0"/>
                                              </p:stCondLst>
                                            </p:cTn>
                                            <p:tgtEl>
                                              <p:spTgt spid="117"/>
                                            </p:tgtEl>
                                          </p:cBhvr>
                                          <p:to x="80000" y="100000"/>
                                        </p:animScale>
                                        <p:anim by="(#ppt_w*0.10)" calcmode="lin" valueType="num">
                                          <p:cBhvr>
                                            <p:cTn id="79" dur="25" autoRev="1" fill="hold">
                                              <p:stCondLst>
                                                <p:cond delay="0"/>
                                              </p:stCondLst>
                                            </p:cTn>
                                            <p:tgtEl>
                                              <p:spTgt spid="117"/>
                                            </p:tgtEl>
                                            <p:attrNameLst>
                                              <p:attrName>ppt_x</p:attrName>
                                            </p:attrNameLst>
                                          </p:cBhvr>
                                        </p:anim>
                                        <p:anim by="(-#ppt_w*0.10)" calcmode="lin" valueType="num">
                                          <p:cBhvr>
                                            <p:cTn id="80" dur="25" autoRev="1" fill="hold">
                                              <p:stCondLst>
                                                <p:cond delay="0"/>
                                              </p:stCondLst>
                                            </p:cTn>
                                            <p:tgtEl>
                                              <p:spTgt spid="117"/>
                                            </p:tgtEl>
                                            <p:attrNameLst>
                                              <p:attrName>ppt_y</p:attrName>
                                            </p:attrNameLst>
                                          </p:cBhvr>
                                        </p:anim>
                                        <p:animRot by="-480000">
                                          <p:cBhvr>
                                            <p:cTn id="81" dur="25" autoRev="1" fill="hold">
                                              <p:stCondLst>
                                                <p:cond delay="0"/>
                                              </p:stCondLst>
                                            </p:cTn>
                                            <p:tgtEl>
                                              <p:spTgt spid="117"/>
                                            </p:tgtEl>
                                            <p:attrNameLst>
                                              <p:attrName>r</p:attrName>
                                            </p:attrNameLst>
                                          </p:cBhvr>
                                        </p:animRot>
                                      </p:childTnLst>
                                    </p:cTn>
                                  </p:par>
                                  <p:par>
                                    <p:cTn id="82" presetID="21" presetClass="entr" presetSubtype="1" fill="hold" grpId="0" nodeType="withEffect">
                                      <p:stCondLst>
                                        <p:cond delay="0"/>
                                      </p:stCondLst>
                                      <p:childTnLst>
                                        <p:set>
                                          <p:cBhvr>
                                            <p:cTn id="83" dur="1" fill="hold">
                                              <p:stCondLst>
                                                <p:cond delay="0"/>
                                              </p:stCondLst>
                                            </p:cTn>
                                            <p:tgtEl>
                                              <p:spTgt spid="118"/>
                                            </p:tgtEl>
                                            <p:attrNameLst>
                                              <p:attrName>style.visibility</p:attrName>
                                            </p:attrNameLst>
                                          </p:cBhvr>
                                          <p:to>
                                            <p:strVal val="visible"/>
                                          </p:to>
                                        </p:set>
                                        <p:animEffect transition="in" filter="wheel(1)">
                                          <p:cBhvr>
                                            <p:cTn id="84"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3" grpId="0"/>
          <p:bldP spid="114" grpId="0"/>
          <p:bldP spid="115" grpId="0"/>
          <p:bldP spid="116" grpId="0"/>
          <p:bldP spid="117" grpId="0"/>
          <p:bldP spid="117" grpId="1"/>
          <p:bldP spid="118"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短期盈利计划</a:t>
            </a:r>
          </a:p>
        </p:txBody>
      </p:sp>
      <p:grpSp>
        <p:nvGrpSpPr>
          <p:cNvPr id="13" name="组合 12"/>
          <p:cNvGrpSpPr/>
          <p:nvPr/>
        </p:nvGrpSpPr>
        <p:grpSpPr>
          <a:xfrm>
            <a:off x="3994196" y="2463928"/>
            <a:ext cx="4011390" cy="1874217"/>
            <a:chOff x="3994196" y="2463928"/>
            <a:chExt cx="4011390" cy="1874217"/>
          </a:xfrm>
        </p:grpSpPr>
        <p:cxnSp>
          <p:nvCxnSpPr>
            <p:cNvPr id="119" name="直接连接符 118"/>
            <p:cNvCxnSpPr>
              <a:stCxn id="154" idx="2"/>
              <a:endCxn id="152" idx="5"/>
            </p:cNvCxnSpPr>
            <p:nvPr/>
          </p:nvCxnSpPr>
          <p:spPr>
            <a:xfrm flipH="1" flipV="1">
              <a:off x="3994196" y="2541988"/>
              <a:ext cx="3938497" cy="1796157"/>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53" idx="7"/>
              <a:endCxn id="155" idx="3"/>
            </p:cNvCxnSpPr>
            <p:nvPr/>
          </p:nvCxnSpPr>
          <p:spPr>
            <a:xfrm flipV="1">
              <a:off x="3994196" y="2463928"/>
              <a:ext cx="4011390" cy="1842071"/>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180875" y="2410051"/>
            <a:ext cx="1762330" cy="1762330"/>
            <a:chOff x="5180875" y="2410051"/>
            <a:chExt cx="1762330" cy="1762330"/>
          </a:xfrm>
        </p:grpSpPr>
        <p:sp>
          <p:nvSpPr>
            <p:cNvPr id="147" name="椭圆 146"/>
            <p:cNvSpPr/>
            <p:nvPr/>
          </p:nvSpPr>
          <p:spPr>
            <a:xfrm>
              <a:off x="5180875" y="2410051"/>
              <a:ext cx="1762330" cy="176233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45" name="TextBox 30"/>
            <p:cNvSpPr txBox="1"/>
            <p:nvPr/>
          </p:nvSpPr>
          <p:spPr>
            <a:xfrm>
              <a:off x="5476257" y="2825829"/>
              <a:ext cx="1235224" cy="923330"/>
            </a:xfrm>
            <a:prstGeom prst="rect">
              <a:avLst/>
            </a:prstGeom>
            <a:noFill/>
          </p:spPr>
          <p:txBody>
            <a:bodyPr wrap="square" lIns="0" tIns="0" rIns="0" bIns="0" rtlCol="0">
              <a:spAutoFit/>
            </a:bodyPr>
            <a:lstStyle/>
            <a:p>
              <a:pPr algn="ctr"/>
              <a:r>
                <a:rPr lang="zh-CN" altLang="en-US" sz="3000" smtClean="0">
                  <a:solidFill>
                    <a:schemeClr val="bg1"/>
                  </a:solidFill>
                  <a:cs typeface="+mn-ea"/>
                  <a:sym typeface="+mn-lt"/>
                </a:rPr>
                <a:t>收入</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来源</a:t>
              </a:r>
              <a:endParaRPr lang="zh-CN" altLang="en-US" sz="3000" dirty="0">
                <a:solidFill>
                  <a:schemeClr val="bg1"/>
                </a:solidFill>
                <a:cs typeface="+mn-ea"/>
                <a:sym typeface="+mn-lt"/>
              </a:endParaRPr>
            </a:p>
          </p:txBody>
        </p:sp>
      </p:grpSp>
      <p:sp>
        <p:nvSpPr>
          <p:cNvPr id="148" name="TextBox 31"/>
          <p:cNvSpPr txBox="1"/>
          <p:nvPr/>
        </p:nvSpPr>
        <p:spPr>
          <a:xfrm>
            <a:off x="983283" y="2722482"/>
            <a:ext cx="3016285" cy="646331"/>
          </a:xfrm>
          <a:prstGeom prst="rect">
            <a:avLst/>
          </a:prstGeom>
          <a:noFill/>
        </p:spPr>
        <p:txBody>
          <a:bodyPr wrap="square" rtlCol="0">
            <a:spAutoFit/>
          </a:bodyPr>
          <a:lstStyle/>
          <a:p>
            <a:pPr algn="r"/>
            <a:r>
              <a:rPr lang="zh-CN" altLang="en-US" sz="1200" dirty="0">
                <a:solidFill>
                  <a:srgbClr val="00B0F0"/>
                </a:solidFill>
                <a:cs typeface="+mn-ea"/>
                <a:sym typeface="+mn-lt"/>
              </a:rPr>
              <a:t>点击输入本栏的具体文字，简明扼要的说明分项内容，此为概念图解，请根据您的具体内容酌情修改。</a:t>
            </a:r>
            <a:endParaRPr lang="en-US" altLang="zh-CN" sz="1200" dirty="0">
              <a:solidFill>
                <a:srgbClr val="00B0F0"/>
              </a:solidFill>
              <a:cs typeface="+mn-ea"/>
              <a:sym typeface="+mn-lt"/>
            </a:endParaRPr>
          </a:p>
        </p:txBody>
      </p:sp>
      <p:sp>
        <p:nvSpPr>
          <p:cNvPr id="149" name="TextBox 32"/>
          <p:cNvSpPr txBox="1"/>
          <p:nvPr/>
        </p:nvSpPr>
        <p:spPr>
          <a:xfrm>
            <a:off x="1125120" y="4789304"/>
            <a:ext cx="3016285" cy="646331"/>
          </a:xfrm>
          <a:prstGeom prst="rect">
            <a:avLst/>
          </a:prstGeom>
          <a:noFill/>
        </p:spPr>
        <p:txBody>
          <a:bodyPr wrap="square" rtlCol="0">
            <a:spAutoFit/>
          </a:bodyPr>
          <a:lstStyle/>
          <a:p>
            <a:r>
              <a:rPr lang="zh-CN" altLang="en-US" sz="1200" dirty="0">
                <a:solidFill>
                  <a:srgbClr val="00B0F0"/>
                </a:solidFill>
                <a:cs typeface="+mn-ea"/>
                <a:sym typeface="+mn-lt"/>
              </a:rPr>
              <a:t>点击输入本栏的具体文字，简明扼要的说明分项内容，此为概念图解，请根据您的具体内容酌情修改。</a:t>
            </a:r>
            <a:endParaRPr lang="en-US" altLang="zh-CN" sz="1200" dirty="0">
              <a:solidFill>
                <a:srgbClr val="00B0F0"/>
              </a:solidFill>
              <a:cs typeface="+mn-ea"/>
              <a:sym typeface="+mn-lt"/>
            </a:endParaRPr>
          </a:p>
        </p:txBody>
      </p:sp>
      <p:sp>
        <p:nvSpPr>
          <p:cNvPr id="150" name="TextBox 33"/>
          <p:cNvSpPr txBox="1"/>
          <p:nvPr/>
        </p:nvSpPr>
        <p:spPr>
          <a:xfrm>
            <a:off x="7844906" y="4687889"/>
            <a:ext cx="3034100" cy="812530"/>
          </a:xfrm>
          <a:prstGeom prst="rect">
            <a:avLst/>
          </a:prstGeom>
          <a:noFill/>
        </p:spPr>
        <p:txBody>
          <a:bodyPr wrap="square" rtlCol="0">
            <a:spAutoFit/>
          </a:bodyPr>
          <a:lstStyle/>
          <a:p>
            <a:pPr>
              <a:lnSpc>
                <a:spcPct val="130000"/>
              </a:lnSpc>
            </a:pPr>
            <a:r>
              <a:rPr lang="zh-CN" altLang="en-US" sz="1200" dirty="0">
                <a:solidFill>
                  <a:srgbClr val="00B0F0"/>
                </a:solidFill>
                <a:cs typeface="+mn-ea"/>
                <a:sym typeface="+mn-lt"/>
              </a:rPr>
              <a:t>点击输入本栏的具体文字，简明扼要的说明分项内容，此为概念图解，请根据您的具体内容酌情修改。</a:t>
            </a:r>
            <a:endParaRPr lang="en-US" altLang="zh-CN" sz="1200" dirty="0">
              <a:solidFill>
                <a:srgbClr val="00B0F0"/>
              </a:solidFill>
              <a:cs typeface="+mn-ea"/>
              <a:sym typeface="+mn-lt"/>
            </a:endParaRPr>
          </a:p>
        </p:txBody>
      </p:sp>
      <p:sp>
        <p:nvSpPr>
          <p:cNvPr id="151" name="TextBox 34"/>
          <p:cNvSpPr txBox="1"/>
          <p:nvPr/>
        </p:nvSpPr>
        <p:spPr>
          <a:xfrm>
            <a:off x="7932693" y="2660464"/>
            <a:ext cx="3034100" cy="812530"/>
          </a:xfrm>
          <a:prstGeom prst="rect">
            <a:avLst/>
          </a:prstGeom>
          <a:noFill/>
        </p:spPr>
        <p:txBody>
          <a:bodyPr wrap="square" rtlCol="0">
            <a:spAutoFit/>
          </a:bodyPr>
          <a:lstStyle/>
          <a:p>
            <a:pPr>
              <a:lnSpc>
                <a:spcPct val="130000"/>
              </a:lnSpc>
            </a:pPr>
            <a:r>
              <a:rPr lang="zh-CN" altLang="en-US" sz="1200" dirty="0">
                <a:solidFill>
                  <a:srgbClr val="00B0F0"/>
                </a:solidFill>
                <a:cs typeface="+mn-ea"/>
                <a:sym typeface="+mn-lt"/>
              </a:rPr>
              <a:t>点击输入本栏的具体文字，简明扼要的说明分项内容，此为概念图解，请根据您的具体内容酌情修改。</a:t>
            </a:r>
            <a:endParaRPr lang="en-US" altLang="zh-CN" sz="1200" dirty="0">
              <a:solidFill>
                <a:srgbClr val="00B0F0"/>
              </a:solidFill>
              <a:cs typeface="+mn-ea"/>
              <a:sym typeface="+mn-lt"/>
            </a:endParaRPr>
          </a:p>
        </p:txBody>
      </p:sp>
      <p:grpSp>
        <p:nvGrpSpPr>
          <p:cNvPr id="17" name="组合 16"/>
          <p:cNvGrpSpPr/>
          <p:nvPr/>
        </p:nvGrpSpPr>
        <p:grpSpPr>
          <a:xfrm>
            <a:off x="1769183" y="2033969"/>
            <a:ext cx="2297906" cy="664076"/>
            <a:chOff x="1769183" y="2033969"/>
            <a:chExt cx="2297906" cy="664076"/>
          </a:xfrm>
        </p:grpSpPr>
        <p:grpSp>
          <p:nvGrpSpPr>
            <p:cNvPr id="3" name="组合 2"/>
            <p:cNvGrpSpPr/>
            <p:nvPr/>
          </p:nvGrpSpPr>
          <p:grpSpPr>
            <a:xfrm>
              <a:off x="1769183" y="2033969"/>
              <a:ext cx="1723549" cy="664076"/>
              <a:chOff x="1763635" y="1825027"/>
              <a:chExt cx="1723549" cy="664076"/>
            </a:xfrm>
          </p:grpSpPr>
          <p:sp>
            <p:nvSpPr>
              <p:cNvPr id="135" name="TextBox 20"/>
              <p:cNvSpPr txBox="1"/>
              <p:nvPr/>
            </p:nvSpPr>
            <p:spPr>
              <a:xfrm>
                <a:off x="2444911" y="1825027"/>
                <a:ext cx="1042273" cy="297454"/>
              </a:xfrm>
              <a:prstGeom prst="rect">
                <a:avLst/>
              </a:prstGeom>
              <a:noFill/>
            </p:spPr>
            <p:txBody>
              <a:bodyPr wrap="none" rtlCol="0">
                <a:spAutoFit/>
              </a:bodyPr>
              <a:lstStyle/>
              <a:p>
                <a:pPr algn="r"/>
                <a:r>
                  <a:rPr lang="zh-CN" altLang="en-US" sz="1333" dirty="0">
                    <a:solidFill>
                      <a:schemeClr val="bg1"/>
                    </a:solidFill>
                    <a:cs typeface="+mn-ea"/>
                    <a:sym typeface="+mn-lt"/>
                  </a:rPr>
                  <a:t>项目产品一</a:t>
                </a:r>
                <a:endParaRPr lang="en-US" altLang="zh-CN" sz="1333" dirty="0">
                  <a:solidFill>
                    <a:schemeClr val="bg1"/>
                  </a:solidFill>
                  <a:cs typeface="+mn-ea"/>
                  <a:sym typeface="+mn-lt"/>
                </a:endParaRPr>
              </a:p>
            </p:txBody>
          </p:sp>
          <p:sp>
            <p:nvSpPr>
              <p:cNvPr id="139" name="TextBox 24"/>
              <p:cNvSpPr txBox="1"/>
              <p:nvPr/>
            </p:nvSpPr>
            <p:spPr>
              <a:xfrm>
                <a:off x="1763635" y="2088993"/>
                <a:ext cx="1723549" cy="400110"/>
              </a:xfrm>
              <a:prstGeom prst="rect">
                <a:avLst/>
              </a:prstGeom>
              <a:noFill/>
            </p:spPr>
            <p:txBody>
              <a:bodyPr wrap="none" rtlCol="0">
                <a:spAutoFit/>
              </a:bodyPr>
              <a:lstStyle/>
              <a:p>
                <a:pPr algn="r"/>
                <a:r>
                  <a:rPr lang="zh-CN" altLang="en-US" sz="2000" dirty="0">
                    <a:solidFill>
                      <a:schemeClr val="bg1"/>
                    </a:solidFill>
                    <a:cs typeface="+mn-ea"/>
                    <a:sym typeface="+mn-lt"/>
                  </a:rPr>
                  <a:t>点击输入标题</a:t>
                </a:r>
              </a:p>
            </p:txBody>
          </p:sp>
        </p:grpSp>
        <p:sp>
          <p:nvSpPr>
            <p:cNvPr id="152" name="椭圆 151"/>
            <p:cNvSpPr/>
            <p:nvPr/>
          </p:nvSpPr>
          <p:spPr>
            <a:xfrm>
              <a:off x="3569342" y="2117134"/>
              <a:ext cx="497747" cy="497747"/>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cs typeface="+mn-ea"/>
                  <a:sym typeface="+mn-lt"/>
                </a:rPr>
                <a:t>1</a:t>
              </a:r>
              <a:endParaRPr lang="zh-CN" altLang="en-US" dirty="0">
                <a:solidFill>
                  <a:schemeClr val="bg1"/>
                </a:solidFill>
                <a:cs typeface="+mn-ea"/>
                <a:sym typeface="+mn-lt"/>
              </a:endParaRPr>
            </a:p>
          </p:txBody>
        </p:sp>
      </p:grpSp>
      <p:grpSp>
        <p:nvGrpSpPr>
          <p:cNvPr id="16" name="组合 15"/>
          <p:cNvGrpSpPr/>
          <p:nvPr/>
        </p:nvGrpSpPr>
        <p:grpSpPr>
          <a:xfrm>
            <a:off x="1730639" y="4135960"/>
            <a:ext cx="2336450" cy="653344"/>
            <a:chOff x="1730639" y="4135960"/>
            <a:chExt cx="2336450" cy="653344"/>
          </a:xfrm>
        </p:grpSpPr>
        <p:grpSp>
          <p:nvGrpSpPr>
            <p:cNvPr id="4" name="组合 3"/>
            <p:cNvGrpSpPr/>
            <p:nvPr/>
          </p:nvGrpSpPr>
          <p:grpSpPr>
            <a:xfrm>
              <a:off x="1730639" y="4135960"/>
              <a:ext cx="1723549" cy="653344"/>
              <a:chOff x="1375980" y="4534410"/>
              <a:chExt cx="1723549" cy="653344"/>
            </a:xfrm>
          </p:grpSpPr>
          <p:sp>
            <p:nvSpPr>
              <p:cNvPr id="138" name="TextBox 23"/>
              <p:cNvSpPr txBox="1"/>
              <p:nvPr/>
            </p:nvSpPr>
            <p:spPr>
              <a:xfrm>
                <a:off x="2057256" y="4534410"/>
                <a:ext cx="1042273" cy="297454"/>
              </a:xfrm>
              <a:prstGeom prst="rect">
                <a:avLst/>
              </a:prstGeom>
              <a:noFill/>
            </p:spPr>
            <p:txBody>
              <a:bodyPr wrap="none" rtlCol="0">
                <a:spAutoFit/>
              </a:bodyPr>
              <a:lstStyle/>
              <a:p>
                <a:pPr algn="r"/>
                <a:r>
                  <a:rPr lang="zh-CN" altLang="en-US" sz="1333" dirty="0">
                    <a:solidFill>
                      <a:schemeClr val="bg1"/>
                    </a:solidFill>
                    <a:cs typeface="+mn-ea"/>
                    <a:sym typeface="+mn-lt"/>
                  </a:rPr>
                  <a:t>项目产品二</a:t>
                </a:r>
                <a:endParaRPr lang="en-US" altLang="zh-CN" sz="1333" dirty="0">
                  <a:solidFill>
                    <a:schemeClr val="bg1"/>
                  </a:solidFill>
                  <a:cs typeface="+mn-ea"/>
                  <a:sym typeface="+mn-lt"/>
                </a:endParaRPr>
              </a:p>
            </p:txBody>
          </p:sp>
          <p:sp>
            <p:nvSpPr>
              <p:cNvPr id="141" name="TextBox 26"/>
              <p:cNvSpPr txBox="1"/>
              <p:nvPr/>
            </p:nvSpPr>
            <p:spPr>
              <a:xfrm>
                <a:off x="1375980" y="4787644"/>
                <a:ext cx="1723549" cy="400110"/>
              </a:xfrm>
              <a:prstGeom prst="rect">
                <a:avLst/>
              </a:prstGeom>
              <a:noFill/>
            </p:spPr>
            <p:txBody>
              <a:bodyPr wrap="none" rtlCol="0">
                <a:spAutoFit/>
              </a:bodyPr>
              <a:lstStyle/>
              <a:p>
                <a:pPr algn="r"/>
                <a:r>
                  <a:rPr lang="zh-CN" altLang="en-US" sz="2000" dirty="0">
                    <a:solidFill>
                      <a:schemeClr val="bg1"/>
                    </a:solidFill>
                    <a:cs typeface="+mn-ea"/>
                    <a:sym typeface="+mn-lt"/>
                  </a:rPr>
                  <a:t>点击输入标题</a:t>
                </a:r>
              </a:p>
            </p:txBody>
          </p:sp>
        </p:grpSp>
        <p:sp>
          <p:nvSpPr>
            <p:cNvPr id="153" name="椭圆 152"/>
            <p:cNvSpPr/>
            <p:nvPr/>
          </p:nvSpPr>
          <p:spPr>
            <a:xfrm>
              <a:off x="3569342" y="4233106"/>
              <a:ext cx="497747" cy="497747"/>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cs typeface="+mn-ea"/>
                  <a:sym typeface="+mn-lt"/>
                </a:rPr>
                <a:t>2</a:t>
              </a:r>
              <a:endParaRPr lang="zh-CN" altLang="en-US" dirty="0">
                <a:solidFill>
                  <a:schemeClr val="bg1"/>
                </a:solidFill>
                <a:cs typeface="+mn-ea"/>
                <a:sym typeface="+mn-lt"/>
              </a:endParaRPr>
            </a:p>
          </p:txBody>
        </p:sp>
      </p:grpSp>
      <p:grpSp>
        <p:nvGrpSpPr>
          <p:cNvPr id="15" name="组合 14"/>
          <p:cNvGrpSpPr/>
          <p:nvPr/>
        </p:nvGrpSpPr>
        <p:grpSpPr>
          <a:xfrm>
            <a:off x="7932693" y="4026156"/>
            <a:ext cx="2188017" cy="648370"/>
            <a:chOff x="7932693" y="4026156"/>
            <a:chExt cx="2188017" cy="648370"/>
          </a:xfrm>
        </p:grpSpPr>
        <p:grpSp>
          <p:nvGrpSpPr>
            <p:cNvPr id="5" name="组合 4"/>
            <p:cNvGrpSpPr/>
            <p:nvPr/>
          </p:nvGrpSpPr>
          <p:grpSpPr>
            <a:xfrm>
              <a:off x="8397161" y="4026156"/>
              <a:ext cx="1723549" cy="648370"/>
              <a:chOff x="9712852" y="4346019"/>
              <a:chExt cx="1723549" cy="648370"/>
            </a:xfrm>
          </p:grpSpPr>
          <p:sp>
            <p:nvSpPr>
              <p:cNvPr id="136" name="TextBox 21"/>
              <p:cNvSpPr txBox="1"/>
              <p:nvPr/>
            </p:nvSpPr>
            <p:spPr>
              <a:xfrm>
                <a:off x="9781915" y="4346019"/>
                <a:ext cx="1042273" cy="297454"/>
              </a:xfrm>
              <a:prstGeom prst="rect">
                <a:avLst/>
              </a:prstGeom>
              <a:noFill/>
            </p:spPr>
            <p:txBody>
              <a:bodyPr wrap="none" rtlCol="0">
                <a:spAutoFit/>
              </a:bodyPr>
              <a:lstStyle/>
              <a:p>
                <a:r>
                  <a:rPr lang="zh-CN" altLang="en-US" sz="1333" dirty="0">
                    <a:solidFill>
                      <a:schemeClr val="bg1"/>
                    </a:solidFill>
                    <a:cs typeface="+mn-ea"/>
                    <a:sym typeface="+mn-lt"/>
                  </a:rPr>
                  <a:t>项目产品三</a:t>
                </a:r>
                <a:endParaRPr lang="en-US" altLang="zh-CN" sz="1333" dirty="0">
                  <a:solidFill>
                    <a:schemeClr val="bg1"/>
                  </a:solidFill>
                  <a:cs typeface="+mn-ea"/>
                  <a:sym typeface="+mn-lt"/>
                </a:endParaRPr>
              </a:p>
            </p:txBody>
          </p:sp>
          <p:sp>
            <p:nvSpPr>
              <p:cNvPr id="142" name="TextBox 27"/>
              <p:cNvSpPr txBox="1"/>
              <p:nvPr/>
            </p:nvSpPr>
            <p:spPr>
              <a:xfrm>
                <a:off x="9712852" y="4594279"/>
                <a:ext cx="1723549" cy="400110"/>
              </a:xfrm>
              <a:prstGeom prst="rect">
                <a:avLst/>
              </a:prstGeom>
              <a:noFill/>
            </p:spPr>
            <p:txBody>
              <a:bodyPr wrap="none" rtlCol="0">
                <a:spAutoFit/>
              </a:bodyPr>
              <a:lstStyle/>
              <a:p>
                <a:r>
                  <a:rPr lang="zh-CN" altLang="en-US" sz="2000" dirty="0">
                    <a:solidFill>
                      <a:schemeClr val="bg1"/>
                    </a:solidFill>
                    <a:cs typeface="+mn-ea"/>
                    <a:sym typeface="+mn-lt"/>
                  </a:rPr>
                  <a:t>点击输入标题</a:t>
                </a:r>
              </a:p>
            </p:txBody>
          </p:sp>
        </p:grpSp>
        <p:sp>
          <p:nvSpPr>
            <p:cNvPr id="154" name="椭圆 153"/>
            <p:cNvSpPr/>
            <p:nvPr/>
          </p:nvSpPr>
          <p:spPr>
            <a:xfrm>
              <a:off x="7932693" y="4089271"/>
              <a:ext cx="497747" cy="497747"/>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cs typeface="+mn-ea"/>
                  <a:sym typeface="+mn-lt"/>
                </a:rPr>
                <a:t>3</a:t>
              </a:r>
              <a:endParaRPr lang="zh-CN" altLang="en-US" dirty="0">
                <a:solidFill>
                  <a:schemeClr val="bg1"/>
                </a:solidFill>
                <a:cs typeface="+mn-ea"/>
                <a:sym typeface="+mn-lt"/>
              </a:endParaRPr>
            </a:p>
          </p:txBody>
        </p:sp>
      </p:grpSp>
      <p:grpSp>
        <p:nvGrpSpPr>
          <p:cNvPr id="14" name="组合 13"/>
          <p:cNvGrpSpPr/>
          <p:nvPr/>
        </p:nvGrpSpPr>
        <p:grpSpPr>
          <a:xfrm>
            <a:off x="7932693" y="1943453"/>
            <a:ext cx="2221296" cy="643656"/>
            <a:chOff x="7932693" y="1943453"/>
            <a:chExt cx="2221296" cy="643656"/>
          </a:xfrm>
        </p:grpSpPr>
        <p:grpSp>
          <p:nvGrpSpPr>
            <p:cNvPr id="2" name="组合 1"/>
            <p:cNvGrpSpPr/>
            <p:nvPr/>
          </p:nvGrpSpPr>
          <p:grpSpPr>
            <a:xfrm>
              <a:off x="8430440" y="1943453"/>
              <a:ext cx="1723549" cy="643656"/>
              <a:chOff x="8880312" y="1587422"/>
              <a:chExt cx="1723549" cy="643656"/>
            </a:xfrm>
          </p:grpSpPr>
          <p:sp>
            <p:nvSpPr>
              <p:cNvPr id="137" name="TextBox 22"/>
              <p:cNvSpPr txBox="1"/>
              <p:nvPr/>
            </p:nvSpPr>
            <p:spPr>
              <a:xfrm>
                <a:off x="8914715" y="1587422"/>
                <a:ext cx="1042273" cy="297454"/>
              </a:xfrm>
              <a:prstGeom prst="rect">
                <a:avLst/>
              </a:prstGeom>
              <a:noFill/>
            </p:spPr>
            <p:txBody>
              <a:bodyPr wrap="none" rtlCol="0">
                <a:spAutoFit/>
              </a:bodyPr>
              <a:lstStyle/>
              <a:p>
                <a:r>
                  <a:rPr lang="zh-CN" altLang="en-US" sz="1333" dirty="0">
                    <a:solidFill>
                      <a:schemeClr val="bg1"/>
                    </a:solidFill>
                    <a:cs typeface="+mn-ea"/>
                    <a:sym typeface="+mn-lt"/>
                  </a:rPr>
                  <a:t>项目产品四</a:t>
                </a:r>
                <a:endParaRPr lang="en-US" altLang="zh-CN" sz="1333" dirty="0">
                  <a:solidFill>
                    <a:schemeClr val="bg1"/>
                  </a:solidFill>
                  <a:cs typeface="+mn-ea"/>
                  <a:sym typeface="+mn-lt"/>
                </a:endParaRPr>
              </a:p>
            </p:txBody>
          </p:sp>
          <p:sp>
            <p:nvSpPr>
              <p:cNvPr id="140" name="TextBox 25"/>
              <p:cNvSpPr txBox="1"/>
              <p:nvPr/>
            </p:nvSpPr>
            <p:spPr>
              <a:xfrm>
                <a:off x="8880312" y="1830968"/>
                <a:ext cx="1723549" cy="400110"/>
              </a:xfrm>
              <a:prstGeom prst="rect">
                <a:avLst/>
              </a:prstGeom>
              <a:noFill/>
            </p:spPr>
            <p:txBody>
              <a:bodyPr wrap="none" rtlCol="0">
                <a:spAutoFit/>
              </a:bodyPr>
              <a:lstStyle/>
              <a:p>
                <a:r>
                  <a:rPr lang="zh-CN" altLang="en-US" sz="2000" dirty="0">
                    <a:solidFill>
                      <a:schemeClr val="bg1"/>
                    </a:solidFill>
                    <a:cs typeface="+mn-ea"/>
                    <a:sym typeface="+mn-lt"/>
                  </a:rPr>
                  <a:t>点击输入标题</a:t>
                </a:r>
              </a:p>
            </p:txBody>
          </p:sp>
        </p:grpSp>
        <p:sp>
          <p:nvSpPr>
            <p:cNvPr id="155" name="椭圆 154"/>
            <p:cNvSpPr/>
            <p:nvPr/>
          </p:nvSpPr>
          <p:spPr>
            <a:xfrm>
              <a:off x="7932693" y="2039074"/>
              <a:ext cx="497747" cy="497747"/>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cs typeface="+mn-ea"/>
                  <a:sym typeface="+mn-lt"/>
                </a:rPr>
                <a:t>4</a:t>
              </a:r>
              <a:endParaRPr lang="zh-CN" altLang="en-US" dirty="0">
                <a:solidFill>
                  <a:schemeClr val="bg1"/>
                </a:solidFill>
                <a:cs typeface="+mn-ea"/>
                <a:sym typeface="+mn-lt"/>
              </a:endParaRPr>
            </a:p>
          </p:txBody>
        </p:sp>
      </p:grpSp>
    </p:spTree>
    <p:extLst>
      <p:ext uri="{BB962C8B-B14F-4D97-AF65-F5344CB8AC3E}">
        <p14:creationId xmlns:p14="http://schemas.microsoft.com/office/powerpoint/2010/main" val="247230748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fade">
                                      <p:cBhvr>
                                        <p:cTn id="33" dur="500"/>
                                        <p:tgtEl>
                                          <p:spTgt spid="148"/>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49"/>
                                        </p:tgtEl>
                                        <p:attrNameLst>
                                          <p:attrName>style.visibility</p:attrName>
                                        </p:attrNameLst>
                                      </p:cBhvr>
                                      <p:to>
                                        <p:strVal val="visible"/>
                                      </p:to>
                                    </p:set>
                                    <p:animEffect transition="in" filter="fade">
                                      <p:cBhvr>
                                        <p:cTn id="37" dur="500"/>
                                        <p:tgtEl>
                                          <p:spTgt spid="149"/>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51"/>
                                        </p:tgtEl>
                                        <p:attrNameLst>
                                          <p:attrName>style.visibility</p:attrName>
                                        </p:attrNameLst>
                                      </p:cBhvr>
                                      <p:to>
                                        <p:strVal val="visible"/>
                                      </p:to>
                                    </p:set>
                                    <p:animEffect transition="in" filter="fade">
                                      <p:cBhvr>
                                        <p:cTn id="41" dur="500"/>
                                        <p:tgtEl>
                                          <p:spTgt spid="151"/>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48" grpId="0"/>
      <p:bldP spid="149" grpId="0"/>
      <p:bldP spid="150" grpId="0"/>
      <p:bldP spid="1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01556" y="1843363"/>
            <a:ext cx="603115" cy="603115"/>
          </a:xfrm>
          <a:prstGeom prst="ellipse">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939501" y="2067658"/>
            <a:ext cx="3262432" cy="830997"/>
          </a:xfrm>
          <a:prstGeom prst="rect">
            <a:avLst/>
          </a:prstGeom>
          <a:noFill/>
        </p:spPr>
        <p:txBody>
          <a:bodyPr wrap="none" rtlCol="0">
            <a:spAutoFit/>
          </a:bodyPr>
          <a:lstStyle/>
          <a:p>
            <a:pPr marL="0" lvl="1"/>
            <a:r>
              <a:rPr lang="zh-CN" altLang="en-US" sz="4800">
                <a:solidFill>
                  <a:srgbClr val="00B0F0"/>
                </a:solidFill>
                <a:cs typeface="+mn-ea"/>
                <a:sym typeface="+mn-lt"/>
              </a:rPr>
              <a:t>财务与融资</a:t>
            </a:r>
          </a:p>
        </p:txBody>
      </p:sp>
      <p:sp>
        <p:nvSpPr>
          <p:cNvPr id="19" name="KSO_Shape"/>
          <p:cNvSpPr>
            <a:spLocks/>
          </p:cNvSpPr>
          <p:nvPr/>
        </p:nvSpPr>
        <p:spPr bwMode="auto">
          <a:xfrm>
            <a:off x="2706398" y="2748991"/>
            <a:ext cx="1197944" cy="115002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cs typeface="+mn-ea"/>
              <a:sym typeface="+mn-lt"/>
            </a:endParaRPr>
          </a:p>
        </p:txBody>
      </p:sp>
      <p:grpSp>
        <p:nvGrpSpPr>
          <p:cNvPr id="6" name="组合 5"/>
          <p:cNvGrpSpPr/>
          <p:nvPr/>
        </p:nvGrpSpPr>
        <p:grpSpPr>
          <a:xfrm>
            <a:off x="5939501" y="3292669"/>
            <a:ext cx="2677254" cy="1176217"/>
            <a:chOff x="5939501" y="3292669"/>
            <a:chExt cx="2677254" cy="1176217"/>
          </a:xfrm>
        </p:grpSpPr>
        <p:sp>
          <p:nvSpPr>
            <p:cNvPr id="20" name="文本框 9"/>
            <p:cNvSpPr txBox="1"/>
            <p:nvPr/>
          </p:nvSpPr>
          <p:spPr>
            <a:xfrm>
              <a:off x="5939502" y="3292669"/>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成本预算</a:t>
              </a:r>
            </a:p>
          </p:txBody>
        </p:sp>
        <p:sp>
          <p:nvSpPr>
            <p:cNvPr id="21" name="文本框 9"/>
            <p:cNvSpPr txBox="1"/>
            <p:nvPr/>
          </p:nvSpPr>
          <p:spPr>
            <a:xfrm>
              <a:off x="5939501" y="3726589"/>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资金缺口</a:t>
              </a:r>
            </a:p>
          </p:txBody>
        </p:sp>
        <p:sp>
          <p:nvSpPr>
            <p:cNvPr id="22" name="文本框 21"/>
            <p:cNvSpPr txBox="1"/>
            <p:nvPr/>
          </p:nvSpPr>
          <p:spPr>
            <a:xfrm>
              <a:off x="5939502" y="4161109"/>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融资计划</a:t>
              </a:r>
            </a:p>
          </p:txBody>
        </p:sp>
      </p:grpSp>
      <p:grpSp>
        <p:nvGrpSpPr>
          <p:cNvPr id="7" name="组合 6"/>
          <p:cNvGrpSpPr/>
          <p:nvPr/>
        </p:nvGrpSpPr>
        <p:grpSpPr>
          <a:xfrm>
            <a:off x="8210456" y="3294197"/>
            <a:ext cx="2677254" cy="734754"/>
            <a:chOff x="8210456" y="3294197"/>
            <a:chExt cx="2677254" cy="734754"/>
          </a:xfrm>
        </p:grpSpPr>
        <p:sp>
          <p:nvSpPr>
            <p:cNvPr id="23" name="文本框 9"/>
            <p:cNvSpPr txBox="1"/>
            <p:nvPr/>
          </p:nvSpPr>
          <p:spPr>
            <a:xfrm>
              <a:off x="8210456" y="3294197"/>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资金主要用途</a:t>
              </a:r>
            </a:p>
          </p:txBody>
        </p:sp>
        <p:sp>
          <p:nvSpPr>
            <p:cNvPr id="24" name="文本框 9"/>
            <p:cNvSpPr txBox="1"/>
            <p:nvPr/>
          </p:nvSpPr>
          <p:spPr>
            <a:xfrm>
              <a:off x="8210457" y="3721174"/>
              <a:ext cx="2677253" cy="307777"/>
            </a:xfrm>
            <a:prstGeom prst="rect">
              <a:avLst/>
            </a:prstGeom>
            <a:noFill/>
          </p:spPr>
          <p:txBody>
            <a:bodyPr wrap="square" lIns="0" tIns="0" rIns="0" bIns="0" rtlCol="0">
              <a:spAutoFit/>
            </a:bodyPr>
            <a:lstStyle/>
            <a:p>
              <a:pPr marL="228594" lvl="1" indent="-228594">
                <a:buFont typeface="Wingdings" pitchFamily="2" charset="2"/>
                <a:buChar char="l"/>
              </a:pPr>
              <a:r>
                <a:rPr lang="zh-CN" altLang="en-US" sz="2000" dirty="0">
                  <a:solidFill>
                    <a:schemeClr val="bg1"/>
                  </a:solidFill>
                  <a:cs typeface="+mn-ea"/>
                  <a:sym typeface="+mn-lt"/>
                </a:rPr>
                <a:t>结束语</a:t>
              </a:r>
            </a:p>
          </p:txBody>
        </p:sp>
      </p:grpSp>
      <p:sp>
        <p:nvSpPr>
          <p:cNvPr id="26" name="TextBox 25"/>
          <p:cNvSpPr txBox="1"/>
          <p:nvPr/>
        </p:nvSpPr>
        <p:spPr>
          <a:xfrm>
            <a:off x="969784" y="659055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下载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8537674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8" presetClass="emph" presetSubtype="0" fill="hold" grpId="1" nodeType="withEffect">
                                  <p:stCondLst>
                                    <p:cond delay="500"/>
                                  </p:stCondLst>
                                  <p:childTnLst>
                                    <p:animRot by="5400000">
                                      <p:cBhvr>
                                        <p:cTn id="13" dur="4500" fill="hold"/>
                                        <p:tgtEl>
                                          <p:spTgt spid="3"/>
                                        </p:tgtEl>
                                        <p:attrNameLst>
                                          <p:attrName>r</p:attrName>
                                        </p:attrNameLst>
                                      </p:cBhvr>
                                    </p:animRot>
                                  </p:childTnLst>
                                </p:cTn>
                              </p:par>
                              <p:par>
                                <p:cTn id="14" presetID="53" presetClass="entr" presetSubtype="16"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par>
                                <p:cTn id="19" presetID="53" presetClass="entr" presetSubtype="16" fill="hold" grpId="0"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1000" fill="hold"/>
                                        <p:tgtEl>
                                          <p:spTgt spid="16"/>
                                        </p:tgtEl>
                                        <p:attrNameLst>
                                          <p:attrName>ppt_w</p:attrName>
                                        </p:attrNameLst>
                                      </p:cBhvr>
                                      <p:tavLst>
                                        <p:tav tm="0">
                                          <p:val>
                                            <p:fltVal val="0"/>
                                          </p:val>
                                        </p:tav>
                                        <p:tav tm="100000">
                                          <p:val>
                                            <p:strVal val="#ppt_w"/>
                                          </p:val>
                                        </p:tav>
                                      </p:tavLst>
                                    </p:anim>
                                    <p:anim calcmode="lin" valueType="num">
                                      <p:cBhvr>
                                        <p:cTn id="22" dur="1000" fill="hold"/>
                                        <p:tgtEl>
                                          <p:spTgt spid="16"/>
                                        </p:tgtEl>
                                        <p:attrNameLst>
                                          <p:attrName>ppt_h</p:attrName>
                                        </p:attrNameLst>
                                      </p:cBhvr>
                                      <p:tavLst>
                                        <p:tav tm="0">
                                          <p:val>
                                            <p:fltVal val="0"/>
                                          </p:val>
                                        </p:tav>
                                        <p:tav tm="100000">
                                          <p:val>
                                            <p:strVal val="#ppt_h"/>
                                          </p:val>
                                        </p:tav>
                                      </p:tavLst>
                                    </p:anim>
                                    <p:animEffect transition="in" filter="fade">
                                      <p:cBhvr>
                                        <p:cTn id="23" dur="1000"/>
                                        <p:tgtEl>
                                          <p:spTgt spid="16"/>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Effect transition="in" filter="fade">
                                      <p:cBhvr>
                                        <p:cTn id="28" dur="1000"/>
                                        <p:tgtEl>
                                          <p:spTgt spid="12"/>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Effect transition="in" filter="fade">
                                      <p:cBhvr>
                                        <p:cTn id="33" dur="1000"/>
                                        <p:tgtEl>
                                          <p:spTgt spid="14"/>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Effect transition="in" filter="fade">
                                      <p:cBhvr>
                                        <p:cTn id="38" dur="1000"/>
                                        <p:tgtEl>
                                          <p:spTgt spid="13"/>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par>
                                <p:cTn id="44" presetID="23"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childTnLst>
                                </p:cTn>
                              </p:par>
                              <p:par>
                                <p:cTn id="48" presetID="22" presetClass="entr" presetSubtype="8" fill="hold" grpId="0" nodeType="withEffect">
                                  <p:stCondLst>
                                    <p:cond delay="75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750"/>
                                        <p:tgtEl>
                                          <p:spTgt spid="17"/>
                                        </p:tgtEl>
                                      </p:cBhvr>
                                    </p:animEffect>
                                  </p:childTnLst>
                                </p:cTn>
                              </p:par>
                              <p:par>
                                <p:cTn id="51" presetID="22" presetClass="entr" presetSubtype="1" fill="hold" nodeType="withEffect">
                                  <p:stCondLst>
                                    <p:cond delay="125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1000"/>
                                        <p:tgtEl>
                                          <p:spTgt spid="6"/>
                                        </p:tgtEl>
                                      </p:cBhvr>
                                    </p:animEffect>
                                  </p:childTnLst>
                                </p:cTn>
                              </p:par>
                              <p:par>
                                <p:cTn id="54" presetID="22" presetClass="entr" presetSubtype="1" fill="hold" nodeType="withEffect">
                                  <p:stCondLst>
                                    <p:cond delay="225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11" grpId="0" animBg="1"/>
      <p:bldP spid="12" grpId="0" animBg="1"/>
      <p:bldP spid="13" grpId="0" animBg="1"/>
      <p:bldP spid="14" grpId="0" animBg="1"/>
      <p:bldP spid="15" grpId="0" animBg="1"/>
      <p:bldP spid="16" grpId="0" animBg="1"/>
      <p:bldP spid="17" grpId="0"/>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成本分析</a:t>
            </a:r>
          </a:p>
        </p:txBody>
      </p:sp>
      <p:sp>
        <p:nvSpPr>
          <p:cNvPr id="27" name="五角星 26"/>
          <p:cNvSpPr/>
          <p:nvPr/>
        </p:nvSpPr>
        <p:spPr>
          <a:xfrm>
            <a:off x="2735443" y="2317676"/>
            <a:ext cx="2887133" cy="2887133"/>
          </a:xfrm>
          <a:prstGeom prst="star5">
            <a:avLst/>
          </a:prstGeom>
          <a:noFill/>
          <a:ln w="1905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grpSp>
        <p:nvGrpSpPr>
          <p:cNvPr id="7" name="组合 6"/>
          <p:cNvGrpSpPr/>
          <p:nvPr/>
        </p:nvGrpSpPr>
        <p:grpSpPr>
          <a:xfrm>
            <a:off x="3402005" y="3174409"/>
            <a:ext cx="1554009" cy="1554009"/>
            <a:chOff x="3402005" y="3174409"/>
            <a:chExt cx="1554009" cy="1554009"/>
          </a:xfrm>
        </p:grpSpPr>
        <p:sp>
          <p:nvSpPr>
            <p:cNvPr id="32" name="椭圆 31"/>
            <p:cNvSpPr/>
            <p:nvPr/>
          </p:nvSpPr>
          <p:spPr>
            <a:xfrm>
              <a:off x="3402005" y="3174409"/>
              <a:ext cx="1554009" cy="1554009"/>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sp>
          <p:nvSpPr>
            <p:cNvPr id="30" name="TextBox 4"/>
            <p:cNvSpPr txBox="1"/>
            <p:nvPr/>
          </p:nvSpPr>
          <p:spPr>
            <a:xfrm>
              <a:off x="3744085" y="3499612"/>
              <a:ext cx="851515" cy="892552"/>
            </a:xfrm>
            <a:prstGeom prst="rect">
              <a:avLst/>
            </a:prstGeom>
            <a:noFill/>
            <a:effectLst/>
          </p:spPr>
          <p:txBody>
            <a:bodyPr wrap="none" rtlCol="0">
              <a:spAutoFit/>
            </a:bodyPr>
            <a:lstStyle/>
            <a:p>
              <a:pPr algn="ctr"/>
              <a:r>
                <a:rPr lang="zh-CN" altLang="en-US" sz="2600" dirty="0" smtClean="0">
                  <a:solidFill>
                    <a:schemeClr val="bg1"/>
                  </a:solidFill>
                  <a:cs typeface="+mn-ea"/>
                  <a:sym typeface="+mn-lt"/>
                </a:rPr>
                <a:t>支出</a:t>
              </a:r>
              <a:endParaRPr lang="en-US" altLang="zh-CN" sz="2600" dirty="0" smtClean="0">
                <a:solidFill>
                  <a:schemeClr val="bg1"/>
                </a:solidFill>
                <a:cs typeface="+mn-ea"/>
                <a:sym typeface="+mn-lt"/>
              </a:endParaRPr>
            </a:p>
            <a:p>
              <a:pPr algn="ctr"/>
              <a:r>
                <a:rPr lang="zh-CN" altLang="en-US" sz="2600" dirty="0" smtClean="0">
                  <a:solidFill>
                    <a:schemeClr val="bg1"/>
                  </a:solidFill>
                  <a:cs typeface="+mn-ea"/>
                  <a:sym typeface="+mn-lt"/>
                </a:rPr>
                <a:t>成本</a:t>
              </a:r>
              <a:endParaRPr lang="en-US" altLang="zh-CN" sz="2600" dirty="0" smtClean="0">
                <a:solidFill>
                  <a:schemeClr val="bg1"/>
                </a:solidFill>
                <a:cs typeface="+mn-ea"/>
                <a:sym typeface="+mn-lt"/>
              </a:endParaRPr>
            </a:p>
          </p:txBody>
        </p:sp>
      </p:grpSp>
      <p:sp>
        <p:nvSpPr>
          <p:cNvPr id="33" name="椭圆 32"/>
          <p:cNvSpPr/>
          <p:nvPr/>
        </p:nvSpPr>
        <p:spPr>
          <a:xfrm>
            <a:off x="2065114" y="2958326"/>
            <a:ext cx="946852" cy="94685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sp>
        <p:nvSpPr>
          <p:cNvPr id="34" name="椭圆 33"/>
          <p:cNvSpPr/>
          <p:nvPr/>
        </p:nvSpPr>
        <p:spPr>
          <a:xfrm>
            <a:off x="3705583" y="1629059"/>
            <a:ext cx="946852" cy="94685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00B0F0"/>
              </a:solidFill>
              <a:cs typeface="+mn-ea"/>
              <a:sym typeface="+mn-lt"/>
            </a:endParaRPr>
          </a:p>
        </p:txBody>
      </p:sp>
      <p:sp>
        <p:nvSpPr>
          <p:cNvPr id="35" name="椭圆 34"/>
          <p:cNvSpPr/>
          <p:nvPr/>
        </p:nvSpPr>
        <p:spPr>
          <a:xfrm>
            <a:off x="5365050" y="2958326"/>
            <a:ext cx="946852" cy="94685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sp>
        <p:nvSpPr>
          <p:cNvPr id="36" name="椭圆 35"/>
          <p:cNvSpPr/>
          <p:nvPr/>
        </p:nvSpPr>
        <p:spPr>
          <a:xfrm>
            <a:off x="4709591" y="4882415"/>
            <a:ext cx="946852" cy="94685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sp>
        <p:nvSpPr>
          <p:cNvPr id="37" name="椭圆 36"/>
          <p:cNvSpPr/>
          <p:nvPr/>
        </p:nvSpPr>
        <p:spPr>
          <a:xfrm>
            <a:off x="2718447" y="4865483"/>
            <a:ext cx="946852" cy="94685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B0F0"/>
              </a:solidFill>
              <a:cs typeface="+mn-ea"/>
              <a:sym typeface="+mn-lt"/>
            </a:endParaRPr>
          </a:p>
        </p:txBody>
      </p:sp>
      <p:sp>
        <p:nvSpPr>
          <p:cNvPr id="38" name="TextBox 12"/>
          <p:cNvSpPr txBox="1"/>
          <p:nvPr/>
        </p:nvSpPr>
        <p:spPr>
          <a:xfrm>
            <a:off x="2408069" y="1868821"/>
            <a:ext cx="1140056" cy="379656"/>
          </a:xfrm>
          <a:prstGeom prst="rect">
            <a:avLst/>
          </a:prstGeom>
          <a:noFill/>
          <a:effectLst/>
        </p:spPr>
        <p:txBody>
          <a:bodyPr wrap="none" rtlCol="0">
            <a:spAutoFit/>
          </a:bodyPr>
          <a:lstStyle/>
          <a:p>
            <a:pPr algn="ctr"/>
            <a:r>
              <a:rPr lang="zh-CN" altLang="en-US" sz="1867" dirty="0">
                <a:solidFill>
                  <a:srgbClr val="00B0F0"/>
                </a:solidFill>
                <a:cs typeface="+mn-ea"/>
                <a:sym typeface="+mn-lt"/>
              </a:rPr>
              <a:t>管理成本</a:t>
            </a:r>
          </a:p>
        </p:txBody>
      </p:sp>
      <p:sp>
        <p:nvSpPr>
          <p:cNvPr id="39" name="TextBox 13"/>
          <p:cNvSpPr txBox="1"/>
          <p:nvPr/>
        </p:nvSpPr>
        <p:spPr>
          <a:xfrm>
            <a:off x="5390902" y="2527948"/>
            <a:ext cx="1140056" cy="379656"/>
          </a:xfrm>
          <a:prstGeom prst="rect">
            <a:avLst/>
          </a:prstGeom>
          <a:noFill/>
          <a:effectLst/>
        </p:spPr>
        <p:txBody>
          <a:bodyPr wrap="none" rtlCol="0">
            <a:spAutoFit/>
          </a:bodyPr>
          <a:lstStyle/>
          <a:p>
            <a:r>
              <a:rPr lang="zh-CN" altLang="en-US" sz="1867" dirty="0">
                <a:solidFill>
                  <a:srgbClr val="00B0F0"/>
                </a:solidFill>
                <a:cs typeface="+mn-ea"/>
                <a:sym typeface="+mn-lt"/>
              </a:rPr>
              <a:t>其他成本</a:t>
            </a:r>
          </a:p>
        </p:txBody>
      </p:sp>
      <p:sp>
        <p:nvSpPr>
          <p:cNvPr id="40" name="TextBox 14"/>
          <p:cNvSpPr txBox="1"/>
          <p:nvPr/>
        </p:nvSpPr>
        <p:spPr>
          <a:xfrm>
            <a:off x="5784292" y="5226876"/>
            <a:ext cx="1140056" cy="379656"/>
          </a:xfrm>
          <a:prstGeom prst="rect">
            <a:avLst/>
          </a:prstGeom>
          <a:noFill/>
          <a:effectLst/>
        </p:spPr>
        <p:txBody>
          <a:bodyPr wrap="none" rtlCol="0">
            <a:spAutoFit/>
          </a:bodyPr>
          <a:lstStyle/>
          <a:p>
            <a:r>
              <a:rPr lang="zh-CN" altLang="en-US" sz="1867" dirty="0">
                <a:solidFill>
                  <a:srgbClr val="00B0F0"/>
                </a:solidFill>
                <a:cs typeface="+mn-ea"/>
                <a:sym typeface="+mn-lt"/>
              </a:rPr>
              <a:t>人员成本</a:t>
            </a:r>
          </a:p>
        </p:txBody>
      </p:sp>
      <p:sp>
        <p:nvSpPr>
          <p:cNvPr id="41" name="TextBox 15"/>
          <p:cNvSpPr txBox="1"/>
          <p:nvPr/>
        </p:nvSpPr>
        <p:spPr>
          <a:xfrm>
            <a:off x="697645" y="3268800"/>
            <a:ext cx="1140056" cy="379656"/>
          </a:xfrm>
          <a:prstGeom prst="rect">
            <a:avLst/>
          </a:prstGeom>
          <a:noFill/>
          <a:effectLst/>
        </p:spPr>
        <p:txBody>
          <a:bodyPr wrap="none" rtlCol="0">
            <a:spAutoFit/>
          </a:bodyPr>
          <a:lstStyle/>
          <a:p>
            <a:pPr algn="ctr"/>
            <a:r>
              <a:rPr lang="zh-CN" altLang="en-US" sz="1867" dirty="0">
                <a:solidFill>
                  <a:srgbClr val="00B0F0"/>
                </a:solidFill>
                <a:cs typeface="+mn-ea"/>
                <a:sym typeface="+mn-lt"/>
              </a:rPr>
              <a:t>办公成本</a:t>
            </a:r>
          </a:p>
        </p:txBody>
      </p:sp>
      <p:sp>
        <p:nvSpPr>
          <p:cNvPr id="42" name="TextBox 16"/>
          <p:cNvSpPr txBox="1"/>
          <p:nvPr/>
        </p:nvSpPr>
        <p:spPr>
          <a:xfrm>
            <a:off x="1378352" y="5160420"/>
            <a:ext cx="1140056" cy="379656"/>
          </a:xfrm>
          <a:prstGeom prst="rect">
            <a:avLst/>
          </a:prstGeom>
          <a:noFill/>
          <a:effectLst/>
        </p:spPr>
        <p:txBody>
          <a:bodyPr wrap="none" rtlCol="0">
            <a:spAutoFit/>
          </a:bodyPr>
          <a:lstStyle/>
          <a:p>
            <a:pPr algn="ctr"/>
            <a:r>
              <a:rPr lang="zh-CN" altLang="en-US" sz="1867" dirty="0">
                <a:solidFill>
                  <a:srgbClr val="00B0F0"/>
                </a:solidFill>
                <a:cs typeface="+mn-ea"/>
                <a:sym typeface="+mn-lt"/>
              </a:rPr>
              <a:t>营销成本</a:t>
            </a:r>
          </a:p>
        </p:txBody>
      </p:sp>
      <p:grpSp>
        <p:nvGrpSpPr>
          <p:cNvPr id="8" name="组合 7"/>
          <p:cNvGrpSpPr/>
          <p:nvPr/>
        </p:nvGrpSpPr>
        <p:grpSpPr>
          <a:xfrm>
            <a:off x="7251059" y="1518183"/>
            <a:ext cx="3360375" cy="4176412"/>
            <a:chOff x="7251059" y="1518183"/>
            <a:chExt cx="3360375" cy="4176412"/>
          </a:xfrm>
        </p:grpSpPr>
        <p:sp>
          <p:nvSpPr>
            <p:cNvPr id="47" name="圆角矩形 46"/>
            <p:cNvSpPr/>
            <p:nvPr/>
          </p:nvSpPr>
          <p:spPr>
            <a:xfrm>
              <a:off x="7569006" y="1518183"/>
              <a:ext cx="2721600" cy="540466"/>
            </a:xfrm>
            <a:prstGeom prst="roundRect">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5" name="TextBox 19"/>
            <p:cNvSpPr txBox="1"/>
            <p:nvPr/>
          </p:nvSpPr>
          <p:spPr>
            <a:xfrm>
              <a:off x="7569006" y="1650002"/>
              <a:ext cx="2665736" cy="287323"/>
            </a:xfrm>
            <a:prstGeom prst="rect">
              <a:avLst/>
            </a:prstGeom>
            <a:noFill/>
            <a:effectLst/>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b="0" dirty="0">
                  <a:latin typeface="+mn-lt"/>
                  <a:ea typeface="+mn-ea"/>
                  <a:cs typeface="+mn-ea"/>
                  <a:sym typeface="+mn-lt"/>
                </a:rPr>
                <a:t>点击输入标题文本</a:t>
              </a:r>
            </a:p>
          </p:txBody>
        </p:sp>
        <p:sp>
          <p:nvSpPr>
            <p:cNvPr id="48" name="TextBox 24"/>
            <p:cNvSpPr txBox="1"/>
            <p:nvPr/>
          </p:nvSpPr>
          <p:spPr>
            <a:xfrm>
              <a:off x="7251059" y="2472633"/>
              <a:ext cx="3360375" cy="972767"/>
            </a:xfrm>
            <a:prstGeom prst="rect">
              <a:avLst/>
            </a:prstGeom>
            <a:noFill/>
            <a:effectLst/>
          </p:spPr>
          <p:txBody>
            <a:bodyPr wrap="square" rtlCol="0">
              <a:spAutoFit/>
            </a:bodyPr>
            <a:lstStyle/>
            <a:p>
              <a:pPr>
                <a:lnSpc>
                  <a:spcPct val="130000"/>
                </a:lnSpc>
                <a:defRPr/>
              </a:pPr>
              <a:r>
                <a:rPr lang="en-US" altLang="zh-CN" sz="1467" dirty="0">
                  <a:solidFill>
                    <a:srgbClr val="00B0F0"/>
                  </a:solidFill>
                  <a:cs typeface="+mn-ea"/>
                  <a:sym typeface="+mn-lt"/>
                </a:rPr>
                <a:t>01</a:t>
              </a:r>
              <a:r>
                <a:rPr lang="zh-CN" altLang="en-US" sz="1467" dirty="0">
                  <a:solidFill>
                    <a:srgbClr val="00B0F0"/>
                  </a:solidFill>
                  <a:cs typeface="+mn-ea"/>
                  <a:sym typeface="+mn-lt"/>
                </a:rPr>
                <a:t>、点击输入简要文字内容，文字内容需概括精炼，不用多余的文字修饰，言简意赅的说明分项内容</a:t>
              </a:r>
              <a:r>
                <a:rPr lang="en-US" altLang="zh-CN" sz="1467" dirty="0">
                  <a:solidFill>
                    <a:srgbClr val="00B0F0"/>
                  </a:solidFill>
                  <a:cs typeface="+mn-ea"/>
                  <a:sym typeface="+mn-lt"/>
                </a:rPr>
                <a:t>……</a:t>
              </a:r>
              <a:endParaRPr lang="zh-CN" altLang="en-US" sz="1467" dirty="0">
                <a:solidFill>
                  <a:srgbClr val="00B0F0"/>
                </a:solidFill>
                <a:cs typeface="+mn-ea"/>
                <a:sym typeface="+mn-lt"/>
              </a:endParaRPr>
            </a:p>
          </p:txBody>
        </p:sp>
        <p:sp>
          <p:nvSpPr>
            <p:cNvPr id="49" name="TextBox 25"/>
            <p:cNvSpPr txBox="1"/>
            <p:nvPr/>
          </p:nvSpPr>
          <p:spPr>
            <a:xfrm>
              <a:off x="7251059" y="3569700"/>
              <a:ext cx="3360375" cy="972767"/>
            </a:xfrm>
            <a:prstGeom prst="rect">
              <a:avLst/>
            </a:prstGeom>
            <a:noFill/>
            <a:effectLst/>
          </p:spPr>
          <p:txBody>
            <a:bodyPr wrap="square" rtlCol="0">
              <a:spAutoFit/>
            </a:bodyPr>
            <a:lstStyle/>
            <a:p>
              <a:pPr>
                <a:lnSpc>
                  <a:spcPct val="130000"/>
                </a:lnSpc>
                <a:defRPr/>
              </a:pPr>
              <a:r>
                <a:rPr lang="en-US" altLang="zh-CN" sz="1467" dirty="0">
                  <a:solidFill>
                    <a:srgbClr val="00B0F0"/>
                  </a:solidFill>
                  <a:cs typeface="+mn-ea"/>
                  <a:sym typeface="+mn-lt"/>
                </a:rPr>
                <a:t>02</a:t>
              </a:r>
              <a:r>
                <a:rPr lang="zh-CN" altLang="en-US" sz="1467" dirty="0">
                  <a:solidFill>
                    <a:srgbClr val="00B0F0"/>
                  </a:solidFill>
                  <a:cs typeface="+mn-ea"/>
                  <a:sym typeface="+mn-lt"/>
                </a:rPr>
                <a:t>、点击输入简要文字内容，文字内容需概括精炼，不用多余的文字修饰，言简意赅的说明分项内容</a:t>
              </a:r>
              <a:r>
                <a:rPr lang="en-US" altLang="zh-CN" sz="1467" dirty="0">
                  <a:solidFill>
                    <a:srgbClr val="00B0F0"/>
                  </a:solidFill>
                  <a:cs typeface="+mn-ea"/>
                  <a:sym typeface="+mn-lt"/>
                </a:rPr>
                <a:t>……</a:t>
              </a:r>
              <a:endParaRPr lang="zh-CN" altLang="en-US" sz="1467" dirty="0">
                <a:solidFill>
                  <a:srgbClr val="00B0F0"/>
                </a:solidFill>
                <a:cs typeface="+mn-ea"/>
                <a:sym typeface="+mn-lt"/>
              </a:endParaRPr>
            </a:p>
          </p:txBody>
        </p:sp>
        <p:sp>
          <p:nvSpPr>
            <p:cNvPr id="50" name="TextBox 26"/>
            <p:cNvSpPr txBox="1"/>
            <p:nvPr/>
          </p:nvSpPr>
          <p:spPr>
            <a:xfrm>
              <a:off x="7251059" y="4721828"/>
              <a:ext cx="3360375" cy="972767"/>
            </a:xfrm>
            <a:prstGeom prst="rect">
              <a:avLst/>
            </a:prstGeom>
            <a:noFill/>
            <a:effectLst/>
          </p:spPr>
          <p:txBody>
            <a:bodyPr wrap="square" rtlCol="0">
              <a:spAutoFit/>
            </a:bodyPr>
            <a:lstStyle/>
            <a:p>
              <a:pPr>
                <a:lnSpc>
                  <a:spcPct val="130000"/>
                </a:lnSpc>
                <a:defRPr/>
              </a:pPr>
              <a:r>
                <a:rPr lang="en-US" altLang="zh-CN" sz="1467" dirty="0">
                  <a:solidFill>
                    <a:srgbClr val="00B0F0"/>
                  </a:solidFill>
                  <a:cs typeface="+mn-ea"/>
                  <a:sym typeface="+mn-lt"/>
                </a:rPr>
                <a:t>03</a:t>
              </a:r>
              <a:r>
                <a:rPr lang="zh-CN" altLang="en-US" sz="1467" dirty="0">
                  <a:solidFill>
                    <a:srgbClr val="00B0F0"/>
                  </a:solidFill>
                  <a:cs typeface="+mn-ea"/>
                  <a:sym typeface="+mn-lt"/>
                </a:rPr>
                <a:t>、点击输入简要文字内容，文字内容需概括精炼，不用多余的文字修饰，言简意赅的说明分项内容</a:t>
              </a:r>
              <a:r>
                <a:rPr lang="en-US" altLang="zh-CN" sz="1467" dirty="0">
                  <a:solidFill>
                    <a:srgbClr val="00B0F0"/>
                  </a:solidFill>
                  <a:cs typeface="+mn-ea"/>
                  <a:sym typeface="+mn-lt"/>
                </a:rPr>
                <a:t>……</a:t>
              </a:r>
              <a:endParaRPr lang="zh-CN" altLang="en-US" sz="1467" dirty="0">
                <a:solidFill>
                  <a:srgbClr val="00B0F0"/>
                </a:solidFill>
                <a:cs typeface="+mn-ea"/>
                <a:sym typeface="+mn-lt"/>
              </a:endParaRPr>
            </a:p>
          </p:txBody>
        </p:sp>
      </p:grpSp>
      <p:sp>
        <p:nvSpPr>
          <p:cNvPr id="51" name="TextBox 27"/>
          <p:cNvSpPr txBox="1"/>
          <p:nvPr/>
        </p:nvSpPr>
        <p:spPr>
          <a:xfrm>
            <a:off x="3732616" y="1935066"/>
            <a:ext cx="895145" cy="328231"/>
          </a:xfrm>
          <a:prstGeom prst="rect">
            <a:avLst/>
          </a:prstGeom>
          <a:noFill/>
          <a:effectLst/>
        </p:spPr>
        <p:txBody>
          <a:bodyPr wrap="square" lIns="0" tIns="0" rIns="0" bIns="0" rtlCol="0">
            <a:spAutoFit/>
          </a:bodyPr>
          <a:lstStyle/>
          <a:p>
            <a:pPr algn="ctr"/>
            <a:r>
              <a:rPr lang="en-US" altLang="zh-CN" sz="2133" dirty="0">
                <a:solidFill>
                  <a:schemeClr val="bg1"/>
                </a:solidFill>
                <a:cs typeface="+mn-ea"/>
                <a:sym typeface="+mn-lt"/>
              </a:rPr>
              <a:t>20%</a:t>
            </a:r>
            <a:endParaRPr lang="zh-CN" altLang="en-US" sz="2133" dirty="0">
              <a:solidFill>
                <a:schemeClr val="bg1"/>
              </a:solidFill>
              <a:cs typeface="+mn-ea"/>
              <a:sym typeface="+mn-lt"/>
            </a:endParaRPr>
          </a:p>
        </p:txBody>
      </p:sp>
      <p:sp>
        <p:nvSpPr>
          <p:cNvPr id="52" name="TextBox 28"/>
          <p:cNvSpPr txBox="1"/>
          <p:nvPr/>
        </p:nvSpPr>
        <p:spPr>
          <a:xfrm>
            <a:off x="2082952" y="3271174"/>
            <a:ext cx="895145" cy="328231"/>
          </a:xfrm>
          <a:prstGeom prst="rect">
            <a:avLst/>
          </a:prstGeom>
          <a:noFill/>
          <a:effectLst/>
        </p:spPr>
        <p:txBody>
          <a:bodyPr wrap="square" lIns="0" tIns="0" rIns="0" bIns="0" rtlCol="0">
            <a:spAutoFit/>
          </a:bodyPr>
          <a:lstStyle/>
          <a:p>
            <a:pPr algn="ctr"/>
            <a:r>
              <a:rPr lang="en-US" altLang="zh-CN" sz="2133" dirty="0">
                <a:solidFill>
                  <a:schemeClr val="bg1"/>
                </a:solidFill>
                <a:cs typeface="+mn-ea"/>
                <a:sym typeface="+mn-lt"/>
              </a:rPr>
              <a:t>15%</a:t>
            </a:r>
            <a:endParaRPr lang="zh-CN" altLang="en-US" sz="2133" dirty="0">
              <a:solidFill>
                <a:schemeClr val="bg1"/>
              </a:solidFill>
              <a:cs typeface="+mn-ea"/>
              <a:sym typeface="+mn-lt"/>
            </a:endParaRPr>
          </a:p>
        </p:txBody>
      </p:sp>
      <p:sp>
        <p:nvSpPr>
          <p:cNvPr id="53" name="TextBox 29"/>
          <p:cNvSpPr txBox="1"/>
          <p:nvPr/>
        </p:nvSpPr>
        <p:spPr>
          <a:xfrm>
            <a:off x="5390902" y="3271174"/>
            <a:ext cx="895145" cy="328231"/>
          </a:xfrm>
          <a:prstGeom prst="rect">
            <a:avLst/>
          </a:prstGeom>
          <a:noFill/>
          <a:effectLst/>
        </p:spPr>
        <p:txBody>
          <a:bodyPr wrap="square" lIns="0" tIns="0" rIns="0" bIns="0" rtlCol="0">
            <a:spAutoFit/>
          </a:bodyPr>
          <a:lstStyle/>
          <a:p>
            <a:pPr algn="ctr"/>
            <a:r>
              <a:rPr lang="en-US" altLang="zh-CN" sz="2133" dirty="0">
                <a:solidFill>
                  <a:schemeClr val="bg1"/>
                </a:solidFill>
                <a:cs typeface="+mn-ea"/>
                <a:sym typeface="+mn-lt"/>
              </a:rPr>
              <a:t>10%</a:t>
            </a:r>
            <a:endParaRPr lang="zh-CN" altLang="en-US" sz="2133" dirty="0">
              <a:solidFill>
                <a:schemeClr val="bg1"/>
              </a:solidFill>
              <a:cs typeface="+mn-ea"/>
              <a:sym typeface="+mn-lt"/>
            </a:endParaRPr>
          </a:p>
        </p:txBody>
      </p:sp>
      <p:sp>
        <p:nvSpPr>
          <p:cNvPr id="54" name="TextBox 30"/>
          <p:cNvSpPr txBox="1"/>
          <p:nvPr/>
        </p:nvSpPr>
        <p:spPr>
          <a:xfrm>
            <a:off x="2744301" y="5191694"/>
            <a:ext cx="895145" cy="328231"/>
          </a:xfrm>
          <a:prstGeom prst="rect">
            <a:avLst/>
          </a:prstGeom>
          <a:noFill/>
          <a:effectLst/>
        </p:spPr>
        <p:txBody>
          <a:bodyPr wrap="square" lIns="0" tIns="0" rIns="0" bIns="0" rtlCol="0">
            <a:spAutoFit/>
          </a:bodyPr>
          <a:lstStyle/>
          <a:p>
            <a:pPr algn="ctr"/>
            <a:r>
              <a:rPr lang="en-US" altLang="zh-CN" sz="2133" dirty="0">
                <a:solidFill>
                  <a:schemeClr val="bg1"/>
                </a:solidFill>
                <a:cs typeface="+mn-ea"/>
                <a:sym typeface="+mn-lt"/>
              </a:rPr>
              <a:t>35%</a:t>
            </a:r>
            <a:endParaRPr lang="zh-CN" altLang="en-US" sz="2133" dirty="0">
              <a:solidFill>
                <a:schemeClr val="bg1"/>
              </a:solidFill>
              <a:cs typeface="+mn-ea"/>
              <a:sym typeface="+mn-lt"/>
            </a:endParaRPr>
          </a:p>
        </p:txBody>
      </p:sp>
      <p:sp>
        <p:nvSpPr>
          <p:cNvPr id="55" name="TextBox 31"/>
          <p:cNvSpPr txBox="1"/>
          <p:nvPr/>
        </p:nvSpPr>
        <p:spPr>
          <a:xfrm>
            <a:off x="4727432" y="5201457"/>
            <a:ext cx="895145" cy="328231"/>
          </a:xfrm>
          <a:prstGeom prst="rect">
            <a:avLst/>
          </a:prstGeom>
          <a:noFill/>
          <a:effectLst/>
        </p:spPr>
        <p:txBody>
          <a:bodyPr wrap="square" lIns="0" tIns="0" rIns="0" bIns="0" rtlCol="0">
            <a:spAutoFit/>
          </a:bodyPr>
          <a:lstStyle/>
          <a:p>
            <a:pPr algn="ctr"/>
            <a:r>
              <a:rPr lang="en-US" altLang="zh-CN" sz="2133" dirty="0">
                <a:solidFill>
                  <a:schemeClr val="bg1"/>
                </a:solidFill>
                <a:cs typeface="+mn-ea"/>
                <a:sym typeface="+mn-lt"/>
              </a:rPr>
              <a:t>20%</a:t>
            </a:r>
            <a:endParaRPr lang="zh-CN" altLang="en-US" sz="2133" dirty="0">
              <a:solidFill>
                <a:schemeClr val="bg1"/>
              </a:solidFill>
              <a:cs typeface="+mn-ea"/>
              <a:sym typeface="+mn-lt"/>
            </a:endParaRPr>
          </a:p>
        </p:txBody>
      </p:sp>
    </p:spTree>
    <p:extLst>
      <p:ext uri="{BB962C8B-B14F-4D97-AF65-F5344CB8AC3E}">
        <p14:creationId xmlns:p14="http://schemas.microsoft.com/office/powerpoint/2010/main" val="11702468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10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30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Effect transition="in" filter="fade">
                                      <p:cBhvr>
                                        <p:cTn id="40" dur="500"/>
                                        <p:tgtEl>
                                          <p:spTgt spid="36"/>
                                        </p:tgtEl>
                                      </p:cBhvr>
                                    </p:animEffect>
                                  </p:childTnLst>
                                </p:cTn>
                              </p:par>
                              <p:par>
                                <p:cTn id="41" presetID="53" presetClass="entr" presetSubtype="16" fill="hold" grpId="0" nodeType="withEffect">
                                  <p:stCondLst>
                                    <p:cond delay="40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fltVal val="0"/>
                                          </p:val>
                                        </p:tav>
                                        <p:tav tm="100000">
                                          <p:val>
                                            <p:strVal val="#ppt_w"/>
                                          </p:val>
                                        </p:tav>
                                      </p:tavLst>
                                    </p:anim>
                                    <p:anim calcmode="lin" valueType="num">
                                      <p:cBhvr>
                                        <p:cTn id="44" dur="500" fill="hold"/>
                                        <p:tgtEl>
                                          <p:spTgt spid="35"/>
                                        </p:tgtEl>
                                        <p:attrNameLst>
                                          <p:attrName>ppt_h</p:attrName>
                                        </p:attrNameLst>
                                      </p:cBhvr>
                                      <p:tavLst>
                                        <p:tav tm="0">
                                          <p:val>
                                            <p:fltVal val="0"/>
                                          </p:val>
                                        </p:tav>
                                        <p:tav tm="100000">
                                          <p:val>
                                            <p:strVal val="#ppt_h"/>
                                          </p:val>
                                        </p:tav>
                                      </p:tavLst>
                                    </p:anim>
                                    <p:animEffect transition="in" filter="fade">
                                      <p:cBhvr>
                                        <p:cTn id="45" dur="500"/>
                                        <p:tgtEl>
                                          <p:spTgt spid="35"/>
                                        </p:tgtEl>
                                      </p:cBhvr>
                                    </p:animEffect>
                                  </p:childTnLst>
                                </p:cTn>
                              </p:par>
                            </p:childTnLst>
                          </p:cTn>
                        </p:par>
                        <p:par>
                          <p:cTn id="46" fill="hold">
                            <p:stCondLst>
                              <p:cond delay="240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par>
                          <p:cTn id="62" fill="hold">
                            <p:stCondLst>
                              <p:cond delay="2900"/>
                            </p:stCondLst>
                            <p:childTnLst>
                              <p:par>
                                <p:cTn id="63" presetID="12" presetClass="entr" presetSubtype="2"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p:tgtEl>
                                          <p:spTgt spid="38"/>
                                        </p:tgtEl>
                                        <p:attrNameLst>
                                          <p:attrName>ppt_x</p:attrName>
                                        </p:attrNameLst>
                                      </p:cBhvr>
                                      <p:tavLst>
                                        <p:tav tm="0">
                                          <p:val>
                                            <p:strVal val="#ppt_x+#ppt_w*1.125000"/>
                                          </p:val>
                                        </p:tav>
                                        <p:tav tm="100000">
                                          <p:val>
                                            <p:strVal val="#ppt_x"/>
                                          </p:val>
                                        </p:tav>
                                      </p:tavLst>
                                    </p:anim>
                                    <p:animEffect transition="in" filter="wipe(left)">
                                      <p:cBhvr>
                                        <p:cTn id="66" dur="500"/>
                                        <p:tgtEl>
                                          <p:spTgt spid="38"/>
                                        </p:tgtEl>
                                      </p:cBhvr>
                                    </p:animEffect>
                                  </p:childTnLst>
                                </p:cTn>
                              </p:par>
                              <p:par>
                                <p:cTn id="67" presetID="12" presetClass="entr" presetSubtype="2"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p:tgtEl>
                                          <p:spTgt spid="41"/>
                                        </p:tgtEl>
                                        <p:attrNameLst>
                                          <p:attrName>ppt_x</p:attrName>
                                        </p:attrNameLst>
                                      </p:cBhvr>
                                      <p:tavLst>
                                        <p:tav tm="0">
                                          <p:val>
                                            <p:strVal val="#ppt_x+#ppt_w*1.125000"/>
                                          </p:val>
                                        </p:tav>
                                        <p:tav tm="100000">
                                          <p:val>
                                            <p:strVal val="#ppt_x"/>
                                          </p:val>
                                        </p:tav>
                                      </p:tavLst>
                                    </p:anim>
                                    <p:animEffect transition="in" filter="wipe(left)">
                                      <p:cBhvr>
                                        <p:cTn id="70" dur="500"/>
                                        <p:tgtEl>
                                          <p:spTgt spid="41"/>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8"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p:tgtEl>
                                          <p:spTgt spid="39"/>
                                        </p:tgtEl>
                                        <p:attrNameLst>
                                          <p:attrName>ppt_x</p:attrName>
                                        </p:attrNameLst>
                                      </p:cBhvr>
                                      <p:tavLst>
                                        <p:tav tm="0">
                                          <p:val>
                                            <p:strVal val="#ppt_x-#ppt_w*1.125000"/>
                                          </p:val>
                                        </p:tav>
                                        <p:tav tm="100000">
                                          <p:val>
                                            <p:strVal val="#ppt_x"/>
                                          </p:val>
                                        </p:tav>
                                      </p:tavLst>
                                    </p:anim>
                                    <p:animEffect transition="in" filter="wipe(right)">
                                      <p:cBhvr>
                                        <p:cTn id="78" dur="500"/>
                                        <p:tgtEl>
                                          <p:spTgt spid="39"/>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p:tgtEl>
                                          <p:spTgt spid="40"/>
                                        </p:tgtEl>
                                        <p:attrNameLst>
                                          <p:attrName>ppt_x</p:attrName>
                                        </p:attrNameLst>
                                      </p:cBhvr>
                                      <p:tavLst>
                                        <p:tav tm="0">
                                          <p:val>
                                            <p:strVal val="#ppt_x-#ppt_w*1.125000"/>
                                          </p:val>
                                        </p:tav>
                                        <p:tav tm="100000">
                                          <p:val>
                                            <p:strVal val="#ppt_x"/>
                                          </p:val>
                                        </p:tav>
                                      </p:tavLst>
                                    </p:anim>
                                    <p:animEffect transition="in" filter="wipe(right)">
                                      <p:cBhvr>
                                        <p:cTn id="82" dur="500"/>
                                        <p:tgtEl>
                                          <p:spTgt spid="40"/>
                                        </p:tgtEl>
                                      </p:cBhvr>
                                    </p:animEffect>
                                  </p:childTnLst>
                                </p:cTn>
                              </p:par>
                            </p:childTnLst>
                          </p:cTn>
                        </p:par>
                        <p:par>
                          <p:cTn id="83" fill="hold">
                            <p:stCondLst>
                              <p:cond delay="3400"/>
                            </p:stCondLst>
                            <p:childTnLst>
                              <p:par>
                                <p:cTn id="84" presetID="22" presetClass="entr" presetSubtype="1" fill="hold"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up)">
                                      <p:cBhvr>
                                        <p:cTn id="8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7" grpId="0" animBg="1"/>
      <p:bldP spid="33" grpId="0" animBg="1"/>
      <p:bldP spid="34" grpId="0" animBg="1"/>
      <p:bldP spid="35" grpId="0" animBg="1"/>
      <p:bldP spid="36" grpId="0" animBg="1"/>
      <p:bldP spid="37" grpId="0" animBg="1"/>
      <p:bldP spid="38" grpId="0"/>
      <p:bldP spid="39" grpId="0"/>
      <p:bldP spid="40" grpId="0"/>
      <p:bldP spid="41" grpId="0"/>
      <p:bldP spid="42" grpId="0"/>
      <p:bldP spid="51" grpId="0"/>
      <p:bldP spid="52" grpId="0"/>
      <p:bldP spid="53" grpId="0"/>
      <p:bldP spid="54" grpId="0"/>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资金预算</a:t>
            </a:r>
          </a:p>
        </p:txBody>
      </p:sp>
      <p:sp>
        <p:nvSpPr>
          <p:cNvPr id="26" name="椭圆 25"/>
          <p:cNvSpPr/>
          <p:nvPr/>
        </p:nvSpPr>
        <p:spPr>
          <a:xfrm>
            <a:off x="3623097" y="1400078"/>
            <a:ext cx="4659758" cy="4659758"/>
          </a:xfrm>
          <a:prstGeom prst="ellipse">
            <a:avLst/>
          </a:prstGeom>
          <a:noFill/>
          <a:ln w="12700">
            <a:solidFill>
              <a:srgbClr val="FFFF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TextBox 9"/>
          <p:cNvSpPr txBox="1"/>
          <p:nvPr/>
        </p:nvSpPr>
        <p:spPr>
          <a:xfrm>
            <a:off x="1384823" y="2583479"/>
            <a:ext cx="1920213" cy="1693412"/>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467" dirty="0">
                <a:solidFill>
                  <a:srgbClr val="00B0F0"/>
                </a:solidFill>
                <a:latin typeface="+mn-lt"/>
                <a:ea typeface="+mn-ea"/>
                <a:cs typeface="+mn-ea"/>
                <a:sym typeface="+mn-lt"/>
              </a:rPr>
              <a:t>点击输入简要文字内容，文字内容需概括精炼，不用多余的文字修饰，言简意赅的说明分项内容。</a:t>
            </a:r>
            <a:endParaRPr lang="en-US" altLang="zh-CN" sz="1467" dirty="0">
              <a:solidFill>
                <a:srgbClr val="00B0F0"/>
              </a:solidFill>
              <a:latin typeface="+mn-lt"/>
              <a:ea typeface="+mn-ea"/>
              <a:cs typeface="+mn-ea"/>
              <a:sym typeface="+mn-lt"/>
            </a:endParaRPr>
          </a:p>
        </p:txBody>
      </p:sp>
      <p:sp>
        <p:nvSpPr>
          <p:cNvPr id="61" name="TextBox 10"/>
          <p:cNvSpPr txBox="1"/>
          <p:nvPr/>
        </p:nvSpPr>
        <p:spPr>
          <a:xfrm>
            <a:off x="8564888" y="3263966"/>
            <a:ext cx="1906059" cy="97616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467" dirty="0">
                <a:solidFill>
                  <a:schemeClr val="bg1"/>
                </a:solidFill>
                <a:latin typeface="+mn-lt"/>
                <a:ea typeface="+mn-ea"/>
                <a:cs typeface="+mn-ea"/>
                <a:sym typeface="+mn-lt"/>
              </a:rPr>
              <a:t>点击输入简要文字内容，文字内容需概括精炼，不用多余的文字修饰。</a:t>
            </a:r>
            <a:endParaRPr lang="en-US" altLang="zh-CN" sz="1467" dirty="0">
              <a:solidFill>
                <a:schemeClr val="bg1"/>
              </a:solidFill>
              <a:latin typeface="+mn-lt"/>
              <a:ea typeface="+mn-ea"/>
              <a:cs typeface="+mn-ea"/>
              <a:sym typeface="+mn-lt"/>
            </a:endParaRPr>
          </a:p>
        </p:txBody>
      </p:sp>
      <p:grpSp>
        <p:nvGrpSpPr>
          <p:cNvPr id="4" name="组合 3"/>
          <p:cNvGrpSpPr/>
          <p:nvPr/>
        </p:nvGrpSpPr>
        <p:grpSpPr>
          <a:xfrm>
            <a:off x="4003262" y="1443798"/>
            <a:ext cx="2313195" cy="2953085"/>
            <a:chOff x="3834335" y="1456498"/>
            <a:chExt cx="2313195" cy="2953085"/>
          </a:xfrm>
        </p:grpSpPr>
        <p:sp>
          <p:nvSpPr>
            <p:cNvPr id="66" name="等腰三角形 42"/>
            <p:cNvSpPr/>
            <p:nvPr/>
          </p:nvSpPr>
          <p:spPr>
            <a:xfrm rot="8100000">
              <a:off x="3842637" y="1456498"/>
              <a:ext cx="2304893" cy="2953085"/>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TextBox 11"/>
            <p:cNvSpPr txBox="1"/>
            <p:nvPr/>
          </p:nvSpPr>
          <p:spPr>
            <a:xfrm>
              <a:off x="3834335" y="2179836"/>
              <a:ext cx="1903086" cy="1138773"/>
            </a:xfrm>
            <a:prstGeom prst="rect">
              <a:avLst/>
            </a:prstGeom>
            <a:noFill/>
          </p:spPr>
          <p:txBody>
            <a:bodyPr wrap="none">
              <a:spAutoFit/>
            </a:bodyPr>
            <a:lstStyle/>
            <a:p>
              <a:pPr algn="ctr"/>
              <a:r>
                <a:rPr lang="zh-CN" altLang="en-US" sz="2800">
                  <a:solidFill>
                    <a:schemeClr val="bg1"/>
                  </a:solidFill>
                  <a:cs typeface="+mn-ea"/>
                  <a:sym typeface="+mn-lt"/>
                </a:rPr>
                <a:t>所</a:t>
              </a:r>
              <a:r>
                <a:rPr lang="zh-CN" altLang="en-US" sz="2800" smtClean="0">
                  <a:solidFill>
                    <a:schemeClr val="bg1"/>
                  </a:solidFill>
                  <a:cs typeface="+mn-ea"/>
                  <a:sym typeface="+mn-lt"/>
                </a:rPr>
                <a:t>需资金</a:t>
              </a:r>
              <a:endParaRPr lang="zh-CN" altLang="en-US" sz="2800">
                <a:solidFill>
                  <a:schemeClr val="bg1"/>
                </a:solidFill>
                <a:cs typeface="+mn-ea"/>
                <a:sym typeface="+mn-lt"/>
              </a:endParaRPr>
            </a:p>
            <a:p>
              <a:pPr algn="ctr" fontAlgn="auto">
                <a:spcBef>
                  <a:spcPts val="0"/>
                </a:spcBef>
                <a:spcAft>
                  <a:spcPts val="0"/>
                </a:spcAft>
                <a:defRPr/>
              </a:pPr>
              <a:r>
                <a:rPr lang="en-US" altLang="zh-CN" sz="4000" smtClean="0">
                  <a:solidFill>
                    <a:schemeClr val="bg1"/>
                  </a:solidFill>
                  <a:cs typeface="+mn-ea"/>
                  <a:sym typeface="+mn-lt"/>
                </a:rPr>
                <a:t>1000</a:t>
              </a:r>
              <a:r>
                <a:rPr lang="zh-CN" altLang="en-US" sz="4000" dirty="0">
                  <a:solidFill>
                    <a:schemeClr val="bg1"/>
                  </a:solidFill>
                  <a:cs typeface="+mn-ea"/>
                  <a:sym typeface="+mn-lt"/>
                </a:rPr>
                <a:t>万</a:t>
              </a:r>
            </a:p>
          </p:txBody>
        </p:sp>
      </p:grpSp>
      <p:grpSp>
        <p:nvGrpSpPr>
          <p:cNvPr id="5" name="组合 4"/>
          <p:cNvGrpSpPr/>
          <p:nvPr/>
        </p:nvGrpSpPr>
        <p:grpSpPr>
          <a:xfrm>
            <a:off x="6323161" y="3430185"/>
            <a:ext cx="2012949" cy="2523695"/>
            <a:chOff x="6692032" y="4010097"/>
            <a:chExt cx="2012949" cy="2523695"/>
          </a:xfrm>
        </p:grpSpPr>
        <p:sp>
          <p:nvSpPr>
            <p:cNvPr id="67" name="椭圆 34"/>
            <p:cNvSpPr/>
            <p:nvPr/>
          </p:nvSpPr>
          <p:spPr>
            <a:xfrm rot="18900000">
              <a:off x="6692032" y="4010097"/>
              <a:ext cx="1962348" cy="2523695"/>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FFFFF"/>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TextBox 11"/>
            <p:cNvSpPr txBox="1"/>
            <p:nvPr/>
          </p:nvSpPr>
          <p:spPr>
            <a:xfrm>
              <a:off x="7084024" y="4933762"/>
              <a:ext cx="1620957" cy="1138773"/>
            </a:xfrm>
            <a:prstGeom prst="rect">
              <a:avLst/>
            </a:prstGeom>
            <a:noFill/>
          </p:spPr>
          <p:txBody>
            <a:bodyPr wrap="none">
              <a:spAutoFit/>
            </a:bodyPr>
            <a:lstStyle/>
            <a:p>
              <a:pPr algn="ctr"/>
              <a:r>
                <a:rPr lang="zh-CN" altLang="en-US" sz="2800" smtClean="0">
                  <a:solidFill>
                    <a:srgbClr val="00B0F0"/>
                  </a:solidFill>
                  <a:cs typeface="+mn-ea"/>
                  <a:sym typeface="+mn-lt"/>
                </a:rPr>
                <a:t>现有资金</a:t>
              </a:r>
              <a:endParaRPr lang="zh-CN" altLang="en-US" sz="2800">
                <a:solidFill>
                  <a:srgbClr val="00B0F0"/>
                </a:solidFill>
                <a:cs typeface="+mn-ea"/>
                <a:sym typeface="+mn-lt"/>
              </a:endParaRPr>
            </a:p>
            <a:p>
              <a:pPr algn="ctr" fontAlgn="auto">
                <a:spcBef>
                  <a:spcPts val="0"/>
                </a:spcBef>
                <a:spcAft>
                  <a:spcPts val="0"/>
                </a:spcAft>
                <a:defRPr/>
              </a:pPr>
              <a:r>
                <a:rPr lang="en-US" altLang="zh-CN" sz="4000">
                  <a:solidFill>
                    <a:srgbClr val="00B0F0"/>
                  </a:solidFill>
                  <a:cs typeface="+mn-ea"/>
                  <a:sym typeface="+mn-lt"/>
                </a:rPr>
                <a:t>3</a:t>
              </a:r>
              <a:r>
                <a:rPr lang="en-US" altLang="zh-CN" sz="4000" smtClean="0">
                  <a:solidFill>
                    <a:srgbClr val="00B0F0"/>
                  </a:solidFill>
                  <a:cs typeface="+mn-ea"/>
                  <a:sym typeface="+mn-lt"/>
                </a:rPr>
                <a:t>00</a:t>
              </a:r>
              <a:r>
                <a:rPr lang="zh-CN" altLang="en-US" sz="4000" dirty="0">
                  <a:solidFill>
                    <a:srgbClr val="00B0F0"/>
                  </a:solidFill>
                  <a:cs typeface="+mn-ea"/>
                  <a:sym typeface="+mn-lt"/>
                </a:rPr>
                <a:t>万</a:t>
              </a:r>
            </a:p>
          </p:txBody>
        </p:sp>
      </p:grpSp>
    </p:spTree>
    <p:extLst>
      <p:ext uri="{BB962C8B-B14F-4D97-AF65-F5344CB8AC3E}">
        <p14:creationId xmlns:p14="http://schemas.microsoft.com/office/powerpoint/2010/main" val="12671270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1)">
                                      <p:cBhvr>
                                        <p:cTn id="11" dur="1000"/>
                                        <p:tgtEl>
                                          <p:spTgt spid="2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250"/>
                            </p:stCondLst>
                            <p:childTnLst>
                              <p:par>
                                <p:cTn id="17" presetID="53" presetClass="entr" presetSubtype="16"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750" fill="hold"/>
                                        <p:tgtEl>
                                          <p:spTgt spid="60"/>
                                        </p:tgtEl>
                                        <p:attrNameLst>
                                          <p:attrName>ppt_w</p:attrName>
                                        </p:attrNameLst>
                                      </p:cBhvr>
                                      <p:tavLst>
                                        <p:tav tm="0">
                                          <p:val>
                                            <p:fltVal val="0"/>
                                          </p:val>
                                        </p:tav>
                                        <p:tav tm="100000">
                                          <p:val>
                                            <p:strVal val="#ppt_w"/>
                                          </p:val>
                                        </p:tav>
                                      </p:tavLst>
                                    </p:anim>
                                    <p:anim calcmode="lin" valueType="num">
                                      <p:cBhvr>
                                        <p:cTn id="20" dur="750" fill="hold"/>
                                        <p:tgtEl>
                                          <p:spTgt spid="60"/>
                                        </p:tgtEl>
                                        <p:attrNameLst>
                                          <p:attrName>ppt_h</p:attrName>
                                        </p:attrNameLst>
                                      </p:cBhvr>
                                      <p:tavLst>
                                        <p:tav tm="0">
                                          <p:val>
                                            <p:fltVal val="0"/>
                                          </p:val>
                                        </p:tav>
                                        <p:tav tm="100000">
                                          <p:val>
                                            <p:strVal val="#ppt_h"/>
                                          </p:val>
                                        </p:tav>
                                      </p:tavLst>
                                    </p:anim>
                                    <p:animEffect transition="in" filter="fade">
                                      <p:cBhvr>
                                        <p:cTn id="21" dur="750"/>
                                        <p:tgtEl>
                                          <p:spTgt spid="60"/>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childTnLst>
                                </p:cTn>
                              </p:par>
                            </p:childTnLst>
                          </p:cTn>
                        </p:par>
                        <p:par>
                          <p:cTn id="26" fill="hold">
                            <p:stCondLst>
                              <p:cond delay="3750"/>
                            </p:stCondLst>
                            <p:childTnLst>
                              <p:par>
                                <p:cTn id="27" presetID="53" presetClass="entr" presetSubtype="16"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750" fill="hold"/>
                                        <p:tgtEl>
                                          <p:spTgt spid="61"/>
                                        </p:tgtEl>
                                        <p:attrNameLst>
                                          <p:attrName>ppt_w</p:attrName>
                                        </p:attrNameLst>
                                      </p:cBhvr>
                                      <p:tavLst>
                                        <p:tav tm="0">
                                          <p:val>
                                            <p:fltVal val="0"/>
                                          </p:val>
                                        </p:tav>
                                        <p:tav tm="100000">
                                          <p:val>
                                            <p:strVal val="#ppt_w"/>
                                          </p:val>
                                        </p:tav>
                                      </p:tavLst>
                                    </p:anim>
                                    <p:anim calcmode="lin" valueType="num">
                                      <p:cBhvr>
                                        <p:cTn id="30" dur="750" fill="hold"/>
                                        <p:tgtEl>
                                          <p:spTgt spid="61"/>
                                        </p:tgtEl>
                                        <p:attrNameLst>
                                          <p:attrName>ppt_h</p:attrName>
                                        </p:attrNameLst>
                                      </p:cBhvr>
                                      <p:tavLst>
                                        <p:tav tm="0">
                                          <p:val>
                                            <p:fltVal val="0"/>
                                          </p:val>
                                        </p:tav>
                                        <p:tav tm="100000">
                                          <p:val>
                                            <p:strVal val="#ppt_h"/>
                                          </p:val>
                                        </p:tav>
                                      </p:tavLst>
                                    </p:anim>
                                    <p:animEffect transition="in" filter="fade">
                                      <p:cBhvr>
                                        <p:cTn id="31" dur="7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6" grpId="0" animBg="1"/>
      <p:bldP spid="60"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融资计划</a:t>
            </a:r>
          </a:p>
        </p:txBody>
      </p:sp>
      <p:cxnSp>
        <p:nvCxnSpPr>
          <p:cNvPr id="12" name="肘形连接符 11"/>
          <p:cNvCxnSpPr>
            <a:stCxn id="14" idx="6"/>
            <a:endCxn id="40" idx="2"/>
          </p:cNvCxnSpPr>
          <p:nvPr/>
        </p:nvCxnSpPr>
        <p:spPr>
          <a:xfrm>
            <a:off x="5038675" y="2342460"/>
            <a:ext cx="5170107" cy="1096970"/>
          </a:xfrm>
          <a:prstGeom prst="bentConnector3">
            <a:avLst>
              <a:gd name="adj1" fmla="val 50000"/>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4282675" y="1964460"/>
            <a:ext cx="756000" cy="756000"/>
            <a:chOff x="4534974" y="2492893"/>
            <a:chExt cx="756000" cy="756000"/>
          </a:xfrm>
        </p:grpSpPr>
        <p:sp>
          <p:nvSpPr>
            <p:cNvPr id="14" name="椭圆 13"/>
            <p:cNvSpPr/>
            <p:nvPr/>
          </p:nvSpPr>
          <p:spPr>
            <a:xfrm>
              <a:off x="4534974" y="2492893"/>
              <a:ext cx="756000" cy="756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nvGrpSpPr>
            <p:cNvPr id="15" name="组合 14"/>
            <p:cNvGrpSpPr/>
            <p:nvPr/>
          </p:nvGrpSpPr>
          <p:grpSpPr>
            <a:xfrm>
              <a:off x="4687974" y="2629656"/>
              <a:ext cx="450000" cy="434596"/>
              <a:chOff x="5512720" y="2152017"/>
              <a:chExt cx="583915" cy="496874"/>
            </a:xfrm>
          </p:grpSpPr>
          <p:sp>
            <p:nvSpPr>
              <p:cNvPr id="16"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rgbClr val="00B0F0"/>
                  </a:solidFill>
                  <a:cs typeface="+mn-ea"/>
                  <a:sym typeface="+mn-lt"/>
                </a:endParaRPr>
              </a:p>
            </p:txBody>
          </p:sp>
          <p:sp>
            <p:nvSpPr>
              <p:cNvPr id="17"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89">
                  <a:solidFill>
                    <a:srgbClr val="00B0F0"/>
                  </a:solidFill>
                  <a:cs typeface="+mn-ea"/>
                  <a:sym typeface="+mn-lt"/>
                </a:endParaRPr>
              </a:p>
            </p:txBody>
          </p:sp>
        </p:grpSp>
      </p:grpSp>
      <p:cxnSp>
        <p:nvCxnSpPr>
          <p:cNvPr id="18" name="肘形连接符 17"/>
          <p:cNvCxnSpPr>
            <a:stCxn id="20" idx="6"/>
            <a:endCxn id="42" idx="2"/>
          </p:cNvCxnSpPr>
          <p:nvPr/>
        </p:nvCxnSpPr>
        <p:spPr>
          <a:xfrm>
            <a:off x="5038675" y="4529092"/>
            <a:ext cx="2702073" cy="531731"/>
          </a:xfrm>
          <a:prstGeom prst="bentConnector3">
            <a:avLst>
              <a:gd name="adj1" fmla="val 50000"/>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282675" y="4151092"/>
            <a:ext cx="756000" cy="756000"/>
            <a:chOff x="4534974" y="4368345"/>
            <a:chExt cx="756000" cy="756000"/>
          </a:xfrm>
        </p:grpSpPr>
        <p:sp>
          <p:nvSpPr>
            <p:cNvPr id="20" name="椭圆 19"/>
            <p:cNvSpPr/>
            <p:nvPr/>
          </p:nvSpPr>
          <p:spPr>
            <a:xfrm>
              <a:off x="4534974" y="4368345"/>
              <a:ext cx="756000" cy="756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21"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endParaRPr lang="zh-CN" altLang="en-US" sz="2489">
                <a:solidFill>
                  <a:srgbClr val="00B0F0"/>
                </a:solidFill>
                <a:cs typeface="+mn-ea"/>
                <a:sym typeface="+mn-lt"/>
              </a:endParaRPr>
            </a:p>
          </p:txBody>
        </p:sp>
      </p:grpSp>
      <p:cxnSp>
        <p:nvCxnSpPr>
          <p:cNvPr id="22" name="肘形连接符 21"/>
          <p:cNvCxnSpPr>
            <a:stCxn id="24" idx="6"/>
            <a:endCxn id="41" idx="2"/>
          </p:cNvCxnSpPr>
          <p:nvPr/>
        </p:nvCxnSpPr>
        <p:spPr>
          <a:xfrm>
            <a:off x="5038675" y="3435776"/>
            <a:ext cx="3936091" cy="985073"/>
          </a:xfrm>
          <a:prstGeom prst="bentConnector3">
            <a:avLst>
              <a:gd name="adj1" fmla="val 50000"/>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4282675" y="3057776"/>
            <a:ext cx="756000" cy="756000"/>
            <a:chOff x="4534974" y="3430619"/>
            <a:chExt cx="756000" cy="756000"/>
          </a:xfrm>
        </p:grpSpPr>
        <p:sp>
          <p:nvSpPr>
            <p:cNvPr id="24" name="椭圆 23"/>
            <p:cNvSpPr/>
            <p:nvPr/>
          </p:nvSpPr>
          <p:spPr>
            <a:xfrm>
              <a:off x="4534974" y="3430619"/>
              <a:ext cx="756000" cy="756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F0"/>
                </a:solidFill>
                <a:cs typeface="+mn-ea"/>
                <a:sym typeface="+mn-lt"/>
              </a:endParaRPr>
            </a:p>
          </p:txBody>
        </p:sp>
        <p:grpSp>
          <p:nvGrpSpPr>
            <p:cNvPr id="25" name="Group 92"/>
            <p:cNvGrpSpPr/>
            <p:nvPr/>
          </p:nvGrpSpPr>
          <p:grpSpPr>
            <a:xfrm>
              <a:off x="4688410" y="3660828"/>
              <a:ext cx="474528" cy="295582"/>
              <a:chOff x="5172076" y="1938338"/>
              <a:chExt cx="471488" cy="293688"/>
            </a:xfrm>
            <a:solidFill>
              <a:schemeClr val="bg1"/>
            </a:solidFill>
          </p:grpSpPr>
          <p:sp>
            <p:nvSpPr>
              <p:cNvPr id="27"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solidFill>
                    <a:srgbClr val="00B0F0"/>
                  </a:solidFill>
                  <a:cs typeface="+mn-ea"/>
                  <a:sym typeface="+mn-lt"/>
                </a:endParaRPr>
              </a:p>
            </p:txBody>
          </p:sp>
          <p:sp>
            <p:nvSpPr>
              <p:cNvPr id="28"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533">
                  <a:solidFill>
                    <a:srgbClr val="00B0F0"/>
                  </a:solidFill>
                  <a:cs typeface="+mn-ea"/>
                  <a:sym typeface="+mn-lt"/>
                </a:endParaRPr>
              </a:p>
            </p:txBody>
          </p:sp>
          <p:sp>
            <p:nvSpPr>
              <p:cNvPr id="29"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533">
                  <a:solidFill>
                    <a:srgbClr val="00B0F0"/>
                  </a:solidFill>
                  <a:cs typeface="+mn-ea"/>
                  <a:sym typeface="+mn-lt"/>
                </a:endParaRPr>
              </a:p>
            </p:txBody>
          </p:sp>
        </p:grpSp>
      </p:grpSp>
      <p:cxnSp>
        <p:nvCxnSpPr>
          <p:cNvPr id="30" name="直接连接符 29"/>
          <p:cNvCxnSpPr>
            <a:endCxn id="32" idx="6"/>
          </p:cNvCxnSpPr>
          <p:nvPr/>
        </p:nvCxnSpPr>
        <p:spPr>
          <a:xfrm flipH="1" flipV="1">
            <a:off x="5038675" y="5622407"/>
            <a:ext cx="1280086" cy="1"/>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282675" y="5244407"/>
            <a:ext cx="756000" cy="756000"/>
            <a:chOff x="4534974" y="5306072"/>
            <a:chExt cx="756000" cy="756000"/>
          </a:xfrm>
        </p:grpSpPr>
        <p:sp>
          <p:nvSpPr>
            <p:cNvPr id="32" name="椭圆 31"/>
            <p:cNvSpPr/>
            <p:nvPr/>
          </p:nvSpPr>
          <p:spPr>
            <a:xfrm>
              <a:off x="4534974" y="5306072"/>
              <a:ext cx="756000" cy="756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grpSp>
          <p:nvGrpSpPr>
            <p:cNvPr id="33" name="Group 9"/>
            <p:cNvGrpSpPr/>
            <p:nvPr/>
          </p:nvGrpSpPr>
          <p:grpSpPr>
            <a:xfrm>
              <a:off x="4659950" y="5504420"/>
              <a:ext cx="516045" cy="382660"/>
              <a:chOff x="4572000" y="3414713"/>
              <a:chExt cx="374651" cy="277813"/>
            </a:xfrm>
            <a:solidFill>
              <a:schemeClr val="bg1"/>
            </a:solidFill>
          </p:grpSpPr>
          <p:sp>
            <p:nvSpPr>
              <p:cNvPr id="34"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rgbClr val="00B0F0"/>
                  </a:solidFill>
                  <a:cs typeface="+mn-ea"/>
                  <a:sym typeface="+mn-lt"/>
                </a:endParaRPr>
              </a:p>
            </p:txBody>
          </p:sp>
          <p:sp>
            <p:nvSpPr>
              <p:cNvPr id="35"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rgbClr val="00B0F0"/>
                  </a:solidFill>
                  <a:cs typeface="+mn-ea"/>
                  <a:sym typeface="+mn-lt"/>
                </a:endParaRPr>
              </a:p>
            </p:txBody>
          </p:sp>
        </p:grpSp>
      </p:grpSp>
      <p:sp>
        <p:nvSpPr>
          <p:cNvPr id="36" name="任意多边形 35"/>
          <p:cNvSpPr/>
          <p:nvPr/>
        </p:nvSpPr>
        <p:spPr>
          <a:xfrm>
            <a:off x="9762231" y="2258588"/>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37" name="任意多边形 36"/>
          <p:cNvSpPr/>
          <p:nvPr/>
        </p:nvSpPr>
        <p:spPr>
          <a:xfrm>
            <a:off x="8528215" y="4035607"/>
            <a:ext cx="1181100" cy="1921854"/>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38" name="任意多边形 37"/>
          <p:cNvSpPr/>
          <p:nvPr/>
        </p:nvSpPr>
        <p:spPr>
          <a:xfrm>
            <a:off x="7294197" y="4795708"/>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39" name="任意多边形 38"/>
          <p:cNvSpPr/>
          <p:nvPr/>
        </p:nvSpPr>
        <p:spPr>
          <a:xfrm>
            <a:off x="5304531" y="5334381"/>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0" name="椭圆 39"/>
          <p:cNvSpPr/>
          <p:nvPr/>
        </p:nvSpPr>
        <p:spPr>
          <a:xfrm>
            <a:off x="10208782" y="3295430"/>
            <a:ext cx="288000" cy="288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1" name="椭圆 40"/>
          <p:cNvSpPr/>
          <p:nvPr/>
        </p:nvSpPr>
        <p:spPr>
          <a:xfrm>
            <a:off x="8974766" y="4276849"/>
            <a:ext cx="288000" cy="288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2" name="椭圆 41"/>
          <p:cNvSpPr/>
          <p:nvPr/>
        </p:nvSpPr>
        <p:spPr>
          <a:xfrm>
            <a:off x="7740748" y="4916823"/>
            <a:ext cx="288000" cy="288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3" name="椭圆 42"/>
          <p:cNvSpPr/>
          <p:nvPr/>
        </p:nvSpPr>
        <p:spPr>
          <a:xfrm>
            <a:off x="6128906" y="5483841"/>
            <a:ext cx="288000" cy="288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44" name="矩形 43"/>
          <p:cNvSpPr/>
          <p:nvPr/>
        </p:nvSpPr>
        <p:spPr>
          <a:xfrm>
            <a:off x="2925607" y="1885783"/>
            <a:ext cx="1313163" cy="430879"/>
          </a:xfrm>
          <a:prstGeom prst="rect">
            <a:avLst/>
          </a:prstGeom>
        </p:spPr>
        <p:txBody>
          <a:bodyPr wrap="none" lIns="91431" tIns="45716" rIns="91431" bIns="45716">
            <a:spAutoFit/>
          </a:bodyPr>
          <a:lstStyle/>
          <a:p>
            <a:pPr algn="r"/>
            <a:r>
              <a:rPr lang="zh-CN" altLang="en-US" sz="2200" dirty="0">
                <a:solidFill>
                  <a:schemeClr val="bg1"/>
                </a:solidFill>
                <a:cs typeface="+mn-ea"/>
                <a:sym typeface="+mn-lt"/>
              </a:rPr>
              <a:t>添加标题</a:t>
            </a:r>
            <a:endParaRPr lang="en-US" altLang="zh-CN" sz="2200" dirty="0">
              <a:solidFill>
                <a:schemeClr val="bg1"/>
              </a:solidFill>
              <a:cs typeface="+mn-ea"/>
              <a:sym typeface="+mn-lt"/>
            </a:endParaRPr>
          </a:p>
        </p:txBody>
      </p:sp>
      <p:sp>
        <p:nvSpPr>
          <p:cNvPr id="45" name="矩形 44"/>
          <p:cNvSpPr/>
          <p:nvPr/>
        </p:nvSpPr>
        <p:spPr>
          <a:xfrm>
            <a:off x="1675744" y="2265760"/>
            <a:ext cx="2563026" cy="523220"/>
          </a:xfrm>
          <a:prstGeom prst="rect">
            <a:avLst/>
          </a:prstGeom>
        </p:spPr>
        <p:txBody>
          <a:bodyPr wrap="square">
            <a:spAutoFit/>
          </a:bodyPr>
          <a:lstStyle/>
          <a:p>
            <a:pPr algn="r"/>
            <a:r>
              <a:rPr lang="zh-CN" altLang="en-US" sz="1400" dirty="0" smtClean="0">
                <a:solidFill>
                  <a:srgbClr val="00B0F0"/>
                </a:solidFill>
                <a:cs typeface="+mn-ea"/>
                <a:sym typeface="+mn-lt"/>
              </a:rPr>
              <a:t>点击输入图表</a:t>
            </a:r>
            <a:r>
              <a:rPr lang="zh-CN" altLang="en-US" sz="1400" dirty="0">
                <a:solidFill>
                  <a:srgbClr val="00B0F0"/>
                </a:solidFill>
                <a:cs typeface="+mn-ea"/>
                <a:sym typeface="+mn-lt"/>
              </a:rPr>
              <a:t>的描述</a:t>
            </a:r>
            <a:r>
              <a:rPr lang="zh-CN" altLang="en-US" sz="1400" dirty="0" smtClean="0">
                <a:solidFill>
                  <a:srgbClr val="00B0F0"/>
                </a:solidFill>
                <a:cs typeface="+mn-ea"/>
                <a:sym typeface="+mn-lt"/>
              </a:rPr>
              <a:t>说明，</a:t>
            </a:r>
            <a:r>
              <a:rPr lang="zh-CN" altLang="en-US" sz="1400" dirty="0">
                <a:solidFill>
                  <a:srgbClr val="00B0F0"/>
                </a:solidFill>
                <a:cs typeface="+mn-ea"/>
                <a:sym typeface="+mn-lt"/>
              </a:rPr>
              <a:t>点击输入图表的描述说明</a:t>
            </a:r>
          </a:p>
        </p:txBody>
      </p:sp>
      <p:sp>
        <p:nvSpPr>
          <p:cNvPr id="46" name="矩形 45"/>
          <p:cNvSpPr/>
          <p:nvPr/>
        </p:nvSpPr>
        <p:spPr>
          <a:xfrm>
            <a:off x="2925607" y="2987604"/>
            <a:ext cx="1313163" cy="430879"/>
          </a:xfrm>
          <a:prstGeom prst="rect">
            <a:avLst/>
          </a:prstGeom>
        </p:spPr>
        <p:txBody>
          <a:bodyPr wrap="none" lIns="91431" tIns="45716" rIns="91431" bIns="45716">
            <a:spAutoFit/>
          </a:bodyPr>
          <a:lstStyle/>
          <a:p>
            <a:pPr algn="r"/>
            <a:r>
              <a:rPr lang="zh-CN" altLang="en-US" sz="2200" dirty="0">
                <a:solidFill>
                  <a:schemeClr val="bg1"/>
                </a:solidFill>
                <a:cs typeface="+mn-ea"/>
                <a:sym typeface="+mn-lt"/>
              </a:rPr>
              <a:t>添加标题</a:t>
            </a:r>
            <a:endParaRPr lang="en-US" altLang="zh-CN" sz="2200" dirty="0">
              <a:solidFill>
                <a:schemeClr val="bg1"/>
              </a:solidFill>
              <a:cs typeface="+mn-ea"/>
              <a:sym typeface="+mn-lt"/>
            </a:endParaRPr>
          </a:p>
        </p:txBody>
      </p:sp>
      <p:sp>
        <p:nvSpPr>
          <p:cNvPr id="47" name="矩形 46"/>
          <p:cNvSpPr/>
          <p:nvPr/>
        </p:nvSpPr>
        <p:spPr>
          <a:xfrm>
            <a:off x="1675744" y="3367581"/>
            <a:ext cx="2563026" cy="523220"/>
          </a:xfrm>
          <a:prstGeom prst="rect">
            <a:avLst/>
          </a:prstGeom>
        </p:spPr>
        <p:txBody>
          <a:bodyPr wrap="square">
            <a:spAutoFit/>
          </a:bodyPr>
          <a:lstStyle/>
          <a:p>
            <a:pPr algn="r"/>
            <a:r>
              <a:rPr lang="zh-CN" altLang="en-US" sz="1400" dirty="0" smtClean="0">
                <a:solidFill>
                  <a:srgbClr val="00B0F0"/>
                </a:solidFill>
                <a:cs typeface="+mn-ea"/>
                <a:sym typeface="+mn-lt"/>
              </a:rPr>
              <a:t>点击输入图表</a:t>
            </a:r>
            <a:r>
              <a:rPr lang="zh-CN" altLang="en-US" sz="1400" dirty="0">
                <a:solidFill>
                  <a:srgbClr val="00B0F0"/>
                </a:solidFill>
                <a:cs typeface="+mn-ea"/>
                <a:sym typeface="+mn-lt"/>
              </a:rPr>
              <a:t>的描述说明，点击输入图表的描述</a:t>
            </a:r>
            <a:r>
              <a:rPr lang="zh-CN" altLang="en-US" sz="1400" dirty="0" smtClean="0">
                <a:solidFill>
                  <a:srgbClr val="00B0F0"/>
                </a:solidFill>
                <a:cs typeface="+mn-ea"/>
                <a:sym typeface="+mn-lt"/>
              </a:rPr>
              <a:t>说明</a:t>
            </a:r>
            <a:endParaRPr lang="zh-CN" altLang="en-US" sz="1400" dirty="0">
              <a:solidFill>
                <a:srgbClr val="00B0F0"/>
              </a:solidFill>
              <a:cs typeface="+mn-ea"/>
              <a:sym typeface="+mn-lt"/>
            </a:endParaRPr>
          </a:p>
        </p:txBody>
      </p:sp>
      <p:sp>
        <p:nvSpPr>
          <p:cNvPr id="48" name="矩形 47"/>
          <p:cNvSpPr/>
          <p:nvPr/>
        </p:nvSpPr>
        <p:spPr>
          <a:xfrm>
            <a:off x="2925607" y="4089425"/>
            <a:ext cx="1313163" cy="430879"/>
          </a:xfrm>
          <a:prstGeom prst="rect">
            <a:avLst/>
          </a:prstGeom>
        </p:spPr>
        <p:txBody>
          <a:bodyPr wrap="none" lIns="91431" tIns="45716" rIns="91431" bIns="45716">
            <a:spAutoFit/>
          </a:bodyPr>
          <a:lstStyle/>
          <a:p>
            <a:pPr algn="r"/>
            <a:r>
              <a:rPr lang="zh-CN" altLang="en-US" sz="2200" dirty="0">
                <a:solidFill>
                  <a:schemeClr val="bg1"/>
                </a:solidFill>
                <a:cs typeface="+mn-ea"/>
                <a:sym typeface="+mn-lt"/>
              </a:rPr>
              <a:t>添加标题</a:t>
            </a:r>
            <a:endParaRPr lang="en-US" altLang="zh-CN" sz="2200" dirty="0">
              <a:solidFill>
                <a:schemeClr val="bg1"/>
              </a:solidFill>
              <a:cs typeface="+mn-ea"/>
              <a:sym typeface="+mn-lt"/>
            </a:endParaRPr>
          </a:p>
        </p:txBody>
      </p:sp>
      <p:sp>
        <p:nvSpPr>
          <p:cNvPr id="49" name="矩形 48"/>
          <p:cNvSpPr/>
          <p:nvPr/>
        </p:nvSpPr>
        <p:spPr>
          <a:xfrm>
            <a:off x="1675744" y="4469402"/>
            <a:ext cx="2563026" cy="523220"/>
          </a:xfrm>
          <a:prstGeom prst="rect">
            <a:avLst/>
          </a:prstGeom>
        </p:spPr>
        <p:txBody>
          <a:bodyPr wrap="square">
            <a:spAutoFit/>
          </a:bodyPr>
          <a:lstStyle/>
          <a:p>
            <a:pPr algn="r"/>
            <a:r>
              <a:rPr lang="zh-CN" altLang="en-US" sz="1400" dirty="0" smtClean="0">
                <a:solidFill>
                  <a:srgbClr val="00B0F0"/>
                </a:solidFill>
                <a:cs typeface="+mn-ea"/>
                <a:sym typeface="+mn-lt"/>
              </a:rPr>
              <a:t>点击输入图表</a:t>
            </a:r>
            <a:r>
              <a:rPr lang="zh-CN" altLang="en-US" sz="1400" dirty="0">
                <a:solidFill>
                  <a:srgbClr val="00B0F0"/>
                </a:solidFill>
                <a:cs typeface="+mn-ea"/>
                <a:sym typeface="+mn-lt"/>
              </a:rPr>
              <a:t>的描述说明，点击输入图表的描述</a:t>
            </a:r>
            <a:r>
              <a:rPr lang="zh-CN" altLang="en-US" sz="1400" dirty="0" smtClean="0">
                <a:solidFill>
                  <a:srgbClr val="00B0F0"/>
                </a:solidFill>
                <a:cs typeface="+mn-ea"/>
                <a:sym typeface="+mn-lt"/>
              </a:rPr>
              <a:t>说明</a:t>
            </a:r>
            <a:endParaRPr lang="zh-CN" altLang="en-US" sz="1400" dirty="0">
              <a:solidFill>
                <a:srgbClr val="00B0F0"/>
              </a:solidFill>
              <a:cs typeface="+mn-ea"/>
              <a:sym typeface="+mn-lt"/>
            </a:endParaRPr>
          </a:p>
        </p:txBody>
      </p:sp>
      <p:sp>
        <p:nvSpPr>
          <p:cNvPr id="50" name="矩形 49"/>
          <p:cNvSpPr/>
          <p:nvPr/>
        </p:nvSpPr>
        <p:spPr>
          <a:xfrm>
            <a:off x="2925607" y="5191246"/>
            <a:ext cx="1313163" cy="430879"/>
          </a:xfrm>
          <a:prstGeom prst="rect">
            <a:avLst/>
          </a:prstGeom>
        </p:spPr>
        <p:txBody>
          <a:bodyPr wrap="none" lIns="91431" tIns="45716" rIns="91431" bIns="45716">
            <a:spAutoFit/>
          </a:bodyPr>
          <a:lstStyle/>
          <a:p>
            <a:pPr algn="r"/>
            <a:r>
              <a:rPr lang="zh-CN" altLang="en-US" sz="2200" dirty="0">
                <a:solidFill>
                  <a:schemeClr val="bg1"/>
                </a:solidFill>
                <a:cs typeface="+mn-ea"/>
                <a:sym typeface="+mn-lt"/>
              </a:rPr>
              <a:t>添加标题</a:t>
            </a:r>
            <a:endParaRPr lang="en-US" altLang="zh-CN" sz="2200" dirty="0">
              <a:solidFill>
                <a:schemeClr val="bg1"/>
              </a:solidFill>
              <a:cs typeface="+mn-ea"/>
              <a:sym typeface="+mn-lt"/>
            </a:endParaRPr>
          </a:p>
        </p:txBody>
      </p:sp>
      <p:sp>
        <p:nvSpPr>
          <p:cNvPr id="51" name="矩形 50"/>
          <p:cNvSpPr/>
          <p:nvPr/>
        </p:nvSpPr>
        <p:spPr>
          <a:xfrm>
            <a:off x="1675744" y="5571223"/>
            <a:ext cx="2563026" cy="523220"/>
          </a:xfrm>
          <a:prstGeom prst="rect">
            <a:avLst/>
          </a:prstGeom>
        </p:spPr>
        <p:txBody>
          <a:bodyPr wrap="square">
            <a:spAutoFit/>
          </a:bodyPr>
          <a:lstStyle/>
          <a:p>
            <a:pPr algn="r"/>
            <a:r>
              <a:rPr lang="zh-CN" altLang="en-US" sz="1400" dirty="0" smtClean="0">
                <a:solidFill>
                  <a:srgbClr val="00B0F0"/>
                </a:solidFill>
                <a:cs typeface="+mn-ea"/>
                <a:sym typeface="+mn-lt"/>
              </a:rPr>
              <a:t>点击输入图表</a:t>
            </a:r>
            <a:r>
              <a:rPr lang="zh-CN" altLang="en-US" sz="1400" dirty="0">
                <a:solidFill>
                  <a:srgbClr val="00B0F0"/>
                </a:solidFill>
                <a:cs typeface="+mn-ea"/>
                <a:sym typeface="+mn-lt"/>
              </a:rPr>
              <a:t>的描述说明，点击输入图表的描述</a:t>
            </a:r>
            <a:r>
              <a:rPr lang="zh-CN" altLang="en-US" sz="1400" dirty="0" smtClean="0">
                <a:solidFill>
                  <a:srgbClr val="00B0F0"/>
                </a:solidFill>
                <a:cs typeface="+mn-ea"/>
                <a:sym typeface="+mn-lt"/>
              </a:rPr>
              <a:t>说明</a:t>
            </a:r>
            <a:endParaRPr lang="zh-CN" altLang="en-US" sz="1400" dirty="0">
              <a:solidFill>
                <a:srgbClr val="00B0F0"/>
              </a:solidFill>
              <a:cs typeface="+mn-ea"/>
              <a:sym typeface="+mn-lt"/>
            </a:endParaRPr>
          </a:p>
        </p:txBody>
      </p:sp>
    </p:spTree>
    <p:extLst>
      <p:ext uri="{BB962C8B-B14F-4D97-AF65-F5344CB8AC3E}">
        <p14:creationId xmlns:p14="http://schemas.microsoft.com/office/powerpoint/2010/main" val="39381834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200"/>
                                        <p:tgtEl>
                                          <p:spTgt spid="3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400"/>
                                        <p:tgtEl>
                                          <p:spTgt spid="3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600"/>
                                        <p:tgtEl>
                                          <p:spTgt spid="3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900"/>
                                        <p:tgtEl>
                                          <p:spTgt spid="36"/>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250"/>
                                        <p:tgtEl>
                                          <p:spTgt spid="43"/>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250"/>
                                        <p:tgtEl>
                                          <p:spTgt spid="42"/>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250"/>
                                        <p:tgtEl>
                                          <p:spTgt spid="41"/>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50"/>
                                        <p:tgtEl>
                                          <p:spTgt spid="40"/>
                                        </p:tgtEl>
                                      </p:cBhvr>
                                    </p:animEffect>
                                  </p:childTnLst>
                                </p:cTn>
                              </p:par>
                            </p:childTnLst>
                          </p:cTn>
                        </p:par>
                        <p:par>
                          <p:cTn id="33" fill="hold">
                            <p:stCondLst>
                              <p:cond delay="2000"/>
                            </p:stCondLst>
                            <p:childTnLst>
                              <p:par>
                                <p:cTn id="34" presetID="26" presetClass="emph" presetSubtype="0" fill="hold" grpId="1" nodeType="afterEffect">
                                  <p:stCondLst>
                                    <p:cond delay="0"/>
                                  </p:stCondLst>
                                  <p:childTnLst>
                                    <p:animEffect transition="out" filter="fade">
                                      <p:cBhvr>
                                        <p:cTn id="35" dur="500" tmFilter="0, 0; .2, .5; .8, .5; 1, 0"/>
                                        <p:tgtEl>
                                          <p:spTgt spid="43"/>
                                        </p:tgtEl>
                                      </p:cBhvr>
                                    </p:animEffect>
                                    <p:animScale>
                                      <p:cBhvr>
                                        <p:cTn id="36" dur="250" autoRev="1" fill="hold"/>
                                        <p:tgtEl>
                                          <p:spTgt spid="43"/>
                                        </p:tgtEl>
                                      </p:cBhvr>
                                      <p:by x="105000" y="105000"/>
                                    </p:animScale>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250"/>
                                        <p:tgtEl>
                                          <p:spTgt spid="30"/>
                                        </p:tgtEl>
                                      </p:cBhvr>
                                    </p:animEffect>
                                  </p:childTnLst>
                                </p:cTn>
                              </p:par>
                            </p:childTnLst>
                          </p:cTn>
                        </p:par>
                        <p:par>
                          <p:cTn id="41" fill="hold">
                            <p:stCondLst>
                              <p:cond delay="275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par>
                          <p:cTn id="45" fill="hold">
                            <p:stCondLst>
                              <p:cond delay="3250"/>
                            </p:stCondLst>
                            <p:childTnLst>
                              <p:par>
                                <p:cTn id="46" presetID="14" presetClass="entr" presetSubtype="10"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randombar(horizontal)">
                                      <p:cBhvr>
                                        <p:cTn id="48" dur="500"/>
                                        <p:tgtEl>
                                          <p:spTgt spid="5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randombar(horizontal)">
                                      <p:cBhvr>
                                        <p:cTn id="51" dur="500"/>
                                        <p:tgtEl>
                                          <p:spTgt spid="51"/>
                                        </p:tgtEl>
                                      </p:cBhvr>
                                    </p:animEffect>
                                  </p:childTnLst>
                                </p:cTn>
                              </p:par>
                            </p:childTnLst>
                          </p:cTn>
                        </p:par>
                        <p:par>
                          <p:cTn id="52" fill="hold">
                            <p:stCondLst>
                              <p:cond delay="3750"/>
                            </p:stCondLst>
                            <p:childTnLst>
                              <p:par>
                                <p:cTn id="53" presetID="26" presetClass="emph" presetSubtype="0" fill="hold" grpId="1" nodeType="afterEffect">
                                  <p:stCondLst>
                                    <p:cond delay="0"/>
                                  </p:stCondLst>
                                  <p:childTnLst>
                                    <p:animEffect transition="out" filter="fade">
                                      <p:cBhvr>
                                        <p:cTn id="54" dur="500" tmFilter="0, 0; .2, .5; .8, .5; 1, 0"/>
                                        <p:tgtEl>
                                          <p:spTgt spid="42"/>
                                        </p:tgtEl>
                                      </p:cBhvr>
                                    </p:animEffect>
                                    <p:animScale>
                                      <p:cBhvr>
                                        <p:cTn id="55" dur="250" autoRev="1" fill="hold"/>
                                        <p:tgtEl>
                                          <p:spTgt spid="42"/>
                                        </p:tgtEl>
                                      </p:cBhvr>
                                      <p:by x="105000" y="105000"/>
                                    </p:animScale>
                                  </p:childTnLst>
                                </p:cTn>
                              </p:par>
                            </p:childTnLst>
                          </p:cTn>
                        </p:par>
                        <p:par>
                          <p:cTn id="56" fill="hold">
                            <p:stCondLst>
                              <p:cond delay="4250"/>
                            </p:stCondLst>
                            <p:childTnLst>
                              <p:par>
                                <p:cTn id="57" presetID="22" presetClass="entr" presetSubtype="2"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right)">
                                      <p:cBhvr>
                                        <p:cTn id="59" dur="500"/>
                                        <p:tgtEl>
                                          <p:spTgt spid="18"/>
                                        </p:tgtEl>
                                      </p:cBhvr>
                                    </p:animEffect>
                                  </p:childTnLst>
                                </p:cTn>
                              </p:par>
                            </p:childTnLst>
                          </p:cTn>
                        </p:par>
                        <p:par>
                          <p:cTn id="60" fill="hold">
                            <p:stCondLst>
                              <p:cond delay="475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5250"/>
                            </p:stCondLst>
                            <p:childTnLst>
                              <p:par>
                                <p:cTn id="65" presetID="14" presetClass="entr" presetSubtype="10"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randombar(horizontal)">
                                      <p:cBhvr>
                                        <p:cTn id="67" dur="500"/>
                                        <p:tgtEl>
                                          <p:spTgt spid="4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randombar(horizontal)">
                                      <p:cBhvr>
                                        <p:cTn id="70" dur="500"/>
                                        <p:tgtEl>
                                          <p:spTgt spid="48"/>
                                        </p:tgtEl>
                                      </p:cBhvr>
                                    </p:animEffect>
                                  </p:childTnLst>
                                </p:cTn>
                              </p:par>
                            </p:childTnLst>
                          </p:cTn>
                        </p:par>
                        <p:par>
                          <p:cTn id="71" fill="hold">
                            <p:stCondLst>
                              <p:cond delay="5750"/>
                            </p:stCondLst>
                            <p:childTnLst>
                              <p:par>
                                <p:cTn id="72" presetID="26" presetClass="emph" presetSubtype="0" fill="hold" grpId="1" nodeType="afterEffect">
                                  <p:stCondLst>
                                    <p:cond delay="0"/>
                                  </p:stCondLst>
                                  <p:childTnLst>
                                    <p:animEffect transition="out" filter="fade">
                                      <p:cBhvr>
                                        <p:cTn id="73" dur="500" tmFilter="0, 0; .2, .5; .8, .5; 1, 0"/>
                                        <p:tgtEl>
                                          <p:spTgt spid="41"/>
                                        </p:tgtEl>
                                      </p:cBhvr>
                                    </p:animEffect>
                                    <p:animScale>
                                      <p:cBhvr>
                                        <p:cTn id="74" dur="250" autoRev="1" fill="hold"/>
                                        <p:tgtEl>
                                          <p:spTgt spid="41"/>
                                        </p:tgtEl>
                                      </p:cBhvr>
                                      <p:by x="105000" y="105000"/>
                                    </p:animScale>
                                  </p:childTnLst>
                                </p:cTn>
                              </p:par>
                            </p:childTnLst>
                          </p:cTn>
                        </p:par>
                        <p:par>
                          <p:cTn id="75" fill="hold">
                            <p:stCondLst>
                              <p:cond delay="6250"/>
                            </p:stCondLst>
                            <p:childTnLst>
                              <p:par>
                                <p:cTn id="76" presetID="22" presetClass="entr" presetSubtype="2"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right)">
                                      <p:cBhvr>
                                        <p:cTn id="78" dur="600"/>
                                        <p:tgtEl>
                                          <p:spTgt spid="22"/>
                                        </p:tgtEl>
                                      </p:cBhvr>
                                    </p:animEffect>
                                  </p:childTnLst>
                                </p:cTn>
                              </p:par>
                            </p:childTnLst>
                          </p:cTn>
                        </p:par>
                        <p:par>
                          <p:cTn id="79" fill="hold">
                            <p:stCondLst>
                              <p:cond delay="6850"/>
                            </p:stCondLst>
                            <p:childTnLst>
                              <p:par>
                                <p:cTn id="80" presetID="10" presetClass="entr" presetSubtype="0" fill="hold"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7350"/>
                            </p:stCondLst>
                            <p:childTnLst>
                              <p:par>
                                <p:cTn id="84" presetID="14" presetClass="entr" presetSubtype="10"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randombar(horizontal)">
                                      <p:cBhvr>
                                        <p:cTn id="86" dur="500"/>
                                        <p:tgtEl>
                                          <p:spTgt spid="46"/>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randombar(horizontal)">
                                      <p:cBhvr>
                                        <p:cTn id="89" dur="500"/>
                                        <p:tgtEl>
                                          <p:spTgt spid="47"/>
                                        </p:tgtEl>
                                      </p:cBhvr>
                                    </p:animEffect>
                                  </p:childTnLst>
                                </p:cTn>
                              </p:par>
                            </p:childTnLst>
                          </p:cTn>
                        </p:par>
                        <p:par>
                          <p:cTn id="90" fill="hold">
                            <p:stCondLst>
                              <p:cond delay="7850"/>
                            </p:stCondLst>
                            <p:childTnLst>
                              <p:par>
                                <p:cTn id="91" presetID="26" presetClass="emph" presetSubtype="0" fill="hold" grpId="1" nodeType="afterEffect">
                                  <p:stCondLst>
                                    <p:cond delay="0"/>
                                  </p:stCondLst>
                                  <p:childTnLst>
                                    <p:animEffect transition="out" filter="fade">
                                      <p:cBhvr>
                                        <p:cTn id="92" dur="500" tmFilter="0, 0; .2, .5; .8, .5; 1, 0"/>
                                        <p:tgtEl>
                                          <p:spTgt spid="40"/>
                                        </p:tgtEl>
                                      </p:cBhvr>
                                    </p:animEffect>
                                    <p:animScale>
                                      <p:cBhvr>
                                        <p:cTn id="93" dur="250" autoRev="1" fill="hold"/>
                                        <p:tgtEl>
                                          <p:spTgt spid="40"/>
                                        </p:tgtEl>
                                      </p:cBhvr>
                                      <p:by x="105000" y="105000"/>
                                    </p:animScale>
                                  </p:childTnLst>
                                </p:cTn>
                              </p:par>
                            </p:childTnLst>
                          </p:cTn>
                        </p:par>
                        <p:par>
                          <p:cTn id="94" fill="hold">
                            <p:stCondLst>
                              <p:cond delay="8350"/>
                            </p:stCondLst>
                            <p:childTnLst>
                              <p:par>
                                <p:cTn id="95" presetID="22" presetClass="entr" presetSubtype="2"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right)">
                                      <p:cBhvr>
                                        <p:cTn id="97" dur="750"/>
                                        <p:tgtEl>
                                          <p:spTgt spid="12"/>
                                        </p:tgtEl>
                                      </p:cBhvr>
                                    </p:animEffect>
                                  </p:childTnLst>
                                </p:cTn>
                              </p:par>
                            </p:childTnLst>
                          </p:cTn>
                        </p:par>
                        <p:par>
                          <p:cTn id="98" fill="hold">
                            <p:stCondLst>
                              <p:cond delay="9100"/>
                            </p:stCondLst>
                            <p:childTnLst>
                              <p:par>
                                <p:cTn id="99" presetID="10" presetClass="entr" presetSubtype="0" fill="hold" nodeType="after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par>
                          <p:cTn id="102" fill="hold">
                            <p:stCondLst>
                              <p:cond delay="9600"/>
                            </p:stCondLst>
                            <p:childTnLst>
                              <p:par>
                                <p:cTn id="103" presetID="14" presetClass="entr" presetSubtype="10"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randombar(horizontal)">
                                      <p:cBhvr>
                                        <p:cTn id="105" dur="500"/>
                                        <p:tgtEl>
                                          <p:spTgt spid="44"/>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randombar(horizontal)">
                                      <p:cBhvr>
                                        <p:cTn id="10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6" grpId="0" animBg="1"/>
      <p:bldP spid="37" grpId="0" animBg="1"/>
      <p:bldP spid="38" grpId="0" animBg="1"/>
      <p:bldP spid="39" grpId="0"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49" grpId="0"/>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资金主要用途</a:t>
            </a:r>
          </a:p>
        </p:txBody>
      </p:sp>
      <p:sp>
        <p:nvSpPr>
          <p:cNvPr id="53" name="TextBox 1"/>
          <p:cNvSpPr txBox="1"/>
          <p:nvPr/>
        </p:nvSpPr>
        <p:spPr>
          <a:xfrm>
            <a:off x="2105682" y="2166916"/>
            <a:ext cx="901208" cy="379656"/>
          </a:xfrm>
          <a:prstGeom prst="rect">
            <a:avLst/>
          </a:prstGeom>
          <a:noFill/>
        </p:spPr>
        <p:txBody>
          <a:bodyPr wrap="none" rtlCol="0">
            <a:spAutoFit/>
          </a:bodyPr>
          <a:lstStyle/>
          <a:p>
            <a:pPr algn="ctr"/>
            <a:r>
              <a:rPr lang="zh-CN" altLang="en-US" sz="1867" dirty="0">
                <a:solidFill>
                  <a:schemeClr val="bg1"/>
                </a:solidFill>
                <a:cs typeface="+mn-ea"/>
                <a:sym typeface="+mn-lt"/>
              </a:rPr>
              <a:t>用途一</a:t>
            </a:r>
          </a:p>
        </p:txBody>
      </p:sp>
      <p:cxnSp>
        <p:nvCxnSpPr>
          <p:cNvPr id="54" name="直接连接符 53"/>
          <p:cNvCxnSpPr/>
          <p:nvPr/>
        </p:nvCxnSpPr>
        <p:spPr>
          <a:xfrm flipV="1">
            <a:off x="3471370" y="2401965"/>
            <a:ext cx="2551903" cy="28307"/>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024407" y="2401967"/>
            <a:ext cx="1998864" cy="140578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188188" y="2401968"/>
            <a:ext cx="835083" cy="237261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023274" y="2401969"/>
            <a:ext cx="894095" cy="22895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6023271" y="2401967"/>
            <a:ext cx="1953653" cy="140578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23271" y="2401964"/>
            <a:ext cx="2481712" cy="18408"/>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758547" y="3277333"/>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2</a:t>
            </a:r>
            <a:endParaRPr lang="zh-CN" altLang="en-US" sz="3000">
              <a:solidFill>
                <a:schemeClr val="bg1"/>
              </a:solidFill>
              <a:cs typeface="+mn-ea"/>
              <a:sym typeface="+mn-lt"/>
            </a:endParaRPr>
          </a:p>
        </p:txBody>
      </p:sp>
      <p:sp>
        <p:nvSpPr>
          <p:cNvPr id="61" name="椭圆 60"/>
          <p:cNvSpPr/>
          <p:nvPr/>
        </p:nvSpPr>
        <p:spPr>
          <a:xfrm>
            <a:off x="4800532" y="4251413"/>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3</a:t>
            </a:r>
            <a:endParaRPr lang="zh-CN" altLang="en-US" sz="3000">
              <a:solidFill>
                <a:schemeClr val="bg1"/>
              </a:solidFill>
              <a:cs typeface="+mn-ea"/>
              <a:sym typeface="+mn-lt"/>
            </a:endParaRPr>
          </a:p>
        </p:txBody>
      </p:sp>
      <p:sp>
        <p:nvSpPr>
          <p:cNvPr id="62" name="椭圆 61"/>
          <p:cNvSpPr/>
          <p:nvPr/>
        </p:nvSpPr>
        <p:spPr>
          <a:xfrm>
            <a:off x="6470319" y="4206428"/>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4</a:t>
            </a:r>
            <a:endParaRPr lang="zh-CN" altLang="en-US" sz="3000">
              <a:solidFill>
                <a:schemeClr val="bg1"/>
              </a:solidFill>
              <a:cs typeface="+mn-ea"/>
              <a:sym typeface="+mn-lt"/>
            </a:endParaRPr>
          </a:p>
        </p:txBody>
      </p:sp>
      <p:sp>
        <p:nvSpPr>
          <p:cNvPr id="63" name="椭圆 62"/>
          <p:cNvSpPr/>
          <p:nvPr/>
        </p:nvSpPr>
        <p:spPr>
          <a:xfrm>
            <a:off x="7474908" y="3148188"/>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5</a:t>
            </a:r>
            <a:endParaRPr lang="zh-CN" altLang="en-US" sz="3000">
              <a:solidFill>
                <a:schemeClr val="bg1"/>
              </a:solidFill>
              <a:cs typeface="+mn-ea"/>
              <a:sym typeface="+mn-lt"/>
            </a:endParaRPr>
          </a:p>
        </p:txBody>
      </p:sp>
      <p:sp>
        <p:nvSpPr>
          <p:cNvPr id="64" name="椭圆 63"/>
          <p:cNvSpPr/>
          <p:nvPr/>
        </p:nvSpPr>
        <p:spPr>
          <a:xfrm>
            <a:off x="7872874" y="1991235"/>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6</a:t>
            </a:r>
            <a:endParaRPr lang="zh-CN" altLang="en-US" sz="3000">
              <a:solidFill>
                <a:schemeClr val="bg1"/>
              </a:solidFill>
              <a:cs typeface="+mn-ea"/>
              <a:sym typeface="+mn-lt"/>
            </a:endParaRPr>
          </a:p>
        </p:txBody>
      </p:sp>
      <p:sp>
        <p:nvSpPr>
          <p:cNvPr id="65" name="椭圆 64"/>
          <p:cNvSpPr/>
          <p:nvPr/>
        </p:nvSpPr>
        <p:spPr>
          <a:xfrm>
            <a:off x="3384258" y="1976031"/>
            <a:ext cx="880176" cy="880176"/>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smtClean="0">
                <a:solidFill>
                  <a:schemeClr val="bg1"/>
                </a:solidFill>
                <a:cs typeface="+mn-ea"/>
                <a:sym typeface="+mn-lt"/>
              </a:rPr>
              <a:t>1</a:t>
            </a:r>
            <a:endParaRPr lang="zh-CN" altLang="en-US" sz="3000">
              <a:solidFill>
                <a:schemeClr val="bg1"/>
              </a:solidFill>
              <a:cs typeface="+mn-ea"/>
              <a:sym typeface="+mn-lt"/>
            </a:endParaRPr>
          </a:p>
        </p:txBody>
      </p:sp>
      <p:sp>
        <p:nvSpPr>
          <p:cNvPr id="66" name="TextBox 34"/>
          <p:cNvSpPr txBox="1"/>
          <p:nvPr/>
        </p:nvSpPr>
        <p:spPr>
          <a:xfrm>
            <a:off x="672075" y="2539303"/>
            <a:ext cx="2736304" cy="461665"/>
          </a:xfrm>
          <a:prstGeom prst="rect">
            <a:avLst/>
          </a:prstGeom>
          <a:noFill/>
        </p:spPr>
        <p:txBody>
          <a:bodyPr wrap="square" rtlCol="0">
            <a:spAutoFit/>
          </a:bodyPr>
          <a:lstStyle/>
          <a:p>
            <a:pPr algn="r">
              <a:defRPr/>
            </a:pPr>
            <a:r>
              <a:rPr lang="zh-CN" altLang="en-US" sz="1200" dirty="0">
                <a:solidFill>
                  <a:srgbClr val="00B0F0"/>
                </a:solidFill>
                <a:cs typeface="+mn-ea"/>
                <a:sym typeface="+mn-lt"/>
              </a:rPr>
              <a:t>点击输入简要文字内容，文字内容需概括精炼，不用多余的文字修饰。</a:t>
            </a:r>
          </a:p>
        </p:txBody>
      </p:sp>
      <p:sp>
        <p:nvSpPr>
          <p:cNvPr id="67" name="TextBox 35"/>
          <p:cNvSpPr txBox="1"/>
          <p:nvPr/>
        </p:nvSpPr>
        <p:spPr>
          <a:xfrm>
            <a:off x="2777756" y="3703088"/>
            <a:ext cx="901208" cy="379656"/>
          </a:xfrm>
          <a:prstGeom prst="rect">
            <a:avLst/>
          </a:prstGeom>
          <a:noFill/>
        </p:spPr>
        <p:txBody>
          <a:bodyPr wrap="none" rtlCol="0">
            <a:spAutoFit/>
          </a:bodyPr>
          <a:lstStyle/>
          <a:p>
            <a:pPr algn="ctr"/>
            <a:r>
              <a:rPr lang="zh-CN" altLang="en-US" sz="1867" dirty="0">
                <a:solidFill>
                  <a:schemeClr val="bg1"/>
                </a:solidFill>
                <a:cs typeface="+mn-ea"/>
                <a:sym typeface="+mn-lt"/>
              </a:rPr>
              <a:t>用途二</a:t>
            </a:r>
          </a:p>
        </p:txBody>
      </p:sp>
      <p:sp>
        <p:nvSpPr>
          <p:cNvPr id="68" name="TextBox 36"/>
          <p:cNvSpPr txBox="1"/>
          <p:nvPr/>
        </p:nvSpPr>
        <p:spPr>
          <a:xfrm>
            <a:off x="672075" y="4075474"/>
            <a:ext cx="3408379" cy="461665"/>
          </a:xfrm>
          <a:prstGeom prst="rect">
            <a:avLst/>
          </a:prstGeom>
          <a:noFill/>
        </p:spPr>
        <p:txBody>
          <a:bodyPr wrap="square" rtlCol="0">
            <a:spAutoFit/>
          </a:bodyPr>
          <a:lstStyle/>
          <a:p>
            <a:pPr algn="r">
              <a:defRPr/>
            </a:pPr>
            <a:r>
              <a:rPr lang="zh-CN" altLang="en-US" sz="1200" dirty="0">
                <a:solidFill>
                  <a:srgbClr val="00B0F0"/>
                </a:solidFill>
                <a:cs typeface="+mn-ea"/>
                <a:sym typeface="+mn-lt"/>
              </a:rPr>
              <a:t>点击输入简要文字内容，文字内容需概括精炼，不用多余的文字修饰。</a:t>
            </a:r>
          </a:p>
        </p:txBody>
      </p:sp>
      <p:sp>
        <p:nvSpPr>
          <p:cNvPr id="69" name="TextBox 37"/>
          <p:cNvSpPr txBox="1"/>
          <p:nvPr/>
        </p:nvSpPr>
        <p:spPr>
          <a:xfrm>
            <a:off x="3994764" y="4951225"/>
            <a:ext cx="901208" cy="379656"/>
          </a:xfrm>
          <a:prstGeom prst="rect">
            <a:avLst/>
          </a:prstGeom>
          <a:noFill/>
        </p:spPr>
        <p:txBody>
          <a:bodyPr wrap="none" rtlCol="0">
            <a:spAutoFit/>
          </a:bodyPr>
          <a:lstStyle/>
          <a:p>
            <a:pPr algn="ctr"/>
            <a:r>
              <a:rPr lang="zh-CN" altLang="en-US" sz="1867" dirty="0">
                <a:solidFill>
                  <a:schemeClr val="bg1"/>
                </a:solidFill>
                <a:cs typeface="+mn-ea"/>
                <a:sym typeface="+mn-lt"/>
              </a:rPr>
              <a:t>用途三</a:t>
            </a:r>
          </a:p>
        </p:txBody>
      </p:sp>
      <p:sp>
        <p:nvSpPr>
          <p:cNvPr id="70" name="TextBox 38"/>
          <p:cNvSpPr txBox="1"/>
          <p:nvPr/>
        </p:nvSpPr>
        <p:spPr>
          <a:xfrm>
            <a:off x="1889083" y="5323613"/>
            <a:ext cx="3408379" cy="461665"/>
          </a:xfrm>
          <a:prstGeom prst="rect">
            <a:avLst/>
          </a:prstGeom>
          <a:noFill/>
        </p:spPr>
        <p:txBody>
          <a:bodyPr wrap="square" rtlCol="0">
            <a:spAutoFit/>
          </a:bodyPr>
          <a:lstStyle/>
          <a:p>
            <a:pPr algn="r">
              <a:defRPr/>
            </a:pPr>
            <a:r>
              <a:rPr lang="zh-CN" altLang="en-US" sz="1200" dirty="0">
                <a:solidFill>
                  <a:srgbClr val="00B0F0"/>
                </a:solidFill>
                <a:cs typeface="+mn-ea"/>
                <a:sym typeface="+mn-lt"/>
              </a:rPr>
              <a:t>点击输入简要文字内容，文字内容需概括精炼，不用多余的文字修饰。</a:t>
            </a:r>
          </a:p>
        </p:txBody>
      </p:sp>
      <p:sp>
        <p:nvSpPr>
          <p:cNvPr id="71" name="TextBox 39"/>
          <p:cNvSpPr txBox="1"/>
          <p:nvPr/>
        </p:nvSpPr>
        <p:spPr>
          <a:xfrm>
            <a:off x="7200801" y="4977432"/>
            <a:ext cx="901209" cy="379656"/>
          </a:xfrm>
          <a:prstGeom prst="rect">
            <a:avLst/>
          </a:prstGeom>
          <a:noFill/>
        </p:spPr>
        <p:txBody>
          <a:bodyPr wrap="none" rtlCol="0">
            <a:spAutoFit/>
          </a:bodyPr>
          <a:lstStyle/>
          <a:p>
            <a:r>
              <a:rPr lang="zh-CN" altLang="en-US" sz="1867" dirty="0">
                <a:solidFill>
                  <a:schemeClr val="bg1"/>
                </a:solidFill>
                <a:cs typeface="+mn-ea"/>
                <a:sym typeface="+mn-lt"/>
              </a:rPr>
              <a:t>用途四</a:t>
            </a:r>
          </a:p>
        </p:txBody>
      </p:sp>
      <p:sp>
        <p:nvSpPr>
          <p:cNvPr id="72" name="TextBox 40"/>
          <p:cNvSpPr txBox="1"/>
          <p:nvPr/>
        </p:nvSpPr>
        <p:spPr>
          <a:xfrm>
            <a:off x="6864763" y="5350651"/>
            <a:ext cx="3408379" cy="461665"/>
          </a:xfrm>
          <a:prstGeom prst="rect">
            <a:avLst/>
          </a:prstGeom>
          <a:noFill/>
        </p:spPr>
        <p:txBody>
          <a:bodyPr wrap="square" rtlCol="0">
            <a:spAutoFit/>
          </a:bodyPr>
          <a:lstStyle/>
          <a:p>
            <a:pPr>
              <a:defRPr/>
            </a:pPr>
            <a:r>
              <a:rPr lang="zh-CN" altLang="en-US" sz="1200" dirty="0">
                <a:solidFill>
                  <a:srgbClr val="00B0F0"/>
                </a:solidFill>
                <a:cs typeface="+mn-ea"/>
                <a:sym typeface="+mn-lt"/>
              </a:rPr>
              <a:t>点击输入简要文字内容，文字内容需概括精炼，不用多余的文字修饰。</a:t>
            </a:r>
          </a:p>
        </p:txBody>
      </p:sp>
      <p:sp>
        <p:nvSpPr>
          <p:cNvPr id="73" name="TextBox 41"/>
          <p:cNvSpPr txBox="1"/>
          <p:nvPr/>
        </p:nvSpPr>
        <p:spPr>
          <a:xfrm>
            <a:off x="8304924" y="3730808"/>
            <a:ext cx="901209" cy="379656"/>
          </a:xfrm>
          <a:prstGeom prst="rect">
            <a:avLst/>
          </a:prstGeom>
          <a:noFill/>
        </p:spPr>
        <p:txBody>
          <a:bodyPr wrap="none" rtlCol="0">
            <a:spAutoFit/>
          </a:bodyPr>
          <a:lstStyle/>
          <a:p>
            <a:r>
              <a:rPr lang="zh-CN" altLang="en-US" sz="1867" dirty="0">
                <a:solidFill>
                  <a:schemeClr val="bg1"/>
                </a:solidFill>
                <a:cs typeface="+mn-ea"/>
                <a:sym typeface="+mn-lt"/>
              </a:rPr>
              <a:t>用途五</a:t>
            </a:r>
          </a:p>
        </p:txBody>
      </p:sp>
      <p:sp>
        <p:nvSpPr>
          <p:cNvPr id="74" name="TextBox 42"/>
          <p:cNvSpPr txBox="1"/>
          <p:nvPr/>
        </p:nvSpPr>
        <p:spPr>
          <a:xfrm>
            <a:off x="7968884" y="4104029"/>
            <a:ext cx="3408379" cy="461665"/>
          </a:xfrm>
          <a:prstGeom prst="rect">
            <a:avLst/>
          </a:prstGeom>
          <a:noFill/>
        </p:spPr>
        <p:txBody>
          <a:bodyPr wrap="square" rtlCol="0">
            <a:spAutoFit/>
          </a:bodyPr>
          <a:lstStyle/>
          <a:p>
            <a:pPr>
              <a:defRPr/>
            </a:pPr>
            <a:r>
              <a:rPr lang="zh-CN" altLang="en-US" sz="1200" dirty="0">
                <a:solidFill>
                  <a:srgbClr val="00B0F0"/>
                </a:solidFill>
                <a:cs typeface="+mn-ea"/>
                <a:sym typeface="+mn-lt"/>
              </a:rPr>
              <a:t>点击输入简要文字内容，文字内容需概括精炼，不用多余的文字修饰。</a:t>
            </a:r>
          </a:p>
        </p:txBody>
      </p:sp>
      <p:sp>
        <p:nvSpPr>
          <p:cNvPr id="75" name="TextBox 43"/>
          <p:cNvSpPr txBox="1"/>
          <p:nvPr/>
        </p:nvSpPr>
        <p:spPr>
          <a:xfrm>
            <a:off x="8928993" y="2366476"/>
            <a:ext cx="901209" cy="379656"/>
          </a:xfrm>
          <a:prstGeom prst="rect">
            <a:avLst/>
          </a:prstGeom>
          <a:noFill/>
        </p:spPr>
        <p:txBody>
          <a:bodyPr wrap="none" rtlCol="0">
            <a:spAutoFit/>
          </a:bodyPr>
          <a:lstStyle/>
          <a:p>
            <a:r>
              <a:rPr lang="zh-CN" altLang="en-US" sz="1867" dirty="0">
                <a:solidFill>
                  <a:schemeClr val="bg1"/>
                </a:solidFill>
                <a:cs typeface="+mn-ea"/>
                <a:sym typeface="+mn-lt"/>
              </a:rPr>
              <a:t>用途六</a:t>
            </a:r>
          </a:p>
        </p:txBody>
      </p:sp>
      <p:sp>
        <p:nvSpPr>
          <p:cNvPr id="76" name="TextBox 44"/>
          <p:cNvSpPr txBox="1"/>
          <p:nvPr/>
        </p:nvSpPr>
        <p:spPr>
          <a:xfrm>
            <a:off x="8592956" y="2739695"/>
            <a:ext cx="2784308" cy="461665"/>
          </a:xfrm>
          <a:prstGeom prst="rect">
            <a:avLst/>
          </a:prstGeom>
          <a:noFill/>
        </p:spPr>
        <p:txBody>
          <a:bodyPr wrap="square" rtlCol="0">
            <a:spAutoFit/>
          </a:bodyPr>
          <a:lstStyle/>
          <a:p>
            <a:pPr>
              <a:defRPr/>
            </a:pPr>
            <a:r>
              <a:rPr lang="zh-CN" altLang="en-US" sz="1200" dirty="0">
                <a:solidFill>
                  <a:srgbClr val="00B0F0"/>
                </a:solidFill>
                <a:cs typeface="+mn-ea"/>
                <a:sym typeface="+mn-lt"/>
              </a:rPr>
              <a:t>点击输入简要文字内容，文字内容需概括精炼，不用多余的文字修饰。</a:t>
            </a:r>
          </a:p>
        </p:txBody>
      </p:sp>
      <p:grpSp>
        <p:nvGrpSpPr>
          <p:cNvPr id="3" name="组合 2"/>
          <p:cNvGrpSpPr/>
          <p:nvPr/>
        </p:nvGrpSpPr>
        <p:grpSpPr>
          <a:xfrm>
            <a:off x="5129176" y="1507869"/>
            <a:ext cx="1788192" cy="1788192"/>
            <a:chOff x="5129176" y="1507869"/>
            <a:chExt cx="1788192" cy="1788192"/>
          </a:xfrm>
        </p:grpSpPr>
        <p:sp>
          <p:nvSpPr>
            <p:cNvPr id="81" name="椭圆 80"/>
            <p:cNvSpPr/>
            <p:nvPr/>
          </p:nvSpPr>
          <p:spPr>
            <a:xfrm>
              <a:off x="5129176" y="1507869"/>
              <a:ext cx="1788192" cy="178819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9" name="TextBox 21"/>
            <p:cNvSpPr txBox="1"/>
            <p:nvPr/>
          </p:nvSpPr>
          <p:spPr>
            <a:xfrm>
              <a:off x="5448576" y="1957260"/>
              <a:ext cx="1140056" cy="841321"/>
            </a:xfrm>
            <a:prstGeom prst="rect">
              <a:avLst/>
            </a:prstGeom>
            <a:noFill/>
          </p:spPr>
          <p:txBody>
            <a:bodyPr wrap="none" rtlCol="0">
              <a:spAutoFit/>
            </a:bodyPr>
            <a:lstStyle/>
            <a:p>
              <a:pPr algn="ctr" fontAlgn="auto">
                <a:spcBef>
                  <a:spcPts val="0"/>
                </a:spcBef>
                <a:spcAft>
                  <a:spcPts val="0"/>
                </a:spcAft>
                <a:defRPr/>
              </a:pPr>
              <a:r>
                <a:rPr lang="zh-CN" altLang="en-US" sz="3000" dirty="0">
                  <a:solidFill>
                    <a:schemeClr val="bg1"/>
                  </a:solidFill>
                  <a:cs typeface="+mn-ea"/>
                  <a:sym typeface="+mn-lt"/>
                </a:rPr>
                <a:t>资金</a:t>
              </a:r>
              <a:endParaRPr lang="en-US" altLang="zh-CN" sz="3000" dirty="0">
                <a:solidFill>
                  <a:schemeClr val="bg1"/>
                </a:solidFill>
                <a:cs typeface="+mn-ea"/>
                <a:sym typeface="+mn-lt"/>
              </a:endParaRPr>
            </a:p>
            <a:p>
              <a:pPr algn="ctr" fontAlgn="auto">
                <a:spcBef>
                  <a:spcPts val="0"/>
                </a:spcBef>
                <a:spcAft>
                  <a:spcPts val="0"/>
                </a:spcAft>
                <a:defRPr/>
              </a:pPr>
              <a:r>
                <a:rPr lang="zh-CN" altLang="en-US" sz="1867" dirty="0">
                  <a:solidFill>
                    <a:schemeClr val="bg1"/>
                  </a:solidFill>
                  <a:cs typeface="+mn-ea"/>
                  <a:sym typeface="+mn-lt"/>
                </a:rPr>
                <a:t>主要用途</a:t>
              </a:r>
            </a:p>
          </p:txBody>
        </p:sp>
      </p:grpSp>
    </p:spTree>
    <p:extLst>
      <p:ext uri="{BB962C8B-B14F-4D97-AF65-F5344CB8AC3E}">
        <p14:creationId xmlns:p14="http://schemas.microsoft.com/office/powerpoint/2010/main" val="80295485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trips(downLeft)">
                                      <p:cBhvr>
                                        <p:cTn id="17" dur="500"/>
                                        <p:tgtEl>
                                          <p:spTgt spid="54"/>
                                        </p:tgtEl>
                                      </p:cBhvr>
                                    </p:animEffect>
                                  </p:childTnLst>
                                </p:cTn>
                              </p:par>
                              <p:par>
                                <p:cTn id="18" presetID="18" presetClass="entr" presetSubtype="12"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strips(downLeft)">
                                      <p:cBhvr>
                                        <p:cTn id="20" dur="500"/>
                                        <p:tgtEl>
                                          <p:spTgt spid="55"/>
                                        </p:tgtEl>
                                      </p:cBhvr>
                                    </p:animEffect>
                                  </p:childTnLst>
                                </p:cTn>
                              </p:par>
                              <p:par>
                                <p:cTn id="21" presetID="18" presetClass="entr" presetSubtype="12"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strips(downLeft)">
                                      <p:cBhvr>
                                        <p:cTn id="23" dur="500"/>
                                        <p:tgtEl>
                                          <p:spTgt spid="56"/>
                                        </p:tgtEl>
                                      </p:cBhvr>
                                    </p:animEffect>
                                  </p:childTnLst>
                                </p:cTn>
                              </p:par>
                              <p:par>
                                <p:cTn id="24" presetID="18" presetClass="entr" presetSubtype="6"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strips(downRight)">
                                      <p:cBhvr>
                                        <p:cTn id="26" dur="500"/>
                                        <p:tgtEl>
                                          <p:spTgt spid="57"/>
                                        </p:tgtEl>
                                      </p:cBhvr>
                                    </p:animEffect>
                                  </p:childTnLst>
                                </p:cTn>
                              </p:par>
                              <p:par>
                                <p:cTn id="27" presetID="18" presetClass="entr" presetSubtype="6"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strips(downRight)">
                                      <p:cBhvr>
                                        <p:cTn id="29" dur="500"/>
                                        <p:tgtEl>
                                          <p:spTgt spid="58"/>
                                        </p:tgtEl>
                                      </p:cBhvr>
                                    </p:animEffect>
                                  </p:childTnLst>
                                </p:cTn>
                              </p:par>
                              <p:par>
                                <p:cTn id="30" presetID="18" presetClass="entr" presetSubtype="6"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strips(downRight)">
                                      <p:cBhvr>
                                        <p:cTn id="32" dur="500"/>
                                        <p:tgtEl>
                                          <p:spTgt spid="59"/>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61"/>
                                        </p:tgtEl>
                                        <p:attrNameLst>
                                          <p:attrName>style.visibility</p:attrName>
                                        </p:attrNameLst>
                                      </p:cBhvr>
                                      <p:to>
                                        <p:strVal val="visible"/>
                                      </p:to>
                                    </p:set>
                                    <p:anim calcmode="lin" valueType="num">
                                      <p:cBhvr>
                                        <p:cTn id="45" dur="500" fill="hold"/>
                                        <p:tgtEl>
                                          <p:spTgt spid="61"/>
                                        </p:tgtEl>
                                        <p:attrNameLst>
                                          <p:attrName>ppt_w</p:attrName>
                                        </p:attrNameLst>
                                      </p:cBhvr>
                                      <p:tavLst>
                                        <p:tav tm="0">
                                          <p:val>
                                            <p:fltVal val="0"/>
                                          </p:val>
                                        </p:tav>
                                        <p:tav tm="100000">
                                          <p:val>
                                            <p:strVal val="#ppt_w"/>
                                          </p:val>
                                        </p:tav>
                                      </p:tavLst>
                                    </p:anim>
                                    <p:anim calcmode="lin" valueType="num">
                                      <p:cBhvr>
                                        <p:cTn id="46" dur="500" fill="hold"/>
                                        <p:tgtEl>
                                          <p:spTgt spid="61"/>
                                        </p:tgtEl>
                                        <p:attrNameLst>
                                          <p:attrName>ppt_h</p:attrName>
                                        </p:attrNameLst>
                                      </p:cBhvr>
                                      <p:tavLst>
                                        <p:tav tm="0">
                                          <p:val>
                                            <p:fltVal val="0"/>
                                          </p:val>
                                        </p:tav>
                                        <p:tav tm="100000">
                                          <p:val>
                                            <p:strVal val="#ppt_h"/>
                                          </p:val>
                                        </p:tav>
                                      </p:tavLst>
                                    </p:anim>
                                    <p:animEffect transition="in" filter="fade">
                                      <p:cBhvr>
                                        <p:cTn id="47" dur="500"/>
                                        <p:tgtEl>
                                          <p:spTgt spid="61"/>
                                        </p:tgtEl>
                                      </p:cBhvr>
                                    </p:animEffect>
                                  </p:childTnLst>
                                </p:cTn>
                              </p:par>
                              <p:par>
                                <p:cTn id="48" presetID="53" presetClass="entr" presetSubtype="16" fill="hold" grpId="0" nodeType="withEffect">
                                  <p:stCondLst>
                                    <p:cond delay="3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animEffect transition="in" filter="fade">
                                      <p:cBhvr>
                                        <p:cTn id="52" dur="500"/>
                                        <p:tgtEl>
                                          <p:spTgt spid="62"/>
                                        </p:tgtEl>
                                      </p:cBhvr>
                                    </p:animEffect>
                                  </p:childTnLst>
                                </p:cTn>
                              </p:par>
                              <p:par>
                                <p:cTn id="53" presetID="53" presetClass="entr" presetSubtype="16" fill="hold" grpId="0" nodeType="withEffect">
                                  <p:stCondLst>
                                    <p:cond delay="30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par>
                                <p:cTn id="58" presetID="53" presetClass="entr" presetSubtype="16" fill="hold" grpId="0" nodeType="withEffect">
                                  <p:stCondLst>
                                    <p:cond delay="300"/>
                                  </p:stCondLst>
                                  <p:childTnLst>
                                    <p:set>
                                      <p:cBhvr>
                                        <p:cTn id="59" dur="1" fill="hold">
                                          <p:stCondLst>
                                            <p:cond delay="0"/>
                                          </p:stCondLst>
                                        </p:cTn>
                                        <p:tgtEl>
                                          <p:spTgt spid="64"/>
                                        </p:tgtEl>
                                        <p:attrNameLst>
                                          <p:attrName>style.visibility</p:attrName>
                                        </p:attrNameLst>
                                      </p:cBhvr>
                                      <p:to>
                                        <p:strVal val="visible"/>
                                      </p:to>
                                    </p:set>
                                    <p:anim calcmode="lin" valueType="num">
                                      <p:cBhvr>
                                        <p:cTn id="60" dur="500" fill="hold"/>
                                        <p:tgtEl>
                                          <p:spTgt spid="64"/>
                                        </p:tgtEl>
                                        <p:attrNameLst>
                                          <p:attrName>ppt_w</p:attrName>
                                        </p:attrNameLst>
                                      </p:cBhvr>
                                      <p:tavLst>
                                        <p:tav tm="0">
                                          <p:val>
                                            <p:fltVal val="0"/>
                                          </p:val>
                                        </p:tav>
                                        <p:tav tm="100000">
                                          <p:val>
                                            <p:strVal val="#ppt_w"/>
                                          </p:val>
                                        </p:tav>
                                      </p:tavLst>
                                    </p:anim>
                                    <p:anim calcmode="lin" valueType="num">
                                      <p:cBhvr>
                                        <p:cTn id="61" dur="500" fill="hold"/>
                                        <p:tgtEl>
                                          <p:spTgt spid="64"/>
                                        </p:tgtEl>
                                        <p:attrNameLst>
                                          <p:attrName>ppt_h</p:attrName>
                                        </p:attrNameLst>
                                      </p:cBhvr>
                                      <p:tavLst>
                                        <p:tav tm="0">
                                          <p:val>
                                            <p:fltVal val="0"/>
                                          </p:val>
                                        </p:tav>
                                        <p:tav tm="100000">
                                          <p:val>
                                            <p:strVal val="#ppt_h"/>
                                          </p:val>
                                        </p:tav>
                                      </p:tavLst>
                                    </p:anim>
                                    <p:animEffect transition="in" filter="fade">
                                      <p:cBhvr>
                                        <p:cTn id="62" dur="500"/>
                                        <p:tgtEl>
                                          <p:spTgt spid="64"/>
                                        </p:tgtEl>
                                      </p:cBhvr>
                                    </p:animEffect>
                                  </p:childTnLst>
                                </p:cTn>
                              </p:par>
                            </p:childTnLst>
                          </p:cTn>
                        </p:par>
                        <p:par>
                          <p:cTn id="63" fill="hold">
                            <p:stCondLst>
                              <p:cond delay="1800"/>
                            </p:stCondLst>
                            <p:childTnLst>
                              <p:par>
                                <p:cTn id="64" presetID="12" presetClass="entr" presetSubtype="2"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500"/>
                                        <p:tgtEl>
                                          <p:spTgt spid="53"/>
                                        </p:tgtEl>
                                        <p:attrNameLst>
                                          <p:attrName>ppt_x</p:attrName>
                                        </p:attrNameLst>
                                      </p:cBhvr>
                                      <p:tavLst>
                                        <p:tav tm="0">
                                          <p:val>
                                            <p:strVal val="#ppt_x+#ppt_w*1.125000"/>
                                          </p:val>
                                        </p:tav>
                                        <p:tav tm="100000">
                                          <p:val>
                                            <p:strVal val="#ppt_x"/>
                                          </p:val>
                                        </p:tav>
                                      </p:tavLst>
                                    </p:anim>
                                    <p:animEffect transition="in" filter="wipe(left)">
                                      <p:cBhvr>
                                        <p:cTn id="67" dur="500"/>
                                        <p:tgtEl>
                                          <p:spTgt spid="53"/>
                                        </p:tgtEl>
                                      </p:cBhvr>
                                    </p:animEffect>
                                  </p:childTnLst>
                                </p:cTn>
                              </p:par>
                              <p:par>
                                <p:cTn id="68" presetID="18" presetClass="entr" presetSubtype="3"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strips(upRight)">
                                      <p:cBhvr>
                                        <p:cTn id="70" dur="500"/>
                                        <p:tgtEl>
                                          <p:spTgt spid="66"/>
                                        </p:tgtEl>
                                      </p:cBhvr>
                                    </p:animEffect>
                                  </p:childTnLst>
                                </p:cTn>
                              </p:par>
                            </p:childTnLst>
                          </p:cTn>
                        </p:par>
                        <p:par>
                          <p:cTn id="71" fill="hold">
                            <p:stCondLst>
                              <p:cond delay="2300"/>
                            </p:stCondLst>
                            <p:childTnLst>
                              <p:par>
                                <p:cTn id="72" presetID="12" presetClass="entr" presetSubtype="2" fill="hold" grpId="0" nodeType="after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additive="base">
                                        <p:cTn id="74" dur="500"/>
                                        <p:tgtEl>
                                          <p:spTgt spid="67"/>
                                        </p:tgtEl>
                                        <p:attrNameLst>
                                          <p:attrName>ppt_x</p:attrName>
                                        </p:attrNameLst>
                                      </p:cBhvr>
                                      <p:tavLst>
                                        <p:tav tm="0">
                                          <p:val>
                                            <p:strVal val="#ppt_x+#ppt_w*1.125000"/>
                                          </p:val>
                                        </p:tav>
                                        <p:tav tm="100000">
                                          <p:val>
                                            <p:strVal val="#ppt_x"/>
                                          </p:val>
                                        </p:tav>
                                      </p:tavLst>
                                    </p:anim>
                                    <p:animEffect transition="in" filter="wipe(left)">
                                      <p:cBhvr>
                                        <p:cTn id="75" dur="500"/>
                                        <p:tgtEl>
                                          <p:spTgt spid="67"/>
                                        </p:tgtEl>
                                      </p:cBhvr>
                                    </p:animEffect>
                                  </p:childTnLst>
                                </p:cTn>
                              </p:par>
                              <p:par>
                                <p:cTn id="76" presetID="18" presetClass="entr" presetSubtype="3"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strips(upRight)">
                                      <p:cBhvr>
                                        <p:cTn id="78" dur="500"/>
                                        <p:tgtEl>
                                          <p:spTgt spid="68"/>
                                        </p:tgtEl>
                                      </p:cBhvr>
                                    </p:animEffect>
                                  </p:childTnLst>
                                </p:cTn>
                              </p:par>
                            </p:childTnLst>
                          </p:cTn>
                        </p:par>
                        <p:par>
                          <p:cTn id="79" fill="hold">
                            <p:stCondLst>
                              <p:cond delay="2800"/>
                            </p:stCondLst>
                            <p:childTnLst>
                              <p:par>
                                <p:cTn id="80" presetID="12" presetClass="entr" presetSubtype="2"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additive="base">
                                        <p:cTn id="82" dur="500"/>
                                        <p:tgtEl>
                                          <p:spTgt spid="69"/>
                                        </p:tgtEl>
                                        <p:attrNameLst>
                                          <p:attrName>ppt_x</p:attrName>
                                        </p:attrNameLst>
                                      </p:cBhvr>
                                      <p:tavLst>
                                        <p:tav tm="0">
                                          <p:val>
                                            <p:strVal val="#ppt_x+#ppt_w*1.125000"/>
                                          </p:val>
                                        </p:tav>
                                        <p:tav tm="100000">
                                          <p:val>
                                            <p:strVal val="#ppt_x"/>
                                          </p:val>
                                        </p:tav>
                                      </p:tavLst>
                                    </p:anim>
                                    <p:animEffect transition="in" filter="wipe(left)">
                                      <p:cBhvr>
                                        <p:cTn id="83" dur="500"/>
                                        <p:tgtEl>
                                          <p:spTgt spid="69"/>
                                        </p:tgtEl>
                                      </p:cBhvr>
                                    </p:animEffect>
                                  </p:childTnLst>
                                </p:cTn>
                              </p:par>
                              <p:par>
                                <p:cTn id="84" presetID="18" presetClass="entr" presetSubtype="3"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strips(upRight)">
                                      <p:cBhvr>
                                        <p:cTn id="86" dur="500"/>
                                        <p:tgtEl>
                                          <p:spTgt spid="70"/>
                                        </p:tgtEl>
                                      </p:cBhvr>
                                    </p:animEffect>
                                  </p:childTnLst>
                                </p:cTn>
                              </p:par>
                            </p:childTnLst>
                          </p:cTn>
                        </p:par>
                        <p:par>
                          <p:cTn id="87" fill="hold">
                            <p:stCondLst>
                              <p:cond delay="3300"/>
                            </p:stCondLst>
                            <p:childTnLst>
                              <p:par>
                                <p:cTn id="88" presetID="12" presetClass="entr" presetSubtype="2" fill="hold" grpId="0" nodeType="afterEffect">
                                  <p:stCondLst>
                                    <p:cond delay="0"/>
                                  </p:stCondLst>
                                  <p:childTnLst>
                                    <p:set>
                                      <p:cBhvr>
                                        <p:cTn id="89" dur="1" fill="hold">
                                          <p:stCondLst>
                                            <p:cond delay="0"/>
                                          </p:stCondLst>
                                        </p:cTn>
                                        <p:tgtEl>
                                          <p:spTgt spid="71"/>
                                        </p:tgtEl>
                                        <p:attrNameLst>
                                          <p:attrName>style.visibility</p:attrName>
                                        </p:attrNameLst>
                                      </p:cBhvr>
                                      <p:to>
                                        <p:strVal val="visible"/>
                                      </p:to>
                                    </p:set>
                                    <p:anim calcmode="lin" valueType="num">
                                      <p:cBhvr additive="base">
                                        <p:cTn id="90" dur="500"/>
                                        <p:tgtEl>
                                          <p:spTgt spid="71"/>
                                        </p:tgtEl>
                                        <p:attrNameLst>
                                          <p:attrName>ppt_x</p:attrName>
                                        </p:attrNameLst>
                                      </p:cBhvr>
                                      <p:tavLst>
                                        <p:tav tm="0">
                                          <p:val>
                                            <p:strVal val="#ppt_x+#ppt_w*1.125000"/>
                                          </p:val>
                                        </p:tav>
                                        <p:tav tm="100000">
                                          <p:val>
                                            <p:strVal val="#ppt_x"/>
                                          </p:val>
                                        </p:tav>
                                      </p:tavLst>
                                    </p:anim>
                                    <p:animEffect transition="in" filter="wipe(left)">
                                      <p:cBhvr>
                                        <p:cTn id="91" dur="500"/>
                                        <p:tgtEl>
                                          <p:spTgt spid="71"/>
                                        </p:tgtEl>
                                      </p:cBhvr>
                                    </p:animEffect>
                                  </p:childTnLst>
                                </p:cTn>
                              </p:par>
                              <p:par>
                                <p:cTn id="92" presetID="18" presetClass="entr" presetSubtype="3"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strips(upRight)">
                                      <p:cBhvr>
                                        <p:cTn id="94" dur="500"/>
                                        <p:tgtEl>
                                          <p:spTgt spid="72"/>
                                        </p:tgtEl>
                                      </p:cBhvr>
                                    </p:animEffect>
                                  </p:childTnLst>
                                </p:cTn>
                              </p:par>
                            </p:childTnLst>
                          </p:cTn>
                        </p:par>
                        <p:par>
                          <p:cTn id="95" fill="hold">
                            <p:stCondLst>
                              <p:cond delay="3800"/>
                            </p:stCondLst>
                            <p:childTnLst>
                              <p:par>
                                <p:cTn id="96" presetID="12" presetClass="entr" presetSubtype="2" fill="hold" grpId="0" nodeType="afterEffect">
                                  <p:stCondLst>
                                    <p:cond delay="0"/>
                                  </p:stCondLst>
                                  <p:childTnLst>
                                    <p:set>
                                      <p:cBhvr>
                                        <p:cTn id="97" dur="1" fill="hold">
                                          <p:stCondLst>
                                            <p:cond delay="0"/>
                                          </p:stCondLst>
                                        </p:cTn>
                                        <p:tgtEl>
                                          <p:spTgt spid="73"/>
                                        </p:tgtEl>
                                        <p:attrNameLst>
                                          <p:attrName>style.visibility</p:attrName>
                                        </p:attrNameLst>
                                      </p:cBhvr>
                                      <p:to>
                                        <p:strVal val="visible"/>
                                      </p:to>
                                    </p:set>
                                    <p:anim calcmode="lin" valueType="num">
                                      <p:cBhvr additive="base">
                                        <p:cTn id="98" dur="500"/>
                                        <p:tgtEl>
                                          <p:spTgt spid="73"/>
                                        </p:tgtEl>
                                        <p:attrNameLst>
                                          <p:attrName>ppt_x</p:attrName>
                                        </p:attrNameLst>
                                      </p:cBhvr>
                                      <p:tavLst>
                                        <p:tav tm="0">
                                          <p:val>
                                            <p:strVal val="#ppt_x+#ppt_w*1.125000"/>
                                          </p:val>
                                        </p:tav>
                                        <p:tav tm="100000">
                                          <p:val>
                                            <p:strVal val="#ppt_x"/>
                                          </p:val>
                                        </p:tav>
                                      </p:tavLst>
                                    </p:anim>
                                    <p:animEffect transition="in" filter="wipe(left)">
                                      <p:cBhvr>
                                        <p:cTn id="99" dur="500"/>
                                        <p:tgtEl>
                                          <p:spTgt spid="73"/>
                                        </p:tgtEl>
                                      </p:cBhvr>
                                    </p:animEffect>
                                  </p:childTnLst>
                                </p:cTn>
                              </p:par>
                              <p:par>
                                <p:cTn id="100" presetID="18" presetClass="entr" presetSubtype="3" fill="hold" grpId="0" nodeType="with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strips(upRight)">
                                      <p:cBhvr>
                                        <p:cTn id="102" dur="500"/>
                                        <p:tgtEl>
                                          <p:spTgt spid="74"/>
                                        </p:tgtEl>
                                      </p:cBhvr>
                                    </p:animEffect>
                                  </p:childTnLst>
                                </p:cTn>
                              </p:par>
                            </p:childTnLst>
                          </p:cTn>
                        </p:par>
                        <p:par>
                          <p:cTn id="103" fill="hold">
                            <p:stCondLst>
                              <p:cond delay="4300"/>
                            </p:stCondLst>
                            <p:childTnLst>
                              <p:par>
                                <p:cTn id="104" presetID="12" presetClass="entr" presetSubtype="2"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 calcmode="lin" valueType="num">
                                      <p:cBhvr additive="base">
                                        <p:cTn id="106" dur="500"/>
                                        <p:tgtEl>
                                          <p:spTgt spid="75"/>
                                        </p:tgtEl>
                                        <p:attrNameLst>
                                          <p:attrName>ppt_x</p:attrName>
                                        </p:attrNameLst>
                                      </p:cBhvr>
                                      <p:tavLst>
                                        <p:tav tm="0">
                                          <p:val>
                                            <p:strVal val="#ppt_x+#ppt_w*1.125000"/>
                                          </p:val>
                                        </p:tav>
                                        <p:tav tm="100000">
                                          <p:val>
                                            <p:strVal val="#ppt_x"/>
                                          </p:val>
                                        </p:tav>
                                      </p:tavLst>
                                    </p:anim>
                                    <p:animEffect transition="in" filter="wipe(left)">
                                      <p:cBhvr>
                                        <p:cTn id="107" dur="500"/>
                                        <p:tgtEl>
                                          <p:spTgt spid="75"/>
                                        </p:tgtEl>
                                      </p:cBhvr>
                                    </p:animEffect>
                                  </p:childTnLst>
                                </p:cTn>
                              </p:par>
                              <p:par>
                                <p:cTn id="108" presetID="18" presetClass="entr" presetSubtype="3"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strips(upRight)">
                                      <p:cBhvr>
                                        <p:cTn id="1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3" grpId="0"/>
      <p:bldP spid="60" grpId="0" animBg="1"/>
      <p:bldP spid="61" grpId="0" animBg="1"/>
      <p:bldP spid="62" grpId="0" animBg="1"/>
      <p:bldP spid="63" grpId="0" animBg="1"/>
      <p:bldP spid="64" grpId="0" animBg="1"/>
      <p:bldP spid="65" grpId="0" animBg="1"/>
      <p:bldP spid="66" grpId="0"/>
      <p:bldP spid="67" grpId="0"/>
      <p:bldP spid="68" grpId="0"/>
      <p:bldP spid="69" grpId="0"/>
      <p:bldP spid="70" grpId="0"/>
      <p:bldP spid="71" grpId="0"/>
      <p:bldP spid="72" grpId="0"/>
      <p:bldP spid="73" grpId="0"/>
      <p:bldP spid="74" grpId="0"/>
      <p:bldP spid="75" grpId="0"/>
      <p:bldP spid="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3506491" cy="615553"/>
          </a:xfrm>
          <a:prstGeom prst="rect">
            <a:avLst/>
          </a:prstGeom>
          <a:noFill/>
        </p:spPr>
        <p:txBody>
          <a:bodyPr wrap="square" lIns="0" tIns="0" rIns="0" bIns="0" rtlCol="0">
            <a:spAutoFit/>
          </a:bodyPr>
          <a:lstStyle/>
          <a:p>
            <a:r>
              <a:rPr lang="zh-CN" altLang="en-US" sz="4000">
                <a:solidFill>
                  <a:srgbClr val="00B0F0"/>
                </a:solidFill>
                <a:cs typeface="+mn-ea"/>
                <a:sym typeface="+mn-lt"/>
              </a:rPr>
              <a:t>结束语</a:t>
            </a:r>
          </a:p>
        </p:txBody>
      </p:sp>
      <p:sp>
        <p:nvSpPr>
          <p:cNvPr id="32" name="矩形 31"/>
          <p:cNvSpPr/>
          <p:nvPr/>
        </p:nvSpPr>
        <p:spPr>
          <a:xfrm>
            <a:off x="959807" y="1882800"/>
            <a:ext cx="10233456" cy="3629000"/>
          </a:xfrm>
          <a:prstGeom prst="rect">
            <a:avLst/>
          </a:prstGeom>
          <a:noFill/>
          <a:ln w="1905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TextBox 504"/>
          <p:cNvSpPr txBox="1"/>
          <p:nvPr/>
        </p:nvSpPr>
        <p:spPr>
          <a:xfrm>
            <a:off x="1560959" y="2149624"/>
            <a:ext cx="9221341" cy="3062377"/>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sz="2400" b="1" smtClean="0">
                <a:solidFill>
                  <a:schemeClr val="bg1"/>
                </a:solidFill>
                <a:latin typeface="+mn-lt"/>
                <a:ea typeface="+mn-ea"/>
                <a:cs typeface="+mn-ea"/>
                <a:sym typeface="+mn-lt"/>
              </a:rPr>
              <a:t>首先</a:t>
            </a:r>
            <a:r>
              <a:rPr lang="zh-CN" altLang="en-US" b="1" smtClean="0">
                <a:solidFill>
                  <a:schemeClr val="bg1"/>
                </a:solidFill>
                <a:latin typeface="+mn-lt"/>
                <a:ea typeface="+mn-ea"/>
                <a:cs typeface="+mn-ea"/>
                <a:sym typeface="+mn-lt"/>
              </a:rPr>
              <a:t> </a:t>
            </a:r>
            <a:r>
              <a:rPr lang="zh-CN" altLang="en-US" smtClean="0">
                <a:solidFill>
                  <a:srgbClr val="00B0F0"/>
                </a:solidFill>
                <a:latin typeface="+mn-lt"/>
                <a:ea typeface="+mn-ea"/>
                <a:cs typeface="+mn-ea"/>
                <a:sym typeface="+mn-lt"/>
              </a:rPr>
              <a:t>感谢</a:t>
            </a:r>
            <a:r>
              <a:rPr lang="zh-CN" altLang="en-US" dirty="0">
                <a:solidFill>
                  <a:srgbClr val="00B0F0"/>
                </a:solidFill>
                <a:latin typeface="+mn-lt"/>
                <a:ea typeface="+mn-ea"/>
                <a:cs typeface="+mn-ea"/>
                <a:sym typeface="+mn-lt"/>
              </a:rPr>
              <a:t>您在百忙之中审阅我，当您打开这个文件时，您将开始对我的能力进行评估，对我的经历进行阅读；希望当您关闭这个胶片时，我能够契合您的要求，加入一个新的家庭，共同奋斗！您的内容打在这里，或者通过复制您的文本后，在此框中选择粘贴，并选择只保留文字。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en-US" altLang="zh-CN" dirty="0">
              <a:solidFill>
                <a:srgbClr val="00B0F0"/>
              </a:solidFill>
              <a:latin typeface="+mn-lt"/>
              <a:ea typeface="+mn-ea"/>
              <a:cs typeface="+mn-ea"/>
              <a:sym typeface="+mn-lt"/>
            </a:endParaRPr>
          </a:p>
          <a:p>
            <a:pPr algn="just">
              <a:lnSpc>
                <a:spcPct val="150000"/>
              </a:lnSpc>
              <a:spcAft>
                <a:spcPts val="1200"/>
              </a:spcAft>
            </a:pPr>
            <a:r>
              <a:rPr lang="zh-CN" altLang="en-US" dirty="0">
                <a:solidFill>
                  <a:srgbClr val="00B0F0"/>
                </a:solidFill>
                <a:latin typeface="+mn-lt"/>
                <a:ea typeface="+mn-ea"/>
                <a:cs typeface="+mn-ea"/>
                <a:sym typeface="+mn-lt"/>
              </a:rPr>
              <a:t>右键点击图片选择设置图片格式可直接替换图片。您的内容打在这里，或者通过复制您的文本后，在此框中选择粘贴，并选择只保留文字。在此录入上述图表的描述说明，在此录入上述图表的综合描述说明，在此录入上述图表的综合描述说明，在此录入上述图表的综合描述</a:t>
            </a:r>
            <a:r>
              <a:rPr lang="zh-CN" altLang="en-US" dirty="0" smtClean="0">
                <a:solidFill>
                  <a:srgbClr val="00B0F0"/>
                </a:solidFill>
                <a:latin typeface="+mn-lt"/>
                <a:ea typeface="+mn-ea"/>
                <a:cs typeface="+mn-ea"/>
                <a:sym typeface="+mn-lt"/>
              </a:rPr>
              <a:t>说明</a:t>
            </a:r>
            <a:r>
              <a:rPr lang="zh-CN" altLang="en-US" dirty="0">
                <a:solidFill>
                  <a:srgbClr val="00B0F0"/>
                </a:solidFill>
                <a:latin typeface="+mn-lt"/>
                <a:ea typeface="+mn-ea"/>
                <a:cs typeface="+mn-ea"/>
                <a:sym typeface="+mn-lt"/>
              </a:rPr>
              <a:t>在此录入上述图表的综合描述说明</a:t>
            </a:r>
            <a:r>
              <a:rPr lang="zh-CN" altLang="en-US" dirty="0" smtClean="0">
                <a:solidFill>
                  <a:srgbClr val="00B0F0"/>
                </a:solidFill>
                <a:latin typeface="+mn-lt"/>
                <a:ea typeface="+mn-ea"/>
                <a:cs typeface="+mn-ea"/>
                <a:sym typeface="+mn-lt"/>
              </a:rPr>
              <a:t>。</a:t>
            </a:r>
            <a:endParaRPr lang="en-US" altLang="zh-CN" dirty="0">
              <a:solidFill>
                <a:srgbClr val="00B0F0"/>
              </a:solidFill>
              <a:latin typeface="+mn-lt"/>
              <a:ea typeface="+mn-ea"/>
              <a:cs typeface="+mn-ea"/>
              <a:sym typeface="+mn-lt"/>
            </a:endParaRPr>
          </a:p>
        </p:txBody>
      </p:sp>
    </p:spTree>
    <p:extLst>
      <p:ext uri="{BB962C8B-B14F-4D97-AF65-F5344CB8AC3E}">
        <p14:creationId xmlns:p14="http://schemas.microsoft.com/office/powerpoint/2010/main" val="286137935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32"/>
                                        </p:tgtEl>
                                        <p:attrNameLst>
                                          <p:attrName>style.visibility</p:attrName>
                                        </p:attrNameLst>
                                      </p:cBhvr>
                                      <p:to>
                                        <p:strVal val="visible"/>
                                      </p:to>
                                    </p:set>
                                    <p:anim calcmode="lin" valueType="num">
                                      <p:cBhvr>
                                        <p:cTn id="10" dur="500" fill="hold"/>
                                        <p:tgtEl>
                                          <p:spTgt spid="32"/>
                                        </p:tgtEl>
                                        <p:attrNameLst>
                                          <p:attrName>ppt_w</p:attrName>
                                        </p:attrNameLst>
                                      </p:cBhvr>
                                      <p:tavLst>
                                        <p:tav tm="0">
                                          <p:val>
                                            <p:fltVal val="0"/>
                                          </p:val>
                                        </p:tav>
                                        <p:tav tm="100000">
                                          <p:val>
                                            <p:strVal val="#ppt_w"/>
                                          </p:val>
                                        </p:tav>
                                      </p:tavLst>
                                    </p:anim>
                                    <p:anim calcmode="lin" valueType="num">
                                      <p:cBhvr>
                                        <p:cTn id="11" dur="500" fill="hold"/>
                                        <p:tgtEl>
                                          <p:spTgt spid="32"/>
                                        </p:tgtEl>
                                        <p:attrNameLst>
                                          <p:attrName>ppt_h</p:attrName>
                                        </p:attrNameLst>
                                      </p:cBhvr>
                                      <p:tavLst>
                                        <p:tav tm="0">
                                          <p:val>
                                            <p:fltVal val="0"/>
                                          </p:val>
                                        </p:tav>
                                        <p:tav tm="100000">
                                          <p:val>
                                            <p:strVal val="#ppt_h"/>
                                          </p:val>
                                        </p:tav>
                                      </p:tavLst>
                                    </p:anim>
                                    <p:animEffect transition="in" filter="fade">
                                      <p:cBhvr>
                                        <p:cTn id="12" dur="500"/>
                                        <p:tgtEl>
                                          <p:spTgt spid="32"/>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33"/>
                                        </p:tgtEl>
                                        <p:attrNameLst>
                                          <p:attrName>style.visibility</p:attrName>
                                        </p:attrNameLst>
                                      </p:cBhvr>
                                      <p:to>
                                        <p:strVal val="visible"/>
                                      </p:to>
                                    </p:set>
                                    <p:animEffect transition="in" filter="fade">
                                      <p:cBhvr>
                                        <p:cTn id="15" dur="1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2"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公司简介</a:t>
            </a:r>
          </a:p>
        </p:txBody>
      </p:sp>
      <p:sp>
        <p:nvSpPr>
          <p:cNvPr id="2" name="矩形 1"/>
          <p:cNvSpPr/>
          <p:nvPr/>
        </p:nvSpPr>
        <p:spPr>
          <a:xfrm>
            <a:off x="862308" y="1843315"/>
            <a:ext cx="5175634" cy="2510971"/>
          </a:xfrm>
          <a:prstGeom prst="rect">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a:off x="6160021" y="1843315"/>
            <a:ext cx="3869349" cy="251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000" dirty="0">
                <a:solidFill>
                  <a:schemeClr val="bg1"/>
                </a:solidFill>
                <a:cs typeface="+mn-ea"/>
                <a:sym typeface="+mn-lt"/>
              </a:rPr>
              <a:t>某某</a:t>
            </a:r>
            <a:r>
              <a:rPr lang="zh-CN" altLang="en-US" sz="3000" dirty="0" smtClean="0">
                <a:solidFill>
                  <a:schemeClr val="bg1"/>
                </a:solidFill>
                <a:cs typeface="+mn-ea"/>
                <a:sym typeface="+mn-lt"/>
              </a:rPr>
              <a:t>公司</a:t>
            </a:r>
            <a:endParaRPr lang="en-US" altLang="zh-CN" sz="3000" dirty="0" smtClean="0">
              <a:solidFill>
                <a:schemeClr val="bg1"/>
              </a:solidFill>
              <a:cs typeface="+mn-ea"/>
              <a:sym typeface="+mn-lt"/>
            </a:endParaRPr>
          </a:p>
          <a:p>
            <a:r>
              <a:rPr lang="zh-CN" altLang="en-US" sz="1600" dirty="0" smtClean="0">
                <a:solidFill>
                  <a:schemeClr val="bg1"/>
                </a:solidFill>
                <a:cs typeface="+mn-ea"/>
                <a:sym typeface="+mn-lt"/>
              </a:rPr>
              <a:t>是</a:t>
            </a:r>
            <a:r>
              <a:rPr lang="zh-CN" altLang="en-US" sz="1600" dirty="0">
                <a:solidFill>
                  <a:schemeClr val="bg1"/>
                </a:solidFill>
                <a:cs typeface="+mn-ea"/>
                <a:sym typeface="+mn-lt"/>
              </a:rPr>
              <a:t>全球领先的综合通信解决方案提供商。公司将为全球160多个国家和地区的电信运营商和企业网客户提供创新技术与产品解决方案</a:t>
            </a:r>
            <a:r>
              <a:rPr lang="zh-CN" altLang="en-US" sz="1600" dirty="0" smtClean="0">
                <a:solidFill>
                  <a:schemeClr val="bg1"/>
                </a:solidFill>
                <a:cs typeface="+mn-ea"/>
                <a:sym typeface="+mn-lt"/>
              </a:rPr>
              <a:t>。</a:t>
            </a:r>
            <a:endParaRPr lang="zh-CN" altLang="en-US" sz="1600" dirty="0">
              <a:solidFill>
                <a:schemeClr val="bg1"/>
              </a:solidFill>
              <a:cs typeface="+mn-ea"/>
              <a:sym typeface="+mn-lt"/>
            </a:endParaRPr>
          </a:p>
        </p:txBody>
      </p:sp>
      <p:sp>
        <p:nvSpPr>
          <p:cNvPr id="3" name="矩形 2"/>
          <p:cNvSpPr/>
          <p:nvPr/>
        </p:nvSpPr>
        <p:spPr>
          <a:xfrm>
            <a:off x="862308" y="4661825"/>
            <a:ext cx="9167062" cy="1754326"/>
          </a:xfrm>
          <a:prstGeom prst="rect">
            <a:avLst/>
          </a:prstGeom>
        </p:spPr>
        <p:txBody>
          <a:bodyPr wrap="square">
            <a:spAutoFit/>
          </a:bodyPr>
          <a:lstStyle/>
          <a:p>
            <a:pPr algn="just">
              <a:lnSpc>
                <a:spcPct val="150000"/>
              </a:lnSpc>
            </a:pPr>
            <a:r>
              <a:rPr lang="zh-CN" altLang="en-US" sz="2400" dirty="0">
                <a:solidFill>
                  <a:srgbClr val="00B0F0"/>
                </a:solidFill>
                <a:cs typeface="+mn-ea"/>
                <a:sym typeface="+mn-lt"/>
              </a:rPr>
              <a:t>某某科技发展公司</a:t>
            </a:r>
            <a:r>
              <a:rPr lang="zh-CN" altLang="en-US" sz="1600" dirty="0">
                <a:solidFill>
                  <a:srgbClr val="00B0F0"/>
                </a:solidFill>
                <a:cs typeface="+mn-ea"/>
                <a:sym typeface="+mn-lt"/>
              </a:rPr>
              <a:t>是全球领先的综合通信解决方案提供商。公司将为全球160多个国家和地区的电信运营商和企业网客户提供创新技术与产品解决方案，让全世界用户享有语音、数据、多媒体、无线宽带等全方位沟通。公司成立于</a:t>
            </a:r>
            <a:r>
              <a:rPr lang="en-US" altLang="zh-CN" sz="1600" dirty="0">
                <a:solidFill>
                  <a:srgbClr val="00B0F0"/>
                </a:solidFill>
                <a:cs typeface="+mn-ea"/>
                <a:sym typeface="+mn-lt"/>
              </a:rPr>
              <a:t>2013</a:t>
            </a:r>
            <a:r>
              <a:rPr lang="zh-CN" altLang="en-US" sz="1600" dirty="0">
                <a:solidFill>
                  <a:srgbClr val="00B0F0"/>
                </a:solidFill>
                <a:cs typeface="+mn-ea"/>
                <a:sym typeface="+mn-lt"/>
              </a:rPr>
              <a:t>年，未来将在香港和深圳两地上市，是中国最大的通信设备上市公司。</a:t>
            </a:r>
          </a:p>
        </p:txBody>
      </p:sp>
    </p:spTree>
    <p:extLst>
      <p:ext uri="{BB962C8B-B14F-4D97-AF65-F5344CB8AC3E}">
        <p14:creationId xmlns:p14="http://schemas.microsoft.com/office/powerpoint/2010/main" val="245627586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anim calcmode="lin" valueType="num">
                                      <p:cBhvr>
                                        <p:cTn id="16" dur="1000" fill="hold"/>
                                        <p:tgtEl>
                                          <p:spTgt spid="38"/>
                                        </p:tgtEl>
                                        <p:attrNameLst>
                                          <p:attrName>ppt_x</p:attrName>
                                        </p:attrNameLst>
                                      </p:cBhvr>
                                      <p:tavLst>
                                        <p:tav tm="0">
                                          <p:val>
                                            <p:strVal val="#ppt_x"/>
                                          </p:val>
                                        </p:tav>
                                        <p:tav tm="100000">
                                          <p:val>
                                            <p:strVal val="#ppt_x"/>
                                          </p:val>
                                        </p:tav>
                                      </p:tavLst>
                                    </p:anim>
                                    <p:anim calcmode="lin" valueType="num">
                                      <p:cBhvr>
                                        <p:cTn id="17" dur="1000" fill="hold"/>
                                        <p:tgtEl>
                                          <p:spTgt spid="3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 grpId="0" animBg="1"/>
      <p:bldP spid="38" grpId="0" animBg="1"/>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9886521">
            <a:off x="2054041" y="2042390"/>
            <a:ext cx="2693906" cy="2693906"/>
          </a:xfrm>
          <a:prstGeom prst="blockArc">
            <a:avLst>
              <a:gd name="adj1" fmla="val 10800000"/>
              <a:gd name="adj2" fmla="val 6158360"/>
              <a:gd name="adj3" fmla="val 217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椭圆 4"/>
          <p:cNvSpPr/>
          <p:nvPr/>
        </p:nvSpPr>
        <p:spPr>
          <a:xfrm>
            <a:off x="2216208" y="2204557"/>
            <a:ext cx="2369571" cy="2369571"/>
          </a:xfrm>
          <a:prstGeom prst="ellipse">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001556" y="1843363"/>
            <a:ext cx="603115" cy="603115"/>
          </a:xfrm>
          <a:prstGeom prst="ellipse">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325760" y="4937734"/>
            <a:ext cx="447473" cy="447473"/>
          </a:xfrm>
          <a:prstGeom prst="ellipse">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615640" y="3604790"/>
            <a:ext cx="282104" cy="282104"/>
          </a:xfrm>
          <a:prstGeom prst="ellipse">
            <a:avLst/>
          </a:prstGeom>
          <a:blipFill>
            <a:blip r:embed="rId6"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301306" y="2483157"/>
            <a:ext cx="518616" cy="518616"/>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5" name="椭圆 14"/>
          <p:cNvSpPr/>
          <p:nvPr/>
        </p:nvSpPr>
        <p:spPr>
          <a:xfrm>
            <a:off x="1267806" y="3198360"/>
            <a:ext cx="159720" cy="159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263925" y="4728573"/>
            <a:ext cx="159720" cy="1597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cs typeface="+mn-ea"/>
              <a:sym typeface="+mn-lt"/>
            </a:endParaRPr>
          </a:p>
        </p:txBody>
      </p:sp>
      <p:sp>
        <p:nvSpPr>
          <p:cNvPr id="17" name="TextBox 1"/>
          <p:cNvSpPr txBox="1"/>
          <p:nvPr/>
        </p:nvSpPr>
        <p:spPr>
          <a:xfrm>
            <a:off x="5186348" y="2204557"/>
            <a:ext cx="5548314" cy="2400657"/>
          </a:xfrm>
          <a:prstGeom prst="rect">
            <a:avLst/>
          </a:prstGeom>
          <a:noFill/>
        </p:spPr>
        <p:txBody>
          <a:bodyPr wrap="none" rtlCol="0">
            <a:spAutoFit/>
          </a:bodyPr>
          <a:lstStyle/>
          <a:p>
            <a:pPr marL="0" lvl="1"/>
            <a:r>
              <a:rPr lang="en-US" altLang="zh-CN" sz="15000" spc="-300" smtClean="0">
                <a:solidFill>
                  <a:srgbClr val="00B0F0"/>
                </a:solidFill>
                <a:cs typeface="+mn-ea"/>
                <a:sym typeface="+mn-lt"/>
              </a:rPr>
              <a:t>T</a:t>
            </a:r>
            <a:r>
              <a:rPr lang="en-US" altLang="zh-CN" sz="10000" spc="-300" smtClean="0">
                <a:solidFill>
                  <a:srgbClr val="00B0F0"/>
                </a:solidFill>
                <a:cs typeface="+mn-ea"/>
                <a:sym typeface="+mn-lt"/>
              </a:rPr>
              <a:t>HANKS</a:t>
            </a:r>
            <a:endParaRPr lang="zh-CN" altLang="en-US" sz="10000" spc="-300" dirty="0">
              <a:solidFill>
                <a:srgbClr val="00B0F0"/>
              </a:solidFill>
              <a:cs typeface="+mn-ea"/>
              <a:sym typeface="+mn-lt"/>
            </a:endParaRPr>
          </a:p>
        </p:txBody>
      </p:sp>
    </p:spTree>
    <p:extLst>
      <p:ext uri="{BB962C8B-B14F-4D97-AF65-F5344CB8AC3E}">
        <p14:creationId xmlns:p14="http://schemas.microsoft.com/office/powerpoint/2010/main" val="21247632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a14="http://schemas.microsoft.com/office/drawing/2010/main"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2000"/>
                                        <p:tgtEl>
                                          <p:spTgt spid="1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par>
                                <p:cTn id="15" presetID="8" presetClass="emph" presetSubtype="0" fill="hold" grpId="1" nodeType="withEffect">
                                  <p:stCondLst>
                                    <p:cond delay="500"/>
                                  </p:stCondLst>
                                  <p:childTnLst>
                                    <p:animRot by="5400000">
                                      <p:cBhvr>
                                        <p:cTn id="16" dur="4500" fill="hold"/>
                                        <p:tgtEl>
                                          <p:spTgt spid="3"/>
                                        </p:tgtEl>
                                        <p:attrNameLst>
                                          <p:attrName>r</p:attrName>
                                        </p:attrNameLst>
                                      </p:cBhvr>
                                    </p:animRot>
                                  </p:childTnLst>
                                </p:cTn>
                              </p:par>
                              <p:par>
                                <p:cTn id="17" presetID="53" presetClass="entr" presetSubtype="16"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Effect transition="in" filter="fade">
                                      <p:cBhvr>
                                        <p:cTn id="21" dur="1000"/>
                                        <p:tgtEl>
                                          <p:spTgt spid="11"/>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Effect transition="in" filter="fade">
                                      <p:cBhvr>
                                        <p:cTn id="26" dur="1000"/>
                                        <p:tgtEl>
                                          <p:spTgt spid="16"/>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Effect transition="in" filter="fade">
                                      <p:cBhvr>
                                        <p:cTn id="31" dur="1000"/>
                                        <p:tgtEl>
                                          <p:spTgt spid="12"/>
                                        </p:tgtEl>
                                      </p:cBhvr>
                                    </p:animEffect>
                                  </p:childTnLst>
                                </p:cTn>
                              </p:par>
                              <p:par>
                                <p:cTn id="32" presetID="53" presetClass="entr" presetSubtype="16" fill="hold" grpId="0" nodeType="withEffect">
                                  <p:stCondLst>
                                    <p:cond delay="125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fltVal val="0"/>
                                          </p:val>
                                        </p:tav>
                                        <p:tav tm="100000">
                                          <p:val>
                                            <p:strVal val="#ppt_w"/>
                                          </p:val>
                                        </p:tav>
                                      </p:tavLst>
                                    </p:anim>
                                    <p:anim calcmode="lin" valueType="num">
                                      <p:cBhvr>
                                        <p:cTn id="35" dur="1000" fill="hold"/>
                                        <p:tgtEl>
                                          <p:spTgt spid="14"/>
                                        </p:tgtEl>
                                        <p:attrNameLst>
                                          <p:attrName>ppt_h</p:attrName>
                                        </p:attrNameLst>
                                      </p:cBhvr>
                                      <p:tavLst>
                                        <p:tav tm="0">
                                          <p:val>
                                            <p:fltVal val="0"/>
                                          </p:val>
                                        </p:tav>
                                        <p:tav tm="100000">
                                          <p:val>
                                            <p:strVal val="#ppt_h"/>
                                          </p:val>
                                        </p:tav>
                                      </p:tavLst>
                                    </p:anim>
                                    <p:animEffect transition="in" filter="fade">
                                      <p:cBhvr>
                                        <p:cTn id="36" dur="1000"/>
                                        <p:tgtEl>
                                          <p:spTgt spid="14"/>
                                        </p:tgtEl>
                                      </p:cBhvr>
                                    </p:animEffect>
                                  </p:childTnLst>
                                </p:cTn>
                              </p:par>
                              <p:par>
                                <p:cTn id="37" presetID="53" presetClass="entr" presetSubtype="16" fill="hold" grpId="0" nodeType="withEffect">
                                  <p:stCondLst>
                                    <p:cond delay="75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Effect transition="in" filter="fade">
                                      <p:cBhvr>
                                        <p:cTn id="41" dur="1000"/>
                                        <p:tgtEl>
                                          <p:spTgt spid="13"/>
                                        </p:tgtEl>
                                      </p:cBhvr>
                                    </p:animEffect>
                                  </p:childTnLst>
                                </p:cTn>
                              </p:par>
                              <p:par>
                                <p:cTn id="42" presetID="53" presetClass="entr" presetSubtype="16" fill="hold" grpId="0" nodeType="withEffect">
                                  <p:stCondLst>
                                    <p:cond delay="1750"/>
                                  </p:stCondLst>
                                  <p:childTnLst>
                                    <p:set>
                                      <p:cBhvr>
                                        <p:cTn id="43" dur="1" fill="hold">
                                          <p:stCondLst>
                                            <p:cond delay="0"/>
                                          </p:stCondLst>
                                        </p:cTn>
                                        <p:tgtEl>
                                          <p:spTgt spid="15"/>
                                        </p:tgtEl>
                                        <p:attrNameLst>
                                          <p:attrName>style.visibility</p:attrName>
                                        </p:attrNameLst>
                                      </p:cBhvr>
                                      <p:to>
                                        <p:strVal val="visible"/>
                                      </p:to>
                                    </p:set>
                                    <p:anim calcmode="lin" valueType="num">
                                      <p:cBhvr>
                                        <p:cTn id="44" dur="1000" fill="hold"/>
                                        <p:tgtEl>
                                          <p:spTgt spid="15"/>
                                        </p:tgtEl>
                                        <p:attrNameLst>
                                          <p:attrName>ppt_w</p:attrName>
                                        </p:attrNameLst>
                                      </p:cBhvr>
                                      <p:tavLst>
                                        <p:tav tm="0">
                                          <p:val>
                                            <p:fltVal val="0"/>
                                          </p:val>
                                        </p:tav>
                                        <p:tav tm="100000">
                                          <p:val>
                                            <p:strVal val="#ppt_w"/>
                                          </p:val>
                                        </p:tav>
                                      </p:tavLst>
                                    </p:anim>
                                    <p:anim calcmode="lin" valueType="num">
                                      <p:cBhvr>
                                        <p:cTn id="45" dur="1000" fill="hold"/>
                                        <p:tgtEl>
                                          <p:spTgt spid="15"/>
                                        </p:tgtEl>
                                        <p:attrNameLst>
                                          <p:attrName>ppt_h</p:attrName>
                                        </p:attrNameLst>
                                      </p:cBhvr>
                                      <p:tavLst>
                                        <p:tav tm="0">
                                          <p:val>
                                            <p:fltVal val="0"/>
                                          </p:val>
                                        </p:tav>
                                        <p:tav tm="100000">
                                          <p:val>
                                            <p:strVal val="#ppt_h"/>
                                          </p:val>
                                        </p:tav>
                                      </p:tavLst>
                                    </p:anim>
                                    <p:animEffect transition="in" filter="fade">
                                      <p:cBhvr>
                                        <p:cTn id="4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11" grpId="0" animBg="1"/>
      <p:bldP spid="12" grpId="0" animBg="1"/>
      <p:bldP spid="13" grpId="0" animBg="1"/>
      <p:bldP spid="14" grpId="0" animBg="1"/>
      <p:bldP spid="15" grpId="0" animBg="1"/>
      <p:bldP spid="16" grpId="0"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810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a:stCxn id="10" idx="6"/>
            <a:endCxn id="9" idx="2"/>
          </p:cNvCxnSpPr>
          <p:nvPr/>
        </p:nvCxnSpPr>
        <p:spPr>
          <a:xfrm>
            <a:off x="2788923" y="3015344"/>
            <a:ext cx="29116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团队介绍</a:t>
            </a:r>
          </a:p>
        </p:txBody>
      </p:sp>
      <p:sp>
        <p:nvSpPr>
          <p:cNvPr id="6" name="椭圆 5"/>
          <p:cNvSpPr/>
          <p:nvPr/>
        </p:nvSpPr>
        <p:spPr>
          <a:xfrm>
            <a:off x="4893806" y="1838550"/>
            <a:ext cx="2353587" cy="2353587"/>
          </a:xfrm>
          <a:prstGeom prst="ellipse">
            <a:avLst/>
          </a:prstGeom>
          <a:blipFill>
            <a:blip r:embed="rId3" cstate="screen">
              <a:extLst>
                <a:ext uri="{28A0092B-C50C-407E-A947-70E740481C1C}">
                  <a14:useLocalDpi xmlns:a14="http://schemas.microsoft.com/office/drawing/2010/main"/>
                </a:ext>
              </a:extLst>
            </a:blip>
            <a:stretch>
              <a:fillRect/>
            </a:stretch>
          </a:blip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9" name="椭圆 8"/>
          <p:cNvSpPr/>
          <p:nvPr/>
        </p:nvSpPr>
        <p:spPr>
          <a:xfrm>
            <a:off x="3080089" y="2254068"/>
            <a:ext cx="1522552" cy="152255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000" smtClean="0">
                <a:solidFill>
                  <a:schemeClr val="bg1"/>
                </a:solidFill>
                <a:cs typeface="+mn-ea"/>
                <a:sym typeface="+mn-lt"/>
              </a:rPr>
              <a:t>年轻</a:t>
            </a:r>
            <a:endParaRPr lang="zh-CN" altLang="en-US" sz="3000">
              <a:solidFill>
                <a:schemeClr val="bg1"/>
              </a:solidFill>
              <a:cs typeface="+mn-ea"/>
              <a:sym typeface="+mn-lt"/>
            </a:endParaRPr>
          </a:p>
        </p:txBody>
      </p:sp>
      <p:sp>
        <p:nvSpPr>
          <p:cNvPr id="10" name="椭圆 9"/>
          <p:cNvSpPr/>
          <p:nvPr/>
        </p:nvSpPr>
        <p:spPr>
          <a:xfrm>
            <a:off x="1266371" y="2254068"/>
            <a:ext cx="1522552" cy="152255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000" smtClean="0">
                <a:solidFill>
                  <a:schemeClr val="bg1"/>
                </a:solidFill>
                <a:cs typeface="+mn-ea"/>
                <a:sym typeface="+mn-lt"/>
              </a:rPr>
              <a:t>专业</a:t>
            </a:r>
            <a:endParaRPr lang="zh-CN" altLang="en-US" sz="3000">
              <a:solidFill>
                <a:schemeClr val="bg1"/>
              </a:solidFill>
              <a:cs typeface="+mn-ea"/>
              <a:sym typeface="+mn-lt"/>
            </a:endParaRPr>
          </a:p>
        </p:txBody>
      </p:sp>
      <p:sp>
        <p:nvSpPr>
          <p:cNvPr id="11" name="椭圆 10"/>
          <p:cNvSpPr/>
          <p:nvPr/>
        </p:nvSpPr>
        <p:spPr>
          <a:xfrm>
            <a:off x="7538559" y="2254068"/>
            <a:ext cx="1522552" cy="152255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000" smtClean="0">
                <a:solidFill>
                  <a:schemeClr val="bg1"/>
                </a:solidFill>
                <a:cs typeface="+mn-ea"/>
                <a:sym typeface="+mn-lt"/>
              </a:rPr>
              <a:t>有</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梦想</a:t>
            </a:r>
            <a:endParaRPr lang="zh-CN" altLang="en-US" sz="3000">
              <a:solidFill>
                <a:schemeClr val="bg1"/>
              </a:solidFill>
              <a:cs typeface="+mn-ea"/>
              <a:sym typeface="+mn-lt"/>
            </a:endParaRPr>
          </a:p>
        </p:txBody>
      </p:sp>
      <p:sp>
        <p:nvSpPr>
          <p:cNvPr id="12" name="椭圆 11"/>
          <p:cNvSpPr/>
          <p:nvPr/>
        </p:nvSpPr>
        <p:spPr>
          <a:xfrm>
            <a:off x="9352277" y="2254068"/>
            <a:ext cx="1522552" cy="152255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000" smtClean="0">
                <a:solidFill>
                  <a:schemeClr val="bg1"/>
                </a:solidFill>
                <a:cs typeface="+mn-ea"/>
                <a:sym typeface="+mn-lt"/>
              </a:rPr>
              <a:t>行动</a:t>
            </a:r>
            <a:endParaRPr lang="en-US" altLang="zh-CN" sz="3000" smtClean="0">
              <a:solidFill>
                <a:schemeClr val="bg1"/>
              </a:solidFill>
              <a:cs typeface="+mn-ea"/>
              <a:sym typeface="+mn-lt"/>
            </a:endParaRPr>
          </a:p>
          <a:p>
            <a:pPr algn="ctr"/>
            <a:r>
              <a:rPr lang="zh-CN" altLang="en-US" sz="3000" smtClean="0">
                <a:solidFill>
                  <a:schemeClr val="bg1"/>
                </a:solidFill>
                <a:cs typeface="+mn-ea"/>
                <a:sym typeface="+mn-lt"/>
              </a:rPr>
              <a:t>力强</a:t>
            </a:r>
            <a:endParaRPr lang="zh-CN" altLang="en-US" sz="3000">
              <a:solidFill>
                <a:schemeClr val="bg1"/>
              </a:solidFill>
              <a:cs typeface="+mn-ea"/>
              <a:sym typeface="+mn-lt"/>
            </a:endParaRPr>
          </a:p>
        </p:txBody>
      </p:sp>
      <p:cxnSp>
        <p:nvCxnSpPr>
          <p:cNvPr id="19" name="直接连接符 18"/>
          <p:cNvCxnSpPr>
            <a:stCxn id="9" idx="6"/>
            <a:endCxn id="6" idx="2"/>
          </p:cNvCxnSpPr>
          <p:nvPr/>
        </p:nvCxnSpPr>
        <p:spPr>
          <a:xfrm>
            <a:off x="4602641" y="3015344"/>
            <a:ext cx="29116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6"/>
            <a:endCxn id="11" idx="2"/>
          </p:cNvCxnSpPr>
          <p:nvPr/>
        </p:nvCxnSpPr>
        <p:spPr>
          <a:xfrm>
            <a:off x="7247393" y="3015344"/>
            <a:ext cx="29116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6"/>
            <a:endCxn id="12" idx="2"/>
          </p:cNvCxnSpPr>
          <p:nvPr/>
        </p:nvCxnSpPr>
        <p:spPr>
          <a:xfrm>
            <a:off x="9061111" y="3015344"/>
            <a:ext cx="29116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79500" y="4442220"/>
            <a:ext cx="10172700" cy="1754326"/>
          </a:xfrm>
          <a:prstGeom prst="rect">
            <a:avLst/>
          </a:prstGeom>
        </p:spPr>
        <p:txBody>
          <a:bodyPr wrap="square">
            <a:spAutoFit/>
          </a:bodyPr>
          <a:lstStyle/>
          <a:p>
            <a:pPr algn="just">
              <a:lnSpc>
                <a:spcPct val="150000"/>
              </a:lnSpc>
            </a:pPr>
            <a:r>
              <a:rPr lang="zh-CN" altLang="en-US" sz="1200" dirty="0" smtClean="0">
                <a:solidFill>
                  <a:srgbClr val="00B0F0"/>
                </a:solidFill>
                <a:cs typeface="+mn-ea"/>
                <a:sym typeface="+mn-lt"/>
              </a:rPr>
              <a:t>团队</a:t>
            </a:r>
            <a:r>
              <a:rPr lang="zh-CN" altLang="en-US" sz="1200" dirty="0">
                <a:solidFill>
                  <a:srgbClr val="00B0F0"/>
                </a:solidFill>
                <a:cs typeface="+mn-ea"/>
                <a:sym typeface="+mn-lt"/>
              </a:rPr>
              <a:t>是指拥有共同目标，并且具有不同能力的一小群人有意识的协调行为或力的系统，这群人就如同人的五官一样，共同协作维持一个人的生存，缺一不可</a:t>
            </a:r>
            <a:r>
              <a:rPr lang="zh-CN" altLang="en-US" sz="1200" dirty="0" smtClean="0">
                <a:solidFill>
                  <a:srgbClr val="00B0F0"/>
                </a:solidFill>
                <a:cs typeface="+mn-ea"/>
                <a:sym typeface="+mn-lt"/>
              </a:rPr>
              <a:t>。</a:t>
            </a:r>
            <a:endParaRPr lang="en-US" altLang="zh-CN" sz="1200" dirty="0" smtClean="0">
              <a:solidFill>
                <a:srgbClr val="00B0F0"/>
              </a:solidFill>
              <a:cs typeface="+mn-ea"/>
              <a:sym typeface="+mn-lt"/>
            </a:endParaRPr>
          </a:p>
          <a:p>
            <a:pPr algn="just">
              <a:lnSpc>
                <a:spcPct val="150000"/>
              </a:lnSpc>
            </a:pPr>
            <a:r>
              <a:rPr lang="zh-CN" altLang="en-US" sz="1200" dirty="0" smtClean="0">
                <a:solidFill>
                  <a:srgbClr val="00B0F0"/>
                </a:solidFill>
                <a:cs typeface="+mn-ea"/>
                <a:sym typeface="+mn-lt"/>
              </a:rPr>
              <a:t>我们</a:t>
            </a:r>
            <a:r>
              <a:rPr lang="zh-CN" altLang="en-US" sz="1200" dirty="0">
                <a:solidFill>
                  <a:srgbClr val="00B0F0"/>
                </a:solidFill>
                <a:cs typeface="+mn-ea"/>
                <a:sym typeface="+mn-lt"/>
              </a:rPr>
              <a:t>是一支专业的团队。我们的成员拥有多年的信息安全专业技术背景，来自国内知名安全公司的一线骨干</a:t>
            </a:r>
            <a:r>
              <a:rPr lang="zh-CN" altLang="en-US" sz="1200" dirty="0" smtClean="0">
                <a:solidFill>
                  <a:srgbClr val="00B0F0"/>
                </a:solidFill>
                <a:cs typeface="+mn-ea"/>
                <a:sym typeface="+mn-lt"/>
              </a:rPr>
              <a:t>。</a:t>
            </a:r>
            <a:endParaRPr lang="en-US" altLang="zh-CN" sz="1200" dirty="0" smtClean="0">
              <a:solidFill>
                <a:srgbClr val="00B0F0"/>
              </a:solidFill>
              <a:cs typeface="+mn-ea"/>
              <a:sym typeface="+mn-lt"/>
            </a:endParaRPr>
          </a:p>
          <a:p>
            <a:pPr algn="just">
              <a:lnSpc>
                <a:spcPct val="150000"/>
              </a:lnSpc>
            </a:pPr>
            <a:r>
              <a:rPr lang="zh-CN" altLang="en-US" sz="1200" dirty="0" smtClean="0">
                <a:solidFill>
                  <a:srgbClr val="00B0F0"/>
                </a:solidFill>
                <a:cs typeface="+mn-ea"/>
                <a:sym typeface="+mn-lt"/>
              </a:rPr>
              <a:t>我们</a:t>
            </a:r>
            <a:r>
              <a:rPr lang="zh-CN" altLang="en-US" sz="1200" dirty="0">
                <a:solidFill>
                  <a:srgbClr val="00B0F0"/>
                </a:solidFill>
                <a:cs typeface="+mn-ea"/>
                <a:sym typeface="+mn-lt"/>
              </a:rPr>
              <a:t>是一支年轻的团队。我们的平均年龄仅有</a:t>
            </a:r>
            <a:r>
              <a:rPr lang="en-US" altLang="zh-CN" sz="1200" dirty="0">
                <a:solidFill>
                  <a:srgbClr val="00B0F0"/>
                </a:solidFill>
                <a:cs typeface="+mn-ea"/>
                <a:sym typeface="+mn-lt"/>
              </a:rPr>
              <a:t>26</a:t>
            </a:r>
            <a:r>
              <a:rPr lang="zh-CN" altLang="en-US" sz="1200" dirty="0">
                <a:solidFill>
                  <a:srgbClr val="00B0F0"/>
                </a:solidFill>
                <a:cs typeface="+mn-ea"/>
                <a:sym typeface="+mn-lt"/>
              </a:rPr>
              <a:t>岁，充满了朝气和创新精神</a:t>
            </a:r>
            <a:r>
              <a:rPr lang="zh-CN" altLang="en-US" sz="1200" dirty="0" smtClean="0">
                <a:solidFill>
                  <a:srgbClr val="00B0F0"/>
                </a:solidFill>
                <a:cs typeface="+mn-ea"/>
                <a:sym typeface="+mn-lt"/>
              </a:rPr>
              <a:t>。</a:t>
            </a:r>
            <a:endParaRPr lang="en-US" altLang="zh-CN" sz="1200" dirty="0" smtClean="0">
              <a:solidFill>
                <a:srgbClr val="00B0F0"/>
              </a:solidFill>
              <a:cs typeface="+mn-ea"/>
              <a:sym typeface="+mn-lt"/>
            </a:endParaRPr>
          </a:p>
          <a:p>
            <a:pPr algn="just">
              <a:lnSpc>
                <a:spcPct val="150000"/>
              </a:lnSpc>
            </a:pPr>
            <a:r>
              <a:rPr lang="zh-CN" altLang="en-US" sz="1200" dirty="0" smtClean="0">
                <a:solidFill>
                  <a:srgbClr val="00B0F0"/>
                </a:solidFill>
                <a:cs typeface="+mn-ea"/>
                <a:sym typeface="+mn-lt"/>
              </a:rPr>
              <a:t>我们</a:t>
            </a:r>
            <a:r>
              <a:rPr lang="zh-CN" altLang="en-US" sz="1200" dirty="0">
                <a:solidFill>
                  <a:srgbClr val="00B0F0"/>
                </a:solidFill>
                <a:cs typeface="+mn-ea"/>
                <a:sym typeface="+mn-lt"/>
              </a:rPr>
              <a:t>是一支专注的团队。我们坚信，安全的品牌源自客户的信任。只有专注，才能做好安全</a:t>
            </a:r>
            <a:r>
              <a:rPr lang="zh-CN" altLang="en-US" sz="1200" dirty="0" smtClean="0">
                <a:solidFill>
                  <a:srgbClr val="00B0F0"/>
                </a:solidFill>
                <a:cs typeface="+mn-ea"/>
                <a:sym typeface="+mn-lt"/>
              </a:rPr>
              <a:t>。</a:t>
            </a:r>
            <a:endParaRPr lang="en-US" altLang="zh-CN" sz="1200" dirty="0" smtClean="0">
              <a:solidFill>
                <a:srgbClr val="00B0F0"/>
              </a:solidFill>
              <a:cs typeface="+mn-ea"/>
              <a:sym typeface="+mn-lt"/>
            </a:endParaRPr>
          </a:p>
          <a:p>
            <a:pPr algn="just">
              <a:lnSpc>
                <a:spcPct val="150000"/>
              </a:lnSpc>
            </a:pPr>
            <a:r>
              <a:rPr lang="zh-CN" altLang="en-US" sz="1200" dirty="0" smtClean="0">
                <a:solidFill>
                  <a:srgbClr val="00B0F0"/>
                </a:solidFill>
                <a:cs typeface="+mn-ea"/>
                <a:sym typeface="+mn-lt"/>
              </a:rPr>
              <a:t>我们</a:t>
            </a:r>
            <a:r>
              <a:rPr lang="zh-CN" altLang="en-US" sz="1200" dirty="0">
                <a:solidFill>
                  <a:srgbClr val="00B0F0"/>
                </a:solidFill>
                <a:cs typeface="+mn-ea"/>
                <a:sym typeface="+mn-lt"/>
              </a:rPr>
              <a:t>是一支有梦想的团队。我们来自五湖四海，因为一个共同的梦想：做一家真正优秀的信息安全企业，为客户提供最可靠的互联网安全防护。</a:t>
            </a:r>
          </a:p>
        </p:txBody>
      </p:sp>
    </p:spTree>
    <p:extLst>
      <p:ext uri="{BB962C8B-B14F-4D97-AF65-F5344CB8AC3E}">
        <p14:creationId xmlns:p14="http://schemas.microsoft.com/office/powerpoint/2010/main" val="379690466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50"/>
                                        <p:tgtEl>
                                          <p:spTgt spid="21"/>
                                        </p:tgtEl>
                                      </p:cBhvr>
                                    </p:animEffect>
                                  </p:childTnLst>
                                </p:cTn>
                              </p:par>
                              <p:par>
                                <p:cTn id="18" presetID="2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250"/>
                                        <p:tgtEl>
                                          <p:spTgt spid="19"/>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750"/>
                            </p:stCondLst>
                            <p:childTnLst>
                              <p:par>
                                <p:cTn id="29" presetID="22" presetClass="entr" presetSubtype="8"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250"/>
                                        <p:tgtEl>
                                          <p:spTgt spid="23"/>
                                        </p:tgtEl>
                                      </p:cBhvr>
                                    </p:animEffect>
                                  </p:childTnLst>
                                </p:cTn>
                              </p:par>
                              <p:par>
                                <p:cTn id="32" presetID="22" presetClass="entr" presetSubtype="2"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250"/>
                                        <p:tgtEl>
                                          <p:spTgt spid="13"/>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6" grpId="0" animBg="1"/>
      <p:bldP spid="9" grpId="0" animBg="1"/>
      <p:bldP spid="10" grpId="0" animBg="1"/>
      <p:bldP spid="11" grpId="0" animBg="1"/>
      <p:bldP spid="12"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项目成员</a:t>
            </a:r>
          </a:p>
        </p:txBody>
      </p:sp>
      <p:sp>
        <p:nvSpPr>
          <p:cNvPr id="3" name="矩形 2"/>
          <p:cNvSpPr/>
          <p:nvPr/>
        </p:nvSpPr>
        <p:spPr>
          <a:xfrm>
            <a:off x="2058398" y="1755531"/>
            <a:ext cx="1104900" cy="1104900"/>
          </a:xfrm>
          <a:prstGeom prst="rect">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20" name="组合 19"/>
          <p:cNvGrpSpPr/>
          <p:nvPr/>
        </p:nvGrpSpPr>
        <p:grpSpPr>
          <a:xfrm>
            <a:off x="1559287" y="2863606"/>
            <a:ext cx="2103121" cy="2068105"/>
            <a:chOff x="1559287" y="2863606"/>
            <a:chExt cx="2103121" cy="2068105"/>
          </a:xfrm>
        </p:grpSpPr>
        <p:cxnSp>
          <p:nvCxnSpPr>
            <p:cNvPr id="5" name="直接箭头连接符 4"/>
            <p:cNvCxnSpPr/>
            <p:nvPr/>
          </p:nvCxnSpPr>
          <p:spPr>
            <a:xfrm>
              <a:off x="2614023" y="2863606"/>
              <a:ext cx="0" cy="1028700"/>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559287" y="4470046"/>
              <a:ext cx="2103121" cy="461665"/>
            </a:xfrm>
            <a:prstGeom prst="rect">
              <a:avLst/>
            </a:prstGeom>
          </p:spPr>
          <p:txBody>
            <a:bodyPr wrap="square">
              <a:spAutoFit/>
            </a:bodyPr>
            <a:lstStyle/>
            <a:p>
              <a:pPr>
                <a:spcBef>
                  <a:spcPct val="0"/>
                </a:spcBef>
              </a:pPr>
              <a:r>
                <a:rPr lang="zh-CN" altLang="en-US" sz="800" smtClean="0">
                  <a:solidFill>
                    <a:srgbClr val="00B0F0"/>
                  </a:solidFill>
                  <a:cs typeface="+mn-ea"/>
                  <a:sym typeface="+mn-lt"/>
                </a:rPr>
                <a:t>点击输入简要文字介绍，文字内容需概括精炼，不用多余的文字修饰，言简意赅的说明分项内容</a:t>
              </a:r>
              <a:endParaRPr lang="en-US" altLang="zh-CN" sz="800" b="1" cap="all" dirty="0">
                <a:solidFill>
                  <a:srgbClr val="00B0F0"/>
                </a:solidFill>
                <a:cs typeface="+mn-ea"/>
                <a:sym typeface="+mn-lt"/>
              </a:endParaRPr>
            </a:p>
          </p:txBody>
        </p:sp>
        <p:sp>
          <p:nvSpPr>
            <p:cNvPr id="14" name="矩形 13"/>
            <p:cNvSpPr/>
            <p:nvPr/>
          </p:nvSpPr>
          <p:spPr>
            <a:xfrm>
              <a:off x="2185090" y="4214460"/>
              <a:ext cx="851515" cy="292388"/>
            </a:xfrm>
            <a:prstGeom prst="rect">
              <a:avLst/>
            </a:prstGeom>
          </p:spPr>
          <p:txBody>
            <a:bodyPr wrap="none">
              <a:spAutoFit/>
            </a:bodyPr>
            <a:lstStyle/>
            <a:p>
              <a:pPr algn="ctr">
                <a:spcBef>
                  <a:spcPct val="0"/>
                </a:spcBef>
              </a:pPr>
              <a:r>
                <a:rPr lang="zh-CN" altLang="en-US" sz="1300" cap="all">
                  <a:solidFill>
                    <a:srgbClr val="00B0F0"/>
                  </a:solidFill>
                  <a:cs typeface="+mn-ea"/>
                  <a:sym typeface="+mn-lt"/>
                </a:rPr>
                <a:t>职务名称</a:t>
              </a:r>
              <a:endParaRPr lang="en-US" altLang="zh-CN" sz="1300" cap="all">
                <a:solidFill>
                  <a:srgbClr val="00B0F0"/>
                </a:solidFill>
                <a:cs typeface="+mn-ea"/>
                <a:sym typeface="+mn-lt"/>
              </a:endParaRPr>
            </a:p>
          </p:txBody>
        </p:sp>
        <p:sp>
          <p:nvSpPr>
            <p:cNvPr id="15" name="矩形 14"/>
            <p:cNvSpPr/>
            <p:nvPr/>
          </p:nvSpPr>
          <p:spPr>
            <a:xfrm>
              <a:off x="2172266" y="3839785"/>
              <a:ext cx="877163" cy="458908"/>
            </a:xfrm>
            <a:prstGeom prst="rect">
              <a:avLst/>
            </a:prstGeom>
          </p:spPr>
          <p:txBody>
            <a:bodyPr wrap="none">
              <a:spAutoFit/>
            </a:bodyPr>
            <a:lstStyle/>
            <a:p>
              <a:pPr algn="ctr">
                <a:lnSpc>
                  <a:spcPct val="150000"/>
                </a:lnSpc>
                <a:spcBef>
                  <a:spcPct val="0"/>
                </a:spcBef>
              </a:pPr>
              <a:r>
                <a:rPr lang="zh-CN" altLang="en-US" cap="all">
                  <a:solidFill>
                    <a:schemeClr val="bg1"/>
                  </a:solidFill>
                  <a:cs typeface="+mn-ea"/>
                  <a:sym typeface="+mn-lt"/>
                </a:rPr>
                <a:t>张某某</a:t>
              </a:r>
              <a:endParaRPr lang="en-US" altLang="zh-CN" cap="all">
                <a:solidFill>
                  <a:schemeClr val="bg1"/>
                </a:solidFill>
                <a:cs typeface="+mn-ea"/>
                <a:sym typeface="+mn-lt"/>
              </a:endParaRPr>
            </a:p>
          </p:txBody>
        </p:sp>
      </p:grpSp>
      <p:sp>
        <p:nvSpPr>
          <p:cNvPr id="25" name="矩形 24"/>
          <p:cNvSpPr/>
          <p:nvPr/>
        </p:nvSpPr>
        <p:spPr>
          <a:xfrm>
            <a:off x="3828913" y="2458915"/>
            <a:ext cx="1104900" cy="1104900"/>
          </a:xfrm>
          <a:prstGeom prst="rect">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54" name="组合 53"/>
          <p:cNvGrpSpPr/>
          <p:nvPr/>
        </p:nvGrpSpPr>
        <p:grpSpPr>
          <a:xfrm>
            <a:off x="3329802" y="3566990"/>
            <a:ext cx="2103121" cy="2785540"/>
            <a:chOff x="3329802" y="3566990"/>
            <a:chExt cx="2103121" cy="2785540"/>
          </a:xfrm>
        </p:grpSpPr>
        <p:cxnSp>
          <p:nvCxnSpPr>
            <p:cNvPr id="26" name="直接箭头连接符 25"/>
            <p:cNvCxnSpPr/>
            <p:nvPr/>
          </p:nvCxnSpPr>
          <p:spPr>
            <a:xfrm>
              <a:off x="4384538" y="3566990"/>
              <a:ext cx="0" cy="1693614"/>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329802" y="5890865"/>
              <a:ext cx="2103121" cy="461665"/>
            </a:xfrm>
            <a:prstGeom prst="rect">
              <a:avLst/>
            </a:prstGeom>
          </p:spPr>
          <p:txBody>
            <a:bodyPr wrap="square">
              <a:spAutoFit/>
            </a:bodyPr>
            <a:lstStyle/>
            <a:p>
              <a:pPr>
                <a:spcBef>
                  <a:spcPct val="0"/>
                </a:spcBef>
              </a:pPr>
              <a:r>
                <a:rPr lang="zh-CN" altLang="en-US" sz="800" smtClean="0">
                  <a:solidFill>
                    <a:srgbClr val="00B0F0"/>
                  </a:solidFill>
                  <a:cs typeface="+mn-ea"/>
                  <a:sym typeface="+mn-lt"/>
                </a:rPr>
                <a:t>点击输入简要文字介绍，文字内容需概括精炼，不用多余的文字修饰，言简意赅的说明分项内容</a:t>
              </a:r>
              <a:endParaRPr lang="en-US" altLang="zh-CN" sz="800" b="1" cap="all" dirty="0">
                <a:solidFill>
                  <a:srgbClr val="00B0F0"/>
                </a:solidFill>
                <a:cs typeface="+mn-ea"/>
                <a:sym typeface="+mn-lt"/>
              </a:endParaRPr>
            </a:p>
          </p:txBody>
        </p:sp>
        <p:sp>
          <p:nvSpPr>
            <p:cNvPr id="28" name="矩形 27"/>
            <p:cNvSpPr/>
            <p:nvPr/>
          </p:nvSpPr>
          <p:spPr>
            <a:xfrm>
              <a:off x="3955605" y="5635279"/>
              <a:ext cx="851515" cy="292388"/>
            </a:xfrm>
            <a:prstGeom prst="rect">
              <a:avLst/>
            </a:prstGeom>
          </p:spPr>
          <p:txBody>
            <a:bodyPr wrap="none">
              <a:spAutoFit/>
            </a:bodyPr>
            <a:lstStyle/>
            <a:p>
              <a:pPr algn="ctr">
                <a:spcBef>
                  <a:spcPct val="0"/>
                </a:spcBef>
              </a:pPr>
              <a:r>
                <a:rPr lang="zh-CN" altLang="en-US" sz="1300" cap="all">
                  <a:solidFill>
                    <a:srgbClr val="00B0F0"/>
                  </a:solidFill>
                  <a:cs typeface="+mn-ea"/>
                  <a:sym typeface="+mn-lt"/>
                </a:rPr>
                <a:t>职务名称</a:t>
              </a:r>
              <a:endParaRPr lang="en-US" altLang="zh-CN" sz="1300" cap="all">
                <a:solidFill>
                  <a:srgbClr val="00B0F0"/>
                </a:solidFill>
                <a:cs typeface="+mn-ea"/>
                <a:sym typeface="+mn-lt"/>
              </a:endParaRPr>
            </a:p>
          </p:txBody>
        </p:sp>
        <p:sp>
          <p:nvSpPr>
            <p:cNvPr id="29" name="矩形 28"/>
            <p:cNvSpPr/>
            <p:nvPr/>
          </p:nvSpPr>
          <p:spPr>
            <a:xfrm>
              <a:off x="3942781" y="5260604"/>
              <a:ext cx="877163" cy="458908"/>
            </a:xfrm>
            <a:prstGeom prst="rect">
              <a:avLst/>
            </a:prstGeom>
          </p:spPr>
          <p:txBody>
            <a:bodyPr wrap="none">
              <a:spAutoFit/>
            </a:bodyPr>
            <a:lstStyle/>
            <a:p>
              <a:pPr algn="ctr">
                <a:lnSpc>
                  <a:spcPct val="150000"/>
                </a:lnSpc>
                <a:spcBef>
                  <a:spcPct val="0"/>
                </a:spcBef>
              </a:pPr>
              <a:r>
                <a:rPr lang="zh-CN" altLang="en-US" cap="all" smtClean="0">
                  <a:solidFill>
                    <a:schemeClr val="bg1"/>
                  </a:solidFill>
                  <a:cs typeface="+mn-ea"/>
                  <a:sym typeface="+mn-lt"/>
                </a:rPr>
                <a:t>李某某</a:t>
              </a:r>
              <a:endParaRPr lang="en-US" altLang="zh-CN" cap="all">
                <a:solidFill>
                  <a:schemeClr val="bg1"/>
                </a:solidFill>
                <a:cs typeface="+mn-ea"/>
                <a:sym typeface="+mn-lt"/>
              </a:endParaRPr>
            </a:p>
          </p:txBody>
        </p:sp>
      </p:grpSp>
      <p:sp>
        <p:nvSpPr>
          <p:cNvPr id="31" name="矩形 30"/>
          <p:cNvSpPr/>
          <p:nvPr/>
        </p:nvSpPr>
        <p:spPr>
          <a:xfrm>
            <a:off x="5599428" y="1755531"/>
            <a:ext cx="1104900" cy="1104900"/>
          </a:xfrm>
          <a:prstGeom prst="rect">
            <a:avLst/>
          </a:prstGeom>
          <a:blipFill>
            <a:blip r:embed="rId5"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55" name="组合 54"/>
          <p:cNvGrpSpPr/>
          <p:nvPr/>
        </p:nvGrpSpPr>
        <p:grpSpPr>
          <a:xfrm>
            <a:off x="5100317" y="2863606"/>
            <a:ext cx="2103121" cy="2068105"/>
            <a:chOff x="5100317" y="2863606"/>
            <a:chExt cx="2103121" cy="2068105"/>
          </a:xfrm>
        </p:grpSpPr>
        <p:cxnSp>
          <p:nvCxnSpPr>
            <p:cNvPr id="32" name="直接箭头连接符 31"/>
            <p:cNvCxnSpPr/>
            <p:nvPr/>
          </p:nvCxnSpPr>
          <p:spPr>
            <a:xfrm>
              <a:off x="6155053" y="2863606"/>
              <a:ext cx="0" cy="1028700"/>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100317" y="4470046"/>
              <a:ext cx="2103121" cy="461665"/>
            </a:xfrm>
            <a:prstGeom prst="rect">
              <a:avLst/>
            </a:prstGeom>
          </p:spPr>
          <p:txBody>
            <a:bodyPr wrap="square">
              <a:spAutoFit/>
            </a:bodyPr>
            <a:lstStyle/>
            <a:p>
              <a:pPr>
                <a:spcBef>
                  <a:spcPct val="0"/>
                </a:spcBef>
              </a:pPr>
              <a:r>
                <a:rPr lang="zh-CN" altLang="en-US" sz="800" smtClean="0">
                  <a:solidFill>
                    <a:srgbClr val="00B0F0"/>
                  </a:solidFill>
                  <a:cs typeface="+mn-ea"/>
                  <a:sym typeface="+mn-lt"/>
                </a:rPr>
                <a:t>点击输入简要文字介绍，文字内容需概括精炼，不用多余的文字修饰，言简意赅的说明分项内容</a:t>
              </a:r>
              <a:endParaRPr lang="en-US" altLang="zh-CN" sz="800" b="1" cap="all" dirty="0">
                <a:solidFill>
                  <a:srgbClr val="00B0F0"/>
                </a:solidFill>
                <a:cs typeface="+mn-ea"/>
                <a:sym typeface="+mn-lt"/>
              </a:endParaRPr>
            </a:p>
          </p:txBody>
        </p:sp>
        <p:sp>
          <p:nvSpPr>
            <p:cNvPr id="34" name="矩形 33"/>
            <p:cNvSpPr/>
            <p:nvPr/>
          </p:nvSpPr>
          <p:spPr>
            <a:xfrm>
              <a:off x="5726120" y="4214460"/>
              <a:ext cx="851515" cy="292388"/>
            </a:xfrm>
            <a:prstGeom prst="rect">
              <a:avLst/>
            </a:prstGeom>
          </p:spPr>
          <p:txBody>
            <a:bodyPr wrap="none">
              <a:spAutoFit/>
            </a:bodyPr>
            <a:lstStyle/>
            <a:p>
              <a:pPr algn="ctr">
                <a:spcBef>
                  <a:spcPct val="0"/>
                </a:spcBef>
              </a:pPr>
              <a:r>
                <a:rPr lang="zh-CN" altLang="en-US" sz="1300" cap="all">
                  <a:solidFill>
                    <a:srgbClr val="00B0F0"/>
                  </a:solidFill>
                  <a:cs typeface="+mn-ea"/>
                  <a:sym typeface="+mn-lt"/>
                </a:rPr>
                <a:t>职务名称</a:t>
              </a:r>
              <a:endParaRPr lang="en-US" altLang="zh-CN" sz="1300" cap="all">
                <a:solidFill>
                  <a:srgbClr val="00B0F0"/>
                </a:solidFill>
                <a:cs typeface="+mn-ea"/>
                <a:sym typeface="+mn-lt"/>
              </a:endParaRPr>
            </a:p>
          </p:txBody>
        </p:sp>
        <p:sp>
          <p:nvSpPr>
            <p:cNvPr id="35" name="矩形 34"/>
            <p:cNvSpPr/>
            <p:nvPr/>
          </p:nvSpPr>
          <p:spPr>
            <a:xfrm>
              <a:off x="5713296" y="3839785"/>
              <a:ext cx="877163" cy="458908"/>
            </a:xfrm>
            <a:prstGeom prst="rect">
              <a:avLst/>
            </a:prstGeom>
          </p:spPr>
          <p:txBody>
            <a:bodyPr wrap="none">
              <a:spAutoFit/>
            </a:bodyPr>
            <a:lstStyle/>
            <a:p>
              <a:pPr algn="ctr">
                <a:lnSpc>
                  <a:spcPct val="150000"/>
                </a:lnSpc>
                <a:spcBef>
                  <a:spcPct val="0"/>
                </a:spcBef>
              </a:pPr>
              <a:r>
                <a:rPr lang="zh-CN" altLang="en-US" cap="all" smtClean="0">
                  <a:solidFill>
                    <a:schemeClr val="bg1"/>
                  </a:solidFill>
                  <a:cs typeface="+mn-ea"/>
                  <a:sym typeface="+mn-lt"/>
                </a:rPr>
                <a:t>王某某</a:t>
              </a:r>
              <a:endParaRPr lang="en-US" altLang="zh-CN" cap="all">
                <a:solidFill>
                  <a:schemeClr val="bg1"/>
                </a:solidFill>
                <a:cs typeface="+mn-ea"/>
                <a:sym typeface="+mn-lt"/>
              </a:endParaRPr>
            </a:p>
          </p:txBody>
        </p:sp>
      </p:grpSp>
      <p:sp>
        <p:nvSpPr>
          <p:cNvPr id="37" name="矩形 36"/>
          <p:cNvSpPr/>
          <p:nvPr/>
        </p:nvSpPr>
        <p:spPr>
          <a:xfrm>
            <a:off x="7369943" y="2458915"/>
            <a:ext cx="1104900" cy="1104900"/>
          </a:xfrm>
          <a:prstGeom prst="rect">
            <a:avLst/>
          </a:prstGeom>
          <a:blipFill>
            <a:blip r:embed="rId6"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56" name="组合 55"/>
          <p:cNvGrpSpPr/>
          <p:nvPr/>
        </p:nvGrpSpPr>
        <p:grpSpPr>
          <a:xfrm>
            <a:off x="6870832" y="3566990"/>
            <a:ext cx="2103121" cy="2785540"/>
            <a:chOff x="6870832" y="3566990"/>
            <a:chExt cx="2103121" cy="2785540"/>
          </a:xfrm>
        </p:grpSpPr>
        <p:cxnSp>
          <p:nvCxnSpPr>
            <p:cNvPr id="38" name="直接箭头连接符 37"/>
            <p:cNvCxnSpPr/>
            <p:nvPr/>
          </p:nvCxnSpPr>
          <p:spPr>
            <a:xfrm>
              <a:off x="7925568" y="3566990"/>
              <a:ext cx="0" cy="1693614"/>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870832" y="5890865"/>
              <a:ext cx="2103121" cy="461665"/>
            </a:xfrm>
            <a:prstGeom prst="rect">
              <a:avLst/>
            </a:prstGeom>
          </p:spPr>
          <p:txBody>
            <a:bodyPr wrap="square">
              <a:spAutoFit/>
            </a:bodyPr>
            <a:lstStyle/>
            <a:p>
              <a:pPr>
                <a:spcBef>
                  <a:spcPct val="0"/>
                </a:spcBef>
              </a:pPr>
              <a:r>
                <a:rPr lang="zh-CN" altLang="en-US" sz="800" smtClean="0">
                  <a:solidFill>
                    <a:srgbClr val="00B0F0"/>
                  </a:solidFill>
                  <a:cs typeface="+mn-ea"/>
                  <a:sym typeface="+mn-lt"/>
                </a:rPr>
                <a:t>点击输入简要文字介绍，文字内容需概括精炼，不用多余的文字修饰，言简意赅的说明分项内容</a:t>
              </a:r>
              <a:endParaRPr lang="en-US" altLang="zh-CN" sz="800" b="1" cap="all" dirty="0">
                <a:solidFill>
                  <a:srgbClr val="00B0F0"/>
                </a:solidFill>
                <a:cs typeface="+mn-ea"/>
                <a:sym typeface="+mn-lt"/>
              </a:endParaRPr>
            </a:p>
          </p:txBody>
        </p:sp>
        <p:sp>
          <p:nvSpPr>
            <p:cNvPr id="40" name="矩形 39"/>
            <p:cNvSpPr/>
            <p:nvPr/>
          </p:nvSpPr>
          <p:spPr>
            <a:xfrm>
              <a:off x="7496635" y="5635279"/>
              <a:ext cx="851515" cy="292388"/>
            </a:xfrm>
            <a:prstGeom prst="rect">
              <a:avLst/>
            </a:prstGeom>
          </p:spPr>
          <p:txBody>
            <a:bodyPr wrap="none">
              <a:spAutoFit/>
            </a:bodyPr>
            <a:lstStyle/>
            <a:p>
              <a:pPr algn="ctr">
                <a:spcBef>
                  <a:spcPct val="0"/>
                </a:spcBef>
              </a:pPr>
              <a:r>
                <a:rPr lang="zh-CN" altLang="en-US" sz="1300" cap="all">
                  <a:solidFill>
                    <a:srgbClr val="00B0F0"/>
                  </a:solidFill>
                  <a:cs typeface="+mn-ea"/>
                  <a:sym typeface="+mn-lt"/>
                </a:rPr>
                <a:t>职务名称</a:t>
              </a:r>
              <a:endParaRPr lang="en-US" altLang="zh-CN" sz="1300" cap="all">
                <a:solidFill>
                  <a:srgbClr val="00B0F0"/>
                </a:solidFill>
                <a:cs typeface="+mn-ea"/>
                <a:sym typeface="+mn-lt"/>
              </a:endParaRPr>
            </a:p>
          </p:txBody>
        </p:sp>
        <p:sp>
          <p:nvSpPr>
            <p:cNvPr id="41" name="矩形 40"/>
            <p:cNvSpPr/>
            <p:nvPr/>
          </p:nvSpPr>
          <p:spPr>
            <a:xfrm>
              <a:off x="7483811" y="5260604"/>
              <a:ext cx="877163" cy="458908"/>
            </a:xfrm>
            <a:prstGeom prst="rect">
              <a:avLst/>
            </a:prstGeom>
          </p:spPr>
          <p:txBody>
            <a:bodyPr wrap="none">
              <a:spAutoFit/>
            </a:bodyPr>
            <a:lstStyle/>
            <a:p>
              <a:pPr algn="ctr">
                <a:lnSpc>
                  <a:spcPct val="150000"/>
                </a:lnSpc>
                <a:spcBef>
                  <a:spcPct val="0"/>
                </a:spcBef>
              </a:pPr>
              <a:r>
                <a:rPr lang="zh-CN" altLang="en-US" cap="all" smtClean="0">
                  <a:solidFill>
                    <a:schemeClr val="bg1"/>
                  </a:solidFill>
                  <a:cs typeface="+mn-ea"/>
                  <a:sym typeface="+mn-lt"/>
                </a:rPr>
                <a:t>赵某某</a:t>
              </a:r>
              <a:endParaRPr lang="en-US" altLang="zh-CN" cap="all">
                <a:solidFill>
                  <a:schemeClr val="bg1"/>
                </a:solidFill>
                <a:cs typeface="+mn-ea"/>
                <a:sym typeface="+mn-lt"/>
              </a:endParaRPr>
            </a:p>
          </p:txBody>
        </p:sp>
      </p:grpSp>
      <p:sp>
        <p:nvSpPr>
          <p:cNvPr id="43" name="矩形 42"/>
          <p:cNvSpPr/>
          <p:nvPr/>
        </p:nvSpPr>
        <p:spPr>
          <a:xfrm>
            <a:off x="9140459" y="1755531"/>
            <a:ext cx="1104900" cy="1104900"/>
          </a:xfrm>
          <a:prstGeom prst="rect">
            <a:avLst/>
          </a:prstGeom>
          <a:blipFill>
            <a:blip r:embed="rId7"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57" name="组合 56"/>
          <p:cNvGrpSpPr/>
          <p:nvPr/>
        </p:nvGrpSpPr>
        <p:grpSpPr>
          <a:xfrm>
            <a:off x="8641348" y="2863606"/>
            <a:ext cx="2103121" cy="2068105"/>
            <a:chOff x="8641348" y="2863606"/>
            <a:chExt cx="2103121" cy="2068105"/>
          </a:xfrm>
        </p:grpSpPr>
        <p:cxnSp>
          <p:nvCxnSpPr>
            <p:cNvPr id="44" name="直接箭头连接符 43"/>
            <p:cNvCxnSpPr/>
            <p:nvPr/>
          </p:nvCxnSpPr>
          <p:spPr>
            <a:xfrm>
              <a:off x="9696084" y="2863606"/>
              <a:ext cx="0" cy="1028700"/>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8641348" y="4470046"/>
              <a:ext cx="2103121" cy="461665"/>
            </a:xfrm>
            <a:prstGeom prst="rect">
              <a:avLst/>
            </a:prstGeom>
          </p:spPr>
          <p:txBody>
            <a:bodyPr wrap="square">
              <a:spAutoFit/>
            </a:bodyPr>
            <a:lstStyle/>
            <a:p>
              <a:pPr>
                <a:spcBef>
                  <a:spcPct val="0"/>
                </a:spcBef>
              </a:pPr>
              <a:r>
                <a:rPr lang="zh-CN" altLang="en-US" sz="800" smtClean="0">
                  <a:solidFill>
                    <a:srgbClr val="00B0F0"/>
                  </a:solidFill>
                  <a:cs typeface="+mn-ea"/>
                  <a:sym typeface="+mn-lt"/>
                </a:rPr>
                <a:t>点击输入简要文字介绍，文字内容需概括精炼，不用多余的文字修饰，言简意赅的说明分项内容</a:t>
              </a:r>
              <a:endParaRPr lang="en-US" altLang="zh-CN" sz="800" b="1" cap="all" dirty="0">
                <a:solidFill>
                  <a:srgbClr val="00B0F0"/>
                </a:solidFill>
                <a:cs typeface="+mn-ea"/>
                <a:sym typeface="+mn-lt"/>
              </a:endParaRPr>
            </a:p>
          </p:txBody>
        </p:sp>
        <p:sp>
          <p:nvSpPr>
            <p:cNvPr id="46" name="矩形 45"/>
            <p:cNvSpPr/>
            <p:nvPr/>
          </p:nvSpPr>
          <p:spPr>
            <a:xfrm>
              <a:off x="9267151" y="4214460"/>
              <a:ext cx="851515" cy="292388"/>
            </a:xfrm>
            <a:prstGeom prst="rect">
              <a:avLst/>
            </a:prstGeom>
          </p:spPr>
          <p:txBody>
            <a:bodyPr wrap="none">
              <a:spAutoFit/>
            </a:bodyPr>
            <a:lstStyle/>
            <a:p>
              <a:pPr algn="ctr">
                <a:spcBef>
                  <a:spcPct val="0"/>
                </a:spcBef>
              </a:pPr>
              <a:r>
                <a:rPr lang="zh-CN" altLang="en-US" sz="1300" cap="all">
                  <a:solidFill>
                    <a:srgbClr val="00B0F0"/>
                  </a:solidFill>
                  <a:cs typeface="+mn-ea"/>
                  <a:sym typeface="+mn-lt"/>
                </a:rPr>
                <a:t>职务名称</a:t>
              </a:r>
              <a:endParaRPr lang="en-US" altLang="zh-CN" sz="1300" cap="all">
                <a:solidFill>
                  <a:srgbClr val="00B0F0"/>
                </a:solidFill>
                <a:cs typeface="+mn-ea"/>
                <a:sym typeface="+mn-lt"/>
              </a:endParaRPr>
            </a:p>
          </p:txBody>
        </p:sp>
        <p:sp>
          <p:nvSpPr>
            <p:cNvPr id="47" name="矩形 46"/>
            <p:cNvSpPr/>
            <p:nvPr/>
          </p:nvSpPr>
          <p:spPr>
            <a:xfrm>
              <a:off x="9254327" y="3839785"/>
              <a:ext cx="877163" cy="458908"/>
            </a:xfrm>
            <a:prstGeom prst="rect">
              <a:avLst/>
            </a:prstGeom>
          </p:spPr>
          <p:txBody>
            <a:bodyPr wrap="none">
              <a:spAutoFit/>
            </a:bodyPr>
            <a:lstStyle/>
            <a:p>
              <a:pPr algn="ctr">
                <a:lnSpc>
                  <a:spcPct val="150000"/>
                </a:lnSpc>
                <a:spcBef>
                  <a:spcPct val="0"/>
                </a:spcBef>
              </a:pPr>
              <a:r>
                <a:rPr lang="zh-CN" altLang="en-US" cap="all" smtClean="0">
                  <a:solidFill>
                    <a:schemeClr val="bg1"/>
                  </a:solidFill>
                  <a:cs typeface="+mn-ea"/>
                  <a:sym typeface="+mn-lt"/>
                </a:rPr>
                <a:t>陈某某</a:t>
              </a:r>
              <a:endParaRPr lang="en-US" altLang="zh-CN" cap="all">
                <a:solidFill>
                  <a:schemeClr val="bg1"/>
                </a:solidFill>
                <a:cs typeface="+mn-ea"/>
                <a:sym typeface="+mn-lt"/>
              </a:endParaRPr>
            </a:p>
          </p:txBody>
        </p:sp>
      </p:grpSp>
    </p:spTree>
    <p:extLst>
      <p:ext uri="{BB962C8B-B14F-4D97-AF65-F5344CB8AC3E}">
        <p14:creationId xmlns:p14="http://schemas.microsoft.com/office/powerpoint/2010/main" val="339764526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up)">
                                      <p:cBhvr>
                                        <p:cTn id="23" dur="500"/>
                                        <p:tgtEl>
                                          <p:spTgt spid="5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up)">
                                      <p:cBhvr>
                                        <p:cTn id="31" dur="500"/>
                                        <p:tgtEl>
                                          <p:spTgt spid="5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up)">
                                      <p:cBhvr>
                                        <p:cTn id="39" dur="500"/>
                                        <p:tgtEl>
                                          <p:spTgt spid="5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up)">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animBg="1"/>
      <p:bldP spid="25" grpId="0" animBg="1"/>
      <p:bldP spid="31" grpId="0" animBg="1"/>
      <p:bldP spid="37"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核心成员</a:t>
            </a:r>
          </a:p>
        </p:txBody>
      </p:sp>
      <p:sp>
        <p:nvSpPr>
          <p:cNvPr id="36" name="矩形 35"/>
          <p:cNvSpPr/>
          <p:nvPr/>
        </p:nvSpPr>
        <p:spPr>
          <a:xfrm>
            <a:off x="1702798" y="2047631"/>
            <a:ext cx="1370602" cy="1370602"/>
          </a:xfrm>
          <a:prstGeom prst="rect">
            <a:avLst/>
          </a:prstGeom>
          <a:blipFill>
            <a:blip r:embed="rId3"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6" name="组合 5"/>
          <p:cNvGrpSpPr/>
          <p:nvPr/>
        </p:nvGrpSpPr>
        <p:grpSpPr>
          <a:xfrm>
            <a:off x="3073400" y="1883069"/>
            <a:ext cx="7067732" cy="1535164"/>
            <a:chOff x="3073400" y="1883069"/>
            <a:chExt cx="7067732" cy="1535164"/>
          </a:xfrm>
        </p:grpSpPr>
        <p:cxnSp>
          <p:nvCxnSpPr>
            <p:cNvPr id="49" name="直接箭头连接符 48"/>
            <p:cNvCxnSpPr>
              <a:stCxn id="36" idx="3"/>
            </p:cNvCxnSpPr>
            <p:nvPr/>
          </p:nvCxnSpPr>
          <p:spPr>
            <a:xfrm>
              <a:off x="3073400" y="2732932"/>
              <a:ext cx="1247775" cy="0"/>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444002" y="2464126"/>
              <a:ext cx="5697130" cy="954107"/>
            </a:xfrm>
            <a:prstGeom prst="rect">
              <a:avLst/>
            </a:prstGeom>
          </p:spPr>
          <p:txBody>
            <a:bodyPr wrap="square">
              <a:spAutoFit/>
            </a:bodyPr>
            <a:lstStyle/>
            <a:p>
              <a:pPr>
                <a:spcBef>
                  <a:spcPct val="0"/>
                </a:spcBef>
              </a:pPr>
              <a:r>
                <a:rPr lang="zh-CN" altLang="en-US" sz="1400" dirty="0">
                  <a:solidFill>
                    <a:srgbClr val="00B0F0"/>
                  </a:solidFill>
                  <a:cs typeface="+mn-ea"/>
                  <a:sym typeface="+mn-lt"/>
                </a:rPr>
                <a:t>长江工商学院研究生，有十余年行业经验，是某领域领军人物。</a:t>
              </a:r>
              <a:r>
                <a:rPr lang="en-US" altLang="zh-CN" sz="1400" dirty="0">
                  <a:solidFill>
                    <a:srgbClr val="00B0F0"/>
                  </a:solidFill>
                  <a:cs typeface="+mn-ea"/>
                  <a:sym typeface="+mn-lt"/>
                </a:rPr>
                <a:t>1992</a:t>
              </a:r>
              <a:r>
                <a:rPr lang="zh-CN" altLang="en-US" sz="1400" dirty="0">
                  <a:solidFill>
                    <a:srgbClr val="00B0F0"/>
                  </a:solidFill>
                  <a:cs typeface="+mn-ea"/>
                  <a:sym typeface="+mn-lt"/>
                </a:rPr>
                <a:t>年在某公司担任中层管理；</a:t>
              </a:r>
              <a:r>
                <a:rPr lang="en-US" altLang="zh-CN" sz="1400" dirty="0">
                  <a:solidFill>
                    <a:srgbClr val="00B0F0"/>
                  </a:solidFill>
                  <a:cs typeface="+mn-ea"/>
                  <a:sym typeface="+mn-lt"/>
                </a:rPr>
                <a:t>2003</a:t>
              </a:r>
              <a:r>
                <a:rPr lang="zh-CN" altLang="en-US" sz="1400" dirty="0">
                  <a:solidFill>
                    <a:srgbClr val="00B0F0"/>
                  </a:solidFill>
                  <a:cs typeface="+mn-ea"/>
                  <a:sym typeface="+mn-lt"/>
                </a:rPr>
                <a:t>年任某公司执</a:t>
              </a:r>
              <a:r>
                <a:rPr lang="en-US" altLang="zh-CN" sz="1400" dirty="0">
                  <a:solidFill>
                    <a:srgbClr val="00B0F0"/>
                  </a:solidFill>
                  <a:cs typeface="+mn-ea"/>
                  <a:sym typeface="+mn-lt"/>
                </a:rPr>
                <a:t>COO</a:t>
              </a:r>
              <a:r>
                <a:rPr lang="zh-CN" altLang="en-US" sz="1400" dirty="0">
                  <a:solidFill>
                    <a:srgbClr val="00B0F0"/>
                  </a:solidFill>
                  <a:cs typeface="+mn-ea"/>
                  <a:sym typeface="+mn-lt"/>
                </a:rPr>
                <a:t>；</a:t>
              </a:r>
              <a:r>
                <a:rPr lang="en-US" altLang="zh-CN" sz="1400" dirty="0">
                  <a:solidFill>
                    <a:srgbClr val="00B0F0"/>
                  </a:solidFill>
                  <a:cs typeface="+mn-ea"/>
                  <a:sym typeface="+mn-lt"/>
                </a:rPr>
                <a:t>2007</a:t>
              </a:r>
              <a:r>
                <a:rPr lang="zh-CN" altLang="en-US" sz="1400" dirty="0">
                  <a:solidFill>
                    <a:srgbClr val="00B0F0"/>
                  </a:solidFill>
                  <a:cs typeface="+mn-ea"/>
                  <a:sym typeface="+mn-lt"/>
                </a:rPr>
                <a:t>年担任某公司执行总裁。曾于</a:t>
              </a:r>
              <a:r>
                <a:rPr lang="en-US" altLang="zh-CN" sz="1400" dirty="0">
                  <a:solidFill>
                    <a:srgbClr val="00B0F0"/>
                  </a:solidFill>
                  <a:cs typeface="+mn-ea"/>
                  <a:sym typeface="+mn-lt"/>
                </a:rPr>
                <a:t>2006</a:t>
              </a:r>
              <a:r>
                <a:rPr lang="zh-CN" altLang="en-US" sz="1400" dirty="0">
                  <a:solidFill>
                    <a:srgbClr val="00B0F0"/>
                  </a:solidFill>
                  <a:cs typeface="+mn-ea"/>
                  <a:sym typeface="+mn-lt"/>
                </a:rPr>
                <a:t>年、</a:t>
              </a:r>
              <a:r>
                <a:rPr lang="en-US" altLang="zh-CN" sz="1400" dirty="0">
                  <a:solidFill>
                    <a:srgbClr val="00B0F0"/>
                  </a:solidFill>
                  <a:cs typeface="+mn-ea"/>
                  <a:sym typeface="+mn-lt"/>
                </a:rPr>
                <a:t>2008</a:t>
              </a:r>
              <a:r>
                <a:rPr lang="zh-CN" altLang="en-US" sz="1400" dirty="0">
                  <a:solidFill>
                    <a:srgbClr val="00B0F0"/>
                  </a:solidFill>
                  <a:cs typeface="+mn-ea"/>
                  <a:sym typeface="+mn-lt"/>
                </a:rPr>
                <a:t>年、</a:t>
              </a:r>
              <a:r>
                <a:rPr lang="en-US" altLang="zh-CN" sz="1400" dirty="0">
                  <a:solidFill>
                    <a:srgbClr val="00B0F0"/>
                  </a:solidFill>
                  <a:cs typeface="+mn-ea"/>
                  <a:sym typeface="+mn-lt"/>
                </a:rPr>
                <a:t>2012</a:t>
              </a:r>
              <a:r>
                <a:rPr lang="zh-CN" altLang="en-US" sz="1400" dirty="0">
                  <a:solidFill>
                    <a:srgbClr val="00B0F0"/>
                  </a:solidFill>
                  <a:cs typeface="+mn-ea"/>
                  <a:sym typeface="+mn-lt"/>
                </a:rPr>
                <a:t>年分别获得某某奖项。后面还可以填写你的文字后面还可以填写你的文字。</a:t>
              </a:r>
            </a:p>
          </p:txBody>
        </p:sp>
        <p:sp>
          <p:nvSpPr>
            <p:cNvPr id="51" name="矩形 50"/>
            <p:cNvSpPr/>
            <p:nvPr/>
          </p:nvSpPr>
          <p:spPr>
            <a:xfrm>
              <a:off x="5551999" y="2136069"/>
              <a:ext cx="851515" cy="292388"/>
            </a:xfrm>
            <a:prstGeom prst="rect">
              <a:avLst/>
            </a:prstGeom>
          </p:spPr>
          <p:txBody>
            <a:bodyPr wrap="none">
              <a:spAutoFit/>
            </a:bodyPr>
            <a:lstStyle/>
            <a:p>
              <a:pPr algn="ctr">
                <a:spcBef>
                  <a:spcPct val="0"/>
                </a:spcBef>
              </a:pPr>
              <a:r>
                <a:rPr lang="zh-CN" altLang="en-US" sz="1300" cap="all">
                  <a:solidFill>
                    <a:schemeClr val="bg1"/>
                  </a:solidFill>
                  <a:cs typeface="+mn-ea"/>
                  <a:sym typeface="+mn-lt"/>
                </a:rPr>
                <a:t>职务名称</a:t>
              </a:r>
              <a:endParaRPr lang="en-US" altLang="zh-CN" sz="1300" cap="all">
                <a:solidFill>
                  <a:schemeClr val="bg1"/>
                </a:solidFill>
                <a:cs typeface="+mn-ea"/>
                <a:sym typeface="+mn-lt"/>
              </a:endParaRPr>
            </a:p>
          </p:txBody>
        </p:sp>
        <p:sp>
          <p:nvSpPr>
            <p:cNvPr id="52" name="矩形 51"/>
            <p:cNvSpPr/>
            <p:nvPr/>
          </p:nvSpPr>
          <p:spPr>
            <a:xfrm>
              <a:off x="4444003" y="1883069"/>
              <a:ext cx="1107996" cy="581057"/>
            </a:xfrm>
            <a:prstGeom prst="rect">
              <a:avLst/>
            </a:prstGeom>
          </p:spPr>
          <p:txBody>
            <a:bodyPr wrap="none">
              <a:spAutoFit/>
            </a:bodyPr>
            <a:lstStyle/>
            <a:p>
              <a:pPr algn="ctr">
                <a:lnSpc>
                  <a:spcPct val="150000"/>
                </a:lnSpc>
                <a:spcBef>
                  <a:spcPct val="0"/>
                </a:spcBef>
              </a:pPr>
              <a:r>
                <a:rPr lang="zh-CN" altLang="en-US" sz="2400" cap="all" smtClean="0">
                  <a:solidFill>
                    <a:schemeClr val="bg1"/>
                  </a:solidFill>
                  <a:cs typeface="+mn-ea"/>
                  <a:sym typeface="+mn-lt"/>
                </a:rPr>
                <a:t>周某某</a:t>
              </a:r>
              <a:endParaRPr lang="en-US" altLang="zh-CN" sz="2400" cap="all">
                <a:solidFill>
                  <a:schemeClr val="bg1"/>
                </a:solidFill>
                <a:cs typeface="+mn-ea"/>
                <a:sym typeface="+mn-lt"/>
              </a:endParaRPr>
            </a:p>
          </p:txBody>
        </p:sp>
      </p:grpSp>
      <p:sp>
        <p:nvSpPr>
          <p:cNvPr id="53" name="矩形 52"/>
          <p:cNvSpPr/>
          <p:nvPr/>
        </p:nvSpPr>
        <p:spPr>
          <a:xfrm>
            <a:off x="1702798" y="3999290"/>
            <a:ext cx="1370602" cy="1370602"/>
          </a:xfrm>
          <a:prstGeom prst="rect">
            <a:avLst/>
          </a:prstGeom>
          <a:blipFill>
            <a:blip r:embed="rId4" cstate="screen">
              <a:extLst>
                <a:ext uri="{28A0092B-C50C-407E-A947-70E740481C1C}">
                  <a14:useLocalDpi xmlns:a14="http://schemas.microsoft.com/office/drawing/2010/main"/>
                </a:ext>
              </a:extLst>
            </a:blip>
            <a:stretch>
              <a:fillRect/>
            </a:stretch>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8" name="组合 7"/>
          <p:cNvGrpSpPr/>
          <p:nvPr/>
        </p:nvGrpSpPr>
        <p:grpSpPr>
          <a:xfrm>
            <a:off x="3073400" y="3834728"/>
            <a:ext cx="7067732" cy="1535164"/>
            <a:chOff x="3073400" y="3834728"/>
            <a:chExt cx="7067732" cy="1535164"/>
          </a:xfrm>
        </p:grpSpPr>
        <p:cxnSp>
          <p:nvCxnSpPr>
            <p:cNvPr id="58" name="直接箭头连接符 57"/>
            <p:cNvCxnSpPr>
              <a:stCxn id="53" idx="3"/>
            </p:cNvCxnSpPr>
            <p:nvPr/>
          </p:nvCxnSpPr>
          <p:spPr>
            <a:xfrm>
              <a:off x="3073400" y="4684591"/>
              <a:ext cx="1247775" cy="0"/>
            </a:xfrm>
            <a:prstGeom prst="straightConnector1">
              <a:avLst/>
            </a:prstGeom>
            <a:ln w="1905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4444002" y="4415785"/>
              <a:ext cx="5697130" cy="954107"/>
            </a:xfrm>
            <a:prstGeom prst="rect">
              <a:avLst/>
            </a:prstGeom>
          </p:spPr>
          <p:txBody>
            <a:bodyPr wrap="square">
              <a:spAutoFit/>
            </a:bodyPr>
            <a:lstStyle/>
            <a:p>
              <a:pPr>
                <a:spcBef>
                  <a:spcPct val="0"/>
                </a:spcBef>
              </a:pPr>
              <a:r>
                <a:rPr lang="zh-CN" altLang="en-US" sz="1400" dirty="0">
                  <a:solidFill>
                    <a:srgbClr val="00B0F0"/>
                  </a:solidFill>
                  <a:cs typeface="+mn-ea"/>
                  <a:sym typeface="+mn-lt"/>
                </a:rPr>
                <a:t>长江工商学院研究生，有十余年行业经验，是某领域领军人物。</a:t>
              </a:r>
              <a:r>
                <a:rPr lang="en-US" altLang="zh-CN" sz="1400" dirty="0">
                  <a:solidFill>
                    <a:srgbClr val="00B0F0"/>
                  </a:solidFill>
                  <a:cs typeface="+mn-ea"/>
                  <a:sym typeface="+mn-lt"/>
                </a:rPr>
                <a:t>1992</a:t>
              </a:r>
              <a:r>
                <a:rPr lang="zh-CN" altLang="en-US" sz="1400" dirty="0">
                  <a:solidFill>
                    <a:srgbClr val="00B0F0"/>
                  </a:solidFill>
                  <a:cs typeface="+mn-ea"/>
                  <a:sym typeface="+mn-lt"/>
                </a:rPr>
                <a:t>年在某公司担任中层管理；</a:t>
              </a:r>
              <a:r>
                <a:rPr lang="en-US" altLang="zh-CN" sz="1400" dirty="0">
                  <a:solidFill>
                    <a:srgbClr val="00B0F0"/>
                  </a:solidFill>
                  <a:cs typeface="+mn-ea"/>
                  <a:sym typeface="+mn-lt"/>
                </a:rPr>
                <a:t>2003</a:t>
              </a:r>
              <a:r>
                <a:rPr lang="zh-CN" altLang="en-US" sz="1400" dirty="0">
                  <a:solidFill>
                    <a:srgbClr val="00B0F0"/>
                  </a:solidFill>
                  <a:cs typeface="+mn-ea"/>
                  <a:sym typeface="+mn-lt"/>
                </a:rPr>
                <a:t>年任某公司执</a:t>
              </a:r>
              <a:r>
                <a:rPr lang="en-US" altLang="zh-CN" sz="1400" dirty="0">
                  <a:solidFill>
                    <a:srgbClr val="00B0F0"/>
                  </a:solidFill>
                  <a:cs typeface="+mn-ea"/>
                  <a:sym typeface="+mn-lt"/>
                </a:rPr>
                <a:t>COO</a:t>
              </a:r>
              <a:r>
                <a:rPr lang="zh-CN" altLang="en-US" sz="1400" dirty="0">
                  <a:solidFill>
                    <a:srgbClr val="00B0F0"/>
                  </a:solidFill>
                  <a:cs typeface="+mn-ea"/>
                  <a:sym typeface="+mn-lt"/>
                </a:rPr>
                <a:t>；</a:t>
              </a:r>
              <a:r>
                <a:rPr lang="en-US" altLang="zh-CN" sz="1400" dirty="0">
                  <a:solidFill>
                    <a:srgbClr val="00B0F0"/>
                  </a:solidFill>
                  <a:cs typeface="+mn-ea"/>
                  <a:sym typeface="+mn-lt"/>
                </a:rPr>
                <a:t>2007</a:t>
              </a:r>
              <a:r>
                <a:rPr lang="zh-CN" altLang="en-US" sz="1400" dirty="0">
                  <a:solidFill>
                    <a:srgbClr val="00B0F0"/>
                  </a:solidFill>
                  <a:cs typeface="+mn-ea"/>
                  <a:sym typeface="+mn-lt"/>
                </a:rPr>
                <a:t>年担任某公司执行总裁。曾于</a:t>
              </a:r>
              <a:r>
                <a:rPr lang="en-US" altLang="zh-CN" sz="1400" dirty="0">
                  <a:solidFill>
                    <a:srgbClr val="00B0F0"/>
                  </a:solidFill>
                  <a:cs typeface="+mn-ea"/>
                  <a:sym typeface="+mn-lt"/>
                </a:rPr>
                <a:t>2006</a:t>
              </a:r>
              <a:r>
                <a:rPr lang="zh-CN" altLang="en-US" sz="1400" dirty="0">
                  <a:solidFill>
                    <a:srgbClr val="00B0F0"/>
                  </a:solidFill>
                  <a:cs typeface="+mn-ea"/>
                  <a:sym typeface="+mn-lt"/>
                </a:rPr>
                <a:t>年、</a:t>
              </a:r>
              <a:r>
                <a:rPr lang="en-US" altLang="zh-CN" sz="1400" dirty="0">
                  <a:solidFill>
                    <a:srgbClr val="00B0F0"/>
                  </a:solidFill>
                  <a:cs typeface="+mn-ea"/>
                  <a:sym typeface="+mn-lt"/>
                </a:rPr>
                <a:t>2008</a:t>
              </a:r>
              <a:r>
                <a:rPr lang="zh-CN" altLang="en-US" sz="1400" dirty="0">
                  <a:solidFill>
                    <a:srgbClr val="00B0F0"/>
                  </a:solidFill>
                  <a:cs typeface="+mn-ea"/>
                  <a:sym typeface="+mn-lt"/>
                </a:rPr>
                <a:t>年、</a:t>
              </a:r>
              <a:r>
                <a:rPr lang="en-US" altLang="zh-CN" sz="1400" dirty="0">
                  <a:solidFill>
                    <a:srgbClr val="00B0F0"/>
                  </a:solidFill>
                  <a:cs typeface="+mn-ea"/>
                  <a:sym typeface="+mn-lt"/>
                </a:rPr>
                <a:t>2012</a:t>
              </a:r>
              <a:r>
                <a:rPr lang="zh-CN" altLang="en-US" sz="1400" dirty="0">
                  <a:solidFill>
                    <a:srgbClr val="00B0F0"/>
                  </a:solidFill>
                  <a:cs typeface="+mn-ea"/>
                  <a:sym typeface="+mn-lt"/>
                </a:rPr>
                <a:t>年分别获得某某奖项。后面还可以填写你的文字后面还可以填写你的文字。</a:t>
              </a:r>
            </a:p>
          </p:txBody>
        </p:sp>
        <p:sp>
          <p:nvSpPr>
            <p:cNvPr id="60" name="矩形 59"/>
            <p:cNvSpPr/>
            <p:nvPr/>
          </p:nvSpPr>
          <p:spPr>
            <a:xfrm>
              <a:off x="5551999" y="4087728"/>
              <a:ext cx="851515" cy="292388"/>
            </a:xfrm>
            <a:prstGeom prst="rect">
              <a:avLst/>
            </a:prstGeom>
          </p:spPr>
          <p:txBody>
            <a:bodyPr wrap="none">
              <a:spAutoFit/>
            </a:bodyPr>
            <a:lstStyle/>
            <a:p>
              <a:pPr algn="ctr">
                <a:spcBef>
                  <a:spcPct val="0"/>
                </a:spcBef>
              </a:pPr>
              <a:r>
                <a:rPr lang="zh-CN" altLang="en-US" sz="1300" cap="all">
                  <a:solidFill>
                    <a:schemeClr val="bg1"/>
                  </a:solidFill>
                  <a:cs typeface="+mn-ea"/>
                  <a:sym typeface="+mn-lt"/>
                </a:rPr>
                <a:t>职务名称</a:t>
              </a:r>
              <a:endParaRPr lang="en-US" altLang="zh-CN" sz="1300" cap="all">
                <a:solidFill>
                  <a:schemeClr val="bg1"/>
                </a:solidFill>
                <a:cs typeface="+mn-ea"/>
                <a:sym typeface="+mn-lt"/>
              </a:endParaRPr>
            </a:p>
          </p:txBody>
        </p:sp>
        <p:sp>
          <p:nvSpPr>
            <p:cNvPr id="61" name="矩形 60"/>
            <p:cNvSpPr/>
            <p:nvPr/>
          </p:nvSpPr>
          <p:spPr>
            <a:xfrm>
              <a:off x="4444003" y="3834728"/>
              <a:ext cx="1107996" cy="581057"/>
            </a:xfrm>
            <a:prstGeom prst="rect">
              <a:avLst/>
            </a:prstGeom>
          </p:spPr>
          <p:txBody>
            <a:bodyPr wrap="none">
              <a:spAutoFit/>
            </a:bodyPr>
            <a:lstStyle/>
            <a:p>
              <a:pPr algn="ctr">
                <a:lnSpc>
                  <a:spcPct val="150000"/>
                </a:lnSpc>
                <a:spcBef>
                  <a:spcPct val="0"/>
                </a:spcBef>
              </a:pPr>
              <a:r>
                <a:rPr lang="zh-CN" altLang="en-US" sz="2400" cap="all" smtClean="0">
                  <a:solidFill>
                    <a:schemeClr val="bg1"/>
                  </a:solidFill>
                  <a:cs typeface="+mn-ea"/>
                  <a:sym typeface="+mn-lt"/>
                </a:rPr>
                <a:t>黄某某</a:t>
              </a:r>
              <a:endParaRPr lang="en-US" altLang="zh-CN" sz="2400" cap="all">
                <a:solidFill>
                  <a:schemeClr val="bg1"/>
                </a:solidFill>
                <a:cs typeface="+mn-ea"/>
                <a:sym typeface="+mn-lt"/>
              </a:endParaRPr>
            </a:p>
          </p:txBody>
        </p:sp>
      </p:grpSp>
    </p:spTree>
    <p:extLst>
      <p:ext uri="{BB962C8B-B14F-4D97-AF65-F5344CB8AC3E}">
        <p14:creationId xmlns:p14="http://schemas.microsoft.com/office/powerpoint/2010/main" val="362432220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par>
                          <p:cTn id="17" fill="hold">
                            <p:stCondLst>
                              <p:cond delay="2500"/>
                            </p:stCondLst>
                            <p:childTnLst>
                              <p:par>
                                <p:cTn id="18" presetID="2" presetClass="entr" presetSubtype="8"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additive="base">
                                        <p:cTn id="20" dur="500" fill="hold"/>
                                        <p:tgtEl>
                                          <p:spTgt spid="53"/>
                                        </p:tgtEl>
                                        <p:attrNameLst>
                                          <p:attrName>ppt_x</p:attrName>
                                        </p:attrNameLst>
                                      </p:cBhvr>
                                      <p:tavLst>
                                        <p:tav tm="0">
                                          <p:val>
                                            <p:strVal val="0-#ppt_w/2"/>
                                          </p:val>
                                        </p:tav>
                                        <p:tav tm="100000">
                                          <p:val>
                                            <p:strVal val="#ppt_x"/>
                                          </p:val>
                                        </p:tav>
                                      </p:tavLst>
                                    </p:anim>
                                    <p:anim calcmode="lin" valueType="num">
                                      <p:cBhvr additive="base">
                                        <p:cTn id="21" dur="500" fill="hold"/>
                                        <p:tgtEl>
                                          <p:spTgt spid="53"/>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6"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组织架构</a:t>
            </a:r>
          </a:p>
        </p:txBody>
      </p:sp>
      <p:grpSp>
        <p:nvGrpSpPr>
          <p:cNvPr id="11" name="组合 10"/>
          <p:cNvGrpSpPr/>
          <p:nvPr/>
        </p:nvGrpSpPr>
        <p:grpSpPr>
          <a:xfrm>
            <a:off x="527381" y="1380374"/>
            <a:ext cx="11316194" cy="5019704"/>
            <a:chOff x="527381" y="1380374"/>
            <a:chExt cx="11316194" cy="5019704"/>
          </a:xfrm>
        </p:grpSpPr>
        <p:grpSp>
          <p:nvGrpSpPr>
            <p:cNvPr id="6" name="组合 5"/>
            <p:cNvGrpSpPr/>
            <p:nvPr/>
          </p:nvGrpSpPr>
          <p:grpSpPr>
            <a:xfrm>
              <a:off x="736181" y="1707450"/>
              <a:ext cx="10906825" cy="3404270"/>
              <a:chOff x="736181" y="1707450"/>
              <a:chExt cx="10906825" cy="3404270"/>
            </a:xfrm>
          </p:grpSpPr>
          <p:cxnSp>
            <p:nvCxnSpPr>
              <p:cNvPr id="144" name="直接连接符 143"/>
              <p:cNvCxnSpPr/>
              <p:nvPr/>
            </p:nvCxnSpPr>
            <p:spPr>
              <a:xfrm>
                <a:off x="2447595" y="2468893"/>
                <a:ext cx="7195055"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95266" y="3139824"/>
                <a:ext cx="3426903" cy="114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5695485" y="3166712"/>
                <a:ext cx="1456633"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095444" y="3172365"/>
                <a:ext cx="3264859"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6102846" y="1707450"/>
                <a:ext cx="13516" cy="1459263"/>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470318" y="2468893"/>
                <a:ext cx="6759" cy="69781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925523" y="3140969"/>
                <a:ext cx="2679" cy="1723727"/>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880878" y="3140968"/>
                <a:ext cx="22700" cy="1728192"/>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093253" y="3140969"/>
                <a:ext cx="3092" cy="1723727"/>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286998" y="3140969"/>
                <a:ext cx="3881" cy="1723727"/>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696231" y="3166713"/>
                <a:ext cx="22740" cy="1697983"/>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7139755" y="3169192"/>
                <a:ext cx="12363" cy="170400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095444" y="3166713"/>
                <a:ext cx="0" cy="1697983"/>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9033221" y="3172366"/>
                <a:ext cx="0" cy="171299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H="1">
                <a:off x="10220965" y="3169387"/>
                <a:ext cx="1" cy="1695308"/>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1363889" y="3172365"/>
                <a:ext cx="6241" cy="170900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736181" y="4864695"/>
                <a:ext cx="463275"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1656673" y="4864695"/>
                <a:ext cx="493812"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2605129" y="4864695"/>
                <a:ext cx="958809"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4034629" y="4864695"/>
                <a:ext cx="512503" cy="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4986920" y="4871640"/>
                <a:ext cx="1440621" cy="1561"/>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6893471" y="4869161"/>
                <a:ext cx="546679" cy="247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7819052" y="4871962"/>
                <a:ext cx="511757" cy="247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772414" y="4874674"/>
                <a:ext cx="511757" cy="247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9737425" y="4869160"/>
                <a:ext cx="954137" cy="7992"/>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1161329" y="4877369"/>
                <a:ext cx="477068" cy="7992"/>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736534" y="486916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194967" y="487530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656673" y="487530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2149319" y="486916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2608717" y="486916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3563462" y="487530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4021502" y="486916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4524138" y="4878622"/>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5478883" y="4884762"/>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5936923" y="4878622"/>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4984847" y="4881795"/>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6899538" y="4890903"/>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7386150" y="4884763"/>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421375" y="4887937"/>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319798" y="489111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777838" y="4884971"/>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7825762" y="4888145"/>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9740453" y="4897253"/>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10227065" y="4891113"/>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9262290" y="4894286"/>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10679051" y="4900703"/>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11641666" y="4912985"/>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11163503" y="4910018"/>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3094427" y="4878622"/>
                <a:ext cx="1340" cy="19873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9609791" y="2468893"/>
                <a:ext cx="6759" cy="697819"/>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431777" y="1380374"/>
              <a:ext cx="1322947" cy="981309"/>
              <a:chOff x="5431777" y="1380374"/>
              <a:chExt cx="1322947" cy="981309"/>
            </a:xfrm>
            <a:solidFill>
              <a:srgbClr val="FFFFFF"/>
            </a:solidFill>
          </p:grpSpPr>
          <p:sp>
            <p:nvSpPr>
              <p:cNvPr id="257" name="圆角矩形 256"/>
              <p:cNvSpPr/>
              <p:nvPr/>
            </p:nvSpPr>
            <p:spPr>
              <a:xfrm>
                <a:off x="5444705" y="1380374"/>
                <a:ext cx="1310019" cy="4177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2" name="圆角矩形 261"/>
              <p:cNvSpPr/>
              <p:nvPr/>
            </p:nvSpPr>
            <p:spPr>
              <a:xfrm>
                <a:off x="5431777" y="1943935"/>
                <a:ext cx="1310019" cy="4177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7" name="组合 6"/>
            <p:cNvGrpSpPr/>
            <p:nvPr/>
          </p:nvGrpSpPr>
          <p:grpSpPr>
            <a:xfrm>
              <a:off x="5643741" y="1488987"/>
              <a:ext cx="920750" cy="789328"/>
              <a:chOff x="5643741" y="1488987"/>
              <a:chExt cx="920750" cy="789328"/>
            </a:xfrm>
          </p:grpSpPr>
          <p:sp>
            <p:nvSpPr>
              <p:cNvPr id="256" name="TextBox 84"/>
              <p:cNvSpPr txBox="1"/>
              <p:nvPr/>
            </p:nvSpPr>
            <p:spPr>
              <a:xfrm>
                <a:off x="5643741" y="1488987"/>
                <a:ext cx="920750" cy="22576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67" dirty="0">
                    <a:solidFill>
                      <a:srgbClr val="00B0F0"/>
                    </a:solidFill>
                    <a:latin typeface="+mn-lt"/>
                    <a:ea typeface="+mn-ea"/>
                    <a:cs typeface="+mn-ea"/>
                    <a:sym typeface="+mn-lt"/>
                  </a:rPr>
                  <a:t>董事会</a:t>
                </a:r>
                <a:endParaRPr lang="zh-CN" altLang="zh-CN" sz="1467" dirty="0">
                  <a:solidFill>
                    <a:srgbClr val="00B0F0"/>
                  </a:solidFill>
                  <a:latin typeface="+mn-lt"/>
                  <a:ea typeface="+mn-ea"/>
                  <a:cs typeface="+mn-ea"/>
                  <a:sym typeface="+mn-lt"/>
                </a:endParaRPr>
              </a:p>
            </p:txBody>
          </p:sp>
          <p:sp>
            <p:nvSpPr>
              <p:cNvPr id="261" name="TextBox 89"/>
              <p:cNvSpPr txBox="1"/>
              <p:nvPr/>
            </p:nvSpPr>
            <p:spPr>
              <a:xfrm>
                <a:off x="5717655" y="2052548"/>
                <a:ext cx="760903" cy="22576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67" dirty="0">
                    <a:solidFill>
                      <a:srgbClr val="00B0F0"/>
                    </a:solidFill>
                    <a:latin typeface="+mn-lt"/>
                    <a:ea typeface="+mn-ea"/>
                    <a:cs typeface="+mn-ea"/>
                    <a:sym typeface="+mn-lt"/>
                  </a:rPr>
                  <a:t>总经理</a:t>
                </a:r>
                <a:endParaRPr lang="zh-CN" altLang="zh-CN" sz="1467" dirty="0">
                  <a:solidFill>
                    <a:srgbClr val="00B0F0"/>
                  </a:solidFill>
                  <a:latin typeface="+mn-lt"/>
                  <a:ea typeface="+mn-ea"/>
                  <a:cs typeface="+mn-ea"/>
                  <a:sym typeface="+mn-lt"/>
                </a:endParaRPr>
              </a:p>
            </p:txBody>
          </p:sp>
        </p:grpSp>
        <p:grpSp>
          <p:nvGrpSpPr>
            <p:cNvPr id="10" name="组合 9"/>
            <p:cNvGrpSpPr/>
            <p:nvPr/>
          </p:nvGrpSpPr>
          <p:grpSpPr>
            <a:xfrm>
              <a:off x="527381" y="2522401"/>
              <a:ext cx="11316194" cy="3877677"/>
              <a:chOff x="527381" y="2522401"/>
              <a:chExt cx="11316194" cy="3877677"/>
            </a:xfrm>
            <a:solidFill>
              <a:srgbClr val="00B0F0"/>
            </a:solidFill>
          </p:grpSpPr>
          <p:sp>
            <p:nvSpPr>
              <p:cNvPr id="16" name="圆角矩形 15"/>
              <p:cNvSpPr/>
              <p:nvPr/>
            </p:nvSpPr>
            <p:spPr>
              <a:xfrm>
                <a:off x="527381" y="5060073"/>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1" name="圆角矩形 20"/>
              <p:cNvSpPr/>
              <p:nvPr/>
            </p:nvSpPr>
            <p:spPr>
              <a:xfrm>
                <a:off x="997976" y="5054896"/>
                <a:ext cx="417600" cy="131039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6" name="圆角矩形 25"/>
              <p:cNvSpPr/>
              <p:nvPr/>
            </p:nvSpPr>
            <p:spPr>
              <a:xfrm>
                <a:off x="1467744" y="505816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1" name="圆角矩形 30"/>
              <p:cNvSpPr/>
              <p:nvPr/>
            </p:nvSpPr>
            <p:spPr>
              <a:xfrm>
                <a:off x="1941189" y="5056065"/>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7" name="圆角矩形 36"/>
              <p:cNvSpPr/>
              <p:nvPr/>
            </p:nvSpPr>
            <p:spPr>
              <a:xfrm>
                <a:off x="2415489" y="5056065"/>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2" name="圆角矩形 41"/>
              <p:cNvSpPr/>
              <p:nvPr/>
            </p:nvSpPr>
            <p:spPr>
              <a:xfrm>
                <a:off x="2890141" y="5061544"/>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7" name="圆角矩形 46"/>
              <p:cNvSpPr/>
              <p:nvPr/>
            </p:nvSpPr>
            <p:spPr>
              <a:xfrm>
                <a:off x="3355139" y="5059240"/>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57" name="圆角矩形 56"/>
              <p:cNvSpPr/>
              <p:nvPr/>
            </p:nvSpPr>
            <p:spPr>
              <a:xfrm>
                <a:off x="3836733" y="5061544"/>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6" name="圆角矩形 65"/>
              <p:cNvSpPr/>
              <p:nvPr/>
            </p:nvSpPr>
            <p:spPr>
              <a:xfrm>
                <a:off x="4309673" y="5062415"/>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71" name="圆角矩形 70"/>
              <p:cNvSpPr/>
              <p:nvPr/>
            </p:nvSpPr>
            <p:spPr>
              <a:xfrm>
                <a:off x="4777625" y="5070692"/>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76" name="圆角矩形 75"/>
              <p:cNvSpPr/>
              <p:nvPr/>
            </p:nvSpPr>
            <p:spPr>
              <a:xfrm>
                <a:off x="5277886" y="5079060"/>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81" name="圆角矩形 80"/>
              <p:cNvSpPr/>
              <p:nvPr/>
            </p:nvSpPr>
            <p:spPr>
              <a:xfrm>
                <a:off x="5748477" y="5073883"/>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86" name="圆角矩形 85"/>
              <p:cNvSpPr/>
              <p:nvPr/>
            </p:nvSpPr>
            <p:spPr>
              <a:xfrm>
                <a:off x="6218247" y="5077147"/>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91" name="圆角矩形 90"/>
              <p:cNvSpPr/>
              <p:nvPr/>
            </p:nvSpPr>
            <p:spPr>
              <a:xfrm>
                <a:off x="6691692" y="507505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96" name="圆角矩形 95"/>
              <p:cNvSpPr/>
              <p:nvPr/>
            </p:nvSpPr>
            <p:spPr>
              <a:xfrm>
                <a:off x="7165993" y="507505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1" name="圆角矩形 100"/>
              <p:cNvSpPr/>
              <p:nvPr/>
            </p:nvSpPr>
            <p:spPr>
              <a:xfrm>
                <a:off x="7640647" y="5080526"/>
                <a:ext cx="417600" cy="131039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7" name="圆角矩形 106"/>
              <p:cNvSpPr/>
              <p:nvPr/>
            </p:nvSpPr>
            <p:spPr>
              <a:xfrm>
                <a:off x="8105641" y="5078225"/>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2" name="圆角矩形 111"/>
              <p:cNvSpPr/>
              <p:nvPr/>
            </p:nvSpPr>
            <p:spPr>
              <a:xfrm>
                <a:off x="8587238" y="5080528"/>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1" name="TextBox 329"/>
              <p:cNvSpPr txBox="1"/>
              <p:nvPr/>
            </p:nvSpPr>
            <p:spPr>
              <a:xfrm>
                <a:off x="8636955" y="5157188"/>
                <a:ext cx="318169" cy="1230722"/>
              </a:xfrm>
              <a:prstGeom prst="rect">
                <a:avLst/>
              </a:prstGeom>
              <a:grp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333" b="0" dirty="0">
                    <a:solidFill>
                      <a:schemeClr val="tx1">
                        <a:lumMod val="75000"/>
                        <a:lumOff val="25000"/>
                      </a:schemeClr>
                    </a:solidFill>
                    <a:latin typeface="+mn-lt"/>
                    <a:ea typeface="+mn-ea"/>
                    <a:cs typeface="+mn-ea"/>
                    <a:sym typeface="+mn-lt"/>
                  </a:rPr>
                  <a:t>股份制办公室</a:t>
                </a:r>
              </a:p>
            </p:txBody>
          </p:sp>
          <p:sp>
            <p:nvSpPr>
              <p:cNvPr id="117" name="圆角矩形 116"/>
              <p:cNvSpPr/>
              <p:nvPr/>
            </p:nvSpPr>
            <p:spPr>
              <a:xfrm>
                <a:off x="9060177" y="5081400"/>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2" name="圆角矩形 121"/>
              <p:cNvSpPr/>
              <p:nvPr/>
            </p:nvSpPr>
            <p:spPr>
              <a:xfrm>
                <a:off x="9528130" y="5089678"/>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7" name="圆角矩形 126"/>
              <p:cNvSpPr/>
              <p:nvPr/>
            </p:nvSpPr>
            <p:spPr>
              <a:xfrm>
                <a:off x="10012165" y="508541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2" name="圆角矩形 131"/>
              <p:cNvSpPr/>
              <p:nvPr/>
            </p:nvSpPr>
            <p:spPr>
              <a:xfrm>
                <a:off x="10482763" y="5080233"/>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7" name="圆角矩形 136"/>
              <p:cNvSpPr/>
              <p:nvPr/>
            </p:nvSpPr>
            <p:spPr>
              <a:xfrm>
                <a:off x="10952529" y="5083497"/>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42" name="圆角矩形 141"/>
              <p:cNvSpPr/>
              <p:nvPr/>
            </p:nvSpPr>
            <p:spPr>
              <a:xfrm>
                <a:off x="11425975" y="508140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64" name="圆角矩形 163"/>
              <p:cNvSpPr/>
              <p:nvPr/>
            </p:nvSpPr>
            <p:spPr>
              <a:xfrm>
                <a:off x="8976320" y="2522401"/>
                <a:ext cx="1310019" cy="4177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69" name="圆角矩形 168"/>
              <p:cNvSpPr/>
              <p:nvPr/>
            </p:nvSpPr>
            <p:spPr>
              <a:xfrm>
                <a:off x="1835628" y="2551753"/>
                <a:ext cx="1310019" cy="4177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07" name="圆角矩形 206"/>
              <p:cNvSpPr/>
              <p:nvPr/>
            </p:nvSpPr>
            <p:spPr>
              <a:xfrm>
                <a:off x="719403" y="334769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12" name="圆角矩形 211"/>
              <p:cNvSpPr/>
              <p:nvPr/>
            </p:nvSpPr>
            <p:spPr>
              <a:xfrm>
                <a:off x="1679509" y="3342513"/>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17" name="圆角矩形 216"/>
              <p:cNvSpPr/>
              <p:nvPr/>
            </p:nvSpPr>
            <p:spPr>
              <a:xfrm>
                <a:off x="2882432" y="334769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22" name="圆角矩形 221"/>
              <p:cNvSpPr/>
              <p:nvPr/>
            </p:nvSpPr>
            <p:spPr>
              <a:xfrm>
                <a:off x="4079776" y="334368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27" name="圆角矩形 226"/>
              <p:cNvSpPr/>
              <p:nvPr/>
            </p:nvSpPr>
            <p:spPr>
              <a:xfrm>
                <a:off x="5504713" y="3340507"/>
                <a:ext cx="417600" cy="131039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32" name="圆角矩形 231"/>
              <p:cNvSpPr/>
              <p:nvPr/>
            </p:nvSpPr>
            <p:spPr>
              <a:xfrm>
                <a:off x="6926541" y="3342512"/>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37" name="圆角矩形 236"/>
              <p:cNvSpPr/>
              <p:nvPr/>
            </p:nvSpPr>
            <p:spPr>
              <a:xfrm>
                <a:off x="7886645" y="334769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42" name="圆角矩形 241"/>
              <p:cNvSpPr/>
              <p:nvPr/>
            </p:nvSpPr>
            <p:spPr>
              <a:xfrm>
                <a:off x="8828419" y="334368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47" name="圆角矩形 246"/>
              <p:cNvSpPr/>
              <p:nvPr/>
            </p:nvSpPr>
            <p:spPr>
              <a:xfrm>
                <a:off x="10004937" y="3345688"/>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52" name="圆角矩形 251"/>
              <p:cNvSpPr/>
              <p:nvPr/>
            </p:nvSpPr>
            <p:spPr>
              <a:xfrm>
                <a:off x="11151008" y="3347691"/>
                <a:ext cx="417600" cy="1310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67" name="圆角矩形 266"/>
              <p:cNvSpPr/>
              <p:nvPr/>
            </p:nvSpPr>
            <p:spPr>
              <a:xfrm>
                <a:off x="5433092" y="2538625"/>
                <a:ext cx="1310019" cy="4177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8" name="组合 7"/>
            <p:cNvGrpSpPr/>
            <p:nvPr/>
          </p:nvGrpSpPr>
          <p:grpSpPr>
            <a:xfrm>
              <a:off x="577096" y="2631014"/>
              <a:ext cx="11216763" cy="3673346"/>
              <a:chOff x="577096" y="2631014"/>
              <a:chExt cx="11216763" cy="3673346"/>
            </a:xfrm>
          </p:grpSpPr>
          <p:sp>
            <p:nvSpPr>
              <p:cNvPr id="15" name="TextBox 159"/>
              <p:cNvSpPr txBox="1"/>
              <p:nvPr/>
            </p:nvSpPr>
            <p:spPr>
              <a:xfrm>
                <a:off x="577096" y="5157192"/>
                <a:ext cx="318169" cy="1128834"/>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电子开发部</a:t>
                </a:r>
                <a:endParaRPr lang="zh-CN" altLang="zh-CN" sz="3200" b="0" dirty="0">
                  <a:latin typeface="+mn-lt"/>
                  <a:ea typeface="+mn-ea"/>
                  <a:cs typeface="+mn-ea"/>
                  <a:sym typeface="+mn-lt"/>
                </a:endParaRPr>
              </a:p>
            </p:txBody>
          </p:sp>
          <p:sp>
            <p:nvSpPr>
              <p:cNvPr id="20" name="TextBox 164"/>
              <p:cNvSpPr txBox="1"/>
              <p:nvPr/>
            </p:nvSpPr>
            <p:spPr>
              <a:xfrm>
                <a:off x="1047690" y="5157191"/>
                <a:ext cx="318169" cy="1128834"/>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化工开发部</a:t>
                </a:r>
                <a:endParaRPr lang="zh-CN" altLang="zh-CN" sz="3200" b="0" dirty="0">
                  <a:latin typeface="+mn-lt"/>
                  <a:ea typeface="+mn-ea"/>
                  <a:cs typeface="+mn-ea"/>
                  <a:sym typeface="+mn-lt"/>
                </a:endParaRPr>
              </a:p>
            </p:txBody>
          </p:sp>
          <p:sp>
            <p:nvSpPr>
              <p:cNvPr id="25" name="TextBox 169"/>
              <p:cNvSpPr txBox="1"/>
              <p:nvPr/>
            </p:nvSpPr>
            <p:spPr>
              <a:xfrm>
                <a:off x="1517459" y="532297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采购部</a:t>
                </a:r>
                <a:endParaRPr lang="zh-CN" altLang="zh-CN" sz="3200" b="0" dirty="0">
                  <a:latin typeface="+mn-lt"/>
                  <a:ea typeface="+mn-ea"/>
                  <a:cs typeface="+mn-ea"/>
                  <a:sym typeface="+mn-lt"/>
                </a:endParaRPr>
              </a:p>
            </p:txBody>
          </p:sp>
          <p:sp>
            <p:nvSpPr>
              <p:cNvPr id="30" name="TextBox 174"/>
              <p:cNvSpPr txBox="1"/>
              <p:nvPr/>
            </p:nvSpPr>
            <p:spPr>
              <a:xfrm>
                <a:off x="1990904" y="5320875"/>
                <a:ext cx="318169" cy="451534"/>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仓库</a:t>
                </a:r>
                <a:endParaRPr lang="zh-CN" altLang="zh-CN" sz="3200" b="0" dirty="0">
                  <a:latin typeface="+mn-lt"/>
                  <a:ea typeface="+mn-ea"/>
                  <a:cs typeface="+mn-ea"/>
                  <a:sym typeface="+mn-lt"/>
                </a:endParaRPr>
              </a:p>
            </p:txBody>
          </p:sp>
          <p:sp>
            <p:nvSpPr>
              <p:cNvPr id="35" name="TextBox 179"/>
              <p:cNvSpPr txBox="1"/>
              <p:nvPr/>
            </p:nvSpPr>
            <p:spPr>
              <a:xfrm>
                <a:off x="2465204" y="5320874"/>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生管部</a:t>
                </a:r>
                <a:endParaRPr lang="zh-CN" altLang="zh-CN" sz="3200" b="0" dirty="0">
                  <a:latin typeface="+mn-lt"/>
                  <a:ea typeface="+mn-ea"/>
                  <a:cs typeface="+mn-ea"/>
                  <a:sym typeface="+mn-lt"/>
                </a:endParaRPr>
              </a:p>
            </p:txBody>
          </p:sp>
          <p:sp>
            <p:nvSpPr>
              <p:cNvPr id="41" name="TextBox 184"/>
              <p:cNvSpPr txBox="1"/>
              <p:nvPr/>
            </p:nvSpPr>
            <p:spPr>
              <a:xfrm>
                <a:off x="2939856" y="5326353"/>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电子厂</a:t>
                </a:r>
                <a:endParaRPr lang="zh-CN" altLang="zh-CN" sz="3200" b="0" dirty="0">
                  <a:latin typeface="+mn-lt"/>
                  <a:ea typeface="+mn-ea"/>
                  <a:cs typeface="+mn-ea"/>
                  <a:sym typeface="+mn-lt"/>
                </a:endParaRPr>
              </a:p>
            </p:txBody>
          </p:sp>
          <p:sp>
            <p:nvSpPr>
              <p:cNvPr id="46" name="TextBox 189"/>
              <p:cNvSpPr txBox="1"/>
              <p:nvPr/>
            </p:nvSpPr>
            <p:spPr>
              <a:xfrm>
                <a:off x="3404854" y="5324049"/>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生技部</a:t>
                </a:r>
                <a:endParaRPr lang="zh-CN" altLang="zh-CN" sz="3200" b="0" dirty="0">
                  <a:latin typeface="+mn-lt"/>
                  <a:ea typeface="+mn-ea"/>
                  <a:cs typeface="+mn-ea"/>
                  <a:sym typeface="+mn-lt"/>
                </a:endParaRPr>
              </a:p>
            </p:txBody>
          </p:sp>
          <p:sp>
            <p:nvSpPr>
              <p:cNvPr id="56" name="TextBox 279"/>
              <p:cNvSpPr txBox="1"/>
              <p:nvPr/>
            </p:nvSpPr>
            <p:spPr>
              <a:xfrm>
                <a:off x="3886448" y="5326353"/>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质管部</a:t>
                </a:r>
                <a:endParaRPr lang="zh-CN" altLang="zh-CN" sz="3200" b="0" dirty="0">
                  <a:latin typeface="+mn-lt"/>
                  <a:ea typeface="+mn-ea"/>
                  <a:cs typeface="+mn-ea"/>
                  <a:sym typeface="+mn-lt"/>
                </a:endParaRPr>
              </a:p>
            </p:txBody>
          </p:sp>
          <p:sp>
            <p:nvSpPr>
              <p:cNvPr id="65" name="TextBox 284"/>
              <p:cNvSpPr txBox="1"/>
              <p:nvPr/>
            </p:nvSpPr>
            <p:spPr>
              <a:xfrm>
                <a:off x="4359388" y="5327224"/>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质检部</a:t>
                </a:r>
                <a:endParaRPr lang="zh-CN" altLang="zh-CN" sz="3200" b="0" dirty="0">
                  <a:latin typeface="+mn-lt"/>
                  <a:ea typeface="+mn-ea"/>
                  <a:cs typeface="+mn-ea"/>
                  <a:sym typeface="+mn-lt"/>
                </a:endParaRPr>
              </a:p>
            </p:txBody>
          </p:sp>
          <p:sp>
            <p:nvSpPr>
              <p:cNvPr id="70" name="TextBox 289"/>
              <p:cNvSpPr txBox="1"/>
              <p:nvPr/>
            </p:nvSpPr>
            <p:spPr>
              <a:xfrm>
                <a:off x="4827340" y="5335501"/>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行政部</a:t>
                </a:r>
                <a:endParaRPr lang="zh-CN" altLang="zh-CN" sz="3200" b="0" dirty="0">
                  <a:latin typeface="+mn-lt"/>
                  <a:ea typeface="+mn-ea"/>
                  <a:cs typeface="+mn-ea"/>
                  <a:sym typeface="+mn-lt"/>
                </a:endParaRPr>
              </a:p>
            </p:txBody>
          </p:sp>
          <p:sp>
            <p:nvSpPr>
              <p:cNvPr id="75" name="TextBox 294"/>
              <p:cNvSpPr txBox="1"/>
              <p:nvPr/>
            </p:nvSpPr>
            <p:spPr>
              <a:xfrm>
                <a:off x="5327601" y="5175525"/>
                <a:ext cx="318169" cy="1128835"/>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人力资源部</a:t>
                </a:r>
                <a:endParaRPr lang="zh-CN" altLang="zh-CN" sz="3200" b="0" dirty="0">
                  <a:latin typeface="+mn-lt"/>
                  <a:ea typeface="+mn-ea"/>
                  <a:cs typeface="+mn-ea"/>
                  <a:sym typeface="+mn-lt"/>
                </a:endParaRPr>
              </a:p>
            </p:txBody>
          </p:sp>
          <p:sp>
            <p:nvSpPr>
              <p:cNvPr id="80" name="TextBox 299"/>
              <p:cNvSpPr txBox="1"/>
              <p:nvPr/>
            </p:nvSpPr>
            <p:spPr>
              <a:xfrm>
                <a:off x="5798192" y="5338692"/>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法务部</a:t>
                </a:r>
                <a:endParaRPr lang="zh-CN" altLang="zh-CN" sz="3200" b="0" dirty="0">
                  <a:latin typeface="+mn-lt"/>
                  <a:ea typeface="+mn-ea"/>
                  <a:cs typeface="+mn-ea"/>
                  <a:sym typeface="+mn-lt"/>
                </a:endParaRPr>
              </a:p>
            </p:txBody>
          </p:sp>
          <p:sp>
            <p:nvSpPr>
              <p:cNvPr id="85" name="TextBox 304"/>
              <p:cNvSpPr txBox="1"/>
              <p:nvPr/>
            </p:nvSpPr>
            <p:spPr>
              <a:xfrm>
                <a:off x="6267962" y="5341956"/>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总务室</a:t>
                </a:r>
                <a:endParaRPr lang="zh-CN" altLang="zh-CN" sz="3200" b="0" dirty="0">
                  <a:latin typeface="+mn-lt"/>
                  <a:ea typeface="+mn-ea"/>
                  <a:cs typeface="+mn-ea"/>
                  <a:sym typeface="+mn-lt"/>
                </a:endParaRPr>
              </a:p>
            </p:txBody>
          </p:sp>
          <p:sp>
            <p:nvSpPr>
              <p:cNvPr id="90" name="TextBox 309"/>
              <p:cNvSpPr txBox="1"/>
              <p:nvPr/>
            </p:nvSpPr>
            <p:spPr>
              <a:xfrm>
                <a:off x="6741407" y="533986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电脑室</a:t>
                </a:r>
                <a:endParaRPr lang="zh-CN" altLang="zh-CN" sz="3200" b="0" dirty="0">
                  <a:latin typeface="+mn-lt"/>
                  <a:ea typeface="+mn-ea"/>
                  <a:cs typeface="+mn-ea"/>
                  <a:sym typeface="+mn-lt"/>
                </a:endParaRPr>
              </a:p>
            </p:txBody>
          </p:sp>
          <p:sp>
            <p:nvSpPr>
              <p:cNvPr id="95" name="TextBox 314"/>
              <p:cNvSpPr txBox="1"/>
              <p:nvPr/>
            </p:nvSpPr>
            <p:spPr>
              <a:xfrm>
                <a:off x="7215708" y="5339861"/>
                <a:ext cx="318169" cy="903068"/>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文管中心</a:t>
                </a:r>
                <a:endParaRPr lang="zh-CN" altLang="zh-CN" sz="3200" b="0" dirty="0">
                  <a:latin typeface="+mn-lt"/>
                  <a:ea typeface="+mn-ea"/>
                  <a:cs typeface="+mn-ea"/>
                  <a:sym typeface="+mn-lt"/>
                </a:endParaRPr>
              </a:p>
            </p:txBody>
          </p:sp>
          <p:sp>
            <p:nvSpPr>
              <p:cNvPr id="100" name="TextBox 319"/>
              <p:cNvSpPr txBox="1"/>
              <p:nvPr/>
            </p:nvSpPr>
            <p:spPr>
              <a:xfrm>
                <a:off x="7690365" y="5345336"/>
                <a:ext cx="318169" cy="903068"/>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会计</a:t>
                </a:r>
                <a:r>
                  <a:rPr lang="zh-CN" altLang="en-US" sz="1467" b="0" dirty="0">
                    <a:latin typeface="+mn-lt"/>
                    <a:ea typeface="+mn-ea"/>
                    <a:cs typeface="+mn-ea"/>
                    <a:sym typeface="+mn-lt"/>
                  </a:rPr>
                  <a:t>出纳</a:t>
                </a:r>
                <a:endParaRPr lang="zh-CN" altLang="zh-CN" sz="3200" b="0" dirty="0">
                  <a:latin typeface="+mn-lt"/>
                  <a:ea typeface="+mn-ea"/>
                  <a:cs typeface="+mn-ea"/>
                  <a:sym typeface="+mn-lt"/>
                </a:endParaRPr>
              </a:p>
            </p:txBody>
          </p:sp>
          <p:sp>
            <p:nvSpPr>
              <p:cNvPr id="105" name="TextBox 324"/>
              <p:cNvSpPr txBox="1"/>
              <p:nvPr/>
            </p:nvSpPr>
            <p:spPr>
              <a:xfrm>
                <a:off x="8155356" y="5343034"/>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证券部</a:t>
                </a:r>
                <a:endParaRPr lang="zh-CN" altLang="zh-CN" sz="3200" b="0" dirty="0">
                  <a:latin typeface="+mn-lt"/>
                  <a:ea typeface="+mn-ea"/>
                  <a:cs typeface="+mn-ea"/>
                  <a:sym typeface="+mn-lt"/>
                </a:endParaRPr>
              </a:p>
            </p:txBody>
          </p:sp>
          <p:sp>
            <p:nvSpPr>
              <p:cNvPr id="116" name="TextBox 334"/>
              <p:cNvSpPr txBox="1"/>
              <p:nvPr/>
            </p:nvSpPr>
            <p:spPr>
              <a:xfrm>
                <a:off x="9109893" y="5157192"/>
                <a:ext cx="318169" cy="1128835"/>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对外投资部</a:t>
                </a:r>
                <a:endParaRPr lang="zh-CN" altLang="zh-CN" sz="3200" b="0" dirty="0">
                  <a:latin typeface="+mn-lt"/>
                  <a:ea typeface="+mn-ea"/>
                  <a:cs typeface="+mn-ea"/>
                  <a:sym typeface="+mn-lt"/>
                </a:endParaRPr>
              </a:p>
            </p:txBody>
          </p:sp>
          <p:sp>
            <p:nvSpPr>
              <p:cNvPr id="121" name="TextBox 339"/>
              <p:cNvSpPr txBox="1"/>
              <p:nvPr/>
            </p:nvSpPr>
            <p:spPr>
              <a:xfrm>
                <a:off x="9577845" y="5354486"/>
                <a:ext cx="318169" cy="903068"/>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商务中心</a:t>
                </a:r>
                <a:endParaRPr lang="zh-CN" altLang="zh-CN" sz="3200" b="0" dirty="0">
                  <a:latin typeface="+mn-lt"/>
                  <a:ea typeface="+mn-ea"/>
                  <a:cs typeface="+mn-ea"/>
                  <a:sym typeface="+mn-lt"/>
                </a:endParaRPr>
              </a:p>
            </p:txBody>
          </p:sp>
          <p:sp>
            <p:nvSpPr>
              <p:cNvPr id="126" name="TextBox 344"/>
              <p:cNvSpPr txBox="1"/>
              <p:nvPr/>
            </p:nvSpPr>
            <p:spPr>
              <a:xfrm>
                <a:off x="10061880" y="535022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销售部</a:t>
                </a:r>
                <a:endParaRPr lang="zh-CN" altLang="zh-CN" sz="3200" b="0" dirty="0">
                  <a:latin typeface="+mn-lt"/>
                  <a:ea typeface="+mn-ea"/>
                  <a:cs typeface="+mn-ea"/>
                  <a:sym typeface="+mn-lt"/>
                </a:endParaRPr>
              </a:p>
            </p:txBody>
          </p:sp>
          <p:sp>
            <p:nvSpPr>
              <p:cNvPr id="131" name="TextBox 349"/>
              <p:cNvSpPr txBox="1"/>
              <p:nvPr/>
            </p:nvSpPr>
            <p:spPr>
              <a:xfrm>
                <a:off x="10532478" y="5157191"/>
                <a:ext cx="318169" cy="1128835"/>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售后服务部</a:t>
                </a:r>
                <a:endParaRPr lang="zh-CN" altLang="zh-CN" sz="3200" b="0" dirty="0">
                  <a:latin typeface="+mn-lt"/>
                  <a:ea typeface="+mn-ea"/>
                  <a:cs typeface="+mn-ea"/>
                  <a:sym typeface="+mn-lt"/>
                </a:endParaRPr>
              </a:p>
            </p:txBody>
          </p:sp>
          <p:sp>
            <p:nvSpPr>
              <p:cNvPr id="136" name="TextBox 354"/>
              <p:cNvSpPr txBox="1"/>
              <p:nvPr/>
            </p:nvSpPr>
            <p:spPr>
              <a:xfrm>
                <a:off x="11002244" y="5348306"/>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外贸部</a:t>
                </a:r>
                <a:endParaRPr lang="zh-CN" altLang="zh-CN" sz="3200" b="0" dirty="0">
                  <a:latin typeface="+mn-lt"/>
                  <a:ea typeface="+mn-ea"/>
                  <a:cs typeface="+mn-ea"/>
                  <a:sym typeface="+mn-lt"/>
                </a:endParaRPr>
              </a:p>
            </p:txBody>
          </p:sp>
          <p:sp>
            <p:nvSpPr>
              <p:cNvPr id="141" name="TextBox 359"/>
              <p:cNvSpPr txBox="1"/>
              <p:nvPr/>
            </p:nvSpPr>
            <p:spPr>
              <a:xfrm>
                <a:off x="11475690" y="534621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加工部</a:t>
                </a:r>
                <a:endParaRPr lang="zh-CN" altLang="zh-CN" sz="3200" b="0" dirty="0">
                  <a:latin typeface="+mn-lt"/>
                  <a:ea typeface="+mn-ea"/>
                  <a:cs typeface="+mn-ea"/>
                  <a:sym typeface="+mn-lt"/>
                </a:endParaRPr>
              </a:p>
            </p:txBody>
          </p:sp>
          <p:sp>
            <p:nvSpPr>
              <p:cNvPr id="163" name="TextBox 104"/>
              <p:cNvSpPr txBox="1"/>
              <p:nvPr/>
            </p:nvSpPr>
            <p:spPr>
              <a:xfrm>
                <a:off x="9262198" y="2631014"/>
                <a:ext cx="760903" cy="22576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67" dirty="0">
                    <a:latin typeface="+mn-lt"/>
                    <a:ea typeface="+mn-ea"/>
                    <a:cs typeface="+mn-ea"/>
                    <a:sym typeface="+mn-lt"/>
                  </a:rPr>
                  <a:t>经营副总</a:t>
                </a:r>
                <a:endParaRPr lang="zh-CN" altLang="zh-CN" sz="1467" dirty="0">
                  <a:latin typeface="+mn-lt"/>
                  <a:ea typeface="+mn-ea"/>
                  <a:cs typeface="+mn-ea"/>
                  <a:sym typeface="+mn-lt"/>
                </a:endParaRPr>
              </a:p>
            </p:txBody>
          </p:sp>
          <p:sp>
            <p:nvSpPr>
              <p:cNvPr id="168" name="TextBox 94"/>
              <p:cNvSpPr txBox="1"/>
              <p:nvPr/>
            </p:nvSpPr>
            <p:spPr>
              <a:xfrm>
                <a:off x="2121506" y="2660366"/>
                <a:ext cx="760903" cy="22576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67" dirty="0">
                    <a:latin typeface="+mn-lt"/>
                    <a:ea typeface="+mn-ea"/>
                    <a:cs typeface="+mn-ea"/>
                    <a:sym typeface="+mn-lt"/>
                  </a:rPr>
                  <a:t>生产副总</a:t>
                </a:r>
                <a:endParaRPr lang="zh-CN" altLang="zh-CN" sz="1467" dirty="0">
                  <a:latin typeface="+mn-lt"/>
                  <a:ea typeface="+mn-ea"/>
                  <a:cs typeface="+mn-ea"/>
                  <a:sym typeface="+mn-lt"/>
                </a:endParaRPr>
              </a:p>
            </p:txBody>
          </p:sp>
          <p:sp>
            <p:nvSpPr>
              <p:cNvPr id="206" name="TextBox 109"/>
              <p:cNvSpPr txBox="1"/>
              <p:nvPr/>
            </p:nvSpPr>
            <p:spPr>
              <a:xfrm>
                <a:off x="769118" y="361250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研发部</a:t>
                </a:r>
                <a:endParaRPr lang="zh-CN" altLang="zh-CN" sz="2400" b="0" dirty="0">
                  <a:latin typeface="+mn-lt"/>
                  <a:ea typeface="+mn-ea"/>
                  <a:cs typeface="+mn-ea"/>
                  <a:sym typeface="+mn-lt"/>
                </a:endParaRPr>
              </a:p>
            </p:txBody>
          </p:sp>
          <p:sp>
            <p:nvSpPr>
              <p:cNvPr id="211" name="TextBox 114"/>
              <p:cNvSpPr txBox="1"/>
              <p:nvPr/>
            </p:nvSpPr>
            <p:spPr>
              <a:xfrm>
                <a:off x="1729224" y="3607322"/>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资料部</a:t>
                </a:r>
                <a:endParaRPr lang="zh-CN" altLang="zh-CN" sz="2400" b="0" dirty="0">
                  <a:latin typeface="+mn-lt"/>
                  <a:ea typeface="+mn-ea"/>
                  <a:cs typeface="+mn-ea"/>
                  <a:sym typeface="+mn-lt"/>
                </a:endParaRPr>
              </a:p>
            </p:txBody>
          </p:sp>
          <p:sp>
            <p:nvSpPr>
              <p:cNvPr id="216" name="TextBox 119"/>
              <p:cNvSpPr txBox="1"/>
              <p:nvPr/>
            </p:nvSpPr>
            <p:spPr>
              <a:xfrm>
                <a:off x="2932147" y="361250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生产部</a:t>
                </a:r>
                <a:endParaRPr lang="zh-CN" altLang="zh-CN" sz="2400" b="0" dirty="0">
                  <a:latin typeface="+mn-lt"/>
                  <a:ea typeface="+mn-ea"/>
                  <a:cs typeface="+mn-ea"/>
                  <a:sym typeface="+mn-lt"/>
                </a:endParaRPr>
              </a:p>
            </p:txBody>
          </p:sp>
          <p:sp>
            <p:nvSpPr>
              <p:cNvPr id="221" name="TextBox 124"/>
              <p:cNvSpPr txBox="1"/>
              <p:nvPr/>
            </p:nvSpPr>
            <p:spPr>
              <a:xfrm>
                <a:off x="4129491" y="360849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质管部</a:t>
                </a:r>
                <a:endParaRPr lang="zh-CN" altLang="zh-CN" sz="2400" b="0" dirty="0">
                  <a:latin typeface="+mn-lt"/>
                  <a:ea typeface="+mn-ea"/>
                  <a:cs typeface="+mn-ea"/>
                  <a:sym typeface="+mn-lt"/>
                </a:endParaRPr>
              </a:p>
            </p:txBody>
          </p:sp>
          <p:sp>
            <p:nvSpPr>
              <p:cNvPr id="226" name="TextBox 129"/>
              <p:cNvSpPr txBox="1"/>
              <p:nvPr/>
            </p:nvSpPr>
            <p:spPr>
              <a:xfrm>
                <a:off x="5554426" y="3428999"/>
                <a:ext cx="318169" cy="1128834"/>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行政人事部</a:t>
                </a:r>
                <a:endParaRPr lang="zh-CN" altLang="zh-CN" sz="2400" b="0" dirty="0">
                  <a:latin typeface="+mn-lt"/>
                  <a:ea typeface="+mn-ea"/>
                  <a:cs typeface="+mn-ea"/>
                  <a:sym typeface="+mn-lt"/>
                </a:endParaRPr>
              </a:p>
            </p:txBody>
          </p:sp>
          <p:sp>
            <p:nvSpPr>
              <p:cNvPr id="231" name="TextBox 134"/>
              <p:cNvSpPr txBox="1"/>
              <p:nvPr/>
            </p:nvSpPr>
            <p:spPr>
              <a:xfrm>
                <a:off x="6976256" y="3428997"/>
                <a:ext cx="318169" cy="1128835"/>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信息管理部</a:t>
                </a:r>
                <a:endParaRPr lang="zh-CN" altLang="zh-CN" sz="2400" b="0" dirty="0">
                  <a:latin typeface="+mn-lt"/>
                  <a:ea typeface="+mn-ea"/>
                  <a:cs typeface="+mn-ea"/>
                  <a:sym typeface="+mn-lt"/>
                </a:endParaRPr>
              </a:p>
            </p:txBody>
          </p:sp>
          <p:sp>
            <p:nvSpPr>
              <p:cNvPr id="236" name="TextBox 139"/>
              <p:cNvSpPr txBox="1"/>
              <p:nvPr/>
            </p:nvSpPr>
            <p:spPr>
              <a:xfrm>
                <a:off x="7936360" y="361250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财务部</a:t>
                </a:r>
                <a:endParaRPr lang="zh-CN" altLang="zh-CN" sz="2400" b="0" dirty="0">
                  <a:latin typeface="+mn-lt"/>
                  <a:ea typeface="+mn-ea"/>
                  <a:cs typeface="+mn-ea"/>
                  <a:sym typeface="+mn-lt"/>
                </a:endParaRPr>
              </a:p>
            </p:txBody>
          </p:sp>
          <p:sp>
            <p:nvSpPr>
              <p:cNvPr id="241" name="TextBox 144"/>
              <p:cNvSpPr txBox="1"/>
              <p:nvPr/>
            </p:nvSpPr>
            <p:spPr>
              <a:xfrm>
                <a:off x="8878134" y="360849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股份部</a:t>
                </a:r>
                <a:endParaRPr lang="zh-CN" altLang="zh-CN" sz="2400" b="0" dirty="0">
                  <a:latin typeface="+mn-lt"/>
                  <a:ea typeface="+mn-ea"/>
                  <a:cs typeface="+mn-ea"/>
                  <a:sym typeface="+mn-lt"/>
                </a:endParaRPr>
              </a:p>
            </p:txBody>
          </p:sp>
          <p:sp>
            <p:nvSpPr>
              <p:cNvPr id="246" name="TextBox 149"/>
              <p:cNvSpPr txBox="1"/>
              <p:nvPr/>
            </p:nvSpPr>
            <p:spPr>
              <a:xfrm>
                <a:off x="10054652" y="3610497"/>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营销部</a:t>
                </a:r>
                <a:endParaRPr lang="zh-CN" altLang="zh-CN" sz="2400" b="0" dirty="0">
                  <a:latin typeface="+mn-lt"/>
                  <a:ea typeface="+mn-ea"/>
                  <a:cs typeface="+mn-ea"/>
                  <a:sym typeface="+mn-lt"/>
                </a:endParaRPr>
              </a:p>
            </p:txBody>
          </p:sp>
          <p:sp>
            <p:nvSpPr>
              <p:cNvPr id="251" name="TextBox 154"/>
              <p:cNvSpPr txBox="1"/>
              <p:nvPr/>
            </p:nvSpPr>
            <p:spPr>
              <a:xfrm>
                <a:off x="11200723" y="3612500"/>
                <a:ext cx="318169" cy="677301"/>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467" b="0" dirty="0">
                    <a:latin typeface="+mn-lt"/>
                    <a:ea typeface="+mn-ea"/>
                    <a:cs typeface="+mn-ea"/>
                    <a:sym typeface="+mn-lt"/>
                  </a:rPr>
                  <a:t>国际部</a:t>
                </a:r>
                <a:endParaRPr lang="zh-CN" altLang="zh-CN" sz="2400" b="0" dirty="0">
                  <a:latin typeface="+mn-lt"/>
                  <a:ea typeface="+mn-ea"/>
                  <a:cs typeface="+mn-ea"/>
                  <a:sym typeface="+mn-lt"/>
                </a:endParaRPr>
              </a:p>
            </p:txBody>
          </p:sp>
          <p:sp>
            <p:nvSpPr>
              <p:cNvPr id="266" name="TextBox 99"/>
              <p:cNvSpPr txBox="1"/>
              <p:nvPr/>
            </p:nvSpPr>
            <p:spPr>
              <a:xfrm>
                <a:off x="5718970" y="2647238"/>
                <a:ext cx="760903" cy="22576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467" dirty="0">
                    <a:latin typeface="+mn-lt"/>
                    <a:ea typeface="+mn-ea"/>
                    <a:cs typeface="+mn-ea"/>
                    <a:sym typeface="+mn-lt"/>
                  </a:rPr>
                  <a:t>行政副总</a:t>
                </a:r>
                <a:endParaRPr lang="zh-CN" altLang="zh-CN" sz="1467" dirty="0">
                  <a:latin typeface="+mn-lt"/>
                  <a:ea typeface="+mn-ea"/>
                  <a:cs typeface="+mn-ea"/>
                  <a:sym typeface="+mn-lt"/>
                </a:endParaRPr>
              </a:p>
            </p:txBody>
          </p:sp>
        </p:grpSp>
      </p:grpSp>
    </p:spTree>
    <p:extLst>
      <p:ext uri="{BB962C8B-B14F-4D97-AF65-F5344CB8AC3E}">
        <p14:creationId xmlns:p14="http://schemas.microsoft.com/office/powerpoint/2010/main" val="108530121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43"/>
          <p:cNvSpPr txBox="1"/>
          <p:nvPr/>
        </p:nvSpPr>
        <p:spPr>
          <a:xfrm>
            <a:off x="1384823" y="349752"/>
            <a:ext cx="2688299" cy="615553"/>
          </a:xfrm>
          <a:prstGeom prst="rect">
            <a:avLst/>
          </a:prstGeom>
          <a:noFill/>
        </p:spPr>
        <p:txBody>
          <a:bodyPr wrap="square" lIns="0" tIns="0" rIns="0" bIns="0" rtlCol="0">
            <a:spAutoFit/>
          </a:bodyPr>
          <a:lstStyle/>
          <a:p>
            <a:r>
              <a:rPr lang="zh-CN" altLang="en-US" sz="4000">
                <a:solidFill>
                  <a:srgbClr val="00B0F0"/>
                </a:solidFill>
                <a:cs typeface="+mn-ea"/>
                <a:sym typeface="+mn-lt"/>
              </a:rPr>
              <a:t>公司大事记</a:t>
            </a:r>
          </a:p>
        </p:txBody>
      </p:sp>
      <p:sp>
        <p:nvSpPr>
          <p:cNvPr id="12" name="Freeform 5"/>
          <p:cNvSpPr>
            <a:spLocks/>
          </p:cNvSpPr>
          <p:nvPr/>
        </p:nvSpPr>
        <p:spPr bwMode="auto">
          <a:xfrm>
            <a:off x="2884941" y="1709056"/>
            <a:ext cx="5294261" cy="4727035"/>
          </a:xfrm>
          <a:custGeom>
            <a:avLst/>
            <a:gdLst>
              <a:gd name="T0" fmla="*/ 1703 w 2471"/>
              <a:gd name="T1" fmla="*/ 0 h 2477"/>
              <a:gd name="T2" fmla="*/ 1783 w 2471"/>
              <a:gd name="T3" fmla="*/ 547 h 2477"/>
              <a:gd name="T4" fmla="*/ 1031 w 2471"/>
              <a:gd name="T5" fmla="*/ 1000 h 2477"/>
              <a:gd name="T6" fmla="*/ 615 w 2471"/>
              <a:gd name="T7" fmla="*/ 1207 h 2477"/>
              <a:gd name="T8" fmla="*/ 695 w 2471"/>
              <a:gd name="T9" fmla="*/ 2035 h 2477"/>
              <a:gd name="T10" fmla="*/ 2050 w 2471"/>
              <a:gd name="T11" fmla="*/ 2160 h 2477"/>
              <a:gd name="T12" fmla="*/ 2099 w 2471"/>
              <a:gd name="T13" fmla="*/ 2066 h 2477"/>
              <a:gd name="T14" fmla="*/ 2471 w 2471"/>
              <a:gd name="T15" fmla="*/ 2224 h 2477"/>
              <a:gd name="T16" fmla="*/ 1866 w 2471"/>
              <a:gd name="T17" fmla="*/ 2408 h 2477"/>
              <a:gd name="T18" fmla="*/ 1926 w 2471"/>
              <a:gd name="T19" fmla="*/ 2323 h 2477"/>
              <a:gd name="T20" fmla="*/ 261 w 2471"/>
              <a:gd name="T21" fmla="*/ 1987 h 2477"/>
              <a:gd name="T22" fmla="*/ 315 w 2471"/>
              <a:gd name="T23" fmla="*/ 1275 h 2477"/>
              <a:gd name="T24" fmla="*/ 1692 w 2471"/>
              <a:gd name="T25" fmla="*/ 541 h 2477"/>
              <a:gd name="T26" fmla="*/ 1703 w 2471"/>
              <a:gd name="T27" fmla="*/ 0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1" h="2477">
                <a:moveTo>
                  <a:pt x="1703" y="0"/>
                </a:moveTo>
                <a:cubicBezTo>
                  <a:pt x="1703" y="0"/>
                  <a:pt x="2032" y="246"/>
                  <a:pt x="1783" y="547"/>
                </a:cubicBezTo>
                <a:cubicBezTo>
                  <a:pt x="1625" y="740"/>
                  <a:pt x="1258" y="895"/>
                  <a:pt x="1031" y="1000"/>
                </a:cubicBezTo>
                <a:cubicBezTo>
                  <a:pt x="879" y="1070"/>
                  <a:pt x="735" y="1137"/>
                  <a:pt x="615" y="1207"/>
                </a:cubicBezTo>
                <a:cubicBezTo>
                  <a:pt x="131" y="1491"/>
                  <a:pt x="248" y="1854"/>
                  <a:pt x="695" y="2035"/>
                </a:cubicBezTo>
                <a:cubicBezTo>
                  <a:pt x="934" y="2132"/>
                  <a:pt x="1356" y="2226"/>
                  <a:pt x="2050" y="2160"/>
                </a:cubicBezTo>
                <a:lnTo>
                  <a:pt x="2099" y="2066"/>
                </a:lnTo>
                <a:lnTo>
                  <a:pt x="2471" y="2224"/>
                </a:lnTo>
                <a:lnTo>
                  <a:pt x="1866" y="2408"/>
                </a:lnTo>
                <a:lnTo>
                  <a:pt x="1926" y="2323"/>
                </a:lnTo>
                <a:cubicBezTo>
                  <a:pt x="1926" y="2323"/>
                  <a:pt x="772" y="2477"/>
                  <a:pt x="261" y="1987"/>
                </a:cubicBezTo>
                <a:cubicBezTo>
                  <a:pt x="0" y="1735"/>
                  <a:pt x="66" y="1494"/>
                  <a:pt x="315" y="1275"/>
                </a:cubicBezTo>
                <a:cubicBezTo>
                  <a:pt x="736" y="905"/>
                  <a:pt x="1355" y="905"/>
                  <a:pt x="1692" y="541"/>
                </a:cubicBezTo>
                <a:cubicBezTo>
                  <a:pt x="1861" y="357"/>
                  <a:pt x="1839" y="198"/>
                  <a:pt x="1703"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49" name="组合 48"/>
          <p:cNvGrpSpPr/>
          <p:nvPr/>
        </p:nvGrpSpPr>
        <p:grpSpPr>
          <a:xfrm>
            <a:off x="6290589" y="959952"/>
            <a:ext cx="3076149" cy="713935"/>
            <a:chOff x="6290589" y="959952"/>
            <a:chExt cx="3076149" cy="713935"/>
          </a:xfrm>
        </p:grpSpPr>
        <p:grpSp>
          <p:nvGrpSpPr>
            <p:cNvPr id="40" name="组合 39"/>
            <p:cNvGrpSpPr/>
            <p:nvPr/>
          </p:nvGrpSpPr>
          <p:grpSpPr>
            <a:xfrm>
              <a:off x="6290589" y="959952"/>
              <a:ext cx="506392" cy="713935"/>
              <a:chOff x="6023362" y="803705"/>
              <a:chExt cx="658794" cy="928798"/>
            </a:xfrm>
          </p:grpSpPr>
          <p:sp>
            <p:nvSpPr>
              <p:cNvPr id="161" name="任意多边形 160"/>
              <p:cNvSpPr/>
              <p:nvPr/>
            </p:nvSpPr>
            <p:spPr>
              <a:xfrm flipH="1" flipV="1">
                <a:off x="6023362" y="803705"/>
                <a:ext cx="658794" cy="928798"/>
              </a:xfrm>
              <a:custGeom>
                <a:avLst/>
                <a:gdLst>
                  <a:gd name="connsiteX0" fmla="*/ 470877 w 941754"/>
                  <a:gd name="connsiteY0" fmla="*/ 1327728 h 1327728"/>
                  <a:gd name="connsiteX1" fmla="*/ 0 w 941754"/>
                  <a:gd name="connsiteY1" fmla="*/ 856851 h 1327728"/>
                  <a:gd name="connsiteX2" fmla="*/ 287590 w 941754"/>
                  <a:gd name="connsiteY2" fmla="*/ 422978 h 1327728"/>
                  <a:gd name="connsiteX3" fmla="*/ 347311 w 941754"/>
                  <a:gd name="connsiteY3" fmla="*/ 404440 h 1327728"/>
                  <a:gd name="connsiteX4" fmla="*/ 470877 w 941754"/>
                  <a:gd name="connsiteY4" fmla="*/ 0 h 1327728"/>
                  <a:gd name="connsiteX5" fmla="*/ 594443 w 941754"/>
                  <a:gd name="connsiteY5" fmla="*/ 404440 h 1327728"/>
                  <a:gd name="connsiteX6" fmla="*/ 654164 w 941754"/>
                  <a:gd name="connsiteY6" fmla="*/ 422978 h 1327728"/>
                  <a:gd name="connsiteX7" fmla="*/ 941754 w 941754"/>
                  <a:gd name="connsiteY7" fmla="*/ 856851 h 1327728"/>
                  <a:gd name="connsiteX8" fmla="*/ 470877 w 941754"/>
                  <a:gd name="connsiteY8" fmla="*/ 1327728 h 13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54" h="1327728">
                    <a:moveTo>
                      <a:pt x="470877" y="1327728"/>
                    </a:moveTo>
                    <a:cubicBezTo>
                      <a:pt x="210819" y="1327728"/>
                      <a:pt x="0" y="1116909"/>
                      <a:pt x="0" y="856851"/>
                    </a:cubicBezTo>
                    <a:cubicBezTo>
                      <a:pt x="0" y="661808"/>
                      <a:pt x="118585" y="494461"/>
                      <a:pt x="287590" y="422978"/>
                    </a:cubicBezTo>
                    <a:lnTo>
                      <a:pt x="347311" y="404440"/>
                    </a:lnTo>
                    <a:lnTo>
                      <a:pt x="470877" y="0"/>
                    </a:lnTo>
                    <a:lnTo>
                      <a:pt x="594443" y="404440"/>
                    </a:lnTo>
                    <a:lnTo>
                      <a:pt x="654164" y="422978"/>
                    </a:lnTo>
                    <a:cubicBezTo>
                      <a:pt x="823169" y="494461"/>
                      <a:pt x="941754" y="661808"/>
                      <a:pt x="941754" y="856851"/>
                    </a:cubicBezTo>
                    <a:cubicBezTo>
                      <a:pt x="941754" y="1116909"/>
                      <a:pt x="730935" y="1327728"/>
                      <a:pt x="470877" y="1327728"/>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24" name="Freeform 9"/>
              <p:cNvSpPr>
                <a:spLocks noEditPoints="1"/>
              </p:cNvSpPr>
              <p:nvPr/>
            </p:nvSpPr>
            <p:spPr bwMode="auto">
              <a:xfrm>
                <a:off x="6214086" y="930275"/>
                <a:ext cx="341312" cy="342901"/>
              </a:xfrm>
              <a:custGeom>
                <a:avLst/>
                <a:gdLst>
                  <a:gd name="T0" fmla="*/ 137 w 215"/>
                  <a:gd name="T1" fmla="*/ 0 h 216"/>
                  <a:gd name="T2" fmla="*/ 0 w 215"/>
                  <a:gd name="T3" fmla="*/ 137 h 216"/>
                  <a:gd name="T4" fmla="*/ 0 w 215"/>
                  <a:gd name="T5" fmla="*/ 144 h 216"/>
                  <a:gd name="T6" fmla="*/ 0 w 215"/>
                  <a:gd name="T7" fmla="*/ 144 h 216"/>
                  <a:gd name="T8" fmla="*/ 0 w 215"/>
                  <a:gd name="T9" fmla="*/ 144 h 216"/>
                  <a:gd name="T10" fmla="*/ 0 w 215"/>
                  <a:gd name="T11" fmla="*/ 216 h 216"/>
                  <a:gd name="T12" fmla="*/ 78 w 215"/>
                  <a:gd name="T13" fmla="*/ 216 h 216"/>
                  <a:gd name="T14" fmla="*/ 215 w 215"/>
                  <a:gd name="T15" fmla="*/ 78 h 216"/>
                  <a:gd name="T16" fmla="*/ 137 w 215"/>
                  <a:gd name="T17" fmla="*/ 0 h 216"/>
                  <a:gd name="T18" fmla="*/ 156 w 215"/>
                  <a:gd name="T19" fmla="*/ 32 h 216"/>
                  <a:gd name="T20" fmla="*/ 29 w 215"/>
                  <a:gd name="T21" fmla="*/ 159 h 216"/>
                  <a:gd name="T22" fmla="*/ 9 w 215"/>
                  <a:gd name="T23" fmla="*/ 140 h 216"/>
                  <a:gd name="T24" fmla="*/ 137 w 215"/>
                  <a:gd name="T25" fmla="*/ 15 h 216"/>
                  <a:gd name="T26" fmla="*/ 156 w 215"/>
                  <a:gd name="T27" fmla="*/ 32 h 216"/>
                  <a:gd name="T28" fmla="*/ 9 w 215"/>
                  <a:gd name="T29" fmla="*/ 154 h 216"/>
                  <a:gd name="T30" fmla="*/ 61 w 215"/>
                  <a:gd name="T31" fmla="*/ 206 h 216"/>
                  <a:gd name="T32" fmla="*/ 9 w 215"/>
                  <a:gd name="T33" fmla="*/ 206 h 216"/>
                  <a:gd name="T34" fmla="*/ 9 w 215"/>
                  <a:gd name="T35" fmla="*/ 154 h 216"/>
                  <a:gd name="T36" fmla="*/ 75 w 215"/>
                  <a:gd name="T37" fmla="*/ 206 h 216"/>
                  <a:gd name="T38" fmla="*/ 36 w 215"/>
                  <a:gd name="T39" fmla="*/ 167 h 216"/>
                  <a:gd name="T40" fmla="*/ 164 w 215"/>
                  <a:gd name="T41" fmla="*/ 39 h 216"/>
                  <a:gd name="T42" fmla="*/ 200 w 215"/>
                  <a:gd name="T43" fmla="*/ 78 h 216"/>
                  <a:gd name="T44" fmla="*/ 75 w 215"/>
                  <a:gd name="T45" fmla="*/ 20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216">
                    <a:moveTo>
                      <a:pt x="137" y="0"/>
                    </a:moveTo>
                    <a:lnTo>
                      <a:pt x="0" y="137"/>
                    </a:lnTo>
                    <a:lnTo>
                      <a:pt x="0" y="144"/>
                    </a:lnTo>
                    <a:lnTo>
                      <a:pt x="0" y="144"/>
                    </a:lnTo>
                    <a:lnTo>
                      <a:pt x="0" y="144"/>
                    </a:lnTo>
                    <a:lnTo>
                      <a:pt x="0" y="216"/>
                    </a:lnTo>
                    <a:lnTo>
                      <a:pt x="78" y="216"/>
                    </a:lnTo>
                    <a:lnTo>
                      <a:pt x="215" y="78"/>
                    </a:lnTo>
                    <a:lnTo>
                      <a:pt x="137" y="0"/>
                    </a:lnTo>
                    <a:close/>
                    <a:moveTo>
                      <a:pt x="156" y="32"/>
                    </a:moveTo>
                    <a:lnTo>
                      <a:pt x="29" y="159"/>
                    </a:lnTo>
                    <a:lnTo>
                      <a:pt x="9" y="140"/>
                    </a:lnTo>
                    <a:lnTo>
                      <a:pt x="137" y="15"/>
                    </a:lnTo>
                    <a:lnTo>
                      <a:pt x="156" y="32"/>
                    </a:lnTo>
                    <a:close/>
                    <a:moveTo>
                      <a:pt x="9" y="154"/>
                    </a:moveTo>
                    <a:lnTo>
                      <a:pt x="61" y="206"/>
                    </a:lnTo>
                    <a:lnTo>
                      <a:pt x="9" y="206"/>
                    </a:lnTo>
                    <a:lnTo>
                      <a:pt x="9" y="154"/>
                    </a:lnTo>
                    <a:close/>
                    <a:moveTo>
                      <a:pt x="75" y="206"/>
                    </a:moveTo>
                    <a:lnTo>
                      <a:pt x="36" y="167"/>
                    </a:lnTo>
                    <a:lnTo>
                      <a:pt x="164" y="39"/>
                    </a:lnTo>
                    <a:lnTo>
                      <a:pt x="200" y="78"/>
                    </a:lnTo>
                    <a:lnTo>
                      <a:pt x="75" y="206"/>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4" name="TextBox 13"/>
            <p:cNvSpPr txBox="1"/>
            <p:nvPr/>
          </p:nvSpPr>
          <p:spPr>
            <a:xfrm>
              <a:off x="6960233" y="1282413"/>
              <a:ext cx="2406505" cy="318100"/>
            </a:xfrm>
            <a:prstGeom prst="rect">
              <a:avLst/>
            </a:prstGeom>
            <a:noFill/>
          </p:spPr>
          <p:txBody>
            <a:bodyPr wrap="square" rtlCol="0">
              <a:spAutoFit/>
            </a:bodyPr>
            <a:lstStyle/>
            <a:p>
              <a:r>
                <a:rPr lang="zh-CN" altLang="en-US" sz="1467" dirty="0">
                  <a:solidFill>
                    <a:srgbClr val="00B0F0"/>
                  </a:solidFill>
                  <a:cs typeface="+mn-ea"/>
                  <a:sym typeface="+mn-lt"/>
                </a:rPr>
                <a:t>公司成立</a:t>
              </a:r>
              <a:endParaRPr lang="en-US" altLang="zh-CN" sz="1467" dirty="0">
                <a:solidFill>
                  <a:srgbClr val="00B0F0"/>
                </a:solidFill>
                <a:cs typeface="+mn-ea"/>
                <a:sym typeface="+mn-lt"/>
              </a:endParaRPr>
            </a:p>
          </p:txBody>
        </p:sp>
        <p:sp>
          <p:nvSpPr>
            <p:cNvPr id="205" name="TextBox 14"/>
            <p:cNvSpPr txBox="1"/>
            <p:nvPr/>
          </p:nvSpPr>
          <p:spPr>
            <a:xfrm>
              <a:off x="6943584" y="986761"/>
              <a:ext cx="2423154" cy="379656"/>
            </a:xfrm>
            <a:prstGeom prst="rect">
              <a:avLst/>
            </a:prstGeom>
            <a:noFill/>
          </p:spPr>
          <p:txBody>
            <a:bodyPr wrap="square" rtlCol="0">
              <a:spAutoFit/>
            </a:bodyPr>
            <a:lstStyle/>
            <a:p>
              <a:r>
                <a:rPr lang="en-US" altLang="zh-CN" sz="1867" dirty="0">
                  <a:solidFill>
                    <a:schemeClr val="bg1"/>
                  </a:solidFill>
                  <a:cs typeface="+mn-ea"/>
                  <a:sym typeface="+mn-lt"/>
                </a:rPr>
                <a:t>2013</a:t>
              </a:r>
              <a:r>
                <a:rPr lang="zh-CN" altLang="en-US" sz="1867" dirty="0">
                  <a:solidFill>
                    <a:schemeClr val="bg1"/>
                  </a:solidFill>
                  <a:cs typeface="+mn-ea"/>
                  <a:sym typeface="+mn-lt"/>
                </a:rPr>
                <a:t>年</a:t>
              </a:r>
              <a:r>
                <a:rPr lang="en-US" altLang="zh-CN" sz="1867" dirty="0">
                  <a:solidFill>
                    <a:schemeClr val="bg1"/>
                  </a:solidFill>
                  <a:cs typeface="+mn-ea"/>
                  <a:sym typeface="+mn-lt"/>
                </a:rPr>
                <a:t>5</a:t>
              </a:r>
              <a:r>
                <a:rPr lang="zh-CN" altLang="en-US" sz="1867" dirty="0">
                  <a:solidFill>
                    <a:schemeClr val="bg1"/>
                  </a:solidFill>
                  <a:cs typeface="+mn-ea"/>
                  <a:sym typeface="+mn-lt"/>
                </a:rPr>
                <a:t>月</a:t>
              </a:r>
              <a:endParaRPr lang="en-US" altLang="zh-CN" sz="1867" dirty="0">
                <a:solidFill>
                  <a:schemeClr val="bg1"/>
                </a:solidFill>
                <a:cs typeface="+mn-ea"/>
                <a:sym typeface="+mn-lt"/>
              </a:endParaRPr>
            </a:p>
          </p:txBody>
        </p:sp>
      </p:grpSp>
      <p:grpSp>
        <p:nvGrpSpPr>
          <p:cNvPr id="50" name="组合 49"/>
          <p:cNvGrpSpPr/>
          <p:nvPr/>
        </p:nvGrpSpPr>
        <p:grpSpPr>
          <a:xfrm>
            <a:off x="1384824" y="2289645"/>
            <a:ext cx="4160743" cy="814458"/>
            <a:chOff x="1384824" y="2289645"/>
            <a:chExt cx="4160743" cy="814458"/>
          </a:xfrm>
        </p:grpSpPr>
        <p:grpSp>
          <p:nvGrpSpPr>
            <p:cNvPr id="43" name="组合 42"/>
            <p:cNvGrpSpPr/>
            <p:nvPr/>
          </p:nvGrpSpPr>
          <p:grpSpPr>
            <a:xfrm>
              <a:off x="5015179" y="2356338"/>
              <a:ext cx="530388" cy="747765"/>
              <a:chOff x="5015178" y="2198752"/>
              <a:chExt cx="658794" cy="928798"/>
            </a:xfrm>
          </p:grpSpPr>
          <p:sp>
            <p:nvSpPr>
              <p:cNvPr id="162" name="任意多边形 161"/>
              <p:cNvSpPr/>
              <p:nvPr/>
            </p:nvSpPr>
            <p:spPr>
              <a:xfrm flipH="1" flipV="1">
                <a:off x="5015178" y="2198752"/>
                <a:ext cx="658794" cy="928798"/>
              </a:xfrm>
              <a:custGeom>
                <a:avLst/>
                <a:gdLst>
                  <a:gd name="connsiteX0" fmla="*/ 470877 w 941754"/>
                  <a:gd name="connsiteY0" fmla="*/ 1327728 h 1327728"/>
                  <a:gd name="connsiteX1" fmla="*/ 0 w 941754"/>
                  <a:gd name="connsiteY1" fmla="*/ 856851 h 1327728"/>
                  <a:gd name="connsiteX2" fmla="*/ 287590 w 941754"/>
                  <a:gd name="connsiteY2" fmla="*/ 422978 h 1327728"/>
                  <a:gd name="connsiteX3" fmla="*/ 347311 w 941754"/>
                  <a:gd name="connsiteY3" fmla="*/ 404440 h 1327728"/>
                  <a:gd name="connsiteX4" fmla="*/ 470877 w 941754"/>
                  <a:gd name="connsiteY4" fmla="*/ 0 h 1327728"/>
                  <a:gd name="connsiteX5" fmla="*/ 594443 w 941754"/>
                  <a:gd name="connsiteY5" fmla="*/ 404440 h 1327728"/>
                  <a:gd name="connsiteX6" fmla="*/ 654164 w 941754"/>
                  <a:gd name="connsiteY6" fmla="*/ 422978 h 1327728"/>
                  <a:gd name="connsiteX7" fmla="*/ 941754 w 941754"/>
                  <a:gd name="connsiteY7" fmla="*/ 856851 h 1327728"/>
                  <a:gd name="connsiteX8" fmla="*/ 470877 w 941754"/>
                  <a:gd name="connsiteY8" fmla="*/ 1327728 h 13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54" h="1327728">
                    <a:moveTo>
                      <a:pt x="470877" y="1327728"/>
                    </a:moveTo>
                    <a:cubicBezTo>
                      <a:pt x="210819" y="1327728"/>
                      <a:pt x="0" y="1116909"/>
                      <a:pt x="0" y="856851"/>
                    </a:cubicBezTo>
                    <a:cubicBezTo>
                      <a:pt x="0" y="661808"/>
                      <a:pt x="118585" y="494461"/>
                      <a:pt x="287590" y="422978"/>
                    </a:cubicBezTo>
                    <a:lnTo>
                      <a:pt x="347311" y="404440"/>
                    </a:lnTo>
                    <a:lnTo>
                      <a:pt x="470877" y="0"/>
                    </a:lnTo>
                    <a:lnTo>
                      <a:pt x="594443" y="404440"/>
                    </a:lnTo>
                    <a:lnTo>
                      <a:pt x="654164" y="422978"/>
                    </a:lnTo>
                    <a:cubicBezTo>
                      <a:pt x="823169" y="494461"/>
                      <a:pt x="941754" y="661808"/>
                      <a:pt x="941754" y="856851"/>
                    </a:cubicBezTo>
                    <a:cubicBezTo>
                      <a:pt x="941754" y="1116909"/>
                      <a:pt x="730935" y="1327728"/>
                      <a:pt x="470877" y="1327728"/>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sp>
            <p:nvSpPr>
              <p:cNvPr id="224" name="Freeform 13"/>
              <p:cNvSpPr>
                <a:spLocks noEditPoints="1"/>
              </p:cNvSpPr>
              <p:nvPr/>
            </p:nvSpPr>
            <p:spPr bwMode="auto">
              <a:xfrm>
                <a:off x="5171709" y="2351698"/>
                <a:ext cx="371475" cy="349250"/>
              </a:xfrm>
              <a:custGeom>
                <a:avLst/>
                <a:gdLst>
                  <a:gd name="T0" fmla="*/ 74 w 96"/>
                  <a:gd name="T1" fmla="*/ 10 h 90"/>
                  <a:gd name="T2" fmla="*/ 70 w 96"/>
                  <a:gd name="T3" fmla="*/ 21 h 90"/>
                  <a:gd name="T4" fmla="*/ 79 w 96"/>
                  <a:gd name="T5" fmla="*/ 35 h 90"/>
                  <a:gd name="T6" fmla="*/ 82 w 96"/>
                  <a:gd name="T7" fmla="*/ 38 h 90"/>
                  <a:gd name="T8" fmla="*/ 92 w 96"/>
                  <a:gd name="T9" fmla="*/ 45 h 90"/>
                  <a:gd name="T10" fmla="*/ 82 w 96"/>
                  <a:gd name="T11" fmla="*/ 52 h 90"/>
                  <a:gd name="T12" fmla="*/ 79 w 96"/>
                  <a:gd name="T13" fmla="*/ 55 h 90"/>
                  <a:gd name="T14" fmla="*/ 70 w 96"/>
                  <a:gd name="T15" fmla="*/ 69 h 90"/>
                  <a:gd name="T16" fmla="*/ 74 w 96"/>
                  <a:gd name="T17" fmla="*/ 80 h 90"/>
                  <a:gd name="T18" fmla="*/ 59 w 96"/>
                  <a:gd name="T19" fmla="*/ 78 h 90"/>
                  <a:gd name="T20" fmla="*/ 55 w 96"/>
                  <a:gd name="T21" fmla="*/ 76 h 90"/>
                  <a:gd name="T22" fmla="*/ 41 w 96"/>
                  <a:gd name="T23" fmla="*/ 76 h 90"/>
                  <a:gd name="T24" fmla="*/ 37 w 96"/>
                  <a:gd name="T25" fmla="*/ 78 h 90"/>
                  <a:gd name="T26" fmla="*/ 22 w 96"/>
                  <a:gd name="T27" fmla="*/ 80 h 90"/>
                  <a:gd name="T28" fmla="*/ 26 w 96"/>
                  <a:gd name="T29" fmla="*/ 69 h 90"/>
                  <a:gd name="T30" fmla="*/ 17 w 96"/>
                  <a:gd name="T31" fmla="*/ 55 h 90"/>
                  <a:gd name="T32" fmla="*/ 14 w 96"/>
                  <a:gd name="T33" fmla="*/ 52 h 90"/>
                  <a:gd name="T34" fmla="*/ 4 w 96"/>
                  <a:gd name="T35" fmla="*/ 45 h 90"/>
                  <a:gd name="T36" fmla="*/ 14 w 96"/>
                  <a:gd name="T37" fmla="*/ 38 h 90"/>
                  <a:gd name="T38" fmla="*/ 17 w 96"/>
                  <a:gd name="T39" fmla="*/ 35 h 90"/>
                  <a:gd name="T40" fmla="*/ 26 w 96"/>
                  <a:gd name="T41" fmla="*/ 21 h 90"/>
                  <a:gd name="T42" fmla="*/ 22 w 96"/>
                  <a:gd name="T43" fmla="*/ 10 h 90"/>
                  <a:gd name="T44" fmla="*/ 37 w 96"/>
                  <a:gd name="T45" fmla="*/ 12 h 90"/>
                  <a:gd name="T46" fmla="*/ 41 w 96"/>
                  <a:gd name="T47" fmla="*/ 14 h 90"/>
                  <a:gd name="T48" fmla="*/ 55 w 96"/>
                  <a:gd name="T49" fmla="*/ 14 h 90"/>
                  <a:gd name="T50" fmla="*/ 59 w 96"/>
                  <a:gd name="T51" fmla="*/ 12 h 90"/>
                  <a:gd name="T52" fmla="*/ 48 w 96"/>
                  <a:gd name="T53" fmla="*/ 69 h 90"/>
                  <a:gd name="T54" fmla="*/ 48 w 96"/>
                  <a:gd name="T55" fmla="*/ 21 h 90"/>
                  <a:gd name="T56" fmla="*/ 48 w 96"/>
                  <a:gd name="T57" fmla="*/ 69 h 90"/>
                  <a:gd name="T58" fmla="*/ 56 w 96"/>
                  <a:gd name="T59" fmla="*/ 10 h 90"/>
                  <a:gd name="T60" fmla="*/ 40 w 96"/>
                  <a:gd name="T61" fmla="*/ 10 h 90"/>
                  <a:gd name="T62" fmla="*/ 17 w 96"/>
                  <a:gd name="T63" fmla="*/ 9 h 90"/>
                  <a:gd name="T64" fmla="*/ 14 w 96"/>
                  <a:gd name="T65" fmla="*/ 34 h 90"/>
                  <a:gd name="T66" fmla="*/ 0 w 96"/>
                  <a:gd name="T67" fmla="*/ 45 h 90"/>
                  <a:gd name="T68" fmla="*/ 14 w 96"/>
                  <a:gd name="T69" fmla="*/ 56 h 90"/>
                  <a:gd name="T70" fmla="*/ 17 w 96"/>
                  <a:gd name="T71" fmla="*/ 82 h 90"/>
                  <a:gd name="T72" fmla="*/ 40 w 96"/>
                  <a:gd name="T73" fmla="*/ 80 h 90"/>
                  <a:gd name="T74" fmla="*/ 56 w 96"/>
                  <a:gd name="T75" fmla="*/ 80 h 90"/>
                  <a:gd name="T76" fmla="*/ 79 w 96"/>
                  <a:gd name="T77" fmla="*/ 82 h 90"/>
                  <a:gd name="T78" fmla="*/ 82 w 96"/>
                  <a:gd name="T79" fmla="*/ 56 h 90"/>
                  <a:gd name="T80" fmla="*/ 96 w 96"/>
                  <a:gd name="T81" fmla="*/ 45 h 90"/>
                  <a:gd name="T82" fmla="*/ 82 w 96"/>
                  <a:gd name="T83" fmla="*/ 34 h 90"/>
                  <a:gd name="T84" fmla="*/ 79 w 96"/>
                  <a:gd name="T85" fmla="*/ 8 h 90"/>
                  <a:gd name="T86" fmla="*/ 48 w 96"/>
                  <a:gd name="T87" fmla="*/ 65 h 90"/>
                  <a:gd name="T88" fmla="*/ 48 w 96"/>
                  <a:gd name="T89" fmla="*/ 25 h 90"/>
                  <a:gd name="T90" fmla="*/ 48 w 96"/>
                  <a:gd name="T91" fmla="*/ 6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90">
                    <a:moveTo>
                      <a:pt x="65" y="5"/>
                    </a:moveTo>
                    <a:cubicBezTo>
                      <a:pt x="69" y="6"/>
                      <a:pt x="72" y="8"/>
                      <a:pt x="74" y="10"/>
                    </a:cubicBezTo>
                    <a:cubicBezTo>
                      <a:pt x="71" y="19"/>
                      <a:pt x="71" y="19"/>
                      <a:pt x="71" y="19"/>
                    </a:cubicBezTo>
                    <a:cubicBezTo>
                      <a:pt x="70" y="21"/>
                      <a:pt x="70" y="21"/>
                      <a:pt x="70" y="21"/>
                    </a:cubicBezTo>
                    <a:cubicBezTo>
                      <a:pt x="72" y="23"/>
                      <a:pt x="72" y="23"/>
                      <a:pt x="72" y="23"/>
                    </a:cubicBezTo>
                    <a:cubicBezTo>
                      <a:pt x="75" y="27"/>
                      <a:pt x="77" y="31"/>
                      <a:pt x="79" y="35"/>
                    </a:cubicBezTo>
                    <a:cubicBezTo>
                      <a:pt x="79" y="38"/>
                      <a:pt x="79" y="38"/>
                      <a:pt x="79" y="38"/>
                    </a:cubicBezTo>
                    <a:cubicBezTo>
                      <a:pt x="82" y="38"/>
                      <a:pt x="82" y="38"/>
                      <a:pt x="82" y="38"/>
                    </a:cubicBezTo>
                    <a:cubicBezTo>
                      <a:pt x="92" y="40"/>
                      <a:pt x="92" y="40"/>
                      <a:pt x="92" y="40"/>
                    </a:cubicBezTo>
                    <a:cubicBezTo>
                      <a:pt x="92" y="42"/>
                      <a:pt x="92" y="43"/>
                      <a:pt x="92" y="45"/>
                    </a:cubicBezTo>
                    <a:cubicBezTo>
                      <a:pt x="92" y="47"/>
                      <a:pt x="92" y="48"/>
                      <a:pt x="92" y="50"/>
                    </a:cubicBezTo>
                    <a:cubicBezTo>
                      <a:pt x="82" y="52"/>
                      <a:pt x="82" y="52"/>
                      <a:pt x="82" y="52"/>
                    </a:cubicBezTo>
                    <a:cubicBezTo>
                      <a:pt x="79" y="52"/>
                      <a:pt x="79" y="52"/>
                      <a:pt x="79" y="52"/>
                    </a:cubicBezTo>
                    <a:cubicBezTo>
                      <a:pt x="79" y="55"/>
                      <a:pt x="79" y="55"/>
                      <a:pt x="79" y="55"/>
                    </a:cubicBezTo>
                    <a:cubicBezTo>
                      <a:pt x="77" y="59"/>
                      <a:pt x="75" y="63"/>
                      <a:pt x="72" y="67"/>
                    </a:cubicBezTo>
                    <a:cubicBezTo>
                      <a:pt x="70" y="69"/>
                      <a:pt x="70" y="69"/>
                      <a:pt x="70" y="69"/>
                    </a:cubicBezTo>
                    <a:cubicBezTo>
                      <a:pt x="71" y="71"/>
                      <a:pt x="71" y="71"/>
                      <a:pt x="71" y="71"/>
                    </a:cubicBezTo>
                    <a:cubicBezTo>
                      <a:pt x="74" y="80"/>
                      <a:pt x="74" y="80"/>
                      <a:pt x="74" y="80"/>
                    </a:cubicBezTo>
                    <a:cubicBezTo>
                      <a:pt x="72" y="82"/>
                      <a:pt x="69" y="84"/>
                      <a:pt x="65" y="85"/>
                    </a:cubicBezTo>
                    <a:cubicBezTo>
                      <a:pt x="59" y="78"/>
                      <a:pt x="59" y="78"/>
                      <a:pt x="59" y="78"/>
                    </a:cubicBezTo>
                    <a:cubicBezTo>
                      <a:pt x="57" y="76"/>
                      <a:pt x="57" y="76"/>
                      <a:pt x="57" y="76"/>
                    </a:cubicBezTo>
                    <a:cubicBezTo>
                      <a:pt x="55" y="76"/>
                      <a:pt x="55" y="76"/>
                      <a:pt x="55" y="76"/>
                    </a:cubicBezTo>
                    <a:cubicBezTo>
                      <a:pt x="53" y="77"/>
                      <a:pt x="50" y="77"/>
                      <a:pt x="48" y="77"/>
                    </a:cubicBezTo>
                    <a:cubicBezTo>
                      <a:pt x="46" y="77"/>
                      <a:pt x="43" y="77"/>
                      <a:pt x="41" y="76"/>
                    </a:cubicBezTo>
                    <a:cubicBezTo>
                      <a:pt x="39" y="76"/>
                      <a:pt x="39" y="76"/>
                      <a:pt x="39" y="76"/>
                    </a:cubicBezTo>
                    <a:cubicBezTo>
                      <a:pt x="37" y="78"/>
                      <a:pt x="37" y="78"/>
                      <a:pt x="37" y="78"/>
                    </a:cubicBezTo>
                    <a:cubicBezTo>
                      <a:pt x="31" y="85"/>
                      <a:pt x="31" y="85"/>
                      <a:pt x="31" y="85"/>
                    </a:cubicBezTo>
                    <a:cubicBezTo>
                      <a:pt x="27" y="84"/>
                      <a:pt x="25" y="82"/>
                      <a:pt x="22" y="80"/>
                    </a:cubicBezTo>
                    <a:cubicBezTo>
                      <a:pt x="25" y="71"/>
                      <a:pt x="25" y="71"/>
                      <a:pt x="25" y="71"/>
                    </a:cubicBezTo>
                    <a:cubicBezTo>
                      <a:pt x="26" y="69"/>
                      <a:pt x="26" y="69"/>
                      <a:pt x="26" y="69"/>
                    </a:cubicBezTo>
                    <a:cubicBezTo>
                      <a:pt x="24" y="67"/>
                      <a:pt x="24" y="67"/>
                      <a:pt x="24" y="67"/>
                    </a:cubicBezTo>
                    <a:cubicBezTo>
                      <a:pt x="21" y="63"/>
                      <a:pt x="19" y="59"/>
                      <a:pt x="17" y="55"/>
                    </a:cubicBezTo>
                    <a:cubicBezTo>
                      <a:pt x="17" y="52"/>
                      <a:pt x="17" y="52"/>
                      <a:pt x="17" y="52"/>
                    </a:cubicBezTo>
                    <a:cubicBezTo>
                      <a:pt x="14" y="52"/>
                      <a:pt x="14" y="52"/>
                      <a:pt x="14" y="52"/>
                    </a:cubicBezTo>
                    <a:cubicBezTo>
                      <a:pt x="4" y="50"/>
                      <a:pt x="4" y="50"/>
                      <a:pt x="4" y="50"/>
                    </a:cubicBezTo>
                    <a:cubicBezTo>
                      <a:pt x="4" y="48"/>
                      <a:pt x="4" y="47"/>
                      <a:pt x="4" y="45"/>
                    </a:cubicBezTo>
                    <a:cubicBezTo>
                      <a:pt x="4" y="43"/>
                      <a:pt x="4" y="42"/>
                      <a:pt x="4" y="40"/>
                    </a:cubicBezTo>
                    <a:cubicBezTo>
                      <a:pt x="14" y="38"/>
                      <a:pt x="14" y="38"/>
                      <a:pt x="14" y="38"/>
                    </a:cubicBezTo>
                    <a:cubicBezTo>
                      <a:pt x="17" y="38"/>
                      <a:pt x="17" y="38"/>
                      <a:pt x="17" y="38"/>
                    </a:cubicBezTo>
                    <a:cubicBezTo>
                      <a:pt x="17" y="35"/>
                      <a:pt x="17" y="35"/>
                      <a:pt x="17" y="35"/>
                    </a:cubicBezTo>
                    <a:cubicBezTo>
                      <a:pt x="19" y="31"/>
                      <a:pt x="21" y="27"/>
                      <a:pt x="24" y="23"/>
                    </a:cubicBezTo>
                    <a:cubicBezTo>
                      <a:pt x="26" y="21"/>
                      <a:pt x="26" y="21"/>
                      <a:pt x="26" y="21"/>
                    </a:cubicBezTo>
                    <a:cubicBezTo>
                      <a:pt x="25" y="19"/>
                      <a:pt x="25" y="19"/>
                      <a:pt x="25" y="19"/>
                    </a:cubicBezTo>
                    <a:cubicBezTo>
                      <a:pt x="22" y="10"/>
                      <a:pt x="22" y="10"/>
                      <a:pt x="22" y="10"/>
                    </a:cubicBezTo>
                    <a:cubicBezTo>
                      <a:pt x="24" y="8"/>
                      <a:pt x="27" y="6"/>
                      <a:pt x="31" y="5"/>
                    </a:cubicBezTo>
                    <a:cubicBezTo>
                      <a:pt x="37" y="12"/>
                      <a:pt x="37" y="12"/>
                      <a:pt x="37" y="12"/>
                    </a:cubicBezTo>
                    <a:cubicBezTo>
                      <a:pt x="39" y="14"/>
                      <a:pt x="39" y="14"/>
                      <a:pt x="39" y="14"/>
                    </a:cubicBezTo>
                    <a:cubicBezTo>
                      <a:pt x="41" y="14"/>
                      <a:pt x="41" y="14"/>
                      <a:pt x="41" y="14"/>
                    </a:cubicBezTo>
                    <a:cubicBezTo>
                      <a:pt x="43" y="13"/>
                      <a:pt x="46" y="13"/>
                      <a:pt x="48" y="13"/>
                    </a:cubicBezTo>
                    <a:cubicBezTo>
                      <a:pt x="50" y="13"/>
                      <a:pt x="53" y="13"/>
                      <a:pt x="55" y="14"/>
                    </a:cubicBezTo>
                    <a:cubicBezTo>
                      <a:pt x="57" y="14"/>
                      <a:pt x="57" y="14"/>
                      <a:pt x="57" y="14"/>
                    </a:cubicBezTo>
                    <a:cubicBezTo>
                      <a:pt x="59" y="12"/>
                      <a:pt x="59" y="12"/>
                      <a:pt x="59" y="12"/>
                    </a:cubicBezTo>
                    <a:cubicBezTo>
                      <a:pt x="65" y="5"/>
                      <a:pt x="65" y="5"/>
                      <a:pt x="65" y="5"/>
                    </a:cubicBezTo>
                    <a:moveTo>
                      <a:pt x="48" y="69"/>
                    </a:moveTo>
                    <a:cubicBezTo>
                      <a:pt x="61" y="69"/>
                      <a:pt x="72" y="58"/>
                      <a:pt x="72" y="45"/>
                    </a:cubicBezTo>
                    <a:cubicBezTo>
                      <a:pt x="72" y="32"/>
                      <a:pt x="61" y="21"/>
                      <a:pt x="48" y="21"/>
                    </a:cubicBezTo>
                    <a:cubicBezTo>
                      <a:pt x="35" y="21"/>
                      <a:pt x="24" y="32"/>
                      <a:pt x="24" y="45"/>
                    </a:cubicBezTo>
                    <a:cubicBezTo>
                      <a:pt x="24" y="58"/>
                      <a:pt x="35" y="69"/>
                      <a:pt x="48" y="69"/>
                    </a:cubicBezTo>
                    <a:moveTo>
                      <a:pt x="64" y="0"/>
                    </a:moveTo>
                    <a:cubicBezTo>
                      <a:pt x="56" y="10"/>
                      <a:pt x="56" y="10"/>
                      <a:pt x="56" y="10"/>
                    </a:cubicBezTo>
                    <a:cubicBezTo>
                      <a:pt x="53" y="9"/>
                      <a:pt x="51" y="9"/>
                      <a:pt x="48" y="9"/>
                    </a:cubicBezTo>
                    <a:cubicBezTo>
                      <a:pt x="45" y="9"/>
                      <a:pt x="43" y="9"/>
                      <a:pt x="40" y="10"/>
                    </a:cubicBezTo>
                    <a:cubicBezTo>
                      <a:pt x="32" y="0"/>
                      <a:pt x="32" y="0"/>
                      <a:pt x="32" y="0"/>
                    </a:cubicBezTo>
                    <a:cubicBezTo>
                      <a:pt x="26" y="2"/>
                      <a:pt x="21" y="5"/>
                      <a:pt x="17" y="9"/>
                    </a:cubicBezTo>
                    <a:cubicBezTo>
                      <a:pt x="21" y="21"/>
                      <a:pt x="21" y="21"/>
                      <a:pt x="21" y="21"/>
                    </a:cubicBezTo>
                    <a:cubicBezTo>
                      <a:pt x="18" y="24"/>
                      <a:pt x="15" y="29"/>
                      <a:pt x="14" y="34"/>
                    </a:cubicBezTo>
                    <a:cubicBezTo>
                      <a:pt x="1" y="36"/>
                      <a:pt x="1" y="36"/>
                      <a:pt x="1" y="36"/>
                    </a:cubicBezTo>
                    <a:cubicBezTo>
                      <a:pt x="0" y="39"/>
                      <a:pt x="0" y="42"/>
                      <a:pt x="0" y="45"/>
                    </a:cubicBezTo>
                    <a:cubicBezTo>
                      <a:pt x="0" y="48"/>
                      <a:pt x="0" y="51"/>
                      <a:pt x="1" y="54"/>
                    </a:cubicBezTo>
                    <a:cubicBezTo>
                      <a:pt x="14" y="56"/>
                      <a:pt x="14" y="56"/>
                      <a:pt x="14" y="56"/>
                    </a:cubicBezTo>
                    <a:cubicBezTo>
                      <a:pt x="15" y="61"/>
                      <a:pt x="18" y="66"/>
                      <a:pt x="21" y="69"/>
                    </a:cubicBezTo>
                    <a:cubicBezTo>
                      <a:pt x="17" y="82"/>
                      <a:pt x="17" y="82"/>
                      <a:pt x="17" y="82"/>
                    </a:cubicBezTo>
                    <a:cubicBezTo>
                      <a:pt x="21" y="85"/>
                      <a:pt x="26" y="88"/>
                      <a:pt x="32" y="90"/>
                    </a:cubicBezTo>
                    <a:cubicBezTo>
                      <a:pt x="40" y="80"/>
                      <a:pt x="40" y="80"/>
                      <a:pt x="40" y="80"/>
                    </a:cubicBezTo>
                    <a:cubicBezTo>
                      <a:pt x="43" y="81"/>
                      <a:pt x="45" y="81"/>
                      <a:pt x="48" y="81"/>
                    </a:cubicBezTo>
                    <a:cubicBezTo>
                      <a:pt x="51" y="81"/>
                      <a:pt x="53" y="81"/>
                      <a:pt x="56" y="80"/>
                    </a:cubicBezTo>
                    <a:cubicBezTo>
                      <a:pt x="64" y="90"/>
                      <a:pt x="64" y="90"/>
                      <a:pt x="64" y="90"/>
                    </a:cubicBezTo>
                    <a:cubicBezTo>
                      <a:pt x="70" y="88"/>
                      <a:pt x="75" y="85"/>
                      <a:pt x="79" y="82"/>
                    </a:cubicBezTo>
                    <a:cubicBezTo>
                      <a:pt x="75" y="69"/>
                      <a:pt x="75" y="69"/>
                      <a:pt x="75" y="69"/>
                    </a:cubicBezTo>
                    <a:cubicBezTo>
                      <a:pt x="78" y="66"/>
                      <a:pt x="81" y="61"/>
                      <a:pt x="82" y="56"/>
                    </a:cubicBezTo>
                    <a:cubicBezTo>
                      <a:pt x="95" y="54"/>
                      <a:pt x="95" y="54"/>
                      <a:pt x="95" y="54"/>
                    </a:cubicBezTo>
                    <a:cubicBezTo>
                      <a:pt x="96" y="51"/>
                      <a:pt x="96" y="48"/>
                      <a:pt x="96" y="45"/>
                    </a:cubicBezTo>
                    <a:cubicBezTo>
                      <a:pt x="96" y="42"/>
                      <a:pt x="96" y="39"/>
                      <a:pt x="95" y="36"/>
                    </a:cubicBezTo>
                    <a:cubicBezTo>
                      <a:pt x="82" y="34"/>
                      <a:pt x="82" y="34"/>
                      <a:pt x="82" y="34"/>
                    </a:cubicBezTo>
                    <a:cubicBezTo>
                      <a:pt x="81" y="29"/>
                      <a:pt x="78" y="24"/>
                      <a:pt x="75" y="21"/>
                    </a:cubicBezTo>
                    <a:cubicBezTo>
                      <a:pt x="79" y="8"/>
                      <a:pt x="79" y="8"/>
                      <a:pt x="79" y="8"/>
                    </a:cubicBezTo>
                    <a:cubicBezTo>
                      <a:pt x="75" y="5"/>
                      <a:pt x="70" y="2"/>
                      <a:pt x="64" y="0"/>
                    </a:cubicBezTo>
                    <a:close/>
                    <a:moveTo>
                      <a:pt x="48" y="65"/>
                    </a:moveTo>
                    <a:cubicBezTo>
                      <a:pt x="37" y="65"/>
                      <a:pt x="28" y="56"/>
                      <a:pt x="28" y="45"/>
                    </a:cubicBezTo>
                    <a:cubicBezTo>
                      <a:pt x="28" y="34"/>
                      <a:pt x="37" y="25"/>
                      <a:pt x="48" y="25"/>
                    </a:cubicBezTo>
                    <a:cubicBezTo>
                      <a:pt x="59" y="25"/>
                      <a:pt x="68" y="34"/>
                      <a:pt x="68" y="45"/>
                    </a:cubicBezTo>
                    <a:cubicBezTo>
                      <a:pt x="68" y="56"/>
                      <a:pt x="59" y="65"/>
                      <a:pt x="48" y="65"/>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8" name="TextBox 13"/>
            <p:cNvSpPr txBox="1"/>
            <p:nvPr/>
          </p:nvSpPr>
          <p:spPr>
            <a:xfrm>
              <a:off x="1384824" y="2585297"/>
              <a:ext cx="3525060" cy="318100"/>
            </a:xfrm>
            <a:prstGeom prst="rect">
              <a:avLst/>
            </a:prstGeom>
            <a:noFill/>
          </p:spPr>
          <p:txBody>
            <a:bodyPr wrap="square" rtlCol="0">
              <a:spAutoFit/>
            </a:bodyPr>
            <a:lstStyle/>
            <a:p>
              <a:pPr algn="r"/>
              <a:r>
                <a:rPr lang="zh-CN" altLang="en-US" sz="1467">
                  <a:solidFill>
                    <a:srgbClr val="00B0F0"/>
                  </a:solidFill>
                  <a:cs typeface="+mn-ea"/>
                  <a:sym typeface="+mn-lt"/>
                </a:rPr>
                <a:t>门户网站</a:t>
              </a:r>
              <a:r>
                <a:rPr lang="zh-CN" altLang="en-US" sz="1467" smtClean="0">
                  <a:solidFill>
                    <a:srgbClr val="00B0F0"/>
                  </a:solidFill>
                  <a:cs typeface="+mn-ea"/>
                  <a:sym typeface="+mn-lt"/>
                </a:rPr>
                <a:t>发布举办</a:t>
              </a:r>
              <a:r>
                <a:rPr lang="zh-CN" altLang="en-US" sz="1467">
                  <a:solidFill>
                    <a:srgbClr val="00B0F0"/>
                  </a:solidFill>
                  <a:cs typeface="+mn-ea"/>
                  <a:sym typeface="+mn-lt"/>
                </a:rPr>
                <a:t>品牌运营大会</a:t>
              </a:r>
            </a:p>
          </p:txBody>
        </p:sp>
        <p:sp>
          <p:nvSpPr>
            <p:cNvPr id="209" name="TextBox 14"/>
            <p:cNvSpPr txBox="1"/>
            <p:nvPr/>
          </p:nvSpPr>
          <p:spPr>
            <a:xfrm>
              <a:off x="2486729" y="2289645"/>
              <a:ext cx="2423154" cy="379656"/>
            </a:xfrm>
            <a:prstGeom prst="rect">
              <a:avLst/>
            </a:prstGeom>
            <a:noFill/>
          </p:spPr>
          <p:txBody>
            <a:bodyPr wrap="square" rtlCol="0">
              <a:spAutoFit/>
            </a:bodyPr>
            <a:lstStyle/>
            <a:p>
              <a:pPr algn="r"/>
              <a:r>
                <a:rPr lang="en-US" altLang="zh-CN" sz="1867" dirty="0">
                  <a:solidFill>
                    <a:schemeClr val="bg1"/>
                  </a:solidFill>
                  <a:cs typeface="+mn-ea"/>
                  <a:sym typeface="+mn-lt"/>
                </a:rPr>
                <a:t>2013</a:t>
              </a:r>
              <a:r>
                <a:rPr lang="zh-CN" altLang="en-US" sz="1867" dirty="0">
                  <a:solidFill>
                    <a:schemeClr val="bg1"/>
                  </a:solidFill>
                  <a:cs typeface="+mn-ea"/>
                  <a:sym typeface="+mn-lt"/>
                </a:rPr>
                <a:t>年</a:t>
              </a:r>
              <a:r>
                <a:rPr lang="en-US" altLang="zh-CN" sz="1867" dirty="0">
                  <a:solidFill>
                    <a:schemeClr val="bg1"/>
                  </a:solidFill>
                  <a:cs typeface="+mn-ea"/>
                  <a:sym typeface="+mn-lt"/>
                </a:rPr>
                <a:t>8</a:t>
              </a:r>
              <a:r>
                <a:rPr lang="zh-CN" altLang="en-US" sz="1867" dirty="0">
                  <a:solidFill>
                    <a:schemeClr val="bg1"/>
                  </a:solidFill>
                  <a:cs typeface="+mn-ea"/>
                  <a:sym typeface="+mn-lt"/>
                </a:rPr>
                <a:t>月</a:t>
              </a:r>
            </a:p>
          </p:txBody>
        </p:sp>
      </p:grpSp>
      <p:grpSp>
        <p:nvGrpSpPr>
          <p:cNvPr id="51" name="组合 50"/>
          <p:cNvGrpSpPr/>
          <p:nvPr/>
        </p:nvGrpSpPr>
        <p:grpSpPr>
          <a:xfrm>
            <a:off x="461787" y="3376246"/>
            <a:ext cx="3167462" cy="806380"/>
            <a:chOff x="461787" y="3376246"/>
            <a:chExt cx="3167462" cy="806380"/>
          </a:xfrm>
        </p:grpSpPr>
        <p:grpSp>
          <p:nvGrpSpPr>
            <p:cNvPr id="44" name="组合 43"/>
            <p:cNvGrpSpPr/>
            <p:nvPr/>
          </p:nvGrpSpPr>
          <p:grpSpPr>
            <a:xfrm>
              <a:off x="3057286" y="3376246"/>
              <a:ext cx="571963" cy="806380"/>
              <a:chOff x="2987086" y="3277275"/>
              <a:chExt cx="658794" cy="928798"/>
            </a:xfrm>
          </p:grpSpPr>
          <p:sp>
            <p:nvSpPr>
              <p:cNvPr id="165" name="任意多边形 164"/>
              <p:cNvSpPr/>
              <p:nvPr/>
            </p:nvSpPr>
            <p:spPr>
              <a:xfrm flipH="1" flipV="1">
                <a:off x="2987086" y="3277275"/>
                <a:ext cx="658794" cy="928798"/>
              </a:xfrm>
              <a:custGeom>
                <a:avLst/>
                <a:gdLst>
                  <a:gd name="connsiteX0" fmla="*/ 470877 w 941754"/>
                  <a:gd name="connsiteY0" fmla="*/ 1327728 h 1327728"/>
                  <a:gd name="connsiteX1" fmla="*/ 0 w 941754"/>
                  <a:gd name="connsiteY1" fmla="*/ 856851 h 1327728"/>
                  <a:gd name="connsiteX2" fmla="*/ 287590 w 941754"/>
                  <a:gd name="connsiteY2" fmla="*/ 422978 h 1327728"/>
                  <a:gd name="connsiteX3" fmla="*/ 347311 w 941754"/>
                  <a:gd name="connsiteY3" fmla="*/ 404440 h 1327728"/>
                  <a:gd name="connsiteX4" fmla="*/ 470877 w 941754"/>
                  <a:gd name="connsiteY4" fmla="*/ 0 h 1327728"/>
                  <a:gd name="connsiteX5" fmla="*/ 594443 w 941754"/>
                  <a:gd name="connsiteY5" fmla="*/ 404440 h 1327728"/>
                  <a:gd name="connsiteX6" fmla="*/ 654164 w 941754"/>
                  <a:gd name="connsiteY6" fmla="*/ 422978 h 1327728"/>
                  <a:gd name="connsiteX7" fmla="*/ 941754 w 941754"/>
                  <a:gd name="connsiteY7" fmla="*/ 856851 h 1327728"/>
                  <a:gd name="connsiteX8" fmla="*/ 470877 w 941754"/>
                  <a:gd name="connsiteY8" fmla="*/ 1327728 h 13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54" h="1327728">
                    <a:moveTo>
                      <a:pt x="470877" y="1327728"/>
                    </a:moveTo>
                    <a:cubicBezTo>
                      <a:pt x="210819" y="1327728"/>
                      <a:pt x="0" y="1116909"/>
                      <a:pt x="0" y="856851"/>
                    </a:cubicBezTo>
                    <a:cubicBezTo>
                      <a:pt x="0" y="661808"/>
                      <a:pt x="118585" y="494461"/>
                      <a:pt x="287590" y="422978"/>
                    </a:cubicBezTo>
                    <a:lnTo>
                      <a:pt x="347311" y="404440"/>
                    </a:lnTo>
                    <a:lnTo>
                      <a:pt x="470877" y="0"/>
                    </a:lnTo>
                    <a:lnTo>
                      <a:pt x="594443" y="404440"/>
                    </a:lnTo>
                    <a:lnTo>
                      <a:pt x="654164" y="422978"/>
                    </a:lnTo>
                    <a:cubicBezTo>
                      <a:pt x="823169" y="494461"/>
                      <a:pt x="941754" y="661808"/>
                      <a:pt x="941754" y="856851"/>
                    </a:cubicBezTo>
                    <a:cubicBezTo>
                      <a:pt x="941754" y="1116909"/>
                      <a:pt x="730935" y="1327728"/>
                      <a:pt x="470877" y="1327728"/>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238" name="组合 237"/>
              <p:cNvGrpSpPr/>
              <p:nvPr/>
            </p:nvGrpSpPr>
            <p:grpSpPr>
              <a:xfrm>
                <a:off x="3161079" y="3435961"/>
                <a:ext cx="334962" cy="317501"/>
                <a:chOff x="5927726" y="3271838"/>
                <a:chExt cx="334962" cy="317501"/>
              </a:xfrm>
              <a:solidFill>
                <a:srgbClr val="00B0F0"/>
              </a:solidFill>
            </p:grpSpPr>
            <p:sp>
              <p:nvSpPr>
                <p:cNvPr id="230" name="Freeform 17"/>
                <p:cNvSpPr>
                  <a:spLocks/>
                </p:cNvSpPr>
                <p:nvPr/>
              </p:nvSpPr>
              <p:spPr bwMode="auto">
                <a:xfrm>
                  <a:off x="5927726" y="3271838"/>
                  <a:ext cx="85725" cy="85725"/>
                </a:xfrm>
                <a:custGeom>
                  <a:avLst/>
                  <a:gdLst>
                    <a:gd name="T0" fmla="*/ 22 w 22"/>
                    <a:gd name="T1" fmla="*/ 5 h 22"/>
                    <a:gd name="T2" fmla="*/ 19 w 22"/>
                    <a:gd name="T3" fmla="*/ 2 h 22"/>
                    <a:gd name="T4" fmla="*/ 13 w 22"/>
                    <a:gd name="T5" fmla="*/ 0 h 22"/>
                    <a:gd name="T6" fmla="*/ 8 w 22"/>
                    <a:gd name="T7" fmla="*/ 2 h 22"/>
                    <a:gd name="T8" fmla="*/ 2 w 22"/>
                    <a:gd name="T9" fmla="*/ 8 h 22"/>
                    <a:gd name="T10" fmla="*/ 0 w 22"/>
                    <a:gd name="T11" fmla="*/ 13 h 22"/>
                    <a:gd name="T12" fmla="*/ 2 w 22"/>
                    <a:gd name="T13" fmla="*/ 19 h 22"/>
                    <a:gd name="T14" fmla="*/ 5 w 22"/>
                    <a:gd name="T15" fmla="*/ 22 h 22"/>
                    <a:gd name="T16" fmla="*/ 22 w 22"/>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22" y="5"/>
                      </a:moveTo>
                      <a:cubicBezTo>
                        <a:pt x="19" y="2"/>
                        <a:pt x="19" y="2"/>
                        <a:pt x="19" y="2"/>
                      </a:cubicBezTo>
                      <a:cubicBezTo>
                        <a:pt x="18" y="1"/>
                        <a:pt x="16" y="0"/>
                        <a:pt x="13" y="0"/>
                      </a:cubicBezTo>
                      <a:cubicBezTo>
                        <a:pt x="11" y="0"/>
                        <a:pt x="9" y="1"/>
                        <a:pt x="8" y="2"/>
                      </a:cubicBezTo>
                      <a:cubicBezTo>
                        <a:pt x="2" y="8"/>
                        <a:pt x="2" y="8"/>
                        <a:pt x="2" y="8"/>
                      </a:cubicBezTo>
                      <a:cubicBezTo>
                        <a:pt x="1" y="9"/>
                        <a:pt x="0" y="11"/>
                        <a:pt x="0" y="13"/>
                      </a:cubicBezTo>
                      <a:cubicBezTo>
                        <a:pt x="0" y="16"/>
                        <a:pt x="1" y="18"/>
                        <a:pt x="2" y="19"/>
                      </a:cubicBezTo>
                      <a:cubicBezTo>
                        <a:pt x="5" y="22"/>
                        <a:pt x="5" y="22"/>
                        <a:pt x="5" y="22"/>
                      </a:cubicBezTo>
                      <a:cubicBezTo>
                        <a:pt x="9" y="14"/>
                        <a:pt x="14" y="9"/>
                        <a:pt x="2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3" name="Freeform 18"/>
                <p:cNvSpPr>
                  <a:spLocks/>
                </p:cNvSpPr>
                <p:nvPr/>
              </p:nvSpPr>
              <p:spPr bwMode="auto">
                <a:xfrm>
                  <a:off x="6176963" y="3271838"/>
                  <a:ext cx="85725" cy="85725"/>
                </a:xfrm>
                <a:custGeom>
                  <a:avLst/>
                  <a:gdLst>
                    <a:gd name="T0" fmla="*/ 20 w 22"/>
                    <a:gd name="T1" fmla="*/ 8 h 22"/>
                    <a:gd name="T2" fmla="*/ 14 w 22"/>
                    <a:gd name="T3" fmla="*/ 2 h 22"/>
                    <a:gd name="T4" fmla="*/ 9 w 22"/>
                    <a:gd name="T5" fmla="*/ 0 h 22"/>
                    <a:gd name="T6" fmla="*/ 3 w 22"/>
                    <a:gd name="T7" fmla="*/ 2 h 22"/>
                    <a:gd name="T8" fmla="*/ 0 w 22"/>
                    <a:gd name="T9" fmla="*/ 5 h 22"/>
                    <a:gd name="T10" fmla="*/ 17 w 22"/>
                    <a:gd name="T11" fmla="*/ 22 h 22"/>
                    <a:gd name="T12" fmla="*/ 20 w 22"/>
                    <a:gd name="T13" fmla="*/ 19 h 22"/>
                    <a:gd name="T14" fmla="*/ 22 w 22"/>
                    <a:gd name="T15" fmla="*/ 13 h 22"/>
                    <a:gd name="T16" fmla="*/ 20 w 22"/>
                    <a:gd name="T1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20" y="8"/>
                      </a:moveTo>
                      <a:cubicBezTo>
                        <a:pt x="14" y="2"/>
                        <a:pt x="14" y="2"/>
                        <a:pt x="14" y="2"/>
                      </a:cubicBezTo>
                      <a:cubicBezTo>
                        <a:pt x="13" y="1"/>
                        <a:pt x="11" y="0"/>
                        <a:pt x="9" y="0"/>
                      </a:cubicBezTo>
                      <a:cubicBezTo>
                        <a:pt x="6" y="0"/>
                        <a:pt x="4" y="1"/>
                        <a:pt x="3" y="2"/>
                      </a:cubicBezTo>
                      <a:cubicBezTo>
                        <a:pt x="0" y="5"/>
                        <a:pt x="0" y="5"/>
                        <a:pt x="0" y="5"/>
                      </a:cubicBezTo>
                      <a:cubicBezTo>
                        <a:pt x="8" y="9"/>
                        <a:pt x="13" y="14"/>
                        <a:pt x="17" y="22"/>
                      </a:cubicBezTo>
                      <a:cubicBezTo>
                        <a:pt x="20" y="19"/>
                        <a:pt x="20" y="19"/>
                        <a:pt x="20" y="19"/>
                      </a:cubicBezTo>
                      <a:cubicBezTo>
                        <a:pt x="21" y="18"/>
                        <a:pt x="22" y="16"/>
                        <a:pt x="22" y="13"/>
                      </a:cubicBezTo>
                      <a:cubicBezTo>
                        <a:pt x="22" y="11"/>
                        <a:pt x="21" y="9"/>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19"/>
                <p:cNvSpPr>
                  <a:spLocks noEditPoints="1"/>
                </p:cNvSpPr>
                <p:nvPr/>
              </p:nvSpPr>
              <p:spPr bwMode="auto">
                <a:xfrm>
                  <a:off x="5943601" y="3298826"/>
                  <a:ext cx="304800" cy="290513"/>
                </a:xfrm>
                <a:custGeom>
                  <a:avLst/>
                  <a:gdLst>
                    <a:gd name="T0" fmla="*/ 75 w 78"/>
                    <a:gd name="T1" fmla="*/ 36 h 75"/>
                    <a:gd name="T2" fmla="*/ 39 w 78"/>
                    <a:gd name="T3" fmla="*/ 0 h 75"/>
                    <a:gd name="T4" fmla="*/ 3 w 78"/>
                    <a:gd name="T5" fmla="*/ 36 h 75"/>
                    <a:gd name="T6" fmla="*/ 11 w 78"/>
                    <a:gd name="T7" fmla="*/ 58 h 75"/>
                    <a:gd name="T8" fmla="*/ 0 w 78"/>
                    <a:gd name="T9" fmla="*/ 69 h 75"/>
                    <a:gd name="T10" fmla="*/ 6 w 78"/>
                    <a:gd name="T11" fmla="*/ 75 h 75"/>
                    <a:gd name="T12" fmla="*/ 17 w 78"/>
                    <a:gd name="T13" fmla="*/ 64 h 75"/>
                    <a:gd name="T14" fmla="*/ 39 w 78"/>
                    <a:gd name="T15" fmla="*/ 72 h 75"/>
                    <a:gd name="T16" fmla="*/ 61 w 78"/>
                    <a:gd name="T17" fmla="*/ 64 h 75"/>
                    <a:gd name="T18" fmla="*/ 72 w 78"/>
                    <a:gd name="T19" fmla="*/ 75 h 75"/>
                    <a:gd name="T20" fmla="*/ 78 w 78"/>
                    <a:gd name="T21" fmla="*/ 69 h 75"/>
                    <a:gd name="T22" fmla="*/ 67 w 78"/>
                    <a:gd name="T23" fmla="*/ 58 h 75"/>
                    <a:gd name="T24" fmla="*/ 75 w 78"/>
                    <a:gd name="T25" fmla="*/ 36 h 75"/>
                    <a:gd name="T26" fmla="*/ 7 w 78"/>
                    <a:gd name="T27" fmla="*/ 36 h 75"/>
                    <a:gd name="T28" fmla="*/ 39 w 78"/>
                    <a:gd name="T29" fmla="*/ 4 h 75"/>
                    <a:gd name="T30" fmla="*/ 71 w 78"/>
                    <a:gd name="T31" fmla="*/ 36 h 75"/>
                    <a:gd name="T32" fmla="*/ 39 w 78"/>
                    <a:gd name="T33" fmla="*/ 68 h 75"/>
                    <a:gd name="T34" fmla="*/ 7 w 78"/>
                    <a:gd name="T35"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75">
                      <a:moveTo>
                        <a:pt x="75" y="36"/>
                      </a:moveTo>
                      <a:cubicBezTo>
                        <a:pt x="75" y="16"/>
                        <a:pt x="59" y="0"/>
                        <a:pt x="39" y="0"/>
                      </a:cubicBezTo>
                      <a:cubicBezTo>
                        <a:pt x="19" y="0"/>
                        <a:pt x="3" y="16"/>
                        <a:pt x="3" y="36"/>
                      </a:cubicBezTo>
                      <a:cubicBezTo>
                        <a:pt x="3" y="44"/>
                        <a:pt x="6" y="52"/>
                        <a:pt x="11" y="58"/>
                      </a:cubicBezTo>
                      <a:cubicBezTo>
                        <a:pt x="0" y="69"/>
                        <a:pt x="0" y="69"/>
                        <a:pt x="0" y="69"/>
                      </a:cubicBezTo>
                      <a:cubicBezTo>
                        <a:pt x="6" y="75"/>
                        <a:pt x="6" y="75"/>
                        <a:pt x="6" y="75"/>
                      </a:cubicBezTo>
                      <a:cubicBezTo>
                        <a:pt x="17" y="64"/>
                        <a:pt x="17" y="64"/>
                        <a:pt x="17" y="64"/>
                      </a:cubicBezTo>
                      <a:cubicBezTo>
                        <a:pt x="23" y="69"/>
                        <a:pt x="31" y="72"/>
                        <a:pt x="39" y="72"/>
                      </a:cubicBezTo>
                      <a:cubicBezTo>
                        <a:pt x="47" y="72"/>
                        <a:pt x="55" y="69"/>
                        <a:pt x="61" y="64"/>
                      </a:cubicBezTo>
                      <a:cubicBezTo>
                        <a:pt x="72" y="75"/>
                        <a:pt x="72" y="75"/>
                        <a:pt x="72" y="75"/>
                      </a:cubicBezTo>
                      <a:cubicBezTo>
                        <a:pt x="78" y="69"/>
                        <a:pt x="78" y="69"/>
                        <a:pt x="78" y="69"/>
                      </a:cubicBezTo>
                      <a:cubicBezTo>
                        <a:pt x="67" y="58"/>
                        <a:pt x="67" y="58"/>
                        <a:pt x="67" y="58"/>
                      </a:cubicBezTo>
                      <a:cubicBezTo>
                        <a:pt x="72" y="52"/>
                        <a:pt x="75" y="44"/>
                        <a:pt x="75" y="36"/>
                      </a:cubicBezTo>
                      <a:close/>
                      <a:moveTo>
                        <a:pt x="7" y="36"/>
                      </a:moveTo>
                      <a:cubicBezTo>
                        <a:pt x="7" y="18"/>
                        <a:pt x="21" y="4"/>
                        <a:pt x="39" y="4"/>
                      </a:cubicBezTo>
                      <a:cubicBezTo>
                        <a:pt x="57" y="4"/>
                        <a:pt x="71" y="18"/>
                        <a:pt x="71" y="36"/>
                      </a:cubicBezTo>
                      <a:cubicBezTo>
                        <a:pt x="71" y="54"/>
                        <a:pt x="57" y="68"/>
                        <a:pt x="39" y="68"/>
                      </a:cubicBezTo>
                      <a:cubicBezTo>
                        <a:pt x="21" y="68"/>
                        <a:pt x="7" y="54"/>
                        <a:pt x="7"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5" name="Freeform 20"/>
                <p:cNvSpPr>
                  <a:spLocks/>
                </p:cNvSpPr>
                <p:nvPr/>
              </p:nvSpPr>
              <p:spPr bwMode="auto">
                <a:xfrm>
                  <a:off x="6080126" y="3344863"/>
                  <a:ext cx="74613" cy="152400"/>
                </a:xfrm>
                <a:custGeom>
                  <a:avLst/>
                  <a:gdLst>
                    <a:gd name="T0" fmla="*/ 20 w 47"/>
                    <a:gd name="T1" fmla="*/ 0 h 96"/>
                    <a:gd name="T2" fmla="*/ 0 w 47"/>
                    <a:gd name="T3" fmla="*/ 0 h 96"/>
                    <a:gd name="T4" fmla="*/ 0 w 47"/>
                    <a:gd name="T5" fmla="*/ 64 h 96"/>
                    <a:gd name="T6" fmla="*/ 32 w 47"/>
                    <a:gd name="T7" fmla="*/ 96 h 96"/>
                    <a:gd name="T8" fmla="*/ 47 w 47"/>
                    <a:gd name="T9" fmla="*/ 81 h 96"/>
                    <a:gd name="T10" fmla="*/ 20 w 47"/>
                    <a:gd name="T11" fmla="*/ 54 h 96"/>
                    <a:gd name="T12" fmla="*/ 20 w 47"/>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47" h="96">
                      <a:moveTo>
                        <a:pt x="20" y="0"/>
                      </a:moveTo>
                      <a:lnTo>
                        <a:pt x="0" y="0"/>
                      </a:lnTo>
                      <a:lnTo>
                        <a:pt x="0" y="64"/>
                      </a:lnTo>
                      <a:lnTo>
                        <a:pt x="32" y="96"/>
                      </a:lnTo>
                      <a:lnTo>
                        <a:pt x="47" y="81"/>
                      </a:lnTo>
                      <a:lnTo>
                        <a:pt x="20" y="54"/>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210" name="TextBox 13"/>
            <p:cNvSpPr txBox="1"/>
            <p:nvPr/>
          </p:nvSpPr>
          <p:spPr>
            <a:xfrm>
              <a:off x="478436" y="3754870"/>
              <a:ext cx="2406505" cy="318100"/>
            </a:xfrm>
            <a:prstGeom prst="rect">
              <a:avLst/>
            </a:prstGeom>
            <a:noFill/>
          </p:spPr>
          <p:txBody>
            <a:bodyPr wrap="square" rtlCol="0">
              <a:spAutoFit/>
            </a:bodyPr>
            <a:lstStyle/>
            <a:p>
              <a:pPr algn="r"/>
              <a:r>
                <a:rPr lang="zh-CN" altLang="en-US" sz="1467">
                  <a:solidFill>
                    <a:srgbClr val="00B0F0"/>
                  </a:solidFill>
                  <a:cs typeface="+mn-ea"/>
                  <a:sym typeface="+mn-lt"/>
                </a:rPr>
                <a:t>研制成功自主产权品牌</a:t>
              </a:r>
            </a:p>
          </p:txBody>
        </p:sp>
        <p:sp>
          <p:nvSpPr>
            <p:cNvPr id="213" name="TextBox 14"/>
            <p:cNvSpPr txBox="1"/>
            <p:nvPr/>
          </p:nvSpPr>
          <p:spPr>
            <a:xfrm>
              <a:off x="461787" y="3459218"/>
              <a:ext cx="2423154" cy="379656"/>
            </a:xfrm>
            <a:prstGeom prst="rect">
              <a:avLst/>
            </a:prstGeom>
            <a:noFill/>
          </p:spPr>
          <p:txBody>
            <a:bodyPr wrap="square" rtlCol="0">
              <a:spAutoFit/>
            </a:bodyPr>
            <a:lstStyle/>
            <a:p>
              <a:pPr algn="r"/>
              <a:r>
                <a:rPr lang="en-US" altLang="zh-CN" sz="1867" dirty="0">
                  <a:solidFill>
                    <a:schemeClr val="bg1"/>
                  </a:solidFill>
                  <a:cs typeface="+mn-ea"/>
                  <a:sym typeface="+mn-lt"/>
                </a:rPr>
                <a:t>2013</a:t>
              </a:r>
              <a:r>
                <a:rPr lang="zh-CN" altLang="en-US" sz="1867" dirty="0">
                  <a:solidFill>
                    <a:schemeClr val="bg1"/>
                  </a:solidFill>
                  <a:cs typeface="+mn-ea"/>
                  <a:sym typeface="+mn-lt"/>
                </a:rPr>
                <a:t>年</a:t>
              </a:r>
              <a:r>
                <a:rPr lang="en-US" altLang="zh-CN" sz="1867" dirty="0">
                  <a:solidFill>
                    <a:schemeClr val="bg1"/>
                  </a:solidFill>
                  <a:cs typeface="+mn-ea"/>
                  <a:sym typeface="+mn-lt"/>
                </a:rPr>
                <a:t>5</a:t>
              </a:r>
              <a:r>
                <a:rPr lang="zh-CN" altLang="en-US" sz="1867" dirty="0">
                  <a:solidFill>
                    <a:schemeClr val="bg1"/>
                  </a:solidFill>
                  <a:cs typeface="+mn-ea"/>
                  <a:sym typeface="+mn-lt"/>
                </a:rPr>
                <a:t>月</a:t>
              </a:r>
              <a:endParaRPr lang="en-US" altLang="zh-CN" sz="1867" dirty="0">
                <a:solidFill>
                  <a:schemeClr val="bg1"/>
                </a:solidFill>
                <a:cs typeface="+mn-ea"/>
                <a:sym typeface="+mn-lt"/>
              </a:endParaRPr>
            </a:p>
          </p:txBody>
        </p:sp>
      </p:grpSp>
      <p:grpSp>
        <p:nvGrpSpPr>
          <p:cNvPr id="52" name="组合 51"/>
          <p:cNvGrpSpPr/>
          <p:nvPr/>
        </p:nvGrpSpPr>
        <p:grpSpPr>
          <a:xfrm>
            <a:off x="3873830" y="4164534"/>
            <a:ext cx="3858977" cy="1315426"/>
            <a:chOff x="3873830" y="4164534"/>
            <a:chExt cx="3858977" cy="1315426"/>
          </a:xfrm>
        </p:grpSpPr>
        <p:grpSp>
          <p:nvGrpSpPr>
            <p:cNvPr id="45" name="组合 44"/>
            <p:cNvGrpSpPr/>
            <p:nvPr/>
          </p:nvGrpSpPr>
          <p:grpSpPr>
            <a:xfrm>
              <a:off x="3873830" y="4574609"/>
              <a:ext cx="642163" cy="905351"/>
              <a:chOff x="4073122" y="4625429"/>
              <a:chExt cx="658794" cy="928798"/>
            </a:xfrm>
          </p:grpSpPr>
          <p:sp>
            <p:nvSpPr>
              <p:cNvPr id="166" name="任意多边形 165"/>
              <p:cNvSpPr/>
              <p:nvPr/>
            </p:nvSpPr>
            <p:spPr>
              <a:xfrm flipH="1" flipV="1">
                <a:off x="4073122" y="4625429"/>
                <a:ext cx="658794" cy="928798"/>
              </a:xfrm>
              <a:custGeom>
                <a:avLst/>
                <a:gdLst>
                  <a:gd name="connsiteX0" fmla="*/ 470877 w 941754"/>
                  <a:gd name="connsiteY0" fmla="*/ 1327728 h 1327728"/>
                  <a:gd name="connsiteX1" fmla="*/ 0 w 941754"/>
                  <a:gd name="connsiteY1" fmla="*/ 856851 h 1327728"/>
                  <a:gd name="connsiteX2" fmla="*/ 287590 w 941754"/>
                  <a:gd name="connsiteY2" fmla="*/ 422978 h 1327728"/>
                  <a:gd name="connsiteX3" fmla="*/ 347311 w 941754"/>
                  <a:gd name="connsiteY3" fmla="*/ 404440 h 1327728"/>
                  <a:gd name="connsiteX4" fmla="*/ 470877 w 941754"/>
                  <a:gd name="connsiteY4" fmla="*/ 0 h 1327728"/>
                  <a:gd name="connsiteX5" fmla="*/ 594443 w 941754"/>
                  <a:gd name="connsiteY5" fmla="*/ 404440 h 1327728"/>
                  <a:gd name="connsiteX6" fmla="*/ 654164 w 941754"/>
                  <a:gd name="connsiteY6" fmla="*/ 422978 h 1327728"/>
                  <a:gd name="connsiteX7" fmla="*/ 941754 w 941754"/>
                  <a:gd name="connsiteY7" fmla="*/ 856851 h 1327728"/>
                  <a:gd name="connsiteX8" fmla="*/ 470877 w 941754"/>
                  <a:gd name="connsiteY8" fmla="*/ 1327728 h 13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54" h="1327728">
                    <a:moveTo>
                      <a:pt x="470877" y="1327728"/>
                    </a:moveTo>
                    <a:cubicBezTo>
                      <a:pt x="210819" y="1327728"/>
                      <a:pt x="0" y="1116909"/>
                      <a:pt x="0" y="856851"/>
                    </a:cubicBezTo>
                    <a:cubicBezTo>
                      <a:pt x="0" y="661808"/>
                      <a:pt x="118585" y="494461"/>
                      <a:pt x="287590" y="422978"/>
                    </a:cubicBezTo>
                    <a:lnTo>
                      <a:pt x="347311" y="404440"/>
                    </a:lnTo>
                    <a:lnTo>
                      <a:pt x="470877" y="0"/>
                    </a:lnTo>
                    <a:lnTo>
                      <a:pt x="594443" y="404440"/>
                    </a:lnTo>
                    <a:lnTo>
                      <a:pt x="654164" y="422978"/>
                    </a:lnTo>
                    <a:cubicBezTo>
                      <a:pt x="823169" y="494461"/>
                      <a:pt x="941754" y="661808"/>
                      <a:pt x="941754" y="856851"/>
                    </a:cubicBezTo>
                    <a:cubicBezTo>
                      <a:pt x="941754" y="1116909"/>
                      <a:pt x="730935" y="1327728"/>
                      <a:pt x="470877" y="1327728"/>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250" name="组合 249"/>
              <p:cNvGrpSpPr/>
              <p:nvPr/>
            </p:nvGrpSpPr>
            <p:grpSpPr>
              <a:xfrm>
                <a:off x="4222140" y="4799990"/>
                <a:ext cx="371475" cy="282575"/>
                <a:chOff x="5910263" y="3287713"/>
                <a:chExt cx="371475" cy="282575"/>
              </a:xfrm>
              <a:solidFill>
                <a:srgbClr val="00B0F0"/>
              </a:solidFill>
            </p:grpSpPr>
            <p:sp>
              <p:nvSpPr>
                <p:cNvPr id="245" name="Freeform 24"/>
                <p:cNvSpPr>
                  <a:spLocks noEditPoints="1"/>
                </p:cNvSpPr>
                <p:nvPr/>
              </p:nvSpPr>
              <p:spPr bwMode="auto">
                <a:xfrm>
                  <a:off x="5910263" y="3287713"/>
                  <a:ext cx="371475" cy="282575"/>
                </a:xfrm>
                <a:custGeom>
                  <a:avLst/>
                  <a:gdLst>
                    <a:gd name="T0" fmla="*/ 0 w 234"/>
                    <a:gd name="T1" fmla="*/ 0 h 178"/>
                    <a:gd name="T2" fmla="*/ 0 w 234"/>
                    <a:gd name="T3" fmla="*/ 178 h 178"/>
                    <a:gd name="T4" fmla="*/ 234 w 234"/>
                    <a:gd name="T5" fmla="*/ 178 h 178"/>
                    <a:gd name="T6" fmla="*/ 234 w 234"/>
                    <a:gd name="T7" fmla="*/ 0 h 178"/>
                    <a:gd name="T8" fmla="*/ 0 w 234"/>
                    <a:gd name="T9" fmla="*/ 0 h 178"/>
                    <a:gd name="T10" fmla="*/ 224 w 234"/>
                    <a:gd name="T11" fmla="*/ 168 h 178"/>
                    <a:gd name="T12" fmla="*/ 10 w 234"/>
                    <a:gd name="T13" fmla="*/ 168 h 178"/>
                    <a:gd name="T14" fmla="*/ 10 w 234"/>
                    <a:gd name="T15" fmla="*/ 10 h 178"/>
                    <a:gd name="T16" fmla="*/ 224 w 234"/>
                    <a:gd name="T17" fmla="*/ 10 h 178"/>
                    <a:gd name="T18" fmla="*/ 224 w 234"/>
                    <a:gd name="T19" fmla="*/ 16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78">
                      <a:moveTo>
                        <a:pt x="0" y="0"/>
                      </a:moveTo>
                      <a:lnTo>
                        <a:pt x="0" y="178"/>
                      </a:lnTo>
                      <a:lnTo>
                        <a:pt x="234" y="178"/>
                      </a:lnTo>
                      <a:lnTo>
                        <a:pt x="234" y="0"/>
                      </a:lnTo>
                      <a:lnTo>
                        <a:pt x="0" y="0"/>
                      </a:lnTo>
                      <a:close/>
                      <a:moveTo>
                        <a:pt x="224" y="168"/>
                      </a:moveTo>
                      <a:lnTo>
                        <a:pt x="10" y="168"/>
                      </a:lnTo>
                      <a:lnTo>
                        <a:pt x="10" y="10"/>
                      </a:lnTo>
                      <a:lnTo>
                        <a:pt x="224" y="10"/>
                      </a:lnTo>
                      <a:lnTo>
                        <a:pt x="22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25"/>
                <p:cNvSpPr>
                  <a:spLocks noEditPoints="1"/>
                </p:cNvSpPr>
                <p:nvPr/>
              </p:nvSpPr>
              <p:spPr bwMode="auto">
                <a:xfrm>
                  <a:off x="5956301" y="3381376"/>
                  <a:ext cx="279400" cy="141288"/>
                </a:xfrm>
                <a:custGeom>
                  <a:avLst/>
                  <a:gdLst>
                    <a:gd name="T0" fmla="*/ 137 w 176"/>
                    <a:gd name="T1" fmla="*/ 30 h 89"/>
                    <a:gd name="T2" fmla="*/ 98 w 176"/>
                    <a:gd name="T3" fmla="*/ 40 h 89"/>
                    <a:gd name="T4" fmla="*/ 59 w 176"/>
                    <a:gd name="T5" fmla="*/ 0 h 89"/>
                    <a:gd name="T6" fmla="*/ 0 w 176"/>
                    <a:gd name="T7" fmla="*/ 89 h 89"/>
                    <a:gd name="T8" fmla="*/ 176 w 176"/>
                    <a:gd name="T9" fmla="*/ 89 h 89"/>
                    <a:gd name="T10" fmla="*/ 137 w 176"/>
                    <a:gd name="T11" fmla="*/ 30 h 89"/>
                    <a:gd name="T12" fmla="*/ 61 w 176"/>
                    <a:gd name="T13" fmla="*/ 15 h 89"/>
                    <a:gd name="T14" fmla="*/ 90 w 176"/>
                    <a:gd name="T15" fmla="*/ 47 h 89"/>
                    <a:gd name="T16" fmla="*/ 95 w 176"/>
                    <a:gd name="T17" fmla="*/ 50 h 89"/>
                    <a:gd name="T18" fmla="*/ 100 w 176"/>
                    <a:gd name="T19" fmla="*/ 50 h 89"/>
                    <a:gd name="T20" fmla="*/ 132 w 176"/>
                    <a:gd name="T21" fmla="*/ 42 h 89"/>
                    <a:gd name="T22" fmla="*/ 159 w 176"/>
                    <a:gd name="T23" fmla="*/ 79 h 89"/>
                    <a:gd name="T24" fmla="*/ 17 w 176"/>
                    <a:gd name="T25" fmla="*/ 79 h 89"/>
                    <a:gd name="T26" fmla="*/ 61 w 176"/>
                    <a:gd name="T27" fmla="*/ 1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89">
                      <a:moveTo>
                        <a:pt x="137" y="30"/>
                      </a:moveTo>
                      <a:lnTo>
                        <a:pt x="98" y="40"/>
                      </a:lnTo>
                      <a:lnTo>
                        <a:pt x="59" y="0"/>
                      </a:lnTo>
                      <a:lnTo>
                        <a:pt x="0" y="89"/>
                      </a:lnTo>
                      <a:lnTo>
                        <a:pt x="176" y="89"/>
                      </a:lnTo>
                      <a:lnTo>
                        <a:pt x="137" y="30"/>
                      </a:lnTo>
                      <a:close/>
                      <a:moveTo>
                        <a:pt x="61" y="15"/>
                      </a:moveTo>
                      <a:lnTo>
                        <a:pt x="90" y="47"/>
                      </a:lnTo>
                      <a:lnTo>
                        <a:pt x="95" y="50"/>
                      </a:lnTo>
                      <a:lnTo>
                        <a:pt x="100" y="50"/>
                      </a:lnTo>
                      <a:lnTo>
                        <a:pt x="132" y="42"/>
                      </a:lnTo>
                      <a:lnTo>
                        <a:pt x="159" y="79"/>
                      </a:lnTo>
                      <a:lnTo>
                        <a:pt x="17" y="79"/>
                      </a:lnTo>
                      <a:lnTo>
                        <a:pt x="6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Oval 26"/>
                <p:cNvSpPr>
                  <a:spLocks noChangeArrowheads="1"/>
                </p:cNvSpPr>
                <p:nvPr/>
              </p:nvSpPr>
              <p:spPr bwMode="auto">
                <a:xfrm>
                  <a:off x="6173788" y="3335338"/>
                  <a:ext cx="61913"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214" name="TextBox 13"/>
            <p:cNvSpPr txBox="1"/>
            <p:nvPr/>
          </p:nvSpPr>
          <p:spPr>
            <a:xfrm>
              <a:off x="5326302" y="4193981"/>
              <a:ext cx="2406505" cy="318100"/>
            </a:xfrm>
            <a:prstGeom prst="rect">
              <a:avLst/>
            </a:prstGeom>
            <a:noFill/>
          </p:spPr>
          <p:txBody>
            <a:bodyPr wrap="square" rtlCol="0">
              <a:spAutoFit/>
            </a:bodyPr>
            <a:lstStyle/>
            <a:p>
              <a:r>
                <a:rPr lang="zh-CN" altLang="en-US" sz="1467">
                  <a:solidFill>
                    <a:srgbClr val="00B0F0"/>
                  </a:solidFill>
                  <a:cs typeface="+mn-ea"/>
                  <a:sym typeface="+mn-lt"/>
                </a:rPr>
                <a:t>产品同时在线人数达</a:t>
              </a:r>
              <a:r>
                <a:rPr lang="en-US" altLang="zh-CN" sz="1467">
                  <a:solidFill>
                    <a:srgbClr val="00B0F0"/>
                  </a:solidFill>
                  <a:cs typeface="+mn-ea"/>
                  <a:sym typeface="+mn-lt"/>
                </a:rPr>
                <a:t>100</a:t>
              </a:r>
              <a:r>
                <a:rPr lang="zh-CN" altLang="en-US" sz="1467">
                  <a:solidFill>
                    <a:srgbClr val="00B0F0"/>
                  </a:solidFill>
                  <a:cs typeface="+mn-ea"/>
                  <a:sym typeface="+mn-lt"/>
                </a:rPr>
                <a:t>万</a:t>
              </a:r>
            </a:p>
          </p:txBody>
        </p:sp>
        <p:sp>
          <p:nvSpPr>
            <p:cNvPr id="215" name="TextBox 14"/>
            <p:cNvSpPr txBox="1"/>
            <p:nvPr/>
          </p:nvSpPr>
          <p:spPr>
            <a:xfrm>
              <a:off x="4063962" y="4164534"/>
              <a:ext cx="2423154" cy="379656"/>
            </a:xfrm>
            <a:prstGeom prst="rect">
              <a:avLst/>
            </a:prstGeom>
            <a:noFill/>
          </p:spPr>
          <p:txBody>
            <a:bodyPr wrap="square" rtlCol="0">
              <a:spAutoFit/>
            </a:bodyPr>
            <a:lstStyle/>
            <a:p>
              <a:r>
                <a:rPr lang="en-US" altLang="zh-CN" sz="1867" dirty="0">
                  <a:solidFill>
                    <a:schemeClr val="bg1"/>
                  </a:solidFill>
                  <a:cs typeface="+mn-ea"/>
                  <a:sym typeface="+mn-lt"/>
                </a:rPr>
                <a:t>2013</a:t>
              </a:r>
              <a:r>
                <a:rPr lang="zh-CN" altLang="en-US" sz="1867" dirty="0">
                  <a:solidFill>
                    <a:schemeClr val="bg1"/>
                  </a:solidFill>
                  <a:cs typeface="+mn-ea"/>
                  <a:sym typeface="+mn-lt"/>
                </a:rPr>
                <a:t>年</a:t>
              </a:r>
              <a:r>
                <a:rPr lang="en-US" altLang="zh-CN" sz="1867" dirty="0">
                  <a:solidFill>
                    <a:schemeClr val="bg1"/>
                  </a:solidFill>
                  <a:cs typeface="+mn-ea"/>
                  <a:sym typeface="+mn-lt"/>
                </a:rPr>
                <a:t>5</a:t>
              </a:r>
              <a:r>
                <a:rPr lang="zh-CN" altLang="en-US" sz="1867" dirty="0">
                  <a:solidFill>
                    <a:schemeClr val="bg1"/>
                  </a:solidFill>
                  <a:cs typeface="+mn-ea"/>
                  <a:sym typeface="+mn-lt"/>
                </a:rPr>
                <a:t>月</a:t>
              </a:r>
              <a:endParaRPr lang="en-US" altLang="zh-CN" sz="1867" dirty="0">
                <a:solidFill>
                  <a:schemeClr val="bg1"/>
                </a:solidFill>
                <a:cs typeface="+mn-ea"/>
                <a:sym typeface="+mn-lt"/>
              </a:endParaRPr>
            </a:p>
          </p:txBody>
        </p:sp>
      </p:grpSp>
      <p:grpSp>
        <p:nvGrpSpPr>
          <p:cNvPr id="55" name="组合 54"/>
          <p:cNvGrpSpPr/>
          <p:nvPr/>
        </p:nvGrpSpPr>
        <p:grpSpPr>
          <a:xfrm>
            <a:off x="5799419" y="4769017"/>
            <a:ext cx="4868581" cy="928798"/>
            <a:chOff x="5799419" y="4769017"/>
            <a:chExt cx="4868581" cy="928798"/>
          </a:xfrm>
        </p:grpSpPr>
        <p:sp>
          <p:nvSpPr>
            <p:cNvPr id="218" name="TextBox 13"/>
            <p:cNvSpPr txBox="1"/>
            <p:nvPr/>
          </p:nvSpPr>
          <p:spPr>
            <a:xfrm>
              <a:off x="7920922" y="4919325"/>
              <a:ext cx="2747078" cy="318100"/>
            </a:xfrm>
            <a:prstGeom prst="rect">
              <a:avLst/>
            </a:prstGeom>
            <a:noFill/>
          </p:spPr>
          <p:txBody>
            <a:bodyPr wrap="square" rtlCol="0">
              <a:spAutoFit/>
            </a:bodyPr>
            <a:lstStyle/>
            <a:p>
              <a:r>
                <a:rPr lang="zh-CN" altLang="en-US" sz="1467">
                  <a:solidFill>
                    <a:srgbClr val="00B0F0"/>
                  </a:solidFill>
                  <a:cs typeface="+mn-ea"/>
                  <a:sym typeface="+mn-lt"/>
                </a:rPr>
                <a:t>公司年销售额达</a:t>
              </a:r>
              <a:r>
                <a:rPr lang="en-US" altLang="zh-CN" sz="1467">
                  <a:solidFill>
                    <a:srgbClr val="00B0F0"/>
                  </a:solidFill>
                  <a:cs typeface="+mn-ea"/>
                  <a:sym typeface="+mn-lt"/>
                </a:rPr>
                <a:t>120</a:t>
              </a:r>
              <a:r>
                <a:rPr lang="zh-CN" altLang="en-US" sz="1467">
                  <a:solidFill>
                    <a:srgbClr val="00B0F0"/>
                  </a:solidFill>
                  <a:cs typeface="+mn-ea"/>
                  <a:sym typeface="+mn-lt"/>
                </a:rPr>
                <a:t>万人民币</a:t>
              </a:r>
            </a:p>
          </p:txBody>
        </p:sp>
        <p:grpSp>
          <p:nvGrpSpPr>
            <p:cNvPr id="48" name="组合 47"/>
            <p:cNvGrpSpPr/>
            <p:nvPr/>
          </p:nvGrpSpPr>
          <p:grpSpPr>
            <a:xfrm>
              <a:off x="5799419" y="4769017"/>
              <a:ext cx="658794" cy="928798"/>
              <a:chOff x="5751826" y="4895060"/>
              <a:chExt cx="658794" cy="928798"/>
            </a:xfrm>
          </p:grpSpPr>
          <p:sp>
            <p:nvSpPr>
              <p:cNvPr id="167" name="任意多边形 166"/>
              <p:cNvSpPr/>
              <p:nvPr/>
            </p:nvSpPr>
            <p:spPr>
              <a:xfrm flipH="1" flipV="1">
                <a:off x="5751826" y="4895060"/>
                <a:ext cx="658794" cy="928798"/>
              </a:xfrm>
              <a:custGeom>
                <a:avLst/>
                <a:gdLst>
                  <a:gd name="connsiteX0" fmla="*/ 470877 w 941754"/>
                  <a:gd name="connsiteY0" fmla="*/ 1327728 h 1327728"/>
                  <a:gd name="connsiteX1" fmla="*/ 0 w 941754"/>
                  <a:gd name="connsiteY1" fmla="*/ 856851 h 1327728"/>
                  <a:gd name="connsiteX2" fmla="*/ 287590 w 941754"/>
                  <a:gd name="connsiteY2" fmla="*/ 422978 h 1327728"/>
                  <a:gd name="connsiteX3" fmla="*/ 347311 w 941754"/>
                  <a:gd name="connsiteY3" fmla="*/ 404440 h 1327728"/>
                  <a:gd name="connsiteX4" fmla="*/ 470877 w 941754"/>
                  <a:gd name="connsiteY4" fmla="*/ 0 h 1327728"/>
                  <a:gd name="connsiteX5" fmla="*/ 594443 w 941754"/>
                  <a:gd name="connsiteY5" fmla="*/ 404440 h 1327728"/>
                  <a:gd name="connsiteX6" fmla="*/ 654164 w 941754"/>
                  <a:gd name="connsiteY6" fmla="*/ 422978 h 1327728"/>
                  <a:gd name="connsiteX7" fmla="*/ 941754 w 941754"/>
                  <a:gd name="connsiteY7" fmla="*/ 856851 h 1327728"/>
                  <a:gd name="connsiteX8" fmla="*/ 470877 w 941754"/>
                  <a:gd name="connsiteY8" fmla="*/ 1327728 h 132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754" h="1327728">
                    <a:moveTo>
                      <a:pt x="470877" y="1327728"/>
                    </a:moveTo>
                    <a:cubicBezTo>
                      <a:pt x="210819" y="1327728"/>
                      <a:pt x="0" y="1116909"/>
                      <a:pt x="0" y="856851"/>
                    </a:cubicBezTo>
                    <a:cubicBezTo>
                      <a:pt x="0" y="661808"/>
                      <a:pt x="118585" y="494461"/>
                      <a:pt x="287590" y="422978"/>
                    </a:cubicBezTo>
                    <a:lnTo>
                      <a:pt x="347311" y="404440"/>
                    </a:lnTo>
                    <a:lnTo>
                      <a:pt x="470877" y="0"/>
                    </a:lnTo>
                    <a:lnTo>
                      <a:pt x="594443" y="404440"/>
                    </a:lnTo>
                    <a:lnTo>
                      <a:pt x="654164" y="422978"/>
                    </a:lnTo>
                    <a:cubicBezTo>
                      <a:pt x="823169" y="494461"/>
                      <a:pt x="941754" y="661808"/>
                      <a:pt x="941754" y="856851"/>
                    </a:cubicBezTo>
                    <a:cubicBezTo>
                      <a:pt x="941754" y="1116909"/>
                      <a:pt x="730935" y="1327728"/>
                      <a:pt x="470877" y="1327728"/>
                    </a:cubicBezTo>
                    <a:close/>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B0F0"/>
                  </a:solidFill>
                  <a:cs typeface="+mn-ea"/>
                  <a:sym typeface="+mn-lt"/>
                </a:endParaRPr>
              </a:p>
            </p:txBody>
          </p:sp>
          <p:grpSp>
            <p:nvGrpSpPr>
              <p:cNvPr id="39" name="组合 38"/>
              <p:cNvGrpSpPr/>
              <p:nvPr/>
            </p:nvGrpSpPr>
            <p:grpSpPr>
              <a:xfrm>
                <a:off x="5910566" y="5089828"/>
                <a:ext cx="341313" cy="314325"/>
                <a:chOff x="5926138" y="3271838"/>
                <a:chExt cx="341313" cy="314325"/>
              </a:xfrm>
              <a:solidFill>
                <a:srgbClr val="00B0F0"/>
              </a:solidFill>
            </p:grpSpPr>
            <p:sp>
              <p:nvSpPr>
                <p:cNvPr id="33" name="Freeform 30"/>
                <p:cNvSpPr>
                  <a:spLocks noEditPoints="1"/>
                </p:cNvSpPr>
                <p:nvPr/>
              </p:nvSpPr>
              <p:spPr bwMode="auto">
                <a:xfrm>
                  <a:off x="5926138" y="3271838"/>
                  <a:ext cx="341313" cy="314325"/>
                </a:xfrm>
                <a:custGeom>
                  <a:avLst/>
                  <a:gdLst>
                    <a:gd name="T0" fmla="*/ 215 w 215"/>
                    <a:gd name="T1" fmla="*/ 138 h 198"/>
                    <a:gd name="T2" fmla="*/ 215 w 215"/>
                    <a:gd name="T3" fmla="*/ 0 h 198"/>
                    <a:gd name="T4" fmla="*/ 0 w 215"/>
                    <a:gd name="T5" fmla="*/ 0 h 198"/>
                    <a:gd name="T6" fmla="*/ 0 w 215"/>
                    <a:gd name="T7" fmla="*/ 138 h 198"/>
                    <a:gd name="T8" fmla="*/ 102 w 215"/>
                    <a:gd name="T9" fmla="*/ 138 h 198"/>
                    <a:gd name="T10" fmla="*/ 102 w 215"/>
                    <a:gd name="T11" fmla="*/ 188 h 198"/>
                    <a:gd name="T12" fmla="*/ 73 w 215"/>
                    <a:gd name="T13" fmla="*/ 188 h 198"/>
                    <a:gd name="T14" fmla="*/ 63 w 215"/>
                    <a:gd name="T15" fmla="*/ 198 h 198"/>
                    <a:gd name="T16" fmla="*/ 102 w 215"/>
                    <a:gd name="T17" fmla="*/ 198 h 198"/>
                    <a:gd name="T18" fmla="*/ 112 w 215"/>
                    <a:gd name="T19" fmla="*/ 198 h 198"/>
                    <a:gd name="T20" fmla="*/ 151 w 215"/>
                    <a:gd name="T21" fmla="*/ 198 h 198"/>
                    <a:gd name="T22" fmla="*/ 141 w 215"/>
                    <a:gd name="T23" fmla="*/ 188 h 198"/>
                    <a:gd name="T24" fmla="*/ 112 w 215"/>
                    <a:gd name="T25" fmla="*/ 188 h 198"/>
                    <a:gd name="T26" fmla="*/ 112 w 215"/>
                    <a:gd name="T27" fmla="*/ 138 h 198"/>
                    <a:gd name="T28" fmla="*/ 215 w 215"/>
                    <a:gd name="T29" fmla="*/ 138 h 198"/>
                    <a:gd name="T30" fmla="*/ 9 w 215"/>
                    <a:gd name="T31" fmla="*/ 129 h 198"/>
                    <a:gd name="T32" fmla="*/ 9 w 215"/>
                    <a:gd name="T33" fmla="*/ 10 h 198"/>
                    <a:gd name="T34" fmla="*/ 205 w 215"/>
                    <a:gd name="T35" fmla="*/ 10 h 198"/>
                    <a:gd name="T36" fmla="*/ 205 w 215"/>
                    <a:gd name="T37" fmla="*/ 129 h 198"/>
                    <a:gd name="T38" fmla="*/ 112 w 215"/>
                    <a:gd name="T39" fmla="*/ 129 h 198"/>
                    <a:gd name="T40" fmla="*/ 102 w 215"/>
                    <a:gd name="T41" fmla="*/ 129 h 198"/>
                    <a:gd name="T42" fmla="*/ 9 w 215"/>
                    <a:gd name="T43"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198">
                      <a:moveTo>
                        <a:pt x="215" y="138"/>
                      </a:moveTo>
                      <a:lnTo>
                        <a:pt x="215" y="0"/>
                      </a:lnTo>
                      <a:lnTo>
                        <a:pt x="0" y="0"/>
                      </a:lnTo>
                      <a:lnTo>
                        <a:pt x="0" y="138"/>
                      </a:lnTo>
                      <a:lnTo>
                        <a:pt x="102" y="138"/>
                      </a:lnTo>
                      <a:lnTo>
                        <a:pt x="102" y="188"/>
                      </a:lnTo>
                      <a:lnTo>
                        <a:pt x="73" y="188"/>
                      </a:lnTo>
                      <a:lnTo>
                        <a:pt x="63" y="198"/>
                      </a:lnTo>
                      <a:lnTo>
                        <a:pt x="102" y="198"/>
                      </a:lnTo>
                      <a:lnTo>
                        <a:pt x="112" y="198"/>
                      </a:lnTo>
                      <a:lnTo>
                        <a:pt x="151" y="198"/>
                      </a:lnTo>
                      <a:lnTo>
                        <a:pt x="141" y="188"/>
                      </a:lnTo>
                      <a:lnTo>
                        <a:pt x="112" y="188"/>
                      </a:lnTo>
                      <a:lnTo>
                        <a:pt x="112" y="138"/>
                      </a:lnTo>
                      <a:lnTo>
                        <a:pt x="215" y="138"/>
                      </a:lnTo>
                      <a:close/>
                      <a:moveTo>
                        <a:pt x="9" y="129"/>
                      </a:moveTo>
                      <a:lnTo>
                        <a:pt x="9" y="10"/>
                      </a:lnTo>
                      <a:lnTo>
                        <a:pt x="205" y="10"/>
                      </a:lnTo>
                      <a:lnTo>
                        <a:pt x="205" y="129"/>
                      </a:lnTo>
                      <a:lnTo>
                        <a:pt x="112" y="129"/>
                      </a:lnTo>
                      <a:lnTo>
                        <a:pt x="102" y="129"/>
                      </a:lnTo>
                      <a:lnTo>
                        <a:pt x="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Rectangle 31"/>
                <p:cNvSpPr>
                  <a:spLocks noChangeArrowheads="1"/>
                </p:cNvSpPr>
                <p:nvPr/>
              </p:nvSpPr>
              <p:spPr bwMode="auto">
                <a:xfrm>
                  <a:off x="6018213" y="3335338"/>
                  <a:ext cx="3175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Rectangle 32"/>
                <p:cNvSpPr>
                  <a:spLocks noChangeArrowheads="1"/>
                </p:cNvSpPr>
                <p:nvPr/>
              </p:nvSpPr>
              <p:spPr bwMode="auto">
                <a:xfrm>
                  <a:off x="6080125" y="3397250"/>
                  <a:ext cx="317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Rectangle 33"/>
                <p:cNvSpPr>
                  <a:spLocks noChangeArrowheads="1"/>
                </p:cNvSpPr>
                <p:nvPr/>
              </p:nvSpPr>
              <p:spPr bwMode="auto">
                <a:xfrm>
                  <a:off x="6142038" y="3367088"/>
                  <a:ext cx="3175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219" name="TextBox 14"/>
            <p:cNvSpPr txBox="1"/>
            <p:nvPr/>
          </p:nvSpPr>
          <p:spPr>
            <a:xfrm>
              <a:off x="6511445" y="4888547"/>
              <a:ext cx="2423154" cy="379656"/>
            </a:xfrm>
            <a:prstGeom prst="rect">
              <a:avLst/>
            </a:prstGeom>
            <a:noFill/>
          </p:spPr>
          <p:txBody>
            <a:bodyPr wrap="square" rtlCol="0">
              <a:spAutoFit/>
            </a:bodyPr>
            <a:lstStyle/>
            <a:p>
              <a:r>
                <a:rPr lang="en-US" altLang="zh-CN" sz="1867" dirty="0">
                  <a:solidFill>
                    <a:schemeClr val="bg1"/>
                  </a:solidFill>
                  <a:cs typeface="+mn-ea"/>
                  <a:sym typeface="+mn-lt"/>
                </a:rPr>
                <a:t>2014</a:t>
              </a:r>
              <a:r>
                <a:rPr lang="zh-CN" altLang="en-US" sz="1867" dirty="0">
                  <a:solidFill>
                    <a:schemeClr val="bg1"/>
                  </a:solidFill>
                  <a:cs typeface="+mn-ea"/>
                  <a:sym typeface="+mn-lt"/>
                </a:rPr>
                <a:t>年</a:t>
              </a:r>
              <a:r>
                <a:rPr lang="en-US" altLang="zh-CN" sz="1867" dirty="0">
                  <a:solidFill>
                    <a:schemeClr val="bg1"/>
                  </a:solidFill>
                  <a:cs typeface="+mn-ea"/>
                  <a:sym typeface="+mn-lt"/>
                </a:rPr>
                <a:t>12</a:t>
              </a:r>
              <a:r>
                <a:rPr lang="zh-CN" altLang="en-US" sz="1867" dirty="0">
                  <a:solidFill>
                    <a:schemeClr val="bg1"/>
                  </a:solidFill>
                  <a:cs typeface="+mn-ea"/>
                  <a:sym typeface="+mn-lt"/>
                </a:rPr>
                <a:t>月</a:t>
              </a:r>
            </a:p>
          </p:txBody>
        </p:sp>
      </p:grpSp>
    </p:spTree>
    <p:extLst>
      <p:ext uri="{BB962C8B-B14F-4D97-AF65-F5344CB8AC3E}">
        <p14:creationId xmlns:p14="http://schemas.microsoft.com/office/powerpoint/2010/main" val="408152495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2000"/>
                                        <p:tgtEl>
                                          <p:spTgt spid="12"/>
                                        </p:tgtEl>
                                      </p:cBhvr>
                                    </p:animEffect>
                                  </p:childTnLst>
                                </p:cTn>
                              </p:par>
                              <p:par>
                                <p:cTn id="11" presetID="42" presetClass="entr" presetSubtype="0" fill="hold" nodeType="withEffect">
                                  <p:stCondLst>
                                    <p:cond delay="50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anim calcmode="lin" valueType="num">
                                      <p:cBhvr>
                                        <p:cTn id="19" dur="1000" fill="hold"/>
                                        <p:tgtEl>
                                          <p:spTgt spid="50"/>
                                        </p:tgtEl>
                                        <p:attrNameLst>
                                          <p:attrName>ppt_x</p:attrName>
                                        </p:attrNameLst>
                                      </p:cBhvr>
                                      <p:tavLst>
                                        <p:tav tm="0">
                                          <p:val>
                                            <p:strVal val="#ppt_x"/>
                                          </p:val>
                                        </p:tav>
                                        <p:tav tm="100000">
                                          <p:val>
                                            <p:strVal val="#ppt_x"/>
                                          </p:val>
                                        </p:tav>
                                      </p:tavLst>
                                    </p:anim>
                                    <p:anim calcmode="lin" valueType="num">
                                      <p:cBhvr>
                                        <p:cTn id="20" dur="1000" fill="hold"/>
                                        <p:tgtEl>
                                          <p:spTgt spid="5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20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75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350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1000"/>
                                        <p:tgtEl>
                                          <p:spTgt spid="55"/>
                                        </p:tgtEl>
                                      </p:cBhvr>
                                    </p:animEffect>
                                    <p:anim calcmode="lin" valueType="num">
                                      <p:cBhvr>
                                        <p:cTn id="34" dur="1000" fill="hold"/>
                                        <p:tgtEl>
                                          <p:spTgt spid="55"/>
                                        </p:tgtEl>
                                        <p:attrNameLst>
                                          <p:attrName>ppt_x</p:attrName>
                                        </p:attrNameLst>
                                      </p:cBhvr>
                                      <p:tavLst>
                                        <p:tav tm="0">
                                          <p:val>
                                            <p:strVal val="#ppt_x"/>
                                          </p:val>
                                        </p:tav>
                                        <p:tav tm="100000">
                                          <p:val>
                                            <p:strVal val="#ppt_x"/>
                                          </p:val>
                                        </p:tav>
                                      </p:tavLst>
                                    </p:anim>
                                    <p:anim calcmode="lin" valueType="num">
                                      <p:cBhvr>
                                        <p:cTn id="3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3f5449d639590d3c351d22c35db334616fad7"/>
  <p:tag name="ISPRING_RESOURCE_PATHS_HASH_PRESENTER" val="b0617f9b67814c89d0d5dc9ff089a3296e522636"/>
  <p:tag name="ISPRING_PRESENTATION_TITLE" val="PPT_066"/>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2jii34th">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solidFill>
        <a:ln>
          <a:noFill/>
        </a:ln>
      </a:spPr>
      <a:bodyPr rtlCol="0" anchor="ctr"/>
      <a:lstStyle>
        <a:defPPr algn="ctr">
          <a:defRPr>
            <a:solidFill>
              <a:srgbClr val="00B0F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0B0F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6597</Words>
  <Application>Microsoft Office PowerPoint</Application>
  <PresentationFormat>自定义</PresentationFormat>
  <Paragraphs>524</Paragraphs>
  <Slides>41</Slides>
  <Notes>40</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科技商业计划书</dc:title>
  <dc:creator>第一PPT</dc:creator>
  <cp:keywords>www.1ppt.com</cp:keywords>
  <dc:description>www.1ppt.com</dc:description>
  <cp:lastModifiedBy/>
  <cp:revision>1</cp:revision>
  <dcterms:created xsi:type="dcterms:W3CDTF">2017-04-23T09:06:11Z</dcterms:created>
  <dcterms:modified xsi:type="dcterms:W3CDTF">2021-04-06T00:59:50Z</dcterms:modified>
</cp:coreProperties>
</file>