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230475"/>
            <a:ext cx="8520602" cy="2052599"/>
          </a:xfrm>
          <a:prstGeom prst="rect">
            <a:avLst/>
          </a:prstGeom>
        </p:spPr>
        <p:txBody>
          <a:bodyPr/>
          <a:lstStyle/>
          <a:p>
            <a:r>
              <a:t>CS 4476 Project 4</a:t>
            </a:r>
          </a:p>
        </p:txBody>
      </p:sp>
      <p:sp>
        <p:nvSpPr>
          <p:cNvPr id="110" name="Google Shape;55;p13"/>
          <p:cNvSpPr txBox="1">
            <a:spLocks noGrp="1"/>
          </p:cNvSpPr>
          <p:nvPr>
            <p:ph type="subTitle" sz="half" idx="1"/>
          </p:nvPr>
        </p:nvSpPr>
        <p:spPr>
          <a:xfrm>
            <a:off x="311699" y="2320025"/>
            <a:ext cx="8520602" cy="1797301"/>
          </a:xfrm>
          <a:prstGeom prst="rect">
            <a:avLst/>
          </a:prstGeom>
        </p:spPr>
        <p:txBody>
          <a:bodyPr>
            <a:normAutofit lnSpcReduction="10000"/>
          </a:bodyPr>
          <a:lstStyle/>
          <a:p>
            <a:pPr marL="0" indent="0"/>
            <a:r>
              <a:rPr lang="en-US" dirty="0"/>
              <a:t>Yunqing Jia</a:t>
            </a:r>
            <a:endParaRPr dirty="0"/>
          </a:p>
          <a:p>
            <a:pPr marL="0" indent="0"/>
            <a:r>
              <a:rPr lang="en-US" dirty="0"/>
              <a:t>yjia16@gatech.edu</a:t>
            </a:r>
          </a:p>
          <a:p>
            <a:pPr marL="0" indent="0"/>
            <a:r>
              <a:rPr lang="en-US" dirty="0"/>
              <a:t>yjia67</a:t>
            </a:r>
            <a:endParaRPr dirty="0"/>
          </a:p>
          <a:p>
            <a:pPr marL="0" indent="0"/>
            <a:r>
              <a:rPr lang="en-US" dirty="0"/>
              <a:t>903256707</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41"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t>&lt; Insert high-range threshold images and hough accumulator array here&gt;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44"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t>&lt; Explain how results vary with increasing thresholds&gt;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2.3 Circle Detection on Real Images</a:t>
            </a:r>
          </a:p>
        </p:txBody>
      </p:sp>
      <p:sp>
        <p:nvSpPr>
          <p:cNvPr id="147"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t>&lt; Include image showing detected circles here &gt;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t>&lt; Include image showing detected circles here &gt;</a:t>
            </a:r>
          </a:p>
        </p:txBody>
      </p:sp>
      <p:sp>
        <p:nvSpPr>
          <p:cNvPr id="150"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3 Unknown Radii Circle detection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1.1 Color Quantization of RGB Images</a:t>
            </a:r>
          </a:p>
        </p:txBody>
      </p:sp>
      <p:sp>
        <p:nvSpPr>
          <p:cNvPr id="2" name="TextBox 1">
            <a:extLst>
              <a:ext uri="{FF2B5EF4-FFF2-40B4-BE49-F238E27FC236}">
                <a16:creationId xmlns:a16="http://schemas.microsoft.com/office/drawing/2014/main" id="{3B4ED185-F900-4398-889D-404B1FFD459A}"/>
              </a:ext>
            </a:extLst>
          </p:cNvPr>
          <p:cNvSpPr txBox="1"/>
          <p:nvPr/>
        </p:nvSpPr>
        <p:spPr>
          <a:xfrm>
            <a:off x="2340000" y="1631694"/>
            <a:ext cx="923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pic>
        <p:nvPicPr>
          <p:cNvPr id="1036" name="Picture 12">
            <a:extLst>
              <a:ext uri="{FF2B5EF4-FFF2-40B4-BE49-F238E27FC236}">
                <a16:creationId xmlns:a16="http://schemas.microsoft.com/office/drawing/2014/main" id="{A6A54D63-17E2-47AD-9013-98222B0A85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4108"/>
          <a:stretch/>
        </p:blipFill>
        <p:spPr bwMode="auto">
          <a:xfrm>
            <a:off x="1563428" y="1017726"/>
            <a:ext cx="5614987" cy="18461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C751E24-7646-4E12-9155-E04CFD98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000" r="51415" b="6128"/>
          <a:stretch/>
        </p:blipFill>
        <p:spPr bwMode="auto">
          <a:xfrm>
            <a:off x="3006912" y="2699076"/>
            <a:ext cx="2728018" cy="1999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1.2 Color Quantization of HSV Images</a:t>
            </a:r>
          </a:p>
        </p:txBody>
      </p:sp>
      <p:pic>
        <p:nvPicPr>
          <p:cNvPr id="5" name="Picture 2">
            <a:extLst>
              <a:ext uri="{FF2B5EF4-FFF2-40B4-BE49-F238E27FC236}">
                <a16:creationId xmlns:a16="http://schemas.microsoft.com/office/drawing/2014/main" id="{36E5FBC3-E87D-4207-B569-8006F1200E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953"/>
          <a:stretch/>
        </p:blipFill>
        <p:spPr bwMode="auto">
          <a:xfrm>
            <a:off x="1764506" y="1017726"/>
            <a:ext cx="5614987" cy="19569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CACC640-C8EC-49A6-A299-22925CFB4C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421" r="53749" b="6936"/>
          <a:stretch/>
        </p:blipFill>
        <p:spPr bwMode="auto">
          <a:xfrm>
            <a:off x="3273496" y="2762301"/>
            <a:ext cx="2597006" cy="19361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1.3 Logarithmic Quantization Error</a:t>
            </a:r>
          </a:p>
        </p:txBody>
      </p:sp>
      <p:sp>
        <p:nvSpPr>
          <p:cNvPr id="119" name="Google Shape;68;p15"/>
          <p:cNvSpPr txBox="1">
            <a:spLocks noGrp="1"/>
          </p:cNvSpPr>
          <p:nvPr>
            <p:ph type="body" idx="1"/>
          </p:nvPr>
        </p:nvSpPr>
        <p:spPr>
          <a:xfrm>
            <a:off x="264565" y="982793"/>
            <a:ext cx="8169443" cy="3416401"/>
          </a:xfrm>
          <a:prstGeom prst="rect">
            <a:avLst/>
          </a:prstGeom>
        </p:spPr>
        <p:txBody>
          <a:bodyPr/>
          <a:lstStyle/>
          <a:p>
            <a:pPr marL="0" indent="0">
              <a:spcBef>
                <a:spcPts val="1600"/>
              </a:spcBef>
              <a:buSzTx/>
              <a:buNone/>
            </a:pPr>
            <a:endParaRPr dirty="0"/>
          </a:p>
        </p:txBody>
      </p:sp>
      <p:graphicFrame>
        <p:nvGraphicFramePr>
          <p:cNvPr id="120" name="Google Shape;79;p9"/>
          <p:cNvGraphicFramePr/>
          <p:nvPr>
            <p:extLst>
              <p:ext uri="{D42A27DB-BD31-4B8C-83A1-F6EECF244321}">
                <p14:modId xmlns:p14="http://schemas.microsoft.com/office/powerpoint/2010/main" val="1408532430"/>
              </p:ext>
            </p:extLst>
          </p:nvPr>
        </p:nvGraphicFramePr>
        <p:xfrm>
          <a:off x="952500" y="1809750"/>
          <a:ext cx="7239000" cy="1584840"/>
        </p:xfrm>
        <a:graphic>
          <a:graphicData uri="http://schemas.openxmlformats.org/drawingml/2006/table">
            <a:tbl>
              <a:tblPr>
                <a:tableStyleId>{4C3C2611-4C71-4FC5-86AE-919BDF0F9419}</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algn="l">
                        <a:defRPr sz="1800"/>
                      </a:pPr>
                      <a:r>
                        <a:rPr sz="1400" b="1"/>
                        <a:t>k</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800"/>
                      </a:pPr>
                      <a:r>
                        <a:rPr sz="1400" b="1"/>
                        <a:t>RGB</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800"/>
                      </a:pPr>
                      <a:r>
                        <a:rPr sz="1400" b="1"/>
                        <a:t>HSV</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0"/>
                  </a:ext>
                </a:extLst>
              </a:tr>
              <a:tr h="381000">
                <a:tc>
                  <a:txBody>
                    <a:bodyPr/>
                    <a:lstStyle/>
                    <a:p>
                      <a:pPr algn="l">
                        <a:defRPr sz="1800"/>
                      </a:pPr>
                      <a:r>
                        <a:rPr sz="1400"/>
                        <a:t>3</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17.729</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19.192</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1"/>
                  </a:ext>
                </a:extLst>
              </a:tr>
              <a:tr h="381000">
                <a:tc>
                  <a:txBody>
                    <a:bodyPr/>
                    <a:lstStyle/>
                    <a:p>
                      <a:pPr algn="l">
                        <a:defRPr sz="1800"/>
                      </a:pPr>
                      <a:r>
                        <a:rPr sz="1400"/>
                        <a:t>5</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17.728</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18.075</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2"/>
                  </a:ext>
                </a:extLst>
              </a:tr>
              <a:tr h="381000">
                <a:tc>
                  <a:txBody>
                    <a:bodyPr/>
                    <a:lstStyle/>
                    <a:p>
                      <a:pPr algn="l">
                        <a:defRPr sz="1800"/>
                      </a:pPr>
                      <a:r>
                        <a:rPr sz="1400"/>
                        <a:t>10</a:t>
                      </a:r>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17.640</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tc>
                  <a:txBody>
                    <a:bodyPr/>
                    <a:lstStyle/>
                    <a:p>
                      <a:pPr algn="l">
                        <a:defRPr sz="1400"/>
                      </a:pPr>
                      <a:r>
                        <a:rPr lang="en-US" dirty="0"/>
                        <a:t>16.982</a:t>
                      </a:r>
                      <a:endParaRPr dirty="0"/>
                    </a:p>
                  </a:txBody>
                  <a:tcPr marL="91425" marR="91425" marT="91425" marB="91425" horzOverflow="overflow">
                    <a:lnL>
                      <a:solidFill>
                        <a:srgbClr val="9E9E9E"/>
                      </a:solidFill>
                    </a:lnL>
                    <a:lnR>
                      <a:solidFill>
                        <a:srgbClr val="9E9E9E"/>
                      </a:solidFill>
                    </a:lnR>
                    <a:lnT>
                      <a:solidFill>
                        <a:srgbClr val="9E9E9E"/>
                      </a:solidFill>
                    </a:lnT>
                    <a:lnB>
                      <a:solidFill>
                        <a:srgbClr val="9E9E9E"/>
                      </a:solidFill>
                    </a:lnB>
                    <a:no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1.4 Brief Answers</a:t>
            </a:r>
          </a:p>
        </p:txBody>
      </p:sp>
      <p:sp>
        <p:nvSpPr>
          <p:cNvPr id="123" name="Google Shape;85;p10"/>
          <p:cNvSpPr txBox="1"/>
          <p:nvPr/>
        </p:nvSpPr>
        <p:spPr>
          <a:xfrm>
            <a:off x="455550" y="1026784"/>
            <a:ext cx="8232900" cy="553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200"/>
            </a:lvl1pPr>
          </a:lstStyle>
          <a:p>
            <a:r>
              <a:rPr dirty="0"/>
              <a:t>a)</a:t>
            </a:r>
            <a:r>
              <a:rPr lang="en-US" dirty="0"/>
              <a:t> Generally, the quantization error decreases with increasing number of bins. The decrease is more evident / drastic when clustering using hue values compared to clustering using RGB pixel values directly.</a:t>
            </a:r>
            <a:endParaRPr dirty="0"/>
          </a:p>
        </p:txBody>
      </p:sp>
      <p:sp>
        <p:nvSpPr>
          <p:cNvPr id="124" name="Google Shape;86;p10"/>
          <p:cNvSpPr txBox="1"/>
          <p:nvPr/>
        </p:nvSpPr>
        <p:spPr>
          <a:xfrm>
            <a:off x="455550" y="1977311"/>
            <a:ext cx="8232900" cy="9232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200"/>
            </a:lvl1pPr>
          </a:lstStyle>
          <a:p>
            <a:r>
              <a:rPr dirty="0"/>
              <a:t>b)</a:t>
            </a:r>
            <a:r>
              <a:rPr lang="en-US" dirty="0"/>
              <a:t> The RGB quantization was highly blurred where fish with similar colors blended together and the details such as texture are not preserved. The HSV quantization, though using the same number of bins (n = [3, 5, 10]), preserves most of the original image because only the hue channel are being reassigned to cluster centers whereas the saturation and the value channels remain the same as the original image.</a:t>
            </a:r>
            <a:endParaRPr dirty="0"/>
          </a:p>
        </p:txBody>
      </p:sp>
      <p:sp>
        <p:nvSpPr>
          <p:cNvPr id="125" name="Google Shape;87;p10"/>
          <p:cNvSpPr txBox="1"/>
          <p:nvPr/>
        </p:nvSpPr>
        <p:spPr>
          <a:xfrm>
            <a:off x="455550" y="3166189"/>
            <a:ext cx="8232900" cy="369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200"/>
            </a:lvl1pPr>
          </a:lstStyle>
          <a:p>
            <a:r>
              <a:rPr dirty="0"/>
              <a:t>c)</a:t>
            </a:r>
            <a:r>
              <a:rPr lang="en-US" dirty="0"/>
              <a:t> </a:t>
            </a:r>
            <a:r>
              <a:rPr lang="en-US" dirty="0" err="1"/>
              <a:t>Euclidiean</a:t>
            </a:r>
            <a:r>
              <a:rPr lang="en-US" dirty="0"/>
              <a:t> distance or Manhattan distance can also be used as evaluation metrics   </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2.1 Circle Detection with Hough Transform</a:t>
            </a:r>
          </a:p>
        </p:txBody>
      </p:sp>
      <p:sp>
        <p:nvSpPr>
          <p:cNvPr id="128" name="Google Shape;68;p15"/>
          <p:cNvSpPr txBox="1">
            <a:spLocks noGrp="1"/>
          </p:cNvSpPr>
          <p:nvPr>
            <p:ph type="body" idx="1"/>
          </p:nvPr>
        </p:nvSpPr>
        <p:spPr>
          <a:xfrm>
            <a:off x="264565" y="982793"/>
            <a:ext cx="8169443" cy="3416401"/>
          </a:xfrm>
          <a:prstGeom prst="rect">
            <a:avLst/>
          </a:prstGeom>
        </p:spPr>
        <p:txBody>
          <a:bodyPr/>
          <a:lstStyle>
            <a:lvl1pPr marL="0" indent="0">
              <a:spcBef>
                <a:spcPts val="1600"/>
              </a:spcBef>
              <a:buSzTx/>
              <a:buNone/>
            </a:lvl1pPr>
          </a:lstStyle>
          <a:p>
            <a:r>
              <a:t>&lt; Briefly explain implementation in concise steps (bullet points / listed steps preferred)&gt;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2.2(a) Circle Detection on Synthetic Images</a:t>
            </a:r>
          </a:p>
        </p:txBody>
      </p:sp>
      <p:sp>
        <p:nvSpPr>
          <p:cNvPr id="131" name="Google Shape;68;p15"/>
          <p:cNvSpPr txBox="1">
            <a:spLocks noGrp="1"/>
          </p:cNvSpPr>
          <p:nvPr>
            <p:ph type="body" sz="half" idx="1"/>
          </p:nvPr>
        </p:nvSpPr>
        <p:spPr>
          <a:xfrm>
            <a:off x="264565" y="982793"/>
            <a:ext cx="3559283" cy="3416401"/>
          </a:xfrm>
          <a:prstGeom prst="rect">
            <a:avLst/>
          </a:prstGeom>
        </p:spPr>
        <p:txBody>
          <a:bodyPr/>
          <a:lstStyle>
            <a:lvl1pPr marL="0" indent="0">
              <a:spcBef>
                <a:spcPts val="1600"/>
              </a:spcBef>
              <a:buSzTx/>
              <a:buNone/>
            </a:lvl1pPr>
          </a:lstStyle>
          <a:p>
            <a:r>
              <a:t>&lt; Insert useGradient = True images here&gt;</a:t>
            </a:r>
          </a:p>
        </p:txBody>
      </p:sp>
      <p:sp>
        <p:nvSpPr>
          <p:cNvPr id="132" name="Google Shape;68;p15"/>
          <p:cNvSpPr txBox="1"/>
          <p:nvPr/>
        </p:nvSpPr>
        <p:spPr>
          <a:xfrm>
            <a:off x="4742095" y="982793"/>
            <a:ext cx="3896916" cy="341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buClr>
                <a:schemeClr val="accent2">
                  <a:lumOff val="21764"/>
                </a:schemeClr>
              </a:buClr>
              <a:buFont typeface="Arial"/>
              <a:defRPr>
                <a:solidFill>
                  <a:schemeClr val="accent2">
                    <a:lumOff val="21764"/>
                  </a:schemeClr>
                </a:solidFill>
              </a:defRPr>
            </a:lvl1pPr>
          </a:lstStyle>
          <a:p>
            <a:r>
              <a:t>&lt; Insert useGradient = False images here&gt;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35"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t>&lt; Insert low threshold images and hough accumulator array here&gt;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Google Shape;67;p1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2.2(b) Circle Detection on Synthetic Images</a:t>
            </a:r>
          </a:p>
        </p:txBody>
      </p:sp>
      <p:sp>
        <p:nvSpPr>
          <p:cNvPr id="138" name="Google Shape;68;p15"/>
          <p:cNvSpPr txBox="1">
            <a:spLocks noGrp="1"/>
          </p:cNvSpPr>
          <p:nvPr>
            <p:ph type="body" idx="1"/>
          </p:nvPr>
        </p:nvSpPr>
        <p:spPr>
          <a:xfrm>
            <a:off x="264565" y="982793"/>
            <a:ext cx="8197079" cy="3416401"/>
          </a:xfrm>
          <a:prstGeom prst="rect">
            <a:avLst/>
          </a:prstGeom>
        </p:spPr>
        <p:txBody>
          <a:bodyPr/>
          <a:lstStyle>
            <a:lvl1pPr marL="0" indent="0">
              <a:spcBef>
                <a:spcPts val="1600"/>
              </a:spcBef>
              <a:buSzTx/>
              <a:buNone/>
            </a:lvl1pPr>
          </a:lstStyle>
          <a:p>
            <a:r>
              <a:t>&lt; Insert mid-range threshold images and hough accumulator array here&gt;</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132</TotalTime>
  <Words>322</Words>
  <Application>Microsoft Office PowerPoint</Application>
  <PresentationFormat>On-screen Show (16:9)</PresentationFormat>
  <Paragraphs>41</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CS 4476 Project 4</vt:lpstr>
      <vt:lpstr>1.1 Color Quantization of RGB Images</vt:lpstr>
      <vt:lpstr>1.2 Color Quantization of HSV Images</vt:lpstr>
      <vt:lpstr>1.3 Logarithmic Quantization Error</vt:lpstr>
      <vt:lpstr>1.4 Brief Answers</vt:lpstr>
      <vt:lpstr>2.1 Circle Detection with Hough Transform</vt:lpstr>
      <vt:lpstr>2.2(a) Circle Detection on Synthetic Images</vt:lpstr>
      <vt:lpstr>2.2(b) Circle Detection on Synthetic Images</vt:lpstr>
      <vt:lpstr>2.2(b) Circle Detection on Synthetic Images</vt:lpstr>
      <vt:lpstr>2.2(b) Circle Detection on Synthetic Images</vt:lpstr>
      <vt:lpstr>2.2(b) Circle Detection on Synthetic Images</vt:lpstr>
      <vt:lpstr>2.3 Circle Detection on Real Images</vt:lpstr>
      <vt:lpstr>3 Unknown Radii Circle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4</dc:title>
  <cp:lastModifiedBy>Jia, Yunqing</cp:lastModifiedBy>
  <cp:revision>28</cp:revision>
  <dcterms:modified xsi:type="dcterms:W3CDTF">2021-03-19T19:54:43Z</dcterms:modified>
</cp:coreProperties>
</file>