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230475"/>
            <a:ext cx="8520602" cy="2052599"/>
          </a:xfrm>
          <a:prstGeom prst="rect">
            <a:avLst/>
          </a:prstGeom>
        </p:spPr>
        <p:txBody>
          <a:bodyPr/>
          <a:lstStyle/>
          <a:p>
            <a:r>
              <a:t>CS 4476 Project 4</a:t>
            </a:r>
          </a:p>
        </p:txBody>
      </p:sp>
      <p:sp>
        <p:nvSpPr>
          <p:cNvPr id="110" name="Google Shape;55;p13"/>
          <p:cNvSpPr txBox="1">
            <a:spLocks noGrp="1"/>
          </p:cNvSpPr>
          <p:nvPr>
            <p:ph type="subTitle" sz="half" idx="1"/>
          </p:nvPr>
        </p:nvSpPr>
        <p:spPr>
          <a:xfrm>
            <a:off x="311699" y="2320025"/>
            <a:ext cx="8520602" cy="1797301"/>
          </a:xfrm>
          <a:prstGeom prst="rect">
            <a:avLst/>
          </a:prstGeom>
        </p:spPr>
        <p:txBody>
          <a:bodyPr>
            <a:normAutofit lnSpcReduction="10000"/>
          </a:bodyPr>
          <a:lstStyle/>
          <a:p>
            <a:pPr marL="0" indent="0"/>
            <a:r>
              <a:rPr lang="en-US" dirty="0"/>
              <a:t>Yunqing Jia</a:t>
            </a:r>
            <a:endParaRPr dirty="0"/>
          </a:p>
          <a:p>
            <a:pPr marL="0" indent="0"/>
            <a:r>
              <a:rPr lang="en-US" dirty="0"/>
              <a:t>yjia16@gatech.edu</a:t>
            </a:r>
          </a:p>
          <a:p>
            <a:pPr marL="0" indent="0"/>
            <a:r>
              <a:rPr lang="en-US" dirty="0"/>
              <a:t>yjia67</a:t>
            </a:r>
            <a:endParaRPr dirty="0"/>
          </a:p>
          <a:p>
            <a:pPr marL="0" indent="0"/>
            <a:r>
              <a:rPr lang="en-US" dirty="0"/>
              <a:t>903256707</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41"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rPr lang="en-US" dirty="0"/>
              <a:t>threshold = 0.98</a:t>
            </a:r>
            <a:endParaRPr dirty="0"/>
          </a:p>
        </p:txBody>
      </p:sp>
      <p:pic>
        <p:nvPicPr>
          <p:cNvPr id="4100" name="Picture 4">
            <a:extLst>
              <a:ext uri="{FF2B5EF4-FFF2-40B4-BE49-F238E27FC236}">
                <a16:creationId xmlns:a16="http://schemas.microsoft.com/office/drawing/2014/main" id="{FC2C832A-F26F-4D12-9D3A-A0990773C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1233623"/>
            <a:ext cx="3905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7F54105-0E88-4B52-9AD6-9280C21FD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99" y="3119573"/>
            <a:ext cx="3905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47FF56F-6839-4709-A948-F3C6BF873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949" y="1233623"/>
            <a:ext cx="3905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74B4317-7A08-49E3-93CB-5CA7A03353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949" y="3119573"/>
            <a:ext cx="3905250"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44"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rPr lang="en-US" dirty="0"/>
              <a:t>The threshold for determining whether or not a point has received enough votes to be considered a circle center is a hyperparameter we can tune in our Hough transform implementation. The number of centers returned decreases as the threshold increases, thus only returning circle centers that have a high confidence. For a synthetic image like this one, it makes sense to use a high confidence value because the edge is clear and easily detectable. But for a real image, the threshold may need to be lowered if the desired application requires detecting circles that aren’t </a:t>
            </a:r>
            <a:r>
              <a:rPr lang="en-US"/>
              <a:t>as obvious.</a:t>
            </a:r>
            <a:endParaRPr lang="en-US"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2.3 Circle Detection on Real Images</a:t>
            </a:r>
          </a:p>
        </p:txBody>
      </p:sp>
      <p:sp>
        <p:nvSpPr>
          <p:cNvPr id="147" name="Google Shape;68;p15"/>
          <p:cNvSpPr txBox="1">
            <a:spLocks noGrp="1"/>
          </p:cNvSpPr>
          <p:nvPr>
            <p:ph type="body" idx="1"/>
          </p:nvPr>
        </p:nvSpPr>
        <p:spPr>
          <a:xfrm>
            <a:off x="311699" y="982793"/>
            <a:ext cx="8149945" cy="3814343"/>
          </a:xfrm>
          <a:prstGeom prst="rect">
            <a:avLst/>
          </a:prstGeom>
        </p:spPr>
        <p:txBody>
          <a:bodyPr>
            <a:normAutofit fontScale="92500" lnSpcReduction="10000"/>
          </a:bodyPr>
          <a:lstStyle>
            <a:lvl1pPr marL="0" indent="0">
              <a:spcBef>
                <a:spcPts val="1600"/>
              </a:spcBef>
              <a:buSzTx/>
              <a:buNone/>
            </a:lvl1pPr>
          </a:lstStyle>
          <a:p>
            <a:r>
              <a:rPr lang="en-US" dirty="0" err="1"/>
              <a:t>useGradient</a:t>
            </a:r>
            <a:r>
              <a:rPr lang="en-US" dirty="0"/>
              <a:t> = True, radius = 17.6, thresh = 0.3</a:t>
            </a:r>
          </a:p>
          <a:p>
            <a:endParaRPr lang="en-US" dirty="0"/>
          </a:p>
          <a:p>
            <a:endParaRPr lang="en-US" dirty="0"/>
          </a:p>
          <a:p>
            <a:endParaRPr lang="en-US" dirty="0"/>
          </a:p>
          <a:p>
            <a:endParaRPr lang="en-US" dirty="0"/>
          </a:p>
          <a:p>
            <a:endParaRPr lang="en-US" dirty="0"/>
          </a:p>
          <a:p>
            <a:endParaRPr lang="en-US" dirty="0"/>
          </a:p>
          <a:p>
            <a:endParaRPr lang="en-US" dirty="0"/>
          </a:p>
          <a:p>
            <a:r>
              <a:rPr lang="en-US" sz="1000" dirty="0"/>
              <a:t>(Side note: the gradient was negative compared to the synthetic image case, i.e. the edge pixels in the circles in the real image are lighter than the background, so I had to change the sign in the center equation (a = x – r*cos(theta); b = y – r*sin(theta)) to positive to be able to detect all the circles)</a:t>
            </a:r>
            <a:endParaRPr sz="1000" dirty="0"/>
          </a:p>
        </p:txBody>
      </p:sp>
      <p:pic>
        <p:nvPicPr>
          <p:cNvPr id="1030" name="Picture 6">
            <a:extLst>
              <a:ext uri="{FF2B5EF4-FFF2-40B4-BE49-F238E27FC236}">
                <a16:creationId xmlns:a16="http://schemas.microsoft.com/office/drawing/2014/main" id="{88984721-6A3C-455C-8559-783FD4973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1484451"/>
            <a:ext cx="6896051" cy="24480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rPr lang="en-US" dirty="0"/>
              <a:t>threshold = 0.22			</a:t>
            </a:r>
            <a:r>
              <a:rPr lang="en-US"/>
              <a:t>	threshold = 0.3</a:t>
            </a:r>
            <a:endParaRPr dirty="0"/>
          </a:p>
        </p:txBody>
      </p:sp>
      <p:sp>
        <p:nvSpPr>
          <p:cNvPr id="150"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Unknown Radii Circle detection</a:t>
            </a:r>
          </a:p>
        </p:txBody>
      </p:sp>
      <p:pic>
        <p:nvPicPr>
          <p:cNvPr id="2056" name="Picture 8">
            <a:extLst>
              <a:ext uri="{FF2B5EF4-FFF2-40B4-BE49-F238E27FC236}">
                <a16:creationId xmlns:a16="http://schemas.microsoft.com/office/drawing/2014/main" id="{918791C9-352A-41DF-B3C6-2FF419953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1461434"/>
            <a:ext cx="3924662" cy="190929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DAE3D1-8B7D-4F26-831B-81416DB8D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10" y="1461433"/>
            <a:ext cx="3924662" cy="1895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1.1 Color Quantization of RGB Images</a:t>
            </a:r>
          </a:p>
        </p:txBody>
      </p:sp>
      <p:sp>
        <p:nvSpPr>
          <p:cNvPr id="2" name="TextBox 1">
            <a:extLst>
              <a:ext uri="{FF2B5EF4-FFF2-40B4-BE49-F238E27FC236}">
                <a16:creationId xmlns:a16="http://schemas.microsoft.com/office/drawing/2014/main" id="{3B4ED185-F900-4398-889D-404B1FFD459A}"/>
              </a:ext>
            </a:extLst>
          </p:cNvPr>
          <p:cNvSpPr txBox="1"/>
          <p:nvPr/>
        </p:nvSpPr>
        <p:spPr>
          <a:xfrm>
            <a:off x="2340000" y="1631694"/>
            <a:ext cx="923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pic>
        <p:nvPicPr>
          <p:cNvPr id="1036" name="Picture 12">
            <a:extLst>
              <a:ext uri="{FF2B5EF4-FFF2-40B4-BE49-F238E27FC236}">
                <a16:creationId xmlns:a16="http://schemas.microsoft.com/office/drawing/2014/main" id="{A6A54D63-17E2-47AD-9013-98222B0A85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108"/>
          <a:stretch/>
        </p:blipFill>
        <p:spPr bwMode="auto">
          <a:xfrm>
            <a:off x="1563428" y="1017726"/>
            <a:ext cx="5614987" cy="18461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C751E24-7646-4E12-9155-E04CFD98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000" r="51415" b="6128"/>
          <a:stretch/>
        </p:blipFill>
        <p:spPr bwMode="auto">
          <a:xfrm>
            <a:off x="3006912" y="2699076"/>
            <a:ext cx="2728018" cy="1999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1.2 Color Quantization of HSV Images</a:t>
            </a:r>
          </a:p>
        </p:txBody>
      </p:sp>
      <p:pic>
        <p:nvPicPr>
          <p:cNvPr id="5" name="Picture 2">
            <a:extLst>
              <a:ext uri="{FF2B5EF4-FFF2-40B4-BE49-F238E27FC236}">
                <a16:creationId xmlns:a16="http://schemas.microsoft.com/office/drawing/2014/main" id="{36E5FBC3-E87D-4207-B569-8006F1200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953"/>
          <a:stretch/>
        </p:blipFill>
        <p:spPr bwMode="auto">
          <a:xfrm>
            <a:off x="1764506" y="1017726"/>
            <a:ext cx="5614987" cy="19569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CACC640-C8EC-49A6-A299-22925CFB4C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421" r="53749" b="6936"/>
          <a:stretch/>
        </p:blipFill>
        <p:spPr bwMode="auto">
          <a:xfrm>
            <a:off x="3273496" y="2762301"/>
            <a:ext cx="2597006" cy="19361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1.3 Logarithmic Quantization Error</a:t>
            </a:r>
          </a:p>
        </p:txBody>
      </p:sp>
      <p:sp>
        <p:nvSpPr>
          <p:cNvPr id="119" name="Google Shape;68;p15"/>
          <p:cNvSpPr txBox="1">
            <a:spLocks noGrp="1"/>
          </p:cNvSpPr>
          <p:nvPr>
            <p:ph type="body" idx="1"/>
          </p:nvPr>
        </p:nvSpPr>
        <p:spPr>
          <a:xfrm>
            <a:off x="264565" y="982793"/>
            <a:ext cx="8169443" cy="3416401"/>
          </a:xfrm>
          <a:prstGeom prst="rect">
            <a:avLst/>
          </a:prstGeom>
        </p:spPr>
        <p:txBody>
          <a:bodyPr/>
          <a:lstStyle/>
          <a:p>
            <a:pPr marL="0" indent="0">
              <a:spcBef>
                <a:spcPts val="1600"/>
              </a:spcBef>
              <a:buSzTx/>
              <a:buNone/>
            </a:pPr>
            <a:endParaRPr dirty="0"/>
          </a:p>
        </p:txBody>
      </p:sp>
      <p:graphicFrame>
        <p:nvGraphicFramePr>
          <p:cNvPr id="120" name="Google Shape;79;p9"/>
          <p:cNvGraphicFramePr/>
          <p:nvPr>
            <p:extLst>
              <p:ext uri="{D42A27DB-BD31-4B8C-83A1-F6EECF244321}">
                <p14:modId xmlns:p14="http://schemas.microsoft.com/office/powerpoint/2010/main" val="1408532430"/>
              </p:ext>
            </p:extLst>
          </p:nvPr>
        </p:nvGraphicFramePr>
        <p:xfrm>
          <a:off x="952500" y="1809750"/>
          <a:ext cx="7239000" cy="1584840"/>
        </p:xfrm>
        <a:graphic>
          <a:graphicData uri="http://schemas.openxmlformats.org/drawingml/2006/table">
            <a:tbl>
              <a:tblPr>
                <a:tableStyleId>{4C3C2611-4C71-4FC5-86AE-919BDF0F9419}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algn="l">
                        <a:defRPr sz="1800"/>
                      </a:pPr>
                      <a:r>
                        <a:rPr sz="1400" b="1"/>
                        <a:t>k</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800"/>
                      </a:pPr>
                      <a:r>
                        <a:rPr sz="1400" b="1"/>
                        <a:t>RGB</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800"/>
                      </a:pPr>
                      <a:r>
                        <a:rPr sz="1400" b="1"/>
                        <a:t>HSV</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0"/>
                  </a:ext>
                </a:extLst>
              </a:tr>
              <a:tr h="381000">
                <a:tc>
                  <a:txBody>
                    <a:bodyPr/>
                    <a:lstStyle/>
                    <a:p>
                      <a:pPr algn="l">
                        <a:defRPr sz="1800"/>
                      </a:pPr>
                      <a:r>
                        <a:rPr sz="1400"/>
                        <a:t>3</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17.729</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19.192</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1"/>
                  </a:ext>
                </a:extLst>
              </a:tr>
              <a:tr h="381000">
                <a:tc>
                  <a:txBody>
                    <a:bodyPr/>
                    <a:lstStyle/>
                    <a:p>
                      <a:pPr algn="l">
                        <a:defRPr sz="1800"/>
                      </a:pPr>
                      <a:r>
                        <a:rPr sz="1400"/>
                        <a:t>5</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17.728</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18.075</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2"/>
                  </a:ext>
                </a:extLst>
              </a:tr>
              <a:tr h="381000">
                <a:tc>
                  <a:txBody>
                    <a:bodyPr/>
                    <a:lstStyle/>
                    <a:p>
                      <a:pPr algn="l">
                        <a:defRPr sz="1800"/>
                      </a:pPr>
                      <a:r>
                        <a:rPr sz="1400"/>
                        <a:t>10</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17.640</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16.982</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1.4 Brief Answers</a:t>
            </a:r>
          </a:p>
        </p:txBody>
      </p:sp>
      <p:sp>
        <p:nvSpPr>
          <p:cNvPr id="123" name="Google Shape;85;p10"/>
          <p:cNvSpPr txBox="1"/>
          <p:nvPr/>
        </p:nvSpPr>
        <p:spPr>
          <a:xfrm>
            <a:off x="455550" y="1026784"/>
            <a:ext cx="8232900" cy="553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200"/>
            </a:lvl1pPr>
          </a:lstStyle>
          <a:p>
            <a:r>
              <a:rPr dirty="0"/>
              <a:t>a)</a:t>
            </a:r>
            <a:r>
              <a:rPr lang="en-US" dirty="0"/>
              <a:t> Generally, the quantization error decreases with increasing number of bins. The decrease is more evident / drastic when clustering using hue values compared to clustering using RGB pixel values directly.</a:t>
            </a:r>
            <a:endParaRPr dirty="0"/>
          </a:p>
        </p:txBody>
      </p:sp>
      <p:sp>
        <p:nvSpPr>
          <p:cNvPr id="124" name="Google Shape;86;p10"/>
          <p:cNvSpPr txBox="1"/>
          <p:nvPr/>
        </p:nvSpPr>
        <p:spPr>
          <a:xfrm>
            <a:off x="455550" y="1977311"/>
            <a:ext cx="8232900" cy="923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200"/>
            </a:lvl1pPr>
          </a:lstStyle>
          <a:p>
            <a:r>
              <a:rPr dirty="0"/>
              <a:t>b)</a:t>
            </a:r>
            <a:r>
              <a:rPr lang="en-US" dirty="0"/>
              <a:t> The RGB quantization was highly blurred where fish with similar colors blended together and the details such as texture are not preserved. The HSV quantization, though using the same number of bins (n = [3, 5, 10]), preserves most of the original image because only the hue channel are being reassigned to cluster centers whereas the saturation and the value channels remain the same as the original image.</a:t>
            </a:r>
            <a:endParaRPr dirty="0"/>
          </a:p>
        </p:txBody>
      </p:sp>
      <p:sp>
        <p:nvSpPr>
          <p:cNvPr id="125" name="Google Shape;87;p10"/>
          <p:cNvSpPr txBox="1"/>
          <p:nvPr/>
        </p:nvSpPr>
        <p:spPr>
          <a:xfrm>
            <a:off x="455550" y="3166189"/>
            <a:ext cx="8232900" cy="369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200"/>
            </a:lvl1pPr>
          </a:lstStyle>
          <a:p>
            <a:r>
              <a:rPr dirty="0"/>
              <a:t>c)</a:t>
            </a:r>
            <a:r>
              <a:rPr lang="en-US" dirty="0"/>
              <a:t> </a:t>
            </a:r>
            <a:r>
              <a:rPr lang="en-US" dirty="0" err="1"/>
              <a:t>Euclidiean</a:t>
            </a:r>
            <a:r>
              <a:rPr lang="en-US" dirty="0"/>
              <a:t> distance or Manhattan distance can also be used as evaluation metrics   </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2.1 Circle Detection with Hough Transform</a:t>
            </a:r>
          </a:p>
        </p:txBody>
      </p:sp>
      <p:sp>
        <p:nvSpPr>
          <p:cNvPr id="128" name="Google Shape;68;p15"/>
          <p:cNvSpPr txBox="1">
            <a:spLocks noGrp="1"/>
          </p:cNvSpPr>
          <p:nvPr>
            <p:ph type="body" idx="1"/>
          </p:nvPr>
        </p:nvSpPr>
        <p:spPr>
          <a:xfrm>
            <a:off x="264565" y="982793"/>
            <a:ext cx="8169443" cy="3416401"/>
          </a:xfrm>
          <a:prstGeom prst="rect">
            <a:avLst/>
          </a:prstGeom>
        </p:spPr>
        <p:txBody>
          <a:bodyPr/>
          <a:lstStyle>
            <a:lvl1pPr marL="0" indent="0">
              <a:spcBef>
                <a:spcPts val="1600"/>
              </a:spcBef>
              <a:buSzTx/>
              <a:buNone/>
            </a:lvl1pPr>
          </a:lstStyle>
          <a:p>
            <a:pPr marL="285750" indent="-285750">
              <a:buFont typeface="Arial" panose="020B0604020202020204" pitchFamily="34" charset="0"/>
              <a:buChar char="•"/>
            </a:pPr>
            <a:r>
              <a:rPr lang="en-US" dirty="0"/>
              <a:t>Convert the image to grayscale and extract potential edge points using feature.canny()</a:t>
            </a:r>
          </a:p>
          <a:p>
            <a:pPr marL="285750" indent="-285750">
              <a:buFont typeface="Arial" panose="020B0604020202020204" pitchFamily="34" charset="0"/>
              <a:buChar char="•"/>
            </a:pPr>
            <a:r>
              <a:rPr lang="en-US" dirty="0"/>
              <a:t>Initialize a Hough accumulator array that is the same size as the original image</a:t>
            </a:r>
          </a:p>
          <a:p>
            <a:pPr marL="285750" indent="-285750">
              <a:buFont typeface="Arial" panose="020B0604020202020204" pitchFamily="34" charset="0"/>
              <a:buChar char="•"/>
            </a:pPr>
            <a:r>
              <a:rPr lang="en-US" dirty="0"/>
              <a:t>Discretize the range of theta values to iterate over</a:t>
            </a:r>
          </a:p>
          <a:p>
            <a:pPr marL="285750" indent="-285750">
              <a:buFont typeface="Arial" panose="020B0604020202020204" pitchFamily="34" charset="0"/>
              <a:buChar char="•"/>
            </a:pPr>
            <a:r>
              <a:rPr lang="en-US" dirty="0"/>
              <a:t>For every potential edge point, iterate over potential theta values, compute the center coordinate (a, b) that coordinate to the x, y, radius, and theta values given</a:t>
            </a:r>
          </a:p>
          <a:p>
            <a:pPr marL="285750" indent="-285750">
              <a:buFont typeface="Arial" panose="020B0604020202020204" pitchFamily="34" charset="0"/>
              <a:buChar char="•"/>
            </a:pPr>
            <a:r>
              <a:rPr lang="en-US" dirty="0"/>
              <a:t>Check to see if (a, b) falls within the boundary of the array; if so, increment the element in the Hough accumulator array that corresponds to that coordinate by 1</a:t>
            </a:r>
          </a:p>
          <a:p>
            <a:pPr marL="285750" indent="-285750">
              <a:buFont typeface="Arial" panose="020B0604020202020204" pitchFamily="34" charset="0"/>
              <a:buChar char="•"/>
            </a:pPr>
            <a:r>
              <a:rPr lang="en-US" dirty="0"/>
              <a:t>Points in the accumulator array that have received more votes than some threshold (a percentage of the maximum # of votes received by a singular point) are considered to be circle centers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2.2(a) Circle Detection on Synthetic Images</a:t>
            </a:r>
          </a:p>
        </p:txBody>
      </p:sp>
      <p:sp>
        <p:nvSpPr>
          <p:cNvPr id="131" name="Google Shape;68;p15"/>
          <p:cNvSpPr txBox="1">
            <a:spLocks noGrp="1"/>
          </p:cNvSpPr>
          <p:nvPr>
            <p:ph type="body" sz="half" idx="1"/>
          </p:nvPr>
        </p:nvSpPr>
        <p:spPr>
          <a:xfrm>
            <a:off x="310263" y="923700"/>
            <a:ext cx="3559283" cy="3416401"/>
          </a:xfrm>
          <a:prstGeom prst="rect">
            <a:avLst/>
          </a:prstGeom>
        </p:spPr>
        <p:txBody>
          <a:bodyPr/>
          <a:lstStyle>
            <a:lvl1pPr marL="0" indent="0">
              <a:spcBef>
                <a:spcPts val="1600"/>
              </a:spcBef>
              <a:buSzTx/>
              <a:buNone/>
            </a:lvl1pPr>
          </a:lstStyle>
          <a:p>
            <a:r>
              <a:rPr dirty="0" err="1"/>
              <a:t>useGradient</a:t>
            </a:r>
            <a:r>
              <a:rPr dirty="0"/>
              <a:t> = </a:t>
            </a:r>
            <a:r>
              <a:rPr lang="en-US" dirty="0"/>
              <a:t>True</a:t>
            </a:r>
            <a:endParaRPr dirty="0"/>
          </a:p>
        </p:txBody>
      </p:sp>
      <p:sp>
        <p:nvSpPr>
          <p:cNvPr id="132" name="Google Shape;68;p15"/>
          <p:cNvSpPr txBox="1"/>
          <p:nvPr/>
        </p:nvSpPr>
        <p:spPr>
          <a:xfrm>
            <a:off x="7005966" y="923699"/>
            <a:ext cx="2094834" cy="341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buClr>
                <a:schemeClr val="accent2">
                  <a:lumOff val="21764"/>
                </a:schemeClr>
              </a:buClr>
              <a:buFont typeface="Arial"/>
              <a:defRPr>
                <a:solidFill>
                  <a:schemeClr val="accent2">
                    <a:lumOff val="21764"/>
                  </a:schemeClr>
                </a:solidFill>
              </a:defRPr>
            </a:lvl1pPr>
          </a:lstStyle>
          <a:p>
            <a:r>
              <a:rPr dirty="0" err="1"/>
              <a:t>useGradient</a:t>
            </a:r>
            <a:r>
              <a:rPr dirty="0"/>
              <a:t> = </a:t>
            </a:r>
            <a:r>
              <a:rPr lang="en-US" dirty="0"/>
              <a:t>False</a:t>
            </a:r>
            <a:endParaRPr dirty="0"/>
          </a:p>
        </p:txBody>
      </p:sp>
      <p:pic>
        <p:nvPicPr>
          <p:cNvPr id="1028" name="Picture 4">
            <a:extLst>
              <a:ext uri="{FF2B5EF4-FFF2-40B4-BE49-F238E27FC236}">
                <a16:creationId xmlns:a16="http://schemas.microsoft.com/office/drawing/2014/main" id="{4ED35C49-08CA-47F5-8637-C6957D177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5598" y="2502350"/>
            <a:ext cx="2560797" cy="1236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D0ED067-83D7-4163-BF7C-44E35BFD9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876" y="3734320"/>
            <a:ext cx="2560799" cy="12366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BE0A1384-B246-4F54-9752-48293E9AE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5598" y="1275468"/>
            <a:ext cx="2559665" cy="12361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371363EE-BFB1-4A33-86BC-3519257585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5598" y="3723668"/>
            <a:ext cx="2582855" cy="12473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F9A95AC-CA0F-43A9-B81B-6BA90E847B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699" y="1264262"/>
            <a:ext cx="2563717" cy="12380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3961D232-D168-40F6-995B-CF08F7094A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699" y="2486177"/>
            <a:ext cx="2563717" cy="12380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4B9FB83-7089-4E58-BACE-2EF230A170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699" y="3724265"/>
            <a:ext cx="2559666" cy="12361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a:extLst>
              <a:ext uri="{FF2B5EF4-FFF2-40B4-BE49-F238E27FC236}">
                <a16:creationId xmlns:a16="http://schemas.microsoft.com/office/drawing/2014/main" id="{FFE64FF5-E9DC-472A-A2F2-8312ECDE20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7919" y="1275469"/>
            <a:ext cx="2559665" cy="123613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41DE1CD-B913-4B77-92B9-CC21DC4754F6}"/>
              </a:ext>
            </a:extLst>
          </p:cNvPr>
          <p:cNvCxnSpPr>
            <a:cxnSpLocks/>
          </p:cNvCxnSpPr>
          <p:nvPr/>
        </p:nvCxnSpPr>
        <p:spPr>
          <a:xfrm>
            <a:off x="5788800" y="1017726"/>
            <a:ext cx="0" cy="20874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22FEC46-7592-4193-A807-B277499A8F47}"/>
              </a:ext>
            </a:extLst>
          </p:cNvPr>
          <p:cNvCxnSpPr>
            <a:cxnSpLocks/>
          </p:cNvCxnSpPr>
          <p:nvPr/>
        </p:nvCxnSpPr>
        <p:spPr>
          <a:xfrm>
            <a:off x="3374400" y="3105221"/>
            <a:ext cx="0" cy="175477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65F9765-3B0B-42E4-BC2A-978A7D1EB28A}"/>
              </a:ext>
            </a:extLst>
          </p:cNvPr>
          <p:cNvCxnSpPr>
            <a:cxnSpLocks/>
          </p:cNvCxnSpPr>
          <p:nvPr/>
        </p:nvCxnSpPr>
        <p:spPr>
          <a:xfrm flipH="1">
            <a:off x="3374400" y="3105221"/>
            <a:ext cx="24144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35"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rPr lang="en-US" dirty="0"/>
              <a:t>threshold = 0.40</a:t>
            </a:r>
            <a:endParaRPr dirty="0"/>
          </a:p>
        </p:txBody>
      </p:sp>
      <p:pic>
        <p:nvPicPr>
          <p:cNvPr id="2058" name="Picture 10">
            <a:extLst>
              <a:ext uri="{FF2B5EF4-FFF2-40B4-BE49-F238E27FC236}">
                <a16:creationId xmlns:a16="http://schemas.microsoft.com/office/drawing/2014/main" id="{8C985D3F-CE95-436D-87A6-F0830E39E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1240155"/>
            <a:ext cx="3905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2695EA97-10B9-4F0F-A349-232B89A35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99" y="3126105"/>
            <a:ext cx="3905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8FD4AF5-A957-47F7-A1C4-903DCFA05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949" y="1240155"/>
            <a:ext cx="3905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117ABCAE-ADE4-40D0-8898-85480E799C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949" y="3126105"/>
            <a:ext cx="4105275" cy="183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38"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rPr lang="en-US" dirty="0"/>
              <a:t>threshold = 0.7</a:t>
            </a:r>
            <a:endParaRPr dirty="0"/>
          </a:p>
        </p:txBody>
      </p:sp>
      <p:pic>
        <p:nvPicPr>
          <p:cNvPr id="8" name="Picture 2">
            <a:extLst>
              <a:ext uri="{FF2B5EF4-FFF2-40B4-BE49-F238E27FC236}">
                <a16:creationId xmlns:a16="http://schemas.microsoft.com/office/drawing/2014/main" id="{87E1B3E4-960A-4635-AC12-158D49257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1217295"/>
            <a:ext cx="3905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7325215A-E9B5-4A0A-9404-7B961D0B5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99" y="3103245"/>
            <a:ext cx="3905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2F1523FA-064F-4D7B-BBCC-124DFAA95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949" y="1217295"/>
            <a:ext cx="39052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9373FAAE-C4E1-4043-83C0-1DE1E582A3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949" y="3103245"/>
            <a:ext cx="3905250"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432</TotalTime>
  <Words>593</Words>
  <Application>Microsoft Office PowerPoint</Application>
  <PresentationFormat>On-screen Show (16:9)</PresentationFormat>
  <Paragraphs>54</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CS 4476 Project 4</vt:lpstr>
      <vt:lpstr>1.1 Color Quantization of RGB Images</vt:lpstr>
      <vt:lpstr>1.2 Color Quantization of HSV Images</vt:lpstr>
      <vt:lpstr>1.3 Logarithmic Quantization Error</vt:lpstr>
      <vt:lpstr>1.4 Brief Answers</vt:lpstr>
      <vt:lpstr>2.1 Circle Detection with Hough Transform</vt:lpstr>
      <vt:lpstr>2.2(a) Circle Detection on Synthetic Images</vt:lpstr>
      <vt:lpstr>2.2(b) Circle Detection on Synthetic Images</vt:lpstr>
      <vt:lpstr>2.2(b) Circle Detection on Synthetic Images</vt:lpstr>
      <vt:lpstr>2.2(b) Circle Detection on Synthetic Images</vt:lpstr>
      <vt:lpstr>2.2(b) Circle Detection on Synthetic Images</vt:lpstr>
      <vt:lpstr>2.3 Circle Detection on Real Images</vt:lpstr>
      <vt:lpstr>3 Unknown Radii Circle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4</dc:title>
  <dc:creator>yjia1</dc:creator>
  <cp:lastModifiedBy>Jia, Yunqing</cp:lastModifiedBy>
  <cp:revision>71</cp:revision>
  <dcterms:modified xsi:type="dcterms:W3CDTF">2021-03-24T02:21:08Z</dcterms:modified>
</cp:coreProperties>
</file>