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649" r:id="rId2"/>
    <p:sldId id="650" r:id="rId3"/>
    <p:sldId id="695" r:id="rId4"/>
    <p:sldId id="696" r:id="rId5"/>
    <p:sldId id="697" r:id="rId6"/>
    <p:sldId id="698" r:id="rId7"/>
    <p:sldId id="699" r:id="rId8"/>
    <p:sldId id="700" r:id="rId9"/>
    <p:sldId id="701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3" r:id="rId28"/>
    <p:sldId id="724" r:id="rId29"/>
    <p:sldId id="725" r:id="rId30"/>
    <p:sldId id="726" r:id="rId31"/>
    <p:sldId id="727" r:id="rId32"/>
    <p:sldId id="728" r:id="rId33"/>
    <p:sldId id="722" r:id="rId34"/>
    <p:sldId id="729" r:id="rId35"/>
    <p:sldId id="730" r:id="rId36"/>
    <p:sldId id="731" r:id="rId37"/>
    <p:sldId id="69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CFF"/>
    <a:srgbClr val="99FF99"/>
    <a:srgbClr val="0000FF"/>
    <a:srgbClr val="3CA642"/>
    <a:srgbClr val="006600"/>
    <a:srgbClr val="99CCFF"/>
    <a:srgbClr val="7CE0DE"/>
    <a:srgbClr val="D5FCAE"/>
    <a:srgbClr val="F6B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3" autoAdjust="0"/>
    <p:restoredTop sz="50064" autoAdjust="0"/>
  </p:normalViewPr>
  <p:slideViewPr>
    <p:cSldViewPr snapToGrid="0">
      <p:cViewPr varScale="1">
        <p:scale>
          <a:sx n="118" d="100"/>
          <a:sy n="118" d="100"/>
        </p:scale>
        <p:origin x="10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22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Monotype Sorts" pitchFamily="8" charset="2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Monotype Sorts" pitchFamily="8" charset="2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Monotype Sorts" pitchFamily="8" charset="2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Monotype Sorts" charset="2"/>
              <a:buNone/>
              <a:defRPr sz="1200"/>
            </a:lvl1pPr>
          </a:lstStyle>
          <a:p>
            <a:pPr>
              <a:defRPr/>
            </a:pPr>
            <a:fld id="{FE448902-4EDA-8F47-AE29-FBEF604B9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9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515341-9260-CE41-8EEA-9B9D6F2CDB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571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67842-5EA9-1946-BF37-FCB06F3E2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1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A06FA-1DAF-4049-948F-A85C4F475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0113" y="228600"/>
            <a:ext cx="1908175" cy="6157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28600"/>
            <a:ext cx="5575300" cy="6157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7B389-5B12-6842-89F1-91A24C6F23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8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28600"/>
            <a:ext cx="7554912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38288" y="1433513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488" y="1433513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FB3EE-7823-FC4A-B5F2-DD1CB8AD3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8078F-30C9-0648-9AFF-27DBB7E82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41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214F-8736-F640-9091-B8C265E7C0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1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8288" y="1433513"/>
            <a:ext cx="3733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488" y="1433513"/>
            <a:ext cx="3733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63D1-5B75-224A-9803-B7396ACC4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FDFFB-10CF-AE4E-AC4F-56BF805A8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75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A0B5C-02F0-D34E-8ADD-1AF85487E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40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E0BAB-80C4-CF47-A87D-316BBB3A5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03B4-BEE6-8747-81A7-CB67BA185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6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B628A-488F-F54B-B3E1-9F1362E89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27488" y="6507163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pPr>
              <a:defRPr/>
            </a:pPr>
            <a:fld id="{D0021FFD-309B-5846-A847-705F4C0FD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4"/>
          <p:cNvSpPr>
            <a:spLocks noChangeArrowheads="1"/>
          </p:cNvSpPr>
          <p:nvPr/>
        </p:nvSpPr>
        <p:spPr bwMode="auto">
          <a:xfrm>
            <a:off x="1981200" y="1600200"/>
            <a:ext cx="68722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8" name="Rectangle 15"/>
          <p:cNvSpPr>
            <a:spLocks noChangeArrowheads="1"/>
          </p:cNvSpPr>
          <p:nvPr/>
        </p:nvSpPr>
        <p:spPr bwMode="auto">
          <a:xfrm>
            <a:off x="1981200" y="381000"/>
            <a:ext cx="6873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Monotype Sorts" pitchFamily="8" charset="2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 sz="3800" b="1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0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7010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1" name="Picture 2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5951538"/>
            <a:ext cx="8223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logo-gatech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6019800"/>
            <a:ext cx="16160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wmf"/><Relationship Id="rId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wmf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image" Target="../media/image5.wmf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wmf"/><Relationship Id="rId7" Type="http://schemas.openxmlformats.org/officeDocument/2006/relationships/image" Target="../media/image5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iff"/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3.png"/><Relationship Id="rId7" Type="http://schemas.openxmlformats.org/officeDocument/2006/relationships/image" Target="../media/image4.wmf"/><Relationship Id="rId12" Type="http://schemas.openxmlformats.org/officeDocument/2006/relationships/image" Target="../media/image72.png"/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85.png"/><Relationship Id="rId3" Type="http://schemas.openxmlformats.org/officeDocument/2006/relationships/image" Target="../media/image4.wmf"/><Relationship Id="rId7" Type="http://schemas.openxmlformats.org/officeDocument/2006/relationships/image" Target="../media/image52.png"/><Relationship Id="rId12" Type="http://schemas.openxmlformats.org/officeDocument/2006/relationships/image" Target="../media/image65.png"/><Relationship Id="rId2" Type="http://schemas.openxmlformats.org/officeDocument/2006/relationships/oleObject" Target="../embeddings/oleObject2.bin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image" Target="../media/image5.wmf"/><Relationship Id="rId15" Type="http://schemas.openxmlformats.org/officeDocument/2006/relationships/image" Target="../media/image91.png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4.png"/><Relationship Id="rId14" Type="http://schemas.openxmlformats.org/officeDocument/2006/relationships/image" Target="../media/image5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Lecture 25: Digital Control 2</a:t>
            </a:r>
          </a:p>
        </p:txBody>
      </p:sp>
      <p:sp>
        <p:nvSpPr>
          <p:cNvPr id="16386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ME/AE 6705</a:t>
            </a:r>
          </a:p>
          <a:p>
            <a:r>
              <a:rPr lang="en-US" altLang="en-US" dirty="0"/>
              <a:t>Introduction to Mechatronics</a:t>
            </a:r>
          </a:p>
          <a:p>
            <a:r>
              <a:rPr lang="en-US" altLang="en-US" dirty="0"/>
              <a:t>Dr. Jonathan Rogers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6"/>
          <p:cNvSpPr>
            <a:spLocks noChangeArrowheads="1"/>
          </p:cNvSpPr>
          <p:nvPr/>
        </p:nvSpPr>
        <p:spPr bwMode="auto">
          <a:xfrm>
            <a:off x="4386263" y="5521325"/>
            <a:ext cx="4597400" cy="10683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 Transfer Function of PID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Thus z transform of integral controller is: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800"/>
          </a:p>
          <a:p>
            <a:r>
              <a:rPr lang="en-US" altLang="en-US"/>
              <a:t>Putting it all together: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8756" y="2269709"/>
            <a:ext cx="7458645" cy="98405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749" name="Straight Arrow Connector 5"/>
          <p:cNvCxnSpPr>
            <a:cxnSpLocks noChangeShapeType="1"/>
          </p:cNvCxnSpPr>
          <p:nvPr/>
        </p:nvCxnSpPr>
        <p:spPr bwMode="auto">
          <a:xfrm flipH="1" flipV="1">
            <a:off x="5770563" y="3006725"/>
            <a:ext cx="12700" cy="4937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4808538" y="3544888"/>
            <a:ext cx="2976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Some algebra involved here.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5390" y="4534323"/>
            <a:ext cx="5147819" cy="62235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392113" y="5426075"/>
            <a:ext cx="20272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Redefining: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692" y="5931161"/>
            <a:ext cx="1702133" cy="60907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1" name="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32225" y="6220367"/>
            <a:ext cx="1122808" cy="369332"/>
          </a:xfrm>
          <a:prstGeom prst="rect">
            <a:avLst/>
          </a:prstGeom>
          <a:blipFill rotWithShape="0">
            <a:blip r:embed="rId5"/>
            <a:stretch>
              <a:fillRect b="-327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32225" y="5520714"/>
            <a:ext cx="1075166" cy="609077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1756" name="Right Arrow 14"/>
          <p:cNvSpPr>
            <a:spLocks noChangeArrowheads="1"/>
          </p:cNvSpPr>
          <p:nvPr/>
        </p:nvSpPr>
        <p:spPr bwMode="auto">
          <a:xfrm>
            <a:off x="3683000" y="5902325"/>
            <a:ext cx="517525" cy="303213"/>
          </a:xfrm>
          <a:prstGeom prst="rightArrow">
            <a:avLst>
              <a:gd name="adj1" fmla="val 50000"/>
              <a:gd name="adj2" fmla="val 50114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1008" y="5742662"/>
            <a:ext cx="4377224" cy="6223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PID Controllers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is digital PID controller PTF.  We can change gains to affect closed-loop system response.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9132" y="2715256"/>
            <a:ext cx="4377224" cy="62235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638800" y="4281488"/>
            <a:ext cx="1851025" cy="862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1814513" y="4276725"/>
            <a:ext cx="3241675" cy="862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21510" name="Straight Arrow Connector 5"/>
          <p:cNvCxnSpPr>
            <a:cxnSpLocks noChangeShapeType="1"/>
          </p:cNvCxnSpPr>
          <p:nvPr/>
        </p:nvCxnSpPr>
        <p:spPr bwMode="auto">
          <a:xfrm flipV="1">
            <a:off x="5068888" y="4687888"/>
            <a:ext cx="569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Arrow Connector 5"/>
          <p:cNvCxnSpPr>
            <a:cxnSpLocks noChangeShapeType="1"/>
          </p:cNvCxnSpPr>
          <p:nvPr/>
        </p:nvCxnSpPr>
        <p:spPr bwMode="auto">
          <a:xfrm>
            <a:off x="1549400" y="4708525"/>
            <a:ext cx="292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15"/>
          <p:cNvSpPr>
            <a:spLocks noChangeArrowheads="1"/>
          </p:cNvSpPr>
          <p:nvPr/>
        </p:nvSpPr>
        <p:spPr bwMode="auto">
          <a:xfrm>
            <a:off x="1362075" y="4608513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21513" name="Straight Arrow Connector 5"/>
          <p:cNvCxnSpPr>
            <a:cxnSpLocks noChangeShapeType="1"/>
          </p:cNvCxnSpPr>
          <p:nvPr/>
        </p:nvCxnSpPr>
        <p:spPr bwMode="auto">
          <a:xfrm flipV="1">
            <a:off x="1450975" y="4792663"/>
            <a:ext cx="31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Straight Arrow Connector 5"/>
          <p:cNvCxnSpPr>
            <a:cxnSpLocks noChangeShapeType="1"/>
          </p:cNvCxnSpPr>
          <p:nvPr/>
        </p:nvCxnSpPr>
        <p:spPr bwMode="auto">
          <a:xfrm flipV="1">
            <a:off x="1054100" y="4700588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Connector 18"/>
          <p:cNvCxnSpPr>
            <a:cxnSpLocks noChangeShapeType="1"/>
          </p:cNvCxnSpPr>
          <p:nvPr/>
        </p:nvCxnSpPr>
        <p:spPr bwMode="auto">
          <a:xfrm>
            <a:off x="1387475" y="4635500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Straight Connector 19"/>
          <p:cNvCxnSpPr>
            <a:cxnSpLocks noChangeShapeType="1"/>
          </p:cNvCxnSpPr>
          <p:nvPr/>
        </p:nvCxnSpPr>
        <p:spPr bwMode="auto">
          <a:xfrm rot="5400000">
            <a:off x="1388269" y="4644231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517" name="Object 20"/>
          <p:cNvGraphicFramePr>
            <a:graphicFrameLocks noChangeAspect="1"/>
          </p:cNvGraphicFramePr>
          <p:nvPr/>
        </p:nvGraphicFramePr>
        <p:xfrm>
          <a:off x="1266825" y="4465638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" imgH="139700" progId="Equation.DSMT4">
                  <p:embed/>
                </p:oleObj>
              </mc:Choice>
              <mc:Fallback>
                <p:oleObj name="Equation" r:id="rId3" imgW="139700" imgH="139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465638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21"/>
          <p:cNvGraphicFramePr>
            <a:graphicFrameLocks noChangeAspect="1"/>
          </p:cNvGraphicFramePr>
          <p:nvPr/>
        </p:nvGraphicFramePr>
        <p:xfrm>
          <a:off x="1535113" y="4857750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80" imgH="101424" progId="Equation.DSMT4">
                  <p:embed/>
                </p:oleObj>
              </mc:Choice>
              <mc:Fallback>
                <p:oleObj name="Equation" r:id="rId5" imgW="126780" imgH="1014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857750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19" name="Straight Connector 29"/>
          <p:cNvCxnSpPr>
            <a:cxnSpLocks noChangeShapeType="1"/>
          </p:cNvCxnSpPr>
          <p:nvPr/>
        </p:nvCxnSpPr>
        <p:spPr bwMode="auto">
          <a:xfrm>
            <a:off x="7872413" y="4711700"/>
            <a:ext cx="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Straight Arrow Connector 34"/>
          <p:cNvCxnSpPr>
            <a:cxnSpLocks noChangeShapeType="1"/>
            <a:stCxn id="21508" idx="3"/>
          </p:cNvCxnSpPr>
          <p:nvPr/>
        </p:nvCxnSpPr>
        <p:spPr bwMode="auto">
          <a:xfrm flipV="1">
            <a:off x="7489825" y="4703763"/>
            <a:ext cx="703263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TextBox 54"/>
          <p:cNvSpPr txBox="1">
            <a:spLocks noChangeArrowheads="1"/>
          </p:cNvSpPr>
          <p:nvPr/>
        </p:nvSpPr>
        <p:spPr bwMode="auto">
          <a:xfrm>
            <a:off x="457200" y="4505325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21522" name="Straight Connector 27"/>
          <p:cNvCxnSpPr>
            <a:cxnSpLocks noChangeShapeType="1"/>
          </p:cNvCxnSpPr>
          <p:nvPr/>
        </p:nvCxnSpPr>
        <p:spPr bwMode="auto">
          <a:xfrm flipH="1">
            <a:off x="1450975" y="5757863"/>
            <a:ext cx="6418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8525" y="4501021"/>
            <a:ext cx="2914452" cy="414985"/>
          </a:xfrm>
          <a:prstGeom prst="rect">
            <a:avLst/>
          </a:prstGeom>
          <a:blipFill rotWithShape="0">
            <a:blip r:embed="rId7"/>
            <a:stretch>
              <a:fillRect l="-837" b="-147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1524" name="TextBox 54"/>
          <p:cNvSpPr txBox="1">
            <a:spLocks noChangeArrowheads="1"/>
          </p:cNvSpPr>
          <p:nvPr/>
        </p:nvSpPr>
        <p:spPr bwMode="auto">
          <a:xfrm>
            <a:off x="8205788" y="4489450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" name="TextBox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9365" y="4412986"/>
            <a:ext cx="1634871" cy="596574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1526" name="TextBox 57"/>
          <p:cNvSpPr txBox="1">
            <a:spLocks noChangeArrowheads="1"/>
          </p:cNvSpPr>
          <p:nvPr/>
        </p:nvSpPr>
        <p:spPr bwMode="auto">
          <a:xfrm>
            <a:off x="2176463" y="3778250"/>
            <a:ext cx="2706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600" i="1"/>
              <a:t>G</a:t>
            </a:r>
            <a:r>
              <a:rPr lang="en-US" altLang="en-US" sz="1600" i="1" baseline="-25000"/>
              <a:t>D</a:t>
            </a:r>
            <a:r>
              <a:rPr lang="en-US" altLang="en-US" sz="1600"/>
              <a:t>(</a:t>
            </a:r>
            <a:r>
              <a:rPr lang="en-US" altLang="en-US" sz="1600" i="1"/>
              <a:t>z</a:t>
            </a:r>
            <a:r>
              <a:rPr lang="en-US" altLang="en-US" sz="1600"/>
              <a:t>) Digital PID Controller</a:t>
            </a:r>
            <a:endParaRPr lang="en-US" altLang="en-US" sz="1600" i="1"/>
          </a:p>
        </p:txBody>
      </p:sp>
      <p:sp>
        <p:nvSpPr>
          <p:cNvPr id="21527" name="TextBox 58"/>
          <p:cNvSpPr txBox="1">
            <a:spLocks noChangeArrowheads="1"/>
          </p:cNvSpPr>
          <p:nvPr/>
        </p:nvSpPr>
        <p:spPr bwMode="auto">
          <a:xfrm>
            <a:off x="5749925" y="3770313"/>
            <a:ext cx="2705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600" i="1"/>
              <a:t>G</a:t>
            </a:r>
            <a:r>
              <a:rPr lang="en-US" altLang="en-US" sz="1600"/>
              <a:t>(</a:t>
            </a:r>
            <a:r>
              <a:rPr lang="en-US" altLang="en-US" sz="1600" i="1"/>
              <a:t>z</a:t>
            </a:r>
            <a:r>
              <a:rPr lang="en-US" altLang="en-US" sz="1600"/>
              <a:t>) PTF of Plant</a:t>
            </a:r>
            <a:endParaRPr lang="en-US" altLang="en-US" sz="1600" i="1"/>
          </a:p>
        </p:txBody>
      </p:sp>
      <p:sp>
        <p:nvSpPr>
          <p:cNvPr id="61" name="TextBox 6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96168" y="6038559"/>
            <a:ext cx="2689326" cy="553228"/>
          </a:xfrm>
          <a:prstGeom prst="rect">
            <a:avLst/>
          </a:prstGeom>
          <a:blipFill rotWithShape="0">
            <a:blip r:embed="rId9"/>
            <a:stretch>
              <a:fillRect b="-11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PID Controllers: Example 1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Consider first order system controlled using (digital) integrator only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Simulate system  </a:t>
            </a:r>
          </a:p>
          <a:p>
            <a:pPr lvl="1"/>
            <a:r>
              <a:rPr lang="en-US" altLang="en-US" dirty="0"/>
              <a:t>Determine integral gain needed for desirable response.  </a:t>
            </a:r>
          </a:p>
          <a:p>
            <a:pPr lvl="1"/>
            <a:r>
              <a:rPr lang="en-US" altLang="en-US" dirty="0"/>
              <a:t>Explore stability tradeoffs (</a:t>
            </a:r>
            <a:r>
              <a:rPr lang="en-US" altLang="en-US" i="1" dirty="0"/>
              <a:t>T</a:t>
            </a:r>
            <a:r>
              <a:rPr lang="en-US" altLang="en-US" dirty="0"/>
              <a:t> vs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85590" y="3144667"/>
            <a:ext cx="2304235" cy="862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903924" y="3139904"/>
            <a:ext cx="1297374" cy="862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  <a:stCxn id="5" idx="3"/>
            <a:endCxn id="4" idx="1"/>
          </p:cNvCxnSpPr>
          <p:nvPr/>
        </p:nvCxnSpPr>
        <p:spPr bwMode="auto">
          <a:xfrm>
            <a:off x="4201298" y="3570911"/>
            <a:ext cx="984292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5"/>
          <p:cNvCxnSpPr>
            <a:cxnSpLocks noChangeShapeType="1"/>
            <a:endCxn id="5" idx="1"/>
          </p:cNvCxnSpPr>
          <p:nvPr/>
        </p:nvCxnSpPr>
        <p:spPr bwMode="auto">
          <a:xfrm flipV="1">
            <a:off x="1549400" y="3570911"/>
            <a:ext cx="1354524" cy="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362075" y="3471692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Arrow Connector 5"/>
          <p:cNvCxnSpPr>
            <a:cxnSpLocks noChangeShapeType="1"/>
          </p:cNvCxnSpPr>
          <p:nvPr/>
        </p:nvCxnSpPr>
        <p:spPr bwMode="auto">
          <a:xfrm flipV="1">
            <a:off x="1450975" y="3655842"/>
            <a:ext cx="31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 flipV="1">
            <a:off x="1054100" y="3563767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8"/>
          <p:cNvCxnSpPr>
            <a:cxnSpLocks noChangeShapeType="1"/>
          </p:cNvCxnSpPr>
          <p:nvPr/>
        </p:nvCxnSpPr>
        <p:spPr bwMode="auto">
          <a:xfrm>
            <a:off x="1387475" y="3498679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9"/>
          <p:cNvCxnSpPr>
            <a:cxnSpLocks noChangeShapeType="1"/>
          </p:cNvCxnSpPr>
          <p:nvPr/>
        </p:nvCxnSpPr>
        <p:spPr bwMode="auto">
          <a:xfrm rot="5400000">
            <a:off x="1388269" y="3507410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52040"/>
              </p:ext>
            </p:extLst>
          </p:nvPr>
        </p:nvGraphicFramePr>
        <p:xfrm>
          <a:off x="1266825" y="3328817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39700" progId="Equation.DSMT4">
                  <p:embed/>
                </p:oleObj>
              </mc:Choice>
              <mc:Fallback>
                <p:oleObj name="Equation" r:id="rId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328817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73481"/>
              </p:ext>
            </p:extLst>
          </p:nvPr>
        </p:nvGraphicFramePr>
        <p:xfrm>
          <a:off x="1535113" y="3720929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101424" progId="Equation.DSMT4">
                  <p:embed/>
                </p:oleObj>
              </mc:Choice>
              <mc:Fallback>
                <p:oleObj name="Equation" r:id="rId4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720929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29"/>
          <p:cNvCxnSpPr>
            <a:cxnSpLocks noChangeShapeType="1"/>
          </p:cNvCxnSpPr>
          <p:nvPr/>
        </p:nvCxnSpPr>
        <p:spPr bwMode="auto">
          <a:xfrm>
            <a:off x="7872413" y="3574879"/>
            <a:ext cx="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4"/>
          <p:cNvCxnSpPr>
            <a:cxnSpLocks noChangeShapeType="1"/>
          </p:cNvCxnSpPr>
          <p:nvPr/>
        </p:nvCxnSpPr>
        <p:spPr bwMode="auto">
          <a:xfrm flipV="1">
            <a:off x="7489825" y="3566942"/>
            <a:ext cx="703263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457200" y="3368504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8" name="Straight Connector 27"/>
          <p:cNvCxnSpPr>
            <a:cxnSpLocks noChangeShapeType="1"/>
          </p:cNvCxnSpPr>
          <p:nvPr/>
        </p:nvCxnSpPr>
        <p:spPr bwMode="auto">
          <a:xfrm flipH="1">
            <a:off x="1450975" y="4621042"/>
            <a:ext cx="6418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54"/>
          <p:cNvSpPr txBox="1">
            <a:spLocks noChangeArrowheads="1"/>
          </p:cNvSpPr>
          <p:nvPr/>
        </p:nvSpPr>
        <p:spPr bwMode="auto">
          <a:xfrm>
            <a:off x="8205788" y="3352629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" name="TextBox 57"/>
          <p:cNvSpPr txBox="1">
            <a:spLocks noChangeArrowheads="1"/>
          </p:cNvSpPr>
          <p:nvPr/>
        </p:nvSpPr>
        <p:spPr bwMode="auto">
          <a:xfrm>
            <a:off x="2707010" y="2654909"/>
            <a:ext cx="169120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600"/>
              <a:t>Digital integrator</a:t>
            </a:r>
            <a:endParaRPr lang="en-US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92139" y="3254984"/>
                <a:ext cx="81432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39" y="3254984"/>
                <a:ext cx="814325" cy="5167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60130" y="3256849"/>
                <a:ext cx="1908408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30" y="3256849"/>
                <a:ext cx="1908408" cy="6281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57"/>
          <p:cNvSpPr txBox="1">
            <a:spLocks noChangeArrowheads="1"/>
          </p:cNvSpPr>
          <p:nvPr/>
        </p:nvSpPr>
        <p:spPr bwMode="auto">
          <a:xfrm>
            <a:off x="4963168" y="2654909"/>
            <a:ext cx="30201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600"/>
              <a:t>First-order plant with ZOH input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PID Controllers: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 Derive PTF of plant.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93611" y="2293022"/>
                <a:ext cx="6345070" cy="2066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𝑍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s-I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is-I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11" y="2293022"/>
                <a:ext cx="6345070" cy="206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8226" y="4910138"/>
            <a:ext cx="2304235" cy="862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846560" y="4905375"/>
            <a:ext cx="1297374" cy="862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8" idx="3"/>
            <a:endCxn id="7" idx="1"/>
          </p:cNvCxnSpPr>
          <p:nvPr/>
        </p:nvCxnSpPr>
        <p:spPr bwMode="auto">
          <a:xfrm>
            <a:off x="4143934" y="5336382"/>
            <a:ext cx="984292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5"/>
          <p:cNvCxnSpPr>
            <a:cxnSpLocks noChangeShapeType="1"/>
            <a:endCxn id="8" idx="1"/>
          </p:cNvCxnSpPr>
          <p:nvPr/>
        </p:nvCxnSpPr>
        <p:spPr bwMode="auto">
          <a:xfrm flipV="1">
            <a:off x="1492036" y="5336382"/>
            <a:ext cx="1354524" cy="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304711" y="5237163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 flipV="1">
            <a:off x="1393611" y="5421313"/>
            <a:ext cx="31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5"/>
          <p:cNvCxnSpPr>
            <a:cxnSpLocks noChangeShapeType="1"/>
          </p:cNvCxnSpPr>
          <p:nvPr/>
        </p:nvCxnSpPr>
        <p:spPr bwMode="auto">
          <a:xfrm flipV="1">
            <a:off x="996736" y="5329238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>
            <a:off x="1330111" y="5264150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9"/>
          <p:cNvCxnSpPr>
            <a:cxnSpLocks noChangeShapeType="1"/>
          </p:cNvCxnSpPr>
          <p:nvPr/>
        </p:nvCxnSpPr>
        <p:spPr bwMode="auto">
          <a:xfrm rot="5400000">
            <a:off x="1330905" y="5272881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3899"/>
              </p:ext>
            </p:extLst>
          </p:nvPr>
        </p:nvGraphicFramePr>
        <p:xfrm>
          <a:off x="1209461" y="5094288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139700" progId="Equation.DSMT4">
                  <p:embed/>
                </p:oleObj>
              </mc:Choice>
              <mc:Fallback>
                <p:oleObj name="Equation" r:id="rId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461" y="5094288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35980"/>
              </p:ext>
            </p:extLst>
          </p:nvPr>
        </p:nvGraphicFramePr>
        <p:xfrm>
          <a:off x="1477749" y="5486400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80" imgH="101424" progId="Equation.DSMT4">
                  <p:embed/>
                </p:oleObj>
              </mc:Choice>
              <mc:Fallback>
                <p:oleObj name="Equation" r:id="rId6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749" y="5486400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29"/>
          <p:cNvCxnSpPr>
            <a:cxnSpLocks noChangeShapeType="1"/>
          </p:cNvCxnSpPr>
          <p:nvPr/>
        </p:nvCxnSpPr>
        <p:spPr bwMode="auto">
          <a:xfrm>
            <a:off x="7815049" y="5340350"/>
            <a:ext cx="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4"/>
          <p:cNvCxnSpPr>
            <a:cxnSpLocks noChangeShapeType="1"/>
          </p:cNvCxnSpPr>
          <p:nvPr/>
        </p:nvCxnSpPr>
        <p:spPr bwMode="auto">
          <a:xfrm flipV="1">
            <a:off x="7432461" y="5332413"/>
            <a:ext cx="703263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54"/>
          <p:cNvSpPr txBox="1">
            <a:spLocks noChangeArrowheads="1"/>
          </p:cNvSpPr>
          <p:nvPr/>
        </p:nvSpPr>
        <p:spPr bwMode="auto">
          <a:xfrm>
            <a:off x="399836" y="5133975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9" name="Straight Connector 27"/>
          <p:cNvCxnSpPr>
            <a:cxnSpLocks noChangeShapeType="1"/>
          </p:cNvCxnSpPr>
          <p:nvPr/>
        </p:nvCxnSpPr>
        <p:spPr bwMode="auto">
          <a:xfrm flipH="1">
            <a:off x="1393611" y="6386513"/>
            <a:ext cx="6418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54"/>
          <p:cNvSpPr txBox="1">
            <a:spLocks noChangeArrowheads="1"/>
          </p:cNvSpPr>
          <p:nvPr/>
        </p:nvSpPr>
        <p:spPr bwMode="auto">
          <a:xfrm>
            <a:off x="8148424" y="5118100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4775" y="5020455"/>
                <a:ext cx="81432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75" y="5020455"/>
                <a:ext cx="814325" cy="5167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74628" y="4978123"/>
                <a:ext cx="1557413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s-I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is-I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28" y="4978123"/>
                <a:ext cx="1557413" cy="6482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54"/>
          <p:cNvSpPr txBox="1">
            <a:spLocks noChangeArrowheads="1"/>
          </p:cNvSpPr>
          <p:nvPr/>
        </p:nvSpPr>
        <p:spPr bwMode="auto">
          <a:xfrm>
            <a:off x="1973155" y="4903787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E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" name="TextBox 54"/>
          <p:cNvSpPr txBox="1">
            <a:spLocks noChangeArrowheads="1"/>
          </p:cNvSpPr>
          <p:nvPr/>
        </p:nvSpPr>
        <p:spPr bwMode="auto">
          <a:xfrm>
            <a:off x="4391875" y="4886988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Times New Roman" charset="0"/>
              </a:rPr>
              <a:t>U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 dirty="0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8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PID Controllers: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 Write out difference equations for controller and plant.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564" y="2868770"/>
                <a:ext cx="158665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4" y="2868770"/>
                <a:ext cx="1586653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2910581" y="3052117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24380" y="2991359"/>
                <a:ext cx="2463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80" y="2991359"/>
                <a:ext cx="24633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85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 bwMode="auto">
          <a:xfrm>
            <a:off x="2910581" y="3699948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24379" y="3666480"/>
                <a:ext cx="263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79" y="3666480"/>
                <a:ext cx="263431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6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9788" y="3633014"/>
                <a:ext cx="76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𝑘𝑇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8" y="3633014"/>
                <a:ext cx="76200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200" r="-72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 bwMode="auto">
          <a:xfrm>
            <a:off x="3621653" y="3571228"/>
            <a:ext cx="3039762" cy="494143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0564" y="4592407"/>
                <a:ext cx="2145074" cy="595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s-I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is-I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4" y="4592407"/>
                <a:ext cx="2145074" cy="5951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 bwMode="auto">
          <a:xfrm>
            <a:off x="3368339" y="4833165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8048" y="4782702"/>
                <a:ext cx="391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is-I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48" y="4782702"/>
                <a:ext cx="391299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79" t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 bwMode="auto">
          <a:xfrm>
            <a:off x="2529011" y="5652820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6858" y="5592843"/>
                <a:ext cx="4701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858" y="5592843"/>
                <a:ext cx="470128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8" t="-217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 bwMode="auto">
          <a:xfrm>
            <a:off x="3149128" y="5451639"/>
            <a:ext cx="5031044" cy="59081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0789" y="6328135"/>
            <a:ext cx="581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What is the (continuous-time) alternative to </a:t>
            </a:r>
            <a:r>
              <a:rPr lang="en-US" sz="1600">
                <a:solidFill>
                  <a:srgbClr val="FF0000"/>
                </a:solidFill>
              </a:rPr>
              <a:t>difference equations?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1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PID Controllers: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code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091" y="2060378"/>
            <a:ext cx="7927058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y = 0 ;</a:t>
            </a:r>
          </a:p>
          <a:p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 = 0.5 ;</a:t>
            </a:r>
          </a:p>
          <a:p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r = 1 ;</a:t>
            </a:r>
          </a:p>
          <a:p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ki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 = 2 ;</a:t>
            </a:r>
          </a:p>
          <a:p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e = </a:t>
            </a:r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r-y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 ;</a:t>
            </a:r>
          </a:p>
          <a:p>
            <a:r>
              <a:rPr lang="uk-UA" sz="14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uk-UA" sz="1400" dirty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u = </a:t>
            </a:r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ki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*e ;</a:t>
            </a:r>
          </a:p>
          <a:p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8; </a:t>
            </a:r>
          </a:p>
          <a:p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i=2 ;</a:t>
            </a:r>
          </a:p>
          <a:p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(end)&lt;</a:t>
            </a:r>
            <a:r>
              <a:rPr lang="fr-FR" sz="1400" dirty="0" err="1"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1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sz="1400" dirty="0">
                <a:solidFill>
                  <a:srgbClr val="006600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fr-FR" sz="1400" dirty="0" err="1">
                <a:solidFill>
                  <a:srgbClr val="006600"/>
                </a:solidFill>
                <a:latin typeface="Courier" charset="0"/>
                <a:ea typeface="Courier" charset="0"/>
                <a:cs typeface="Courier" charset="0"/>
              </a:rPr>
              <a:t>Calculate</a:t>
            </a:r>
            <a:r>
              <a:rPr lang="fr-FR" sz="1400" dirty="0">
                <a:solidFill>
                  <a:srgbClr val="006600"/>
                </a:solidFill>
                <a:latin typeface="Courier" charset="0"/>
                <a:ea typeface="Courier" charset="0"/>
                <a:cs typeface="Courier" charset="0"/>
              </a:rPr>
              <a:t> state </a:t>
            </a:r>
            <a:r>
              <a:rPr lang="fr-FR" sz="1400" dirty="0" err="1">
                <a:solidFill>
                  <a:srgbClr val="006600"/>
                </a:solidFill>
                <a:latin typeface="Courier" charset="0"/>
                <a:ea typeface="Courier" charset="0"/>
                <a:cs typeface="Courier" charset="0"/>
              </a:rPr>
              <a:t>dynamics</a:t>
            </a:r>
            <a:endParaRPr lang="fr-FR" sz="1400" dirty="0">
              <a:solidFill>
                <a:srgbClr val="00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    y(i) = exp(-T)*y(i-1) + u(i-1) - exp(-T)*u(i-1) ;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Courier" charset="0"/>
                <a:ea typeface="Courier" charset="0"/>
                <a:cs typeface="Courier" charset="0"/>
              </a:rPr>
              <a:t>% Compute error</a:t>
            </a:r>
          </a:p>
          <a:p>
            <a:r>
              <a:rPr lang="it-IT" sz="1400" dirty="0">
                <a:latin typeface="Courier" charset="0"/>
                <a:ea typeface="Courier" charset="0"/>
                <a:cs typeface="Courier" charset="0"/>
              </a:rPr>
              <a:t>    e(i) = </a:t>
            </a:r>
            <a:r>
              <a:rPr lang="it-IT" sz="14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it-IT" sz="1400" dirty="0">
                <a:latin typeface="Courier" charset="0"/>
                <a:ea typeface="Courier" charset="0"/>
                <a:cs typeface="Courier" charset="0"/>
              </a:rPr>
              <a:t>-y(i) ;</a:t>
            </a:r>
          </a:p>
          <a:p>
            <a:r>
              <a:rPr lang="it-IT" sz="1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it-IT" sz="1400" dirty="0">
                <a:solidFill>
                  <a:srgbClr val="006600"/>
                </a:solidFill>
                <a:latin typeface="Courier" charset="0"/>
                <a:ea typeface="Courier" charset="0"/>
                <a:cs typeface="Courier" charset="0"/>
              </a:rPr>
              <a:t>% Compute control</a:t>
            </a:r>
          </a:p>
          <a:p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    u(i) = ki*e(i) + u(i-1) ;</a:t>
            </a:r>
          </a:p>
          <a:p>
            <a:r>
              <a:rPr lang="is-I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hu-HU" sz="1400" dirty="0">
                <a:latin typeface="Courier" charset="0"/>
                <a:ea typeface="Courier" charset="0"/>
                <a:cs typeface="Courier" charset="0"/>
              </a:rPr>
              <a:t>    t(i) = t(i-1)+T ;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    i = i + 1;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6271" y="2928551"/>
            <a:ext cx="273084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Simulating discrete-time systems is a lot easier than continuous-time systems.</a:t>
            </a:r>
          </a:p>
        </p:txBody>
      </p:sp>
    </p:spTree>
    <p:extLst>
      <p:ext uri="{BB962C8B-B14F-4D97-AF65-F5344CB8AC3E}">
        <p14:creationId xmlns:p14="http://schemas.microsoft.com/office/powerpoint/2010/main" val="34993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40" y="4100248"/>
            <a:ext cx="3596640" cy="2697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1" y="4086996"/>
            <a:ext cx="3596640" cy="2697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64" y="1389516"/>
            <a:ext cx="3596640" cy="2697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61" y="1389516"/>
            <a:ext cx="3596640" cy="2697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PID Controllers: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4218" y="3076833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1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0.5</a:t>
            </a:r>
            <a:endParaRPr lang="en-US" sz="15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932064" y="3076833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1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1.5</a:t>
            </a:r>
            <a:endParaRPr lang="en-US" sz="15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45491" y="4266162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1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3.0</a:t>
            </a:r>
            <a:endParaRPr lang="en-US" sz="15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61941" y="4334748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1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6.0</a:t>
            </a:r>
            <a:endParaRPr lang="en-US" sz="15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67519" y="3630831"/>
            <a:ext cx="16574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>
                <a:solidFill>
                  <a:srgbClr val="FF0000"/>
                </a:solidFill>
              </a:rPr>
              <a:t>Gains clearly have effect on system stability.</a:t>
            </a:r>
          </a:p>
        </p:txBody>
      </p:sp>
    </p:spTree>
    <p:extLst>
      <p:ext uri="{BB962C8B-B14F-4D97-AF65-F5344CB8AC3E}">
        <p14:creationId xmlns:p14="http://schemas.microsoft.com/office/powerpoint/2010/main" val="206739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16" y="4087405"/>
            <a:ext cx="3596640" cy="2697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" y="4067705"/>
            <a:ext cx="3596640" cy="2697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616" y="1390134"/>
            <a:ext cx="3596640" cy="2697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02" y="1390134"/>
            <a:ext cx="3596640" cy="2697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PID Controllers: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4218" y="3076833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0.4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5.0</a:t>
            </a:r>
            <a:endParaRPr lang="en-US" sz="15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932064" y="3076833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0.6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5.0</a:t>
            </a:r>
            <a:endParaRPr lang="en-US" sz="15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46709" y="5754404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0.8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5.0</a:t>
            </a:r>
            <a:endParaRPr lang="en-US" sz="15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01748" y="5754404"/>
            <a:ext cx="124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T</a:t>
            </a:r>
            <a:r>
              <a:rPr lang="en-US" sz="1500" dirty="0"/>
              <a:t> = 1 sec</a:t>
            </a:r>
          </a:p>
          <a:p>
            <a:r>
              <a:rPr lang="en-US" sz="1500" i="1" dirty="0"/>
              <a:t>K</a:t>
            </a:r>
            <a:r>
              <a:rPr lang="en-US" sz="1500" i="1" baseline="-25000" dirty="0"/>
              <a:t>I</a:t>
            </a:r>
            <a:r>
              <a:rPr lang="en-US" sz="1500" i="1" dirty="0"/>
              <a:t> = </a:t>
            </a:r>
            <a:r>
              <a:rPr lang="en-US" sz="1500" dirty="0"/>
              <a:t>5.0</a:t>
            </a:r>
            <a:endParaRPr lang="en-US" sz="15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68665" y="2638251"/>
            <a:ext cx="16574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>
                <a:solidFill>
                  <a:srgbClr val="FF0000"/>
                </a:solidFill>
              </a:rPr>
              <a:t>Timestep</a:t>
            </a:r>
            <a:r>
              <a:rPr lang="en-US" sz="1700" i="1" dirty="0">
                <a:solidFill>
                  <a:srgbClr val="FF0000"/>
                </a:solidFill>
              </a:rPr>
              <a:t> clearly has effect on system stability.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8688" y="4324949"/>
            <a:ext cx="18653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>
                <a:solidFill>
                  <a:srgbClr val="FF0000"/>
                </a:solidFill>
              </a:rPr>
              <a:t>Increasing T </a:t>
            </a:r>
            <a:r>
              <a:rPr lang="en-US" sz="1700" i="1">
                <a:solidFill>
                  <a:srgbClr val="FF0000"/>
                </a:solidFill>
              </a:rPr>
              <a:t>decreases stability of system.</a:t>
            </a:r>
            <a:endParaRPr lang="en-US" sz="17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5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continuous-time systems, control saturation typically slows down system response</a:t>
            </a:r>
          </a:p>
          <a:p>
            <a:r>
              <a:rPr lang="en-US" dirty="0"/>
              <a:t>Consider PI control of same system: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66718" y="3263539"/>
            <a:ext cx="2304235" cy="862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27495" y="3258776"/>
            <a:ext cx="1854931" cy="862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  <a:endCxn id="6" idx="1"/>
          </p:cNvCxnSpPr>
          <p:nvPr/>
        </p:nvCxnSpPr>
        <p:spPr bwMode="auto">
          <a:xfrm>
            <a:off x="4082426" y="3689783"/>
            <a:ext cx="984292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243203" y="3590564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Arrow Connector 5"/>
          <p:cNvCxnSpPr>
            <a:cxnSpLocks noChangeShapeType="1"/>
          </p:cNvCxnSpPr>
          <p:nvPr/>
        </p:nvCxnSpPr>
        <p:spPr bwMode="auto">
          <a:xfrm flipV="1">
            <a:off x="1332103" y="3774714"/>
            <a:ext cx="31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 flipV="1">
            <a:off x="935228" y="3682639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8"/>
          <p:cNvCxnSpPr>
            <a:cxnSpLocks noChangeShapeType="1"/>
          </p:cNvCxnSpPr>
          <p:nvPr/>
        </p:nvCxnSpPr>
        <p:spPr bwMode="auto">
          <a:xfrm>
            <a:off x="1268603" y="3617551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9"/>
          <p:cNvCxnSpPr>
            <a:cxnSpLocks noChangeShapeType="1"/>
          </p:cNvCxnSpPr>
          <p:nvPr/>
        </p:nvCxnSpPr>
        <p:spPr bwMode="auto">
          <a:xfrm rot="5400000">
            <a:off x="1269397" y="3626282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4729"/>
              </p:ext>
            </p:extLst>
          </p:nvPr>
        </p:nvGraphicFramePr>
        <p:xfrm>
          <a:off x="1147953" y="3447689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39700" progId="Equation.DSMT4">
                  <p:embed/>
                </p:oleObj>
              </mc:Choice>
              <mc:Fallback>
                <p:oleObj name="Equation" r:id="rId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53" y="3447689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60993"/>
              </p:ext>
            </p:extLst>
          </p:nvPr>
        </p:nvGraphicFramePr>
        <p:xfrm>
          <a:off x="1416241" y="3839801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101424" progId="Equation.DSMT4">
                  <p:embed/>
                </p:oleObj>
              </mc:Choice>
              <mc:Fallback>
                <p:oleObj name="Equation" r:id="rId4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241" y="3839801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29"/>
          <p:cNvCxnSpPr>
            <a:cxnSpLocks noChangeShapeType="1"/>
          </p:cNvCxnSpPr>
          <p:nvPr/>
        </p:nvCxnSpPr>
        <p:spPr bwMode="auto">
          <a:xfrm>
            <a:off x="7753541" y="3693751"/>
            <a:ext cx="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4"/>
          <p:cNvCxnSpPr>
            <a:cxnSpLocks noChangeShapeType="1"/>
          </p:cNvCxnSpPr>
          <p:nvPr/>
        </p:nvCxnSpPr>
        <p:spPr bwMode="auto">
          <a:xfrm flipV="1">
            <a:off x="7370953" y="3685814"/>
            <a:ext cx="703263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338328" y="3487376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8" name="Straight Connector 27"/>
          <p:cNvCxnSpPr>
            <a:cxnSpLocks noChangeShapeType="1"/>
          </p:cNvCxnSpPr>
          <p:nvPr/>
        </p:nvCxnSpPr>
        <p:spPr bwMode="auto">
          <a:xfrm flipH="1">
            <a:off x="1332103" y="4739914"/>
            <a:ext cx="6418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54"/>
          <p:cNvSpPr txBox="1">
            <a:spLocks noChangeArrowheads="1"/>
          </p:cNvSpPr>
          <p:nvPr/>
        </p:nvSpPr>
        <p:spPr bwMode="auto">
          <a:xfrm>
            <a:off x="8086916" y="3471501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87923" y="3392535"/>
                <a:ext cx="135594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23" y="3392535"/>
                <a:ext cx="1355949" cy="5167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41258" y="3375721"/>
                <a:ext cx="1908408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58" y="3375721"/>
                <a:ext cx="1908408" cy="6281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Straight Arrow Connector 201"/>
          <p:cNvCxnSpPr>
            <a:cxnSpLocks noChangeShapeType="1"/>
            <a:stCxn id="8" idx="6"/>
          </p:cNvCxnSpPr>
          <p:nvPr/>
        </p:nvCxnSpPr>
        <p:spPr bwMode="auto">
          <a:xfrm flipV="1">
            <a:off x="1427353" y="3673260"/>
            <a:ext cx="825024" cy="9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014071" y="5217253"/>
                <a:ext cx="212827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1" y="5217253"/>
                <a:ext cx="2128275" cy="576761"/>
              </a:xfrm>
              <a:prstGeom prst="rect">
                <a:avLst/>
              </a:prstGeom>
              <a:blipFill rotWithShape="0">
                <a:blip r:embed="rId9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ight Arrow 204"/>
          <p:cNvSpPr/>
          <p:nvPr/>
        </p:nvSpPr>
        <p:spPr bwMode="auto">
          <a:xfrm>
            <a:off x="3352120" y="5419798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4265919" y="5359040"/>
                <a:ext cx="4414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919" y="5359040"/>
                <a:ext cx="441428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29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ight Arrow 206"/>
          <p:cNvSpPr/>
          <p:nvPr/>
        </p:nvSpPr>
        <p:spPr bwMode="auto">
          <a:xfrm>
            <a:off x="2182859" y="6216353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3096657" y="6182885"/>
                <a:ext cx="5009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57" y="6182885"/>
                <a:ext cx="500919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032066" y="6149419"/>
                <a:ext cx="76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𝑘𝑇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66" y="6149419"/>
                <a:ext cx="76200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200" r="-72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ectangle 209"/>
          <p:cNvSpPr/>
          <p:nvPr/>
        </p:nvSpPr>
        <p:spPr bwMode="auto">
          <a:xfrm>
            <a:off x="2893930" y="6087633"/>
            <a:ext cx="5289949" cy="494143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/>
              <a:t>K</a:t>
            </a:r>
            <a:r>
              <a:rPr lang="en-US" i="1" baseline="-25000" dirty="0"/>
              <a:t>P</a:t>
            </a:r>
            <a:r>
              <a:rPr lang="en-US" i="1" dirty="0"/>
              <a:t> = </a:t>
            </a:r>
            <a:r>
              <a:rPr lang="en-US" dirty="0"/>
              <a:t>1.5, </a:t>
            </a:r>
            <a:r>
              <a:rPr lang="en-US" i="1" dirty="0"/>
              <a:t>K</a:t>
            </a:r>
            <a:r>
              <a:rPr lang="en-US" i="1" baseline="-25000" dirty="0"/>
              <a:t>I</a:t>
            </a:r>
            <a:r>
              <a:rPr lang="en-US" i="1" dirty="0"/>
              <a:t> = </a:t>
            </a:r>
            <a:r>
              <a:rPr lang="en-US" dirty="0"/>
              <a:t>1, </a:t>
            </a:r>
            <a:r>
              <a:rPr lang="en-US" i="1" dirty="0"/>
              <a:t>T</a:t>
            </a:r>
            <a:r>
              <a:rPr lang="en-US" dirty="0"/>
              <a:t> = 0.5 sec: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" y="2356866"/>
            <a:ext cx="451104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2356866"/>
            <a:ext cx="4511040" cy="3383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2184" y="2172200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Without Saturation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416" y="2162556"/>
            <a:ext cx="297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With Control </a:t>
            </a:r>
            <a:r>
              <a:rPr lang="en-US" b="1" dirty="0"/>
              <a:t>Saturation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647688" y="3703320"/>
            <a:ext cx="167132" cy="3177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225890" y="3422975"/>
            <a:ext cx="198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Saturation limit</a:t>
            </a:r>
          </a:p>
        </p:txBody>
      </p:sp>
    </p:spTree>
    <p:extLst>
      <p:ext uri="{BB962C8B-B14F-4D97-AF65-F5344CB8AC3E}">
        <p14:creationId xmlns:p14="http://schemas.microsoft.com/office/powerpoint/2010/main" val="7986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 Objectives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Derive the pulse transfer function of PID controller (transfer function of PID in z domain)</a:t>
            </a:r>
          </a:p>
          <a:p>
            <a:r>
              <a:rPr lang="en-US" altLang="en-US"/>
              <a:t>Be able to simulate discrete-time systems including feedback control elements</a:t>
            </a:r>
          </a:p>
          <a:p>
            <a:r>
              <a:rPr lang="en-US" altLang="en-US"/>
              <a:t>Simulate several discrete feedback systems and examine control performance</a:t>
            </a:r>
          </a:p>
          <a:p>
            <a:pPr lvl="1"/>
            <a:r>
              <a:rPr lang="en-US" altLang="en-US"/>
              <a:t>As a function of controller gains</a:t>
            </a:r>
          </a:p>
          <a:p>
            <a:pPr lvl="1"/>
            <a:r>
              <a:rPr lang="en-US" altLang="en-US"/>
              <a:t>As a function of sampling time</a:t>
            </a:r>
          </a:p>
          <a:p>
            <a:pPr lvl="1"/>
            <a:r>
              <a:rPr lang="en-US" altLang="en-US"/>
              <a:t>Examine tradeoffs</a:t>
            </a:r>
          </a:p>
          <a:p>
            <a:pPr lvl="1"/>
            <a:r>
              <a:rPr lang="en-US" altLang="en-US"/>
              <a:t>Discuss effects of control saturation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/>
              <a:t>K</a:t>
            </a:r>
            <a:r>
              <a:rPr lang="en-US" i="1" baseline="-25000" dirty="0"/>
              <a:t>P</a:t>
            </a:r>
            <a:r>
              <a:rPr lang="en-US" i="1" dirty="0"/>
              <a:t> = </a:t>
            </a:r>
            <a:r>
              <a:rPr lang="en-US" dirty="0"/>
              <a:t>1.5, </a:t>
            </a:r>
            <a:r>
              <a:rPr lang="en-US" i="1" dirty="0"/>
              <a:t>K</a:t>
            </a:r>
            <a:r>
              <a:rPr lang="en-US" i="1" baseline="-25000" dirty="0"/>
              <a:t>I</a:t>
            </a:r>
            <a:r>
              <a:rPr lang="en-US" i="1" dirty="0"/>
              <a:t> = </a:t>
            </a:r>
            <a:r>
              <a:rPr lang="en-US" dirty="0"/>
              <a:t>1, </a:t>
            </a:r>
            <a:r>
              <a:rPr lang="en-US" i="1" dirty="0"/>
              <a:t>T</a:t>
            </a:r>
            <a:r>
              <a:rPr lang="en-US" dirty="0"/>
              <a:t> = 0.5 sec: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0" y="2356866"/>
            <a:ext cx="4511040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2" y="2347222"/>
            <a:ext cx="4511040" cy="3383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2184" y="2172200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Without Saturation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4416" y="2162556"/>
            <a:ext cx="297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With Control </a:t>
            </a:r>
            <a:r>
              <a:rPr lang="en-US" b="1" dirty="0"/>
              <a:t>Saturation</a:t>
            </a:r>
          </a:p>
        </p:txBody>
      </p:sp>
    </p:spTree>
    <p:extLst>
      <p:ext uri="{BB962C8B-B14F-4D97-AF65-F5344CB8AC3E}">
        <p14:creationId xmlns:p14="http://schemas.microsoft.com/office/powerpoint/2010/main" val="27853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Controllers: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controllers only allow you to place closed-loop poles in specific area</a:t>
            </a:r>
          </a:p>
          <a:p>
            <a:r>
              <a:rPr lang="en-US" dirty="0"/>
              <a:t>Digital </a:t>
            </a:r>
            <a:r>
              <a:rPr lang="en-US" u="sng" dirty="0"/>
              <a:t>compensators</a:t>
            </a:r>
            <a:r>
              <a:rPr lang="en-US" dirty="0"/>
              <a:t> allow you to place pole(s) in specific desired locations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03294" y="4205371"/>
            <a:ext cx="2304235" cy="862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821628" y="4200608"/>
            <a:ext cx="1297374" cy="862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4119002" y="4631615"/>
            <a:ext cx="984292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5"/>
          <p:cNvCxnSpPr>
            <a:cxnSpLocks noChangeShapeType="1"/>
            <a:endCxn id="7" idx="1"/>
          </p:cNvCxnSpPr>
          <p:nvPr/>
        </p:nvCxnSpPr>
        <p:spPr bwMode="auto">
          <a:xfrm flipV="1">
            <a:off x="1467104" y="4631615"/>
            <a:ext cx="1354524" cy="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279779" y="4532396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Arrow Connector 5"/>
          <p:cNvCxnSpPr>
            <a:cxnSpLocks noChangeShapeType="1"/>
          </p:cNvCxnSpPr>
          <p:nvPr/>
        </p:nvCxnSpPr>
        <p:spPr bwMode="auto">
          <a:xfrm flipV="1">
            <a:off x="1368679" y="4716546"/>
            <a:ext cx="3175" cy="974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 flipV="1">
            <a:off x="971804" y="4624471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8"/>
          <p:cNvCxnSpPr>
            <a:cxnSpLocks noChangeShapeType="1"/>
          </p:cNvCxnSpPr>
          <p:nvPr/>
        </p:nvCxnSpPr>
        <p:spPr bwMode="auto">
          <a:xfrm>
            <a:off x="1305179" y="4559383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9"/>
          <p:cNvCxnSpPr>
            <a:cxnSpLocks noChangeShapeType="1"/>
          </p:cNvCxnSpPr>
          <p:nvPr/>
        </p:nvCxnSpPr>
        <p:spPr bwMode="auto">
          <a:xfrm rot="5400000">
            <a:off x="1305973" y="4568114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8287"/>
              </p:ext>
            </p:extLst>
          </p:nvPr>
        </p:nvGraphicFramePr>
        <p:xfrm>
          <a:off x="1184529" y="4389521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39700" progId="Equation.DSMT4">
                  <p:embed/>
                </p:oleObj>
              </mc:Choice>
              <mc:Fallback>
                <p:oleObj name="Equation" r:id="rId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529" y="4389521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54835"/>
              </p:ext>
            </p:extLst>
          </p:nvPr>
        </p:nvGraphicFramePr>
        <p:xfrm>
          <a:off x="1452817" y="4781633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101424" progId="Equation.DSMT4">
                  <p:embed/>
                </p:oleObj>
              </mc:Choice>
              <mc:Fallback>
                <p:oleObj name="Equation" r:id="rId4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817" y="4781633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29"/>
          <p:cNvCxnSpPr>
            <a:cxnSpLocks noChangeShapeType="1"/>
          </p:cNvCxnSpPr>
          <p:nvPr/>
        </p:nvCxnSpPr>
        <p:spPr bwMode="auto">
          <a:xfrm>
            <a:off x="7790117" y="4635583"/>
            <a:ext cx="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4"/>
          <p:cNvCxnSpPr>
            <a:cxnSpLocks noChangeShapeType="1"/>
          </p:cNvCxnSpPr>
          <p:nvPr/>
        </p:nvCxnSpPr>
        <p:spPr bwMode="auto">
          <a:xfrm flipV="1">
            <a:off x="7407529" y="4627646"/>
            <a:ext cx="703263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374904" y="4429208"/>
            <a:ext cx="693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8" name="Straight Connector 27"/>
          <p:cNvCxnSpPr>
            <a:cxnSpLocks noChangeShapeType="1"/>
          </p:cNvCxnSpPr>
          <p:nvPr/>
        </p:nvCxnSpPr>
        <p:spPr bwMode="auto">
          <a:xfrm flipH="1">
            <a:off x="1368679" y="5681746"/>
            <a:ext cx="6418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54"/>
          <p:cNvSpPr txBox="1">
            <a:spLocks noChangeArrowheads="1"/>
          </p:cNvSpPr>
          <p:nvPr/>
        </p:nvSpPr>
        <p:spPr bwMode="auto">
          <a:xfrm>
            <a:off x="8123492" y="4413333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" name="TextBox 57"/>
          <p:cNvSpPr txBox="1">
            <a:spLocks noChangeArrowheads="1"/>
          </p:cNvSpPr>
          <p:nvPr/>
        </p:nvSpPr>
        <p:spPr bwMode="auto">
          <a:xfrm>
            <a:off x="2512412" y="3703945"/>
            <a:ext cx="1928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</a:rPr>
              <a:t>Digital Compensator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74263" y="4386496"/>
                <a:ext cx="79085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63" y="4386496"/>
                <a:ext cx="790858" cy="4743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77834" y="4317553"/>
                <a:ext cx="1908408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34" y="4317553"/>
                <a:ext cx="1908408" cy="6281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57"/>
          <p:cNvSpPr txBox="1">
            <a:spLocks noChangeArrowheads="1"/>
          </p:cNvSpPr>
          <p:nvPr/>
        </p:nvSpPr>
        <p:spPr bwMode="auto">
          <a:xfrm>
            <a:off x="5210056" y="3715613"/>
            <a:ext cx="2105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sz="1600" dirty="0"/>
              <a:t>Plant with </a:t>
            </a:r>
            <a:r>
              <a:rPr lang="en-US" altLang="en-US" sz="1600"/>
              <a:t>ZOH input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2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Controllers: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Compensators allow you to shape frequency response of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208" y="2743200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Lead Compensators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208" y="4564856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 Compensators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1208" y="3485625"/>
                <a:ext cx="191103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485625"/>
                <a:ext cx="1911036" cy="52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6" y="3671362"/>
                <a:ext cx="1061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0</m:t>
                      </m:r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6" y="3671362"/>
                <a:ext cx="10617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72" r="-459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46274" y="3134701"/>
            <a:ext cx="421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Used for improving stability margins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Increases system bandwidth – system responds faster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May increase sensitivity to noise though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1414" y="5212105"/>
                <a:ext cx="1912639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14" y="5212105"/>
                <a:ext cx="1912639" cy="5670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08376" y="5333834"/>
                <a:ext cx="633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6" y="5333834"/>
                <a:ext cx="63376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r="-873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46274" y="4760607"/>
            <a:ext cx="4214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Reduces system gain at higher frequencies without reducing it at lower frequencies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Slows down system response, but less susceptibility to noise</a:t>
            </a:r>
          </a:p>
        </p:txBody>
      </p:sp>
    </p:spTree>
    <p:extLst>
      <p:ext uri="{BB962C8B-B14F-4D97-AF65-F5344CB8AC3E}">
        <p14:creationId xmlns:p14="http://schemas.microsoft.com/office/powerpoint/2010/main" val="99335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Controllers: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Compensators allow you to shape frequency response of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208" y="2743200"/>
            <a:ext cx="271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Lead-Lag Compensators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184" y="3339037"/>
                <a:ext cx="2714910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" y="3339037"/>
                <a:ext cx="2714910" cy="567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7087" y="4271022"/>
                <a:ext cx="1695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87" y="4271022"/>
                <a:ext cx="16955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659" t="-28889" r="-3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94060" y="3209192"/>
            <a:ext cx="4214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Formed by cascading lead and lag compensators together in series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Low-frequency gain can be increased (leads to reduction of steady-state error) while also allowing increases in system bandwidth and stability margins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3224" y="5740182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PID controller is actually special case of phase </a:t>
            </a:r>
            <a:r>
              <a:rPr lang="en-US" i="1">
                <a:solidFill>
                  <a:srgbClr val="0000FF"/>
                </a:solidFill>
              </a:rPr>
              <a:t>lead-lag compensator.</a:t>
            </a:r>
          </a:p>
        </p:txBody>
      </p:sp>
    </p:spTree>
    <p:extLst>
      <p:ext uri="{BB962C8B-B14F-4D97-AF65-F5344CB8AC3E}">
        <p14:creationId xmlns:p14="http://schemas.microsoft.com/office/powerpoint/2010/main" val="51462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a Mechatronic system which can be controlled through lead-lag compensation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667"/>
          <a:stretch/>
        </p:blipFill>
        <p:spPr>
          <a:xfrm>
            <a:off x="283464" y="2644741"/>
            <a:ext cx="2295144" cy="2530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54" y="2912916"/>
            <a:ext cx="2843624" cy="2016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4324" y="2775412"/>
            <a:ext cx="2872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Euler’s </a:t>
            </a:r>
            <a:r>
              <a:rPr lang="en-US" sz="1600"/>
              <a:t>Rotational Dynamics Equation: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29097" y="3521317"/>
                <a:ext cx="2479590" cy="569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97" y="3521317"/>
                <a:ext cx="2479590" cy="569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91471" y="4421340"/>
            <a:ext cx="3099816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i="1" dirty="0"/>
              <a:t>J</a:t>
            </a:r>
            <a:r>
              <a:rPr lang="en-US" sz="1400" dirty="0"/>
              <a:t> = inertia of head assembly</a:t>
            </a:r>
          </a:p>
          <a:p>
            <a:pPr>
              <a:spcAft>
                <a:spcPts val="400"/>
              </a:spcAft>
            </a:pPr>
            <a:r>
              <a:rPr lang="en-US" sz="1400" i="1" dirty="0"/>
              <a:t>C</a:t>
            </a:r>
            <a:r>
              <a:rPr lang="en-US" sz="1400" dirty="0"/>
              <a:t> = viscous damping </a:t>
            </a:r>
            <a:r>
              <a:rPr lang="en-US" sz="1400" dirty="0" err="1"/>
              <a:t>coeff</a:t>
            </a:r>
            <a:r>
              <a:rPr lang="en-US" sz="1400" dirty="0"/>
              <a:t>. of bearings</a:t>
            </a:r>
          </a:p>
          <a:p>
            <a:pPr>
              <a:spcAft>
                <a:spcPts val="400"/>
              </a:spcAft>
            </a:pPr>
            <a:r>
              <a:rPr lang="en-US" sz="1400" i="1" dirty="0"/>
              <a:t>K</a:t>
            </a:r>
            <a:r>
              <a:rPr lang="en-US" sz="1400" dirty="0"/>
              <a:t> = return spring constant</a:t>
            </a:r>
          </a:p>
          <a:p>
            <a:pPr>
              <a:spcAft>
                <a:spcPts val="400"/>
              </a:spcAft>
            </a:pPr>
            <a:r>
              <a:rPr lang="en-US" sz="1400" i="1" dirty="0"/>
              <a:t>K</a:t>
            </a:r>
            <a:r>
              <a:rPr lang="en-US" sz="1400" i="1" baseline="-25000" dirty="0"/>
              <a:t>i</a:t>
            </a:r>
            <a:r>
              <a:rPr lang="en-US" sz="1400" dirty="0"/>
              <a:t> = motor torque constant</a:t>
            </a:r>
          </a:p>
          <a:p>
            <a:pPr>
              <a:spcAft>
                <a:spcPts val="400"/>
              </a:spcAft>
            </a:pPr>
            <a:r>
              <a:rPr lang="en-US" sz="1400" dirty="0"/>
              <a:t>𝜃 = angular position of read head</a:t>
            </a:r>
          </a:p>
          <a:p>
            <a:pPr>
              <a:spcAft>
                <a:spcPts val="400"/>
              </a:spcAft>
            </a:pPr>
            <a:r>
              <a:rPr lang="en-US" sz="1400" i="1" dirty="0" err="1"/>
              <a:t>i</a:t>
            </a:r>
            <a:r>
              <a:rPr lang="en-US" sz="1400" i="1" dirty="0"/>
              <a:t> =</a:t>
            </a:r>
            <a:r>
              <a:rPr lang="en-US" sz="1400" dirty="0"/>
              <a:t> input current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7297" y="5767144"/>
            <a:ext cx="224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function from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to 𝜃(</a:t>
            </a:r>
            <a:r>
              <a:rPr lang="en-US" i="1" dirty="0"/>
              <a:t>s</a:t>
            </a:r>
            <a:r>
              <a:rPr lang="en-US" dirty="0"/>
              <a:t>)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337976" y="5962567"/>
            <a:ext cx="481263" cy="255483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7748" y="5782610"/>
                <a:ext cx="2126544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𝐶𝑠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48" y="5782610"/>
                <a:ext cx="2126544" cy="560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a Mechatronic system which can be controlled through lead-lag compensation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667"/>
          <a:stretch/>
        </p:blipFill>
        <p:spPr>
          <a:xfrm>
            <a:off x="283464" y="2644741"/>
            <a:ext cx="2295144" cy="2530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5244" y="2753885"/>
                <a:ext cx="2479590" cy="569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44" y="2753885"/>
                <a:ext cx="2479590" cy="569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819239" y="3671026"/>
            <a:ext cx="3099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i="1" dirty="0"/>
              <a:t>J</a:t>
            </a:r>
            <a:r>
              <a:rPr lang="en-US" sz="1400" dirty="0"/>
              <a:t> = 0.01 kg-m</a:t>
            </a:r>
            <a:r>
              <a:rPr lang="en-US" sz="1400" baseline="30000" dirty="0"/>
              <a:t>2</a:t>
            </a:r>
            <a:endParaRPr lang="en-US" sz="1400" dirty="0"/>
          </a:p>
          <a:p>
            <a:pPr>
              <a:spcAft>
                <a:spcPts val="400"/>
              </a:spcAft>
            </a:pPr>
            <a:r>
              <a:rPr lang="en-US" sz="1400" i="1" dirty="0"/>
              <a:t>C</a:t>
            </a:r>
            <a:r>
              <a:rPr lang="en-US" sz="1400" dirty="0"/>
              <a:t> = 0.004 N-m/(rad/s)</a:t>
            </a:r>
          </a:p>
          <a:p>
            <a:pPr>
              <a:spcAft>
                <a:spcPts val="400"/>
              </a:spcAft>
            </a:pPr>
            <a:r>
              <a:rPr lang="en-US" sz="1400" i="1" dirty="0"/>
              <a:t>K</a:t>
            </a:r>
            <a:r>
              <a:rPr lang="en-US" sz="1400" dirty="0"/>
              <a:t> = 10 N-m/rad</a:t>
            </a:r>
          </a:p>
          <a:p>
            <a:pPr>
              <a:spcAft>
                <a:spcPts val="400"/>
              </a:spcAft>
            </a:pPr>
            <a:r>
              <a:rPr lang="en-US" sz="1400" i="1" dirty="0"/>
              <a:t>K</a:t>
            </a:r>
            <a:r>
              <a:rPr lang="en-US" sz="1400" i="1" baseline="-25000" dirty="0"/>
              <a:t>i</a:t>
            </a:r>
            <a:r>
              <a:rPr lang="en-US" sz="1400" dirty="0"/>
              <a:t> = 0.05 N-m/mA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993571" y="4199181"/>
            <a:ext cx="481263" cy="255483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0300" y="4061625"/>
                <a:ext cx="29829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is-I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is-I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0.01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+0.004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00" y="4061625"/>
                <a:ext cx="2982931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59686" y="3517137"/>
            <a:ext cx="265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00FF"/>
                </a:solidFill>
              </a:rPr>
              <a:t>Open-Loop </a:t>
            </a:r>
            <a:r>
              <a:rPr lang="en-US" sz="1400" b="1" u="sng">
                <a:solidFill>
                  <a:srgbClr val="0000FF"/>
                </a:solidFill>
              </a:rPr>
              <a:t>Transfer Function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568902" y="5275436"/>
            <a:ext cx="1674598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88410" y="5275436"/>
            <a:ext cx="922337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7" name="Straight Arrow Connector 5"/>
          <p:cNvCxnSpPr>
            <a:cxnSpLocks noChangeShapeType="1"/>
          </p:cNvCxnSpPr>
          <p:nvPr/>
        </p:nvCxnSpPr>
        <p:spPr bwMode="auto">
          <a:xfrm>
            <a:off x="2496268" y="5575474"/>
            <a:ext cx="474663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1796047" y="5564361"/>
            <a:ext cx="3627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608722" y="5464349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20" name="Straight Arrow Connector 5"/>
          <p:cNvCxnSpPr>
            <a:cxnSpLocks noChangeShapeType="1"/>
          </p:cNvCxnSpPr>
          <p:nvPr/>
        </p:nvCxnSpPr>
        <p:spPr bwMode="auto">
          <a:xfrm flipV="1">
            <a:off x="1697621" y="5648500"/>
            <a:ext cx="3176" cy="9250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"/>
          <p:cNvCxnSpPr>
            <a:cxnSpLocks noChangeShapeType="1"/>
          </p:cNvCxnSpPr>
          <p:nvPr/>
        </p:nvCxnSpPr>
        <p:spPr bwMode="auto">
          <a:xfrm flipV="1">
            <a:off x="1300747" y="5556424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18"/>
          <p:cNvCxnSpPr>
            <a:cxnSpLocks noChangeShapeType="1"/>
          </p:cNvCxnSpPr>
          <p:nvPr/>
        </p:nvCxnSpPr>
        <p:spPr bwMode="auto">
          <a:xfrm>
            <a:off x="1634122" y="5491336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19"/>
          <p:cNvCxnSpPr>
            <a:cxnSpLocks noChangeShapeType="1"/>
          </p:cNvCxnSpPr>
          <p:nvPr/>
        </p:nvCxnSpPr>
        <p:spPr bwMode="auto">
          <a:xfrm rot="5400000">
            <a:off x="1634916" y="5500067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22728"/>
              </p:ext>
            </p:extLst>
          </p:nvPr>
        </p:nvGraphicFramePr>
        <p:xfrm>
          <a:off x="1513472" y="532147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139700" progId="Equation.DSMT4">
                  <p:embed/>
                </p:oleObj>
              </mc:Choice>
              <mc:Fallback>
                <p:oleObj name="Equation" r:id="rId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472" y="5321474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0814"/>
              </p:ext>
            </p:extLst>
          </p:nvPr>
        </p:nvGraphicFramePr>
        <p:xfrm>
          <a:off x="1781760" y="5713586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80" imgH="101424" progId="Equation.DSMT4">
                  <p:embed/>
                </p:oleObj>
              </mc:Choice>
              <mc:Fallback>
                <p:oleObj name="Equation" r:id="rId8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760" y="5713586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7"/>
          <p:cNvCxnSpPr>
            <a:cxnSpLocks noChangeShapeType="1"/>
            <a:stCxn id="45" idx="1"/>
          </p:cNvCxnSpPr>
          <p:nvPr/>
        </p:nvCxnSpPr>
        <p:spPr bwMode="auto">
          <a:xfrm flipH="1" flipV="1">
            <a:off x="1697622" y="6565645"/>
            <a:ext cx="32901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9"/>
          <p:cNvCxnSpPr>
            <a:cxnSpLocks noChangeShapeType="1"/>
          </p:cNvCxnSpPr>
          <p:nvPr/>
        </p:nvCxnSpPr>
        <p:spPr bwMode="auto">
          <a:xfrm>
            <a:off x="7576875" y="5589761"/>
            <a:ext cx="0" cy="9837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34"/>
          <p:cNvCxnSpPr>
            <a:cxnSpLocks noChangeShapeType="1"/>
          </p:cNvCxnSpPr>
          <p:nvPr/>
        </p:nvCxnSpPr>
        <p:spPr bwMode="auto">
          <a:xfrm flipV="1">
            <a:off x="7243500" y="5584999"/>
            <a:ext cx="9572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4"/>
          <p:cNvSpPr txBox="1">
            <a:spLocks noChangeArrowheads="1"/>
          </p:cNvSpPr>
          <p:nvPr/>
        </p:nvSpPr>
        <p:spPr bwMode="auto">
          <a:xfrm>
            <a:off x="8283312" y="5435774"/>
            <a:ext cx="576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400" i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" name="TextBox 54"/>
          <p:cNvSpPr txBox="1">
            <a:spLocks noChangeArrowheads="1"/>
          </p:cNvSpPr>
          <p:nvPr/>
        </p:nvSpPr>
        <p:spPr bwMode="auto">
          <a:xfrm>
            <a:off x="813385" y="5410374"/>
            <a:ext cx="693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R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)</a:t>
            </a:r>
          </a:p>
        </p:txBody>
      </p:sp>
      <p:cxnSp>
        <p:nvCxnSpPr>
          <p:cNvPr id="31" name="Straight Arrow Connector 5"/>
          <p:cNvCxnSpPr>
            <a:cxnSpLocks noChangeShapeType="1"/>
          </p:cNvCxnSpPr>
          <p:nvPr/>
        </p:nvCxnSpPr>
        <p:spPr bwMode="auto">
          <a:xfrm>
            <a:off x="5110747" y="5586586"/>
            <a:ext cx="458155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5"/>
          <p:cNvCxnSpPr>
            <a:cxnSpLocks noChangeShapeType="1"/>
          </p:cNvCxnSpPr>
          <p:nvPr/>
        </p:nvCxnSpPr>
        <p:spPr bwMode="auto">
          <a:xfrm>
            <a:off x="3818522" y="5581824"/>
            <a:ext cx="3698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997378" y="5354811"/>
            <a:ext cx="821143" cy="4699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36" name="Straight Arrow Connector 5"/>
          <p:cNvCxnSpPr>
            <a:cxnSpLocks noChangeShapeType="1"/>
          </p:cNvCxnSpPr>
          <p:nvPr/>
        </p:nvCxnSpPr>
        <p:spPr bwMode="auto">
          <a:xfrm flipV="1">
            <a:off x="2151040" y="5456096"/>
            <a:ext cx="311150" cy="109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99183" y="5395053"/>
                <a:ext cx="429861" cy="397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3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3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83" y="5395053"/>
                <a:ext cx="429861" cy="397096"/>
              </a:xfrm>
              <a:prstGeom prst="rect">
                <a:avLst/>
              </a:prstGeom>
              <a:blipFill rotWithShape="0">
                <a:blip r:embed="rId10"/>
                <a:stretch>
                  <a:fillRect l="-4286" r="-114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601283" y="5309915"/>
                <a:ext cx="1643014" cy="446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0.01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+0.004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283" y="5309915"/>
                <a:ext cx="1643014" cy="446084"/>
              </a:xfrm>
              <a:prstGeom prst="rect">
                <a:avLst/>
              </a:prstGeom>
              <a:blipFill rotWithShape="0"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941219" y="5872337"/>
            <a:ext cx="929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Digital Compensator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58577" y="5898138"/>
            <a:ext cx="929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Zero </a:t>
            </a:r>
            <a:r>
              <a:rPr lang="en-US" sz="1100"/>
              <a:t>Order Hold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93588" y="5976524"/>
            <a:ext cx="929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Plant</a:t>
            </a:r>
            <a:endParaRPr lang="en-US" sz="1100" dirty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987815" y="6386512"/>
            <a:ext cx="581087" cy="38322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47" name="Straight Connector 27"/>
          <p:cNvCxnSpPr>
            <a:cxnSpLocks noChangeShapeType="1"/>
          </p:cNvCxnSpPr>
          <p:nvPr/>
        </p:nvCxnSpPr>
        <p:spPr bwMode="auto">
          <a:xfrm flipH="1">
            <a:off x="5559378" y="6563563"/>
            <a:ext cx="2017497" cy="99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040191" y="6393458"/>
                <a:ext cx="506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191" y="6393458"/>
                <a:ext cx="5069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267512" y="5358223"/>
                <a:ext cx="790986" cy="463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𝑇𝑠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12" y="5358223"/>
                <a:ext cx="790986" cy="4630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9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compute the PTF for this system with </a:t>
            </a:r>
            <a:r>
              <a:rPr lang="en-US" i="1" dirty="0"/>
              <a:t>T</a:t>
            </a:r>
            <a:r>
              <a:rPr lang="en-US" dirty="0"/>
              <a:t> = 0.005 sec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07030" y="2687684"/>
            <a:ext cx="1674598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926538" y="2687684"/>
            <a:ext cx="922337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Arrow Connector 34"/>
          <p:cNvCxnSpPr>
            <a:cxnSpLocks noChangeShapeType="1"/>
          </p:cNvCxnSpPr>
          <p:nvPr/>
        </p:nvCxnSpPr>
        <p:spPr bwMode="auto">
          <a:xfrm>
            <a:off x="5981628" y="2997247"/>
            <a:ext cx="547188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600816" y="2840084"/>
            <a:ext cx="576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400" i="1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48875" y="2998834"/>
            <a:ext cx="458155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5"/>
          <p:cNvCxnSpPr>
            <a:cxnSpLocks noChangeShapeType="1"/>
          </p:cNvCxnSpPr>
          <p:nvPr/>
        </p:nvCxnSpPr>
        <p:spPr bwMode="auto">
          <a:xfrm>
            <a:off x="2556650" y="2994072"/>
            <a:ext cx="3698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39411" y="2722163"/>
                <a:ext cx="1643014" cy="446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0.01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+0.004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11" y="2722163"/>
                <a:ext cx="1643014" cy="446084"/>
              </a:xfrm>
              <a:prstGeom prst="rect">
                <a:avLst/>
              </a:prstGeom>
              <a:blipFill rotWithShape="0">
                <a:blip r:embed="rId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036129" y="2804253"/>
            <a:ext cx="576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U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400" i="1" dirty="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13844" y="2768883"/>
                <a:ext cx="790986" cy="463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𝑇𝑠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844" y="2768883"/>
                <a:ext cx="790986" cy="463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 bwMode="auto">
          <a:xfrm rot="5400000">
            <a:off x="4268751" y="2255619"/>
            <a:ext cx="352124" cy="3073630"/>
          </a:xfrm>
          <a:prstGeom prst="rightBrace">
            <a:avLst>
              <a:gd name="adj1" fmla="val 57114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3088" y="4023360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z</a:t>
            </a:r>
            <a:r>
              <a:rPr lang="en-US"/>
              <a:t>)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633066"/>
                <a:ext cx="8398518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f>
                            <m:fPr>
                              <m:ctrlPr>
                                <a:rPr lang="bg-B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0.01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+0.004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0.01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+0.004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+10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33066"/>
                <a:ext cx="8398518" cy="6281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56459" y="5628197"/>
                <a:ext cx="3295133" cy="656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6.233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+6.299×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−1.973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+0.998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59" y="5628197"/>
                <a:ext cx="3295133" cy="6566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12392" y="5725008"/>
            <a:ext cx="201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Partial fractions expansion, </a:t>
            </a:r>
            <a:r>
              <a:rPr lang="en-US" sz="1400" dirty="0" err="1"/>
              <a:t>etc</a:t>
            </a:r>
            <a:r>
              <a:rPr lang="is-IS" sz="1400" dirty="0"/>
              <a:t>…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972550" y="5986618"/>
            <a:ext cx="366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485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difference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5972" y="2294281"/>
                <a:ext cx="1733102" cy="601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2" y="2294281"/>
                <a:ext cx="1733102" cy="6018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2910581" y="2477628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24380" y="2416870"/>
                <a:ext cx="3464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80" y="2416870"/>
                <a:ext cx="34648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54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 bwMode="auto">
          <a:xfrm>
            <a:off x="2910581" y="3125459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4379" y="3091991"/>
                <a:ext cx="381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latin typeface="Cambria Math" charset="0"/>
                        </a:rPr>
                        <m:t>𝑒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79" y="3091991"/>
                <a:ext cx="38111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3621652" y="2996739"/>
            <a:ext cx="4123315" cy="494143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3916322"/>
                <a:ext cx="4234685" cy="59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6.233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+6.29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9×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−1.973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+0.998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6322"/>
                <a:ext cx="4234685" cy="59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 bwMode="auto">
          <a:xfrm>
            <a:off x="375929" y="5060167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59656" y="4990155"/>
                <a:ext cx="7668219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1−1.973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+0.998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is-I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6.233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+6.29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9×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56" y="4990155"/>
                <a:ext cx="7668219" cy="280077"/>
              </a:xfrm>
              <a:prstGeom prst="rect">
                <a:avLst/>
              </a:prstGeom>
              <a:blipFill rotWithShape="0">
                <a:blip r:embed="rId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 bwMode="auto">
          <a:xfrm>
            <a:off x="375928" y="6105768"/>
            <a:ext cx="506627" cy="210065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05862" y="6073895"/>
                <a:ext cx="7684796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1.973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0.998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is-I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−2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6.233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−5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+6.29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9×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−5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62" y="6073895"/>
                <a:ext cx="7684796" cy="249043"/>
              </a:xfrm>
              <a:prstGeom prst="rect">
                <a:avLst/>
              </a:prstGeom>
              <a:blipFill rotWithShape="0">
                <a:blip r:embed="rId7"/>
                <a:stretch>
                  <a:fillRect l="-159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1106130" y="5915393"/>
            <a:ext cx="7864134" cy="59081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1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this system: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28" y="1965960"/>
            <a:ext cx="8503920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r = 1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T = 0.005 ;</a:t>
            </a:r>
          </a:p>
          <a:p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alpha = -0.85 ;  %-.85</a:t>
            </a:r>
          </a:p>
          <a:p>
            <a:r>
              <a:rPr lang="de-DE" sz="950" dirty="0" err="1">
                <a:latin typeface="Courier" charset="0"/>
                <a:ea typeface="Courier" charset="0"/>
                <a:cs typeface="Courier" charset="0"/>
              </a:rPr>
              <a:t>beta</a:t>
            </a:r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 = 0 ;       %0</a:t>
            </a:r>
          </a:p>
          <a:p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b = -1.973 ;</a:t>
            </a:r>
          </a:p>
          <a:p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c = 0.998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A = 6.233e-05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B = 6.229e-05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t(1) = 0;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t(2) = T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y(1) = 0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e(1) = r-y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u(1) = e(1)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y(2) = -b*y(1) + A*u(1)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e(2) = r-y(2)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u(2) = alpha*e(1) + e(2) -beta*u(1)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nb-NO" sz="950" dirty="0" err="1"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nb-NO" sz="950" dirty="0">
                <a:latin typeface="Courier" charset="0"/>
                <a:ea typeface="Courier" charset="0"/>
                <a:cs typeface="Courier" charset="0"/>
              </a:rPr>
              <a:t> = 0.12; </a:t>
            </a:r>
          </a:p>
          <a:p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i=3 ;</a:t>
            </a:r>
          </a:p>
          <a:p>
            <a:r>
              <a:rPr lang="fr-FR" sz="950" dirty="0" err="1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95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(end)&lt;</a:t>
            </a:r>
            <a:r>
              <a:rPr lang="fr-FR" sz="950" dirty="0" err="1"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95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sz="950" dirty="0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fr-FR" sz="950" dirty="0" err="1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Calculate</a:t>
            </a:r>
            <a:r>
              <a:rPr lang="fr-FR" sz="950" dirty="0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 state </a:t>
            </a:r>
            <a:r>
              <a:rPr lang="fr-FR" sz="950" dirty="0" err="1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dynamics</a:t>
            </a:r>
            <a:endParaRPr lang="fr-FR" sz="950" dirty="0">
              <a:solidFill>
                <a:srgbClr val="3CA64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    y(i) = -b*y(i-1) - c*y(i-2) + A*u(i-1) + B*u(i-2) ;</a:t>
            </a:r>
          </a:p>
          <a:p>
            <a:r>
              <a:rPr lang="en-US" sz="95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950" dirty="0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% Compute error</a:t>
            </a:r>
          </a:p>
          <a:p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950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(i) = </a:t>
            </a:r>
            <a:r>
              <a:rPr lang="de-DE" sz="950" dirty="0" err="1">
                <a:latin typeface="Courier" charset="0"/>
                <a:ea typeface="Courier" charset="0"/>
                <a:cs typeface="Courier" charset="0"/>
              </a:rPr>
              <a:t>r-y</a:t>
            </a:r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(i)*4.07e3 ;    </a:t>
            </a:r>
          </a:p>
          <a:p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de-DE" sz="950" dirty="0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 % </a:t>
            </a:r>
            <a:r>
              <a:rPr lang="de-DE" sz="950" dirty="0" err="1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Compute</a:t>
            </a:r>
            <a:r>
              <a:rPr lang="de-DE" sz="950" dirty="0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950" dirty="0" err="1">
                <a:solidFill>
                  <a:srgbClr val="3CA642"/>
                </a:solidFill>
                <a:latin typeface="Courier" charset="0"/>
                <a:ea typeface="Courier" charset="0"/>
                <a:cs typeface="Courier" charset="0"/>
              </a:rPr>
              <a:t>control</a:t>
            </a:r>
            <a:endParaRPr lang="de-DE" sz="950" dirty="0">
              <a:solidFill>
                <a:srgbClr val="3CA64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    u(i) = alpha*e(i-1) + e(i) -beta*u(i-1) ;</a:t>
            </a:r>
          </a:p>
          <a:p>
            <a:r>
              <a:rPr lang="is-IS" sz="95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hu-HU" sz="950" dirty="0">
                <a:latin typeface="Courier" charset="0"/>
                <a:ea typeface="Courier" charset="0"/>
                <a:cs typeface="Courier" charset="0"/>
              </a:rPr>
              <a:t>    t(i) = t(i-1)+T ;</a:t>
            </a:r>
          </a:p>
          <a:p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    i = i + 1;</a:t>
            </a:r>
          </a:p>
          <a:p>
            <a:r>
              <a:rPr lang="de-DE" sz="950" dirty="0">
                <a:latin typeface="Courier" charset="0"/>
                <a:ea typeface="Courier" charset="0"/>
                <a:cs typeface="Courier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6891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apply a step input to the </a:t>
            </a:r>
            <a:r>
              <a:rPr lang="en-US" u="sng" dirty="0"/>
              <a:t>open loop</a:t>
            </a:r>
            <a:r>
              <a:rPr lang="en-US" dirty="0"/>
              <a:t> system and examine response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82854" y="2650891"/>
            <a:ext cx="2472990" cy="862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991297" y="3043003"/>
            <a:ext cx="604446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34"/>
          <p:cNvCxnSpPr>
            <a:cxnSpLocks noChangeShapeType="1"/>
            <a:endCxn id="8" idx="1"/>
          </p:cNvCxnSpPr>
          <p:nvPr/>
        </p:nvCxnSpPr>
        <p:spPr bwMode="auto">
          <a:xfrm flipV="1">
            <a:off x="4044224" y="3081897"/>
            <a:ext cx="54864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54"/>
          <p:cNvSpPr txBox="1">
            <a:spLocks noChangeArrowheads="1"/>
          </p:cNvSpPr>
          <p:nvPr/>
        </p:nvSpPr>
        <p:spPr bwMode="auto">
          <a:xfrm>
            <a:off x="4591432" y="2897747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" name="TextBox 54"/>
          <p:cNvSpPr txBox="1">
            <a:spLocks noChangeArrowheads="1"/>
          </p:cNvSpPr>
          <p:nvPr/>
        </p:nvSpPr>
        <p:spPr bwMode="auto">
          <a:xfrm>
            <a:off x="353529" y="2849030"/>
            <a:ext cx="69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Times New Roman" charset="0"/>
              </a:rPr>
              <a:t>U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800" i="1" dirty="0">
                <a:solidFill>
                  <a:srgbClr val="000000"/>
                </a:solidFill>
                <a:latin typeface="Times New Roman" charset="0"/>
              </a:rPr>
              <a:t>z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800" i="1" dirty="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44671" y="2811903"/>
                <a:ext cx="2411173" cy="531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6.233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+6.299×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−1.973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+0.998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71" y="2811903"/>
                <a:ext cx="2411173" cy="5312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6142"/>
            <a:ext cx="4173718" cy="3130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432" y="4510660"/>
            <a:ext cx="2888488" cy="216636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 bwMode="auto">
          <a:xfrm>
            <a:off x="1293520" y="4507992"/>
            <a:ext cx="351151" cy="12801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20" idx="6"/>
            <a:endCxn id="19" idx="1"/>
          </p:cNvCxnSpPr>
          <p:nvPr/>
        </p:nvCxnSpPr>
        <p:spPr bwMode="auto">
          <a:xfrm>
            <a:off x="1644671" y="5148072"/>
            <a:ext cx="2946761" cy="44577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68808" y="2555610"/>
            <a:ext cx="302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Response is highly oscillatory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Indicates the system is very underdamped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Need to design compensator that adds more damping</a:t>
            </a:r>
          </a:p>
        </p:txBody>
      </p:sp>
    </p:spTree>
    <p:extLst>
      <p:ext uri="{BB962C8B-B14F-4D97-AF65-F5344CB8AC3E}">
        <p14:creationId xmlns:p14="http://schemas.microsoft.com/office/powerpoint/2010/main" val="150628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Pulse Transfer Functions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 from last lecture that </a:t>
            </a:r>
            <a:r>
              <a:rPr lang="en-US" altLang="en-US" u="sng"/>
              <a:t>pulse transfer function</a:t>
            </a:r>
            <a:r>
              <a:rPr lang="en-US" altLang="en-US"/>
              <a:t> is the z-domain transfer function for a system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888038" y="3757613"/>
            <a:ext cx="892175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6011863" y="3797300"/>
          <a:ext cx="6397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444307" progId="Equation.DSMT4">
                  <p:embed/>
                </p:oleObj>
              </mc:Choice>
              <mc:Fallback>
                <p:oleObj name="Equation" r:id="rId2" imgW="520474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97300"/>
                        <a:ext cx="6397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4275138" y="3757613"/>
            <a:ext cx="922337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8438" name="Straight Arrow Connector 5"/>
          <p:cNvCxnSpPr>
            <a:cxnSpLocks noChangeShapeType="1"/>
          </p:cNvCxnSpPr>
          <p:nvPr/>
        </p:nvCxnSpPr>
        <p:spPr bwMode="auto">
          <a:xfrm>
            <a:off x="2809875" y="4057650"/>
            <a:ext cx="474663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14"/>
          <p:cNvCxnSpPr>
            <a:cxnSpLocks noChangeShapeType="1"/>
          </p:cNvCxnSpPr>
          <p:nvPr/>
        </p:nvCxnSpPr>
        <p:spPr bwMode="auto">
          <a:xfrm flipV="1">
            <a:off x="1882775" y="4046538"/>
            <a:ext cx="6223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Oval 15"/>
          <p:cNvSpPr>
            <a:spLocks noChangeArrowheads="1"/>
          </p:cNvSpPr>
          <p:nvPr/>
        </p:nvSpPr>
        <p:spPr bwMode="auto">
          <a:xfrm>
            <a:off x="1695450" y="3946525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8441" name="Straight Arrow Connector 5"/>
          <p:cNvCxnSpPr>
            <a:cxnSpLocks noChangeShapeType="1"/>
          </p:cNvCxnSpPr>
          <p:nvPr/>
        </p:nvCxnSpPr>
        <p:spPr bwMode="auto">
          <a:xfrm flipV="1">
            <a:off x="1387475" y="4038600"/>
            <a:ext cx="307975" cy="7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Connector 18"/>
          <p:cNvCxnSpPr>
            <a:cxnSpLocks noChangeShapeType="1"/>
          </p:cNvCxnSpPr>
          <p:nvPr/>
        </p:nvCxnSpPr>
        <p:spPr bwMode="auto">
          <a:xfrm>
            <a:off x="1720850" y="3973513"/>
            <a:ext cx="12700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Straight Connector 19"/>
          <p:cNvCxnSpPr>
            <a:cxnSpLocks noChangeShapeType="1"/>
          </p:cNvCxnSpPr>
          <p:nvPr/>
        </p:nvCxnSpPr>
        <p:spPr bwMode="auto">
          <a:xfrm rot="5400000">
            <a:off x="1721644" y="3982244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444" name="Object 20"/>
          <p:cNvGraphicFramePr>
            <a:graphicFrameLocks noChangeAspect="1"/>
          </p:cNvGraphicFramePr>
          <p:nvPr/>
        </p:nvGraphicFramePr>
        <p:xfrm>
          <a:off x="1600200" y="38036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139700" progId="Equation.DSMT4">
                  <p:embed/>
                </p:oleObj>
              </mc:Choice>
              <mc:Fallback>
                <p:oleObj name="Equation" r:id="rId4" imgW="139700" imgH="139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036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21"/>
          <p:cNvGraphicFramePr>
            <a:graphicFrameLocks noChangeAspect="1"/>
          </p:cNvGraphicFramePr>
          <p:nvPr/>
        </p:nvGraphicFramePr>
        <p:xfrm>
          <a:off x="1868488" y="4195763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80" imgH="101424" progId="Equation.DSMT4">
                  <p:embed/>
                </p:oleObj>
              </mc:Choice>
              <mc:Fallback>
                <p:oleObj name="Equation" r:id="rId6" imgW="126780" imgH="1014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4195763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6" name="Straight Arrow Connector 34"/>
          <p:cNvCxnSpPr>
            <a:cxnSpLocks noChangeShapeType="1"/>
          </p:cNvCxnSpPr>
          <p:nvPr/>
        </p:nvCxnSpPr>
        <p:spPr bwMode="auto">
          <a:xfrm flipV="1">
            <a:off x="6780213" y="4065588"/>
            <a:ext cx="9572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Box 14"/>
          <p:cNvSpPr txBox="1">
            <a:spLocks noChangeArrowheads="1"/>
          </p:cNvSpPr>
          <p:nvPr/>
        </p:nvSpPr>
        <p:spPr bwMode="auto">
          <a:xfrm>
            <a:off x="7820025" y="3917950"/>
            <a:ext cx="576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4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48" name="TextBox 54"/>
          <p:cNvSpPr txBox="1">
            <a:spLocks noChangeArrowheads="1"/>
          </p:cNvSpPr>
          <p:nvPr/>
        </p:nvSpPr>
        <p:spPr bwMode="auto">
          <a:xfrm>
            <a:off x="900113" y="3892550"/>
            <a:ext cx="693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R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)</a:t>
            </a:r>
          </a:p>
        </p:txBody>
      </p:sp>
      <p:cxnSp>
        <p:nvCxnSpPr>
          <p:cNvPr id="18449" name="Straight Arrow Connector 5"/>
          <p:cNvCxnSpPr>
            <a:cxnSpLocks noChangeShapeType="1"/>
          </p:cNvCxnSpPr>
          <p:nvPr/>
        </p:nvCxnSpPr>
        <p:spPr bwMode="auto">
          <a:xfrm>
            <a:off x="5197475" y="4068763"/>
            <a:ext cx="690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Straight Arrow Connector 5"/>
          <p:cNvCxnSpPr>
            <a:cxnSpLocks noChangeShapeType="1"/>
          </p:cNvCxnSpPr>
          <p:nvPr/>
        </p:nvCxnSpPr>
        <p:spPr bwMode="auto">
          <a:xfrm>
            <a:off x="3905250" y="4064000"/>
            <a:ext cx="3698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Rectangle 9"/>
          <p:cNvSpPr>
            <a:spLocks noChangeArrowheads="1"/>
          </p:cNvSpPr>
          <p:nvPr/>
        </p:nvSpPr>
        <p:spPr bwMode="auto">
          <a:xfrm>
            <a:off x="3297238" y="3836988"/>
            <a:ext cx="608012" cy="4699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452" name="TextBox 31"/>
          <p:cNvSpPr txBox="1">
            <a:spLocks noChangeArrowheads="1"/>
          </p:cNvSpPr>
          <p:nvPr/>
        </p:nvSpPr>
        <p:spPr bwMode="auto">
          <a:xfrm>
            <a:off x="3432175" y="3878263"/>
            <a:ext cx="576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" charset="0"/>
              </a:rPr>
              <a:t>K</a:t>
            </a:r>
          </a:p>
        </p:txBody>
      </p:sp>
      <p:graphicFrame>
        <p:nvGraphicFramePr>
          <p:cNvPr id="18453" name="Object 52"/>
          <p:cNvGraphicFramePr>
            <a:graphicFrameLocks noChangeAspect="1"/>
          </p:cNvGraphicFramePr>
          <p:nvPr/>
        </p:nvGraphicFramePr>
        <p:xfrm>
          <a:off x="4451350" y="3810000"/>
          <a:ext cx="530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418918" progId="Equation.DSMT4">
                  <p:embed/>
                </p:oleObj>
              </mc:Choice>
              <mc:Fallback>
                <p:oleObj name="Equation" r:id="rId8" imgW="431613" imgH="418918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810000"/>
                        <a:ext cx="5302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54" name="Straight Arrow Connector 5"/>
          <p:cNvCxnSpPr>
            <a:cxnSpLocks noChangeShapeType="1"/>
          </p:cNvCxnSpPr>
          <p:nvPr/>
        </p:nvCxnSpPr>
        <p:spPr bwMode="auto">
          <a:xfrm flipV="1">
            <a:off x="2505075" y="3946525"/>
            <a:ext cx="311150" cy="109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TextBox 66"/>
          <p:cNvSpPr txBox="1">
            <a:spLocks noChangeArrowheads="1"/>
          </p:cNvSpPr>
          <p:nvPr/>
        </p:nvSpPr>
        <p:spPr bwMode="auto">
          <a:xfrm>
            <a:off x="2338388" y="3219450"/>
            <a:ext cx="852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Sampler</a:t>
            </a:r>
          </a:p>
        </p:txBody>
      </p:sp>
      <p:sp>
        <p:nvSpPr>
          <p:cNvPr id="18456" name="TextBox 67"/>
          <p:cNvSpPr txBox="1">
            <a:spLocks noChangeArrowheads="1"/>
          </p:cNvSpPr>
          <p:nvPr/>
        </p:nvSpPr>
        <p:spPr bwMode="auto">
          <a:xfrm>
            <a:off x="3133725" y="2846388"/>
            <a:ext cx="108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Proportional Controller</a:t>
            </a:r>
          </a:p>
        </p:txBody>
      </p:sp>
      <p:sp>
        <p:nvSpPr>
          <p:cNvPr id="18457" name="TextBox 68"/>
          <p:cNvSpPr txBox="1">
            <a:spLocks noChangeArrowheads="1"/>
          </p:cNvSpPr>
          <p:nvPr/>
        </p:nvSpPr>
        <p:spPr bwMode="auto">
          <a:xfrm>
            <a:off x="4208463" y="2695575"/>
            <a:ext cx="1081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 typeface="Monotype Sorts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ZOH </a:t>
            </a:r>
          </a:p>
          <a:p>
            <a:pPr algn="ctr">
              <a:spcBef>
                <a:spcPct val="0"/>
              </a:spcBef>
              <a:buFont typeface="Monotype Sorts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 = 1 sec)</a:t>
            </a:r>
          </a:p>
        </p:txBody>
      </p:sp>
      <p:sp>
        <p:nvSpPr>
          <p:cNvPr id="18458" name="TextBox 69"/>
          <p:cNvSpPr txBox="1">
            <a:spLocks noChangeArrowheads="1"/>
          </p:cNvSpPr>
          <p:nvPr/>
        </p:nvSpPr>
        <p:spPr bwMode="auto">
          <a:xfrm>
            <a:off x="6022975" y="2957513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Plant</a:t>
            </a:r>
          </a:p>
        </p:txBody>
      </p:sp>
      <p:cxnSp>
        <p:nvCxnSpPr>
          <p:cNvPr id="18459" name="Straight Arrow Connector 71"/>
          <p:cNvCxnSpPr>
            <a:cxnSpLocks noChangeShapeType="1"/>
          </p:cNvCxnSpPr>
          <p:nvPr/>
        </p:nvCxnSpPr>
        <p:spPr bwMode="auto">
          <a:xfrm>
            <a:off x="2763838" y="3527425"/>
            <a:ext cx="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Straight Arrow Connector 72"/>
          <p:cNvCxnSpPr>
            <a:cxnSpLocks noChangeShapeType="1"/>
          </p:cNvCxnSpPr>
          <p:nvPr/>
        </p:nvCxnSpPr>
        <p:spPr bwMode="auto">
          <a:xfrm>
            <a:off x="3602038" y="3373438"/>
            <a:ext cx="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Straight Arrow Connector 73"/>
          <p:cNvCxnSpPr>
            <a:cxnSpLocks noChangeShapeType="1"/>
          </p:cNvCxnSpPr>
          <p:nvPr/>
        </p:nvCxnSpPr>
        <p:spPr bwMode="auto">
          <a:xfrm>
            <a:off x="4730750" y="3265488"/>
            <a:ext cx="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Straight Arrow Connector 74"/>
          <p:cNvCxnSpPr>
            <a:cxnSpLocks noChangeShapeType="1"/>
          </p:cNvCxnSpPr>
          <p:nvPr/>
        </p:nvCxnSpPr>
        <p:spPr bwMode="auto">
          <a:xfrm>
            <a:off x="6334125" y="3292475"/>
            <a:ext cx="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463" name="Object 7"/>
          <p:cNvGraphicFramePr>
            <a:graphicFrameLocks noChangeAspect="1"/>
          </p:cNvGraphicFramePr>
          <p:nvPr/>
        </p:nvGraphicFramePr>
        <p:xfrm>
          <a:off x="977900" y="5773738"/>
          <a:ext cx="2035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700" imgH="469900" progId="Equation.DSMT4">
                  <p:embed/>
                </p:oleObj>
              </mc:Choice>
              <mc:Fallback>
                <p:oleObj name="Equation" r:id="rId10" imgW="15367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773738"/>
                        <a:ext cx="2035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TextBox 5"/>
          <p:cNvSpPr txBox="1">
            <a:spLocks noChangeArrowheads="1"/>
          </p:cNvSpPr>
          <p:nvPr/>
        </p:nvSpPr>
        <p:spPr bwMode="auto">
          <a:xfrm>
            <a:off x="1176338" y="4916488"/>
            <a:ext cx="1836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Transfer Function</a:t>
            </a:r>
          </a:p>
        </p:txBody>
      </p:sp>
      <p:sp>
        <p:nvSpPr>
          <p:cNvPr id="18465" name="TextBox 5"/>
          <p:cNvSpPr txBox="1">
            <a:spLocks noChangeArrowheads="1"/>
          </p:cNvSpPr>
          <p:nvPr/>
        </p:nvSpPr>
        <p:spPr bwMode="auto">
          <a:xfrm>
            <a:off x="5997575" y="4911725"/>
            <a:ext cx="2501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Pulse Transfer Function</a:t>
            </a:r>
          </a:p>
        </p:txBody>
      </p:sp>
      <p:cxnSp>
        <p:nvCxnSpPr>
          <p:cNvPr id="18466" name="Straight Arrow Connector 43"/>
          <p:cNvCxnSpPr>
            <a:cxnSpLocks noChangeShapeType="1"/>
          </p:cNvCxnSpPr>
          <p:nvPr/>
        </p:nvCxnSpPr>
        <p:spPr bwMode="auto">
          <a:xfrm>
            <a:off x="2093913" y="5294313"/>
            <a:ext cx="0" cy="365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Straight Arrow Connector 44"/>
          <p:cNvCxnSpPr>
            <a:cxnSpLocks noChangeShapeType="1"/>
          </p:cNvCxnSpPr>
          <p:nvPr/>
        </p:nvCxnSpPr>
        <p:spPr bwMode="auto">
          <a:xfrm>
            <a:off x="7248525" y="5281613"/>
            <a:ext cx="0" cy="365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Rectangle 45"/>
          <p:cNvSpPr>
            <a:spLocks noChangeArrowheads="1"/>
          </p:cNvSpPr>
          <p:nvPr/>
        </p:nvSpPr>
        <p:spPr bwMode="auto">
          <a:xfrm>
            <a:off x="6423025" y="5648325"/>
            <a:ext cx="1901825" cy="963613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</p:txBody>
      </p:sp>
      <p:graphicFrame>
        <p:nvGraphicFramePr>
          <p:cNvPr id="18469" name="Object 10"/>
          <p:cNvGraphicFramePr>
            <a:graphicFrameLocks noChangeAspect="1"/>
          </p:cNvGraphicFramePr>
          <p:nvPr/>
        </p:nvGraphicFramePr>
        <p:xfrm>
          <a:off x="3905250" y="5778500"/>
          <a:ext cx="4356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89300" imgH="508000" progId="Equation.DSMT4">
                  <p:embed/>
                </p:oleObj>
              </mc:Choice>
              <mc:Fallback>
                <p:oleObj name="Equation" r:id="rId12" imgW="32893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5778500"/>
                        <a:ext cx="43561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this, examine the poles of the open loop PTF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7975" y="2857623"/>
                <a:ext cx="3823034" cy="656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6.233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+6.299×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−1.973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+0.998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5" y="2857623"/>
                <a:ext cx="3823034" cy="6566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>
            <a:off x="4807744" y="3310128"/>
            <a:ext cx="12364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07744" y="2703206"/>
            <a:ext cx="134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Roots of denom.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9381" y="3164871"/>
                <a:ext cx="195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=0.987±0.158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81" y="3164871"/>
                <a:ext cx="19541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" r="-250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89381" y="3633014"/>
                <a:ext cx="1182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=0.999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81" y="3633014"/>
                <a:ext cx="1182375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412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H="1" flipV="1">
            <a:off x="4557204" y="3910013"/>
            <a:ext cx="2096" cy="25910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82378" y="5205514"/>
            <a:ext cx="2549652" cy="20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3880548" y="4528298"/>
            <a:ext cx="1353312" cy="135331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2275" y="5077735"/>
            <a:ext cx="134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Real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92215" y="3679568"/>
            <a:ext cx="134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Imag</a:t>
            </a:r>
            <a:r>
              <a:rPr lang="en-US" sz="1400" dirty="0"/>
              <a:t>.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139522" y="5075368"/>
            <a:ext cx="91440" cy="9144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45618" y="5227768"/>
            <a:ext cx="91440" cy="9144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299" y="5648601"/>
            <a:ext cx="185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Open loop </a:t>
            </a:r>
            <a:r>
              <a:rPr lang="en-US" sz="1400" i="1">
                <a:solidFill>
                  <a:srgbClr val="FF0000"/>
                </a:solidFill>
              </a:rPr>
              <a:t>pole 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2953" y="4706036"/>
                <a:ext cx="23252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/>
                    </a:solidFill>
                  </a:rPr>
                  <a:t>Open loop system is very close to marginal stability boundary 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occurs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=1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3" y="4706036"/>
                <a:ext cx="2325218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787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8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Closing the loop: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08674" y="2436924"/>
            <a:ext cx="2331203" cy="6223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  <a:stCxn id="8" idx="6"/>
          </p:cNvCxnSpPr>
          <p:nvPr/>
        </p:nvCxnSpPr>
        <p:spPr bwMode="auto">
          <a:xfrm>
            <a:off x="1436687" y="2717912"/>
            <a:ext cx="117805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252537" y="2625837"/>
            <a:ext cx="184150" cy="1841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Arrow Connector 5"/>
          <p:cNvCxnSpPr>
            <a:cxnSpLocks noChangeShapeType="1"/>
          </p:cNvCxnSpPr>
          <p:nvPr/>
        </p:nvCxnSpPr>
        <p:spPr bwMode="auto">
          <a:xfrm flipV="1">
            <a:off x="1341436" y="2809988"/>
            <a:ext cx="3176" cy="9250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 flipV="1">
            <a:off x="944562" y="2717912"/>
            <a:ext cx="3079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8"/>
          <p:cNvCxnSpPr>
            <a:cxnSpLocks noChangeShapeType="1"/>
          </p:cNvCxnSpPr>
          <p:nvPr/>
        </p:nvCxnSpPr>
        <p:spPr bwMode="auto">
          <a:xfrm>
            <a:off x="1277937" y="2652824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9"/>
          <p:cNvCxnSpPr>
            <a:cxnSpLocks noChangeShapeType="1"/>
          </p:cNvCxnSpPr>
          <p:nvPr/>
        </p:nvCxnSpPr>
        <p:spPr bwMode="auto">
          <a:xfrm rot="5400000">
            <a:off x="1278731" y="2661555"/>
            <a:ext cx="127000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85261"/>
              </p:ext>
            </p:extLst>
          </p:nvPr>
        </p:nvGraphicFramePr>
        <p:xfrm>
          <a:off x="1157287" y="2482962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39700" progId="Equation.DSMT4">
                  <p:embed/>
                </p:oleObj>
              </mc:Choice>
              <mc:Fallback>
                <p:oleObj name="Equation" r:id="rId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7" y="2482962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74499"/>
              </p:ext>
            </p:extLst>
          </p:nvPr>
        </p:nvGraphicFramePr>
        <p:xfrm>
          <a:off x="1425575" y="2875074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101424" progId="Equation.DSMT4">
                  <p:embed/>
                </p:oleObj>
              </mc:Choice>
              <mc:Fallback>
                <p:oleObj name="Equation" r:id="rId4" imgW="126780" imgH="101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875074"/>
                        <a:ext cx="1270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27"/>
          <p:cNvCxnSpPr>
            <a:cxnSpLocks noChangeShapeType="1"/>
          </p:cNvCxnSpPr>
          <p:nvPr/>
        </p:nvCxnSpPr>
        <p:spPr bwMode="auto">
          <a:xfrm flipH="1" flipV="1">
            <a:off x="1341437" y="3727133"/>
            <a:ext cx="32901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29"/>
          <p:cNvCxnSpPr>
            <a:cxnSpLocks noChangeShapeType="1"/>
          </p:cNvCxnSpPr>
          <p:nvPr/>
        </p:nvCxnSpPr>
        <p:spPr bwMode="auto">
          <a:xfrm>
            <a:off x="7220690" y="2751249"/>
            <a:ext cx="0" cy="9837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4"/>
          <p:cNvCxnSpPr>
            <a:cxnSpLocks noChangeShapeType="1"/>
            <a:stCxn id="4" idx="3"/>
          </p:cNvCxnSpPr>
          <p:nvPr/>
        </p:nvCxnSpPr>
        <p:spPr bwMode="auto">
          <a:xfrm flipV="1">
            <a:off x="6739877" y="2746487"/>
            <a:ext cx="11047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7927127" y="2597262"/>
            <a:ext cx="576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charset="0"/>
              </a:rPr>
              <a:t>Y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 dirty="0">
                <a:solidFill>
                  <a:srgbClr val="000000"/>
                </a:solidFill>
                <a:latin typeface="Times New Roman" charset="0"/>
              </a:rPr>
              <a:t>)</a:t>
            </a:r>
            <a:endParaRPr lang="en-US" altLang="en-US" sz="1400" i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" name="TextBox 54"/>
          <p:cNvSpPr txBox="1">
            <a:spLocks noChangeArrowheads="1"/>
          </p:cNvSpPr>
          <p:nvPr/>
        </p:nvSpPr>
        <p:spPr bwMode="auto">
          <a:xfrm>
            <a:off x="457200" y="2571862"/>
            <a:ext cx="693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R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en-US" sz="1400" i="1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)</a:t>
            </a:r>
          </a:p>
        </p:txBody>
      </p:sp>
      <p:cxnSp>
        <p:nvCxnSpPr>
          <p:cNvPr id="21" name="Straight Arrow Connector 5"/>
          <p:cNvCxnSpPr>
            <a:cxnSpLocks noChangeShapeType="1"/>
            <a:endCxn id="4" idx="1"/>
          </p:cNvCxnSpPr>
          <p:nvPr/>
        </p:nvCxnSpPr>
        <p:spPr bwMode="auto">
          <a:xfrm>
            <a:off x="3462337" y="2743312"/>
            <a:ext cx="946337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641193" y="2516299"/>
            <a:ext cx="821143" cy="4699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42998" y="2556541"/>
                <a:ext cx="429861" cy="397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3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3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3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998" y="2556541"/>
                <a:ext cx="429861" cy="397096"/>
              </a:xfrm>
              <a:prstGeom prst="rect">
                <a:avLst/>
              </a:prstGeom>
              <a:blipFill rotWithShape="0">
                <a:blip r:embed="rId7"/>
                <a:stretch>
                  <a:fillRect l="-4225" r="-985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631630" y="3548000"/>
            <a:ext cx="581087" cy="38322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flipH="1">
            <a:off x="5203193" y="3725051"/>
            <a:ext cx="2017497" cy="99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84006" y="3554946"/>
                <a:ext cx="45300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06" y="3554946"/>
                <a:ext cx="453009" cy="3231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456299" y="2497165"/>
                <a:ext cx="2259978" cy="499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6.233</m:t>
                          </m:r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+6.299×</m:t>
                          </m:r>
                          <m:sSup>
                            <m:sSupPr>
                              <m:ctrlPr>
                                <a:rPr lang="en-US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3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3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1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−1.973</m:t>
                          </m:r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+0.998</m:t>
                          </m:r>
                        </m:den>
                      </m:f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99" y="2497165"/>
                <a:ext cx="2259978" cy="4999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2360" y="4361403"/>
                <a:ext cx="4215384" cy="102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i="1" dirty="0"/>
                  <a:t>𝛼 = </a:t>
                </a:r>
                <a:r>
                  <a:rPr lang="en-US" dirty="0"/>
                  <a:t>-0.85</a:t>
                </a:r>
                <a:endParaRPr lang="en-US" i="1" dirty="0"/>
              </a:p>
              <a:p>
                <a:pPr>
                  <a:spcAft>
                    <a:spcPts val="400"/>
                  </a:spcAft>
                </a:pPr>
                <a:r>
                  <a:rPr lang="en-US" i="1" dirty="0"/>
                  <a:t>𝛽 = </a:t>
                </a:r>
                <a:r>
                  <a:rPr lang="en-US" dirty="0"/>
                  <a:t>0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i="1" dirty="0"/>
                  <a:t>K</a:t>
                </a:r>
                <a:r>
                  <a:rPr lang="en-US" i="1" baseline="-25000" dirty="0"/>
                  <a:t>F</a:t>
                </a:r>
                <a:r>
                  <a:rPr lang="en-US" dirty="0"/>
                  <a:t> = 4.07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10</a:t>
                </a:r>
                <a:r>
                  <a:rPr lang="en-US" baseline="30000" dirty="0"/>
                  <a:t>3</a:t>
                </a:r>
                <a:endParaRPr lang="en-US" i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0" y="4361403"/>
                <a:ext cx="4215384" cy="1025922"/>
              </a:xfrm>
              <a:prstGeom prst="rect">
                <a:avLst/>
              </a:prstGeom>
              <a:blipFill rotWithShape="0">
                <a:blip r:embed="rId10"/>
                <a:stretch>
                  <a:fillRect l="-1156" t="-3550" b="-8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0820" y="2045276"/>
            <a:ext cx="76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</a:t>
            </a:r>
            <a:r>
              <a:rPr lang="en-US" sz="1400" i="1" baseline="-25000"/>
              <a:t>D</a:t>
            </a:r>
            <a:r>
              <a:rPr lang="en-US" sz="1400"/>
              <a:t>(</a:t>
            </a:r>
            <a:r>
              <a:rPr lang="en-US" sz="1400" i="1"/>
              <a:t>z</a:t>
            </a:r>
            <a:r>
              <a:rPr lang="en-US" sz="1400"/>
              <a:t>)</a:t>
            </a:r>
            <a:endParaRPr lang="en-US" sz="1400" i="1"/>
          </a:p>
        </p:txBody>
      </p:sp>
      <p:sp>
        <p:nvSpPr>
          <p:cNvPr id="27" name="TextBox 26"/>
          <p:cNvSpPr txBox="1"/>
          <p:nvPr/>
        </p:nvSpPr>
        <p:spPr>
          <a:xfrm>
            <a:off x="5327236" y="2045276"/>
            <a:ext cx="76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</a:t>
            </a:r>
            <a:r>
              <a:rPr lang="en-US" sz="1400"/>
              <a:t>(</a:t>
            </a:r>
            <a:r>
              <a:rPr lang="en-US" sz="1400" i="1"/>
              <a:t>z</a:t>
            </a:r>
            <a:r>
              <a:rPr lang="en-US" sz="1400"/>
              <a:t>)</a:t>
            </a:r>
            <a:endParaRPr lang="en-US" sz="1400" i="1"/>
          </a:p>
        </p:txBody>
      </p:sp>
      <p:sp>
        <p:nvSpPr>
          <p:cNvPr id="7" name="TextBox 6"/>
          <p:cNvSpPr txBox="1"/>
          <p:nvPr/>
        </p:nvSpPr>
        <p:spPr>
          <a:xfrm>
            <a:off x="2641193" y="4361403"/>
            <a:ext cx="268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Closed Loop PTF: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07744" y="4269681"/>
                <a:ext cx="253415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44" y="4269681"/>
                <a:ext cx="2534155" cy="5828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641193" y="5111496"/>
            <a:ext cx="25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Characteristic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235519" y="5190991"/>
                <a:ext cx="35124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−1.7193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+1.0359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charset="0"/>
                        </a:rPr>
                        <m:t>−0.2155=0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19" y="5190991"/>
                <a:ext cx="3512436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74" r="-86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 bwMode="auto">
          <a:xfrm>
            <a:off x="897048" y="6053932"/>
            <a:ext cx="660177" cy="228600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575" y="5555125"/>
            <a:ext cx="218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Roots of </a:t>
            </a:r>
            <a:r>
              <a:rPr lang="en-US" sz="1400"/>
              <a:t>Characteristic Eq.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61609" y="5911096"/>
                <a:ext cx="22498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=0.5897±0.2266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=0.5400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09" y="5911096"/>
                <a:ext cx="2249847" cy="553998"/>
              </a:xfrm>
              <a:prstGeom prst="rect">
                <a:avLst/>
              </a:prstGeom>
              <a:blipFill rotWithShape="0">
                <a:blip r:embed="rId13"/>
                <a:stretch>
                  <a:fillRect l="-2439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769" y="5631337"/>
            <a:ext cx="1007504" cy="103137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 bwMode="auto">
          <a:xfrm>
            <a:off x="4256390" y="6139342"/>
            <a:ext cx="362540" cy="167412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04555" y="5889340"/>
                <a:ext cx="1310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=0.6317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55" y="5889340"/>
                <a:ext cx="1310615" cy="276999"/>
              </a:xfrm>
              <a:prstGeom prst="rect">
                <a:avLst/>
              </a:prstGeom>
              <a:blipFill rotWithShape="0">
                <a:blip r:embed="rId15"/>
                <a:stretch>
                  <a:fillRect r="-41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30289" y="6278742"/>
                <a:ext cx="1310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=0.5400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289" y="6278742"/>
                <a:ext cx="1310615" cy="276999"/>
              </a:xfrm>
              <a:prstGeom prst="rect">
                <a:avLst/>
              </a:prstGeom>
              <a:blipFill rotWithShape="0">
                <a:blip r:embed="rId16"/>
                <a:stretch>
                  <a:fillRect r="-41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 bwMode="auto">
          <a:xfrm>
            <a:off x="7194524" y="6110450"/>
            <a:ext cx="45720" cy="45720"/>
          </a:xfrm>
          <a:prstGeom prst="ellipse">
            <a:avLst/>
          </a:prstGeom>
          <a:solidFill>
            <a:srgbClr val="0000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191476" y="6198842"/>
            <a:ext cx="45720" cy="45720"/>
          </a:xfrm>
          <a:prstGeom prst="ellipse">
            <a:avLst/>
          </a:prstGeom>
          <a:solidFill>
            <a:srgbClr val="0000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151852" y="6150074"/>
            <a:ext cx="45720" cy="45720"/>
          </a:xfrm>
          <a:prstGeom prst="ellipse">
            <a:avLst/>
          </a:prstGeom>
          <a:solidFill>
            <a:srgbClr val="0000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3761" y="5819884"/>
            <a:ext cx="1134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Poles shifted farther from </a:t>
            </a:r>
            <a:r>
              <a:rPr lang="en-US" sz="1400" i="1">
                <a:solidFill>
                  <a:srgbClr val="0000FF"/>
                </a:solidFill>
              </a:rPr>
              <a:t>unit circle!</a:t>
            </a:r>
            <a:endParaRPr lang="en-US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9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 loop step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2433638"/>
            <a:ext cx="4511040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2433638"/>
            <a:ext cx="4511040" cy="338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2456" y="2165508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Read </a:t>
            </a:r>
            <a:r>
              <a:rPr lang="en-US" b="1"/>
              <a:t>Head Response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5328" y="2169104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Motor </a:t>
            </a:r>
            <a:r>
              <a:rPr lang="en-US" b="1"/>
              <a:t>Current Required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98648" y="6066272"/>
            <a:ext cx="418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Settling time ~60 </a:t>
            </a:r>
            <a:r>
              <a:rPr lang="en-US" sz="1600" i="1" dirty="0" err="1">
                <a:solidFill>
                  <a:srgbClr val="FF0000"/>
                </a:solidFill>
              </a:rPr>
              <a:t>ms.</a:t>
            </a:r>
            <a:r>
              <a:rPr lang="en-US" sz="1600" i="1" dirty="0">
                <a:solidFill>
                  <a:srgbClr val="FF0000"/>
                </a:solidFill>
              </a:rPr>
              <a:t>  Slow for this application but much better than open-loop response.</a:t>
            </a:r>
          </a:p>
        </p:txBody>
      </p:sp>
    </p:spTree>
    <p:extLst>
      <p:ext uri="{BB962C8B-B14F-4D97-AF65-F5344CB8AC3E}">
        <p14:creationId xmlns:p14="http://schemas.microsoft.com/office/powerpoint/2010/main" val="206869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reduce settling time still more.  This will allow us to read from disk faster.</a:t>
            </a:r>
          </a:p>
          <a:p>
            <a:r>
              <a:rPr lang="en-US" dirty="0"/>
              <a:t>How should we set our gains: 𝛼, 𝛽, and </a:t>
            </a:r>
            <a:r>
              <a:rPr lang="en-US" i="1" dirty="0"/>
              <a:t>K</a:t>
            </a:r>
            <a:r>
              <a:rPr lang="en-US" i="1" baseline="-25000" dirty="0"/>
              <a:t>F</a:t>
            </a:r>
            <a:r>
              <a:rPr lang="en-US" dirty="0"/>
              <a:t>?</a:t>
            </a:r>
          </a:p>
          <a:p>
            <a:r>
              <a:rPr lang="en-US" dirty="0"/>
              <a:t>One way is to examine the closed loop poles for a wide range of gains</a:t>
            </a:r>
          </a:p>
          <a:p>
            <a:pPr lvl="1"/>
            <a:r>
              <a:rPr lang="en-US" dirty="0"/>
              <a:t>Select gains that move poles closest to origin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904" y="4532971"/>
            <a:ext cx="217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 </a:t>
            </a:r>
            <a:r>
              <a:rPr lang="en-US" sz="1600"/>
              <a:t>of characteristic equations for closed loop PTF: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4629" y="4926621"/>
                <a:ext cx="60273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is-I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sz="1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29" y="4926621"/>
                <a:ext cx="6027355" cy="246221"/>
              </a:xfrm>
              <a:prstGeom prst="rect">
                <a:avLst/>
              </a:prstGeom>
              <a:blipFill rotWithShape="0">
                <a:blip r:embed="rId2"/>
                <a:stretch>
                  <a:fillRect r="-304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9373" y="5412936"/>
                <a:ext cx="3474720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500" i="1" dirty="0"/>
                  <a:t>b </a:t>
                </a:r>
                <a:r>
                  <a:rPr lang="en-US" sz="1500" dirty="0"/>
                  <a:t>= -1.973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500" i="1" dirty="0"/>
                  <a:t>c</a:t>
                </a:r>
                <a:r>
                  <a:rPr lang="en-US" sz="1500" dirty="0"/>
                  <a:t> = 0.998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500" i="1" dirty="0"/>
                  <a:t>A = </a:t>
                </a:r>
                <a:r>
                  <a:rPr lang="en-US" sz="1500" dirty="0"/>
                  <a:t>6.233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500" dirty="0"/>
                  <a:t>10</a:t>
                </a:r>
                <a:r>
                  <a:rPr lang="en-US" sz="1500" baseline="30000" dirty="0"/>
                  <a:t>-5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500" i="1" dirty="0"/>
                  <a:t>B = </a:t>
                </a:r>
                <a:r>
                  <a:rPr lang="en-US" sz="1500" dirty="0"/>
                  <a:t>6.229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500" dirty="0"/>
                  <a:t>10</a:t>
                </a:r>
                <a:r>
                  <a:rPr lang="en-US" sz="1500" baseline="30000" dirty="0"/>
                  <a:t>-5</a:t>
                </a:r>
                <a:endParaRPr lang="en-US" sz="15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73" y="5412936"/>
                <a:ext cx="3474720" cy="1131079"/>
              </a:xfrm>
              <a:prstGeom prst="rect">
                <a:avLst/>
              </a:prstGeom>
              <a:blipFill rotWithShape="0">
                <a:blip r:embed="rId3"/>
                <a:stretch>
                  <a:fillRect l="-702" t="-1081" b="-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624580" y="5457056"/>
            <a:ext cx="5137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Select a loop gain </a:t>
            </a:r>
            <a:r>
              <a:rPr lang="en-US" sz="1400" i="1" dirty="0"/>
              <a:t>K</a:t>
            </a:r>
            <a:r>
              <a:rPr lang="en-US" sz="1400" i="1" baseline="-25000" dirty="0"/>
              <a:t>F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Create array of different candidate 𝛼’s and 𝛽’s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Solve for roots of above equation, pick root with highest magnitude.  This is “best” gains for this </a:t>
            </a:r>
            <a:r>
              <a:rPr lang="en-US" sz="1400" i="1" dirty="0"/>
              <a:t>K</a:t>
            </a:r>
            <a:r>
              <a:rPr lang="en-US" sz="1400" i="1" baseline="-25000" dirty="0"/>
              <a:t>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Repeat for various </a:t>
            </a:r>
            <a:r>
              <a:rPr lang="en-US" sz="1400" i="1" dirty="0"/>
              <a:t>K</a:t>
            </a:r>
            <a:r>
              <a:rPr lang="en-US" sz="1400" i="1" baseline="-25000" dirty="0"/>
              <a:t>F</a:t>
            </a:r>
            <a:r>
              <a:rPr lang="en-US" sz="1400" dirty="0"/>
              <a:t> values until desired performance achieved</a:t>
            </a:r>
          </a:p>
        </p:txBody>
      </p:sp>
    </p:spTree>
    <p:extLst>
      <p:ext uri="{BB962C8B-B14F-4D97-AF65-F5344CB8AC3E}">
        <p14:creationId xmlns:p14="http://schemas.microsoft.com/office/powerpoint/2010/main" val="11601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gain </a:t>
            </a:r>
            <a:r>
              <a:rPr lang="en-US" i="1" dirty="0"/>
              <a:t>K</a:t>
            </a:r>
            <a:r>
              <a:rPr lang="en-US" i="1" baseline="-25000" dirty="0"/>
              <a:t>F</a:t>
            </a:r>
            <a:r>
              <a:rPr lang="en-US" dirty="0"/>
              <a:t> = 4070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" y="2114550"/>
            <a:ext cx="4589272" cy="3441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2218373"/>
            <a:ext cx="4511040" cy="338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934" y="5786040"/>
            <a:ext cx="1448308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i="1" dirty="0"/>
              <a:t>𝛼 = </a:t>
            </a:r>
            <a:r>
              <a:rPr lang="en-US" dirty="0"/>
              <a:t>-0.85</a:t>
            </a:r>
            <a:endParaRPr lang="en-US" i="1" dirty="0"/>
          </a:p>
          <a:p>
            <a:pPr>
              <a:spcAft>
                <a:spcPts val="400"/>
              </a:spcAft>
            </a:pPr>
            <a:r>
              <a:rPr lang="en-US" i="1" dirty="0"/>
              <a:t>𝛽 = </a:t>
            </a:r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690" y="5950187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Optimal Gains: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192" y="5968203"/>
                <a:ext cx="3375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a plot of max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" y="5968203"/>
                <a:ext cx="337591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V="1">
            <a:off x="1508760" y="4919473"/>
            <a:ext cx="411480" cy="9997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44368" y="4361688"/>
                <a:ext cx="117043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aseline="-25000" dirty="0"/>
                  <a:t>max</a:t>
                </a:r>
                <a:r>
                  <a:rPr lang="en-US" sz="1600" dirty="0"/>
                  <a:t>= 0.63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68" y="4361688"/>
                <a:ext cx="1170432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r="-2604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64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gain </a:t>
            </a:r>
            <a:r>
              <a:rPr lang="en-US" i="1" dirty="0"/>
              <a:t>K</a:t>
            </a:r>
            <a:r>
              <a:rPr lang="en-US" i="1" baseline="-25000" dirty="0"/>
              <a:t>F</a:t>
            </a:r>
            <a:r>
              <a:rPr lang="en-US" dirty="0"/>
              <a:t> = 9000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5146" y="5885284"/>
            <a:ext cx="1448308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i="1" dirty="0"/>
              <a:t>𝛼 = </a:t>
            </a:r>
            <a:r>
              <a:rPr lang="en-US" dirty="0"/>
              <a:t>-0.75</a:t>
            </a:r>
            <a:endParaRPr lang="en-US" i="1" dirty="0"/>
          </a:p>
          <a:p>
            <a:pPr>
              <a:spcAft>
                <a:spcPts val="400"/>
              </a:spcAft>
            </a:pPr>
            <a:r>
              <a:rPr lang="en-US" i="1" dirty="0"/>
              <a:t>𝛽 = </a:t>
            </a:r>
            <a:r>
              <a:rPr lang="en-US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9902" y="6049431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Optimal Gains: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" y="2163509"/>
            <a:ext cx="4584192" cy="3438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834" y="2190941"/>
            <a:ext cx="4511040" cy="3383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67528" y="5885284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Significant reduction in settling time (~30%).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44368" y="4361688"/>
                <a:ext cx="118872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aseline="-25000" dirty="0"/>
                  <a:t>max</a:t>
                </a:r>
                <a:r>
                  <a:rPr lang="en-US" sz="1600" dirty="0"/>
                  <a:t>= 0.51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68" y="4361688"/>
                <a:ext cx="118872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102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83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Digital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gain </a:t>
            </a:r>
            <a:r>
              <a:rPr lang="en-US" i="1" dirty="0"/>
              <a:t>K</a:t>
            </a:r>
            <a:r>
              <a:rPr lang="en-US" i="1" baseline="-25000" dirty="0"/>
              <a:t>F</a:t>
            </a:r>
            <a:r>
              <a:rPr lang="en-US" dirty="0"/>
              <a:t> = 20000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5146" y="5885284"/>
            <a:ext cx="1448308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i="1" dirty="0"/>
              <a:t>𝛼 = </a:t>
            </a:r>
            <a:r>
              <a:rPr lang="en-US" dirty="0"/>
              <a:t>-0.65</a:t>
            </a:r>
            <a:endParaRPr lang="en-US" i="1" dirty="0"/>
          </a:p>
          <a:p>
            <a:pPr>
              <a:spcAft>
                <a:spcPts val="400"/>
              </a:spcAft>
            </a:pPr>
            <a:r>
              <a:rPr lang="en-US" i="1" dirty="0"/>
              <a:t>𝛽 = </a:t>
            </a:r>
            <a:r>
              <a:rPr lang="en-US" dirty="0"/>
              <a:t>0.8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9902" y="6049431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Optimal Gains: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7528" y="5830420"/>
            <a:ext cx="25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Further reduction in settling time (total of ~40%).  Now have large overshoot though.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1" y="2136077"/>
            <a:ext cx="4584192" cy="3438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2163509"/>
            <a:ext cx="4511040" cy="3383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44368" y="4361688"/>
                <a:ext cx="117043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aseline="-25000" dirty="0"/>
                  <a:t>max</a:t>
                </a:r>
                <a:r>
                  <a:rPr lang="en-US" sz="1600" dirty="0"/>
                  <a:t>= 0.38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68" y="4361688"/>
                <a:ext cx="1170432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2604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393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Control:  Conclusions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field of digital control allows us to explicitly model and analyze the effects of implementing controllers with digital devices</a:t>
            </a:r>
          </a:p>
          <a:p>
            <a:r>
              <a:rPr lang="en-US" altLang="en-US" dirty="0"/>
              <a:t>Basic trends that emerge:</a:t>
            </a:r>
          </a:p>
          <a:p>
            <a:pPr lvl="1"/>
            <a:r>
              <a:rPr lang="en-US" altLang="en-US" dirty="0"/>
              <a:t>Sampling time has a big effect on 1) stability, and 2) performance</a:t>
            </a:r>
          </a:p>
          <a:p>
            <a:r>
              <a:rPr lang="en-US" altLang="en-US" dirty="0"/>
              <a:t>Design of digital control systems involves tradeoffs!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148840" y="4940438"/>
            <a:ext cx="1453896" cy="722376"/>
          </a:xfrm>
          <a:prstGeom prst="ellipse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0" y="5111496"/>
            <a:ext cx="140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Sampling Rate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172456" y="4928729"/>
            <a:ext cx="1453896" cy="722376"/>
          </a:xfrm>
          <a:prstGeom prst="ellipse">
            <a:avLst/>
          </a:prstGeom>
          <a:solidFill>
            <a:srgbClr val="B9D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8176" y="5120640"/>
            <a:ext cx="140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Gain Selection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602736" y="5808070"/>
            <a:ext cx="1661160" cy="818331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8456" y="6047959"/>
            <a:ext cx="170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Saturation Limits</a:t>
            </a:r>
          </a:p>
        </p:txBody>
      </p:sp>
      <p:sp>
        <p:nvSpPr>
          <p:cNvPr id="5" name="Circular Arrow 4"/>
          <p:cNvSpPr/>
          <p:nvPr/>
        </p:nvSpPr>
        <p:spPr bwMode="auto">
          <a:xfrm rot="10800000">
            <a:off x="2686240" y="5006841"/>
            <a:ext cx="1344168" cy="1499616"/>
          </a:xfrm>
          <a:prstGeom prst="circularArrow">
            <a:avLst>
              <a:gd name="adj1" fmla="val 8522"/>
              <a:gd name="adj2" fmla="val 1142319"/>
              <a:gd name="adj3" fmla="val 20457678"/>
              <a:gd name="adj4" fmla="val 16006585"/>
              <a:gd name="adj5" fmla="val 12825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ircular Arrow 12"/>
          <p:cNvSpPr/>
          <p:nvPr/>
        </p:nvSpPr>
        <p:spPr bwMode="auto">
          <a:xfrm rot="17720407">
            <a:off x="3654876" y="4656733"/>
            <a:ext cx="1893114" cy="2558707"/>
          </a:xfrm>
          <a:prstGeom prst="circularArrow">
            <a:avLst>
              <a:gd name="adj1" fmla="val 6478"/>
              <a:gd name="adj2" fmla="val 1012247"/>
              <a:gd name="adj3" fmla="val 20391855"/>
              <a:gd name="adj4" fmla="val 17357970"/>
              <a:gd name="adj5" fmla="val 8633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Circular Arrow 13"/>
          <p:cNvSpPr/>
          <p:nvPr/>
        </p:nvSpPr>
        <p:spPr bwMode="auto">
          <a:xfrm rot="5400000">
            <a:off x="4786637" y="5084566"/>
            <a:ext cx="1344168" cy="1499616"/>
          </a:xfrm>
          <a:prstGeom prst="circularArrow">
            <a:avLst>
              <a:gd name="adj1" fmla="val 8522"/>
              <a:gd name="adj2" fmla="val 1142319"/>
              <a:gd name="adj3" fmla="val 20457678"/>
              <a:gd name="adj4" fmla="val 16006585"/>
              <a:gd name="adj5" fmla="val 12825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8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Pulse Transfer Function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PTF provides the z-domain poles and zeros for the system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Important:  Both s and z domain representations of system are equally valid!</a:t>
            </a:r>
          </a:p>
          <a:p>
            <a:pPr lvl="1"/>
            <a:r>
              <a:rPr lang="en-US" altLang="en-US"/>
              <a:t>For systems involving samplers, it is easier to analyze system stability, response, etc in z domain than s domain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387600" y="2560638"/>
          <a:ext cx="4138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69900" progId="Equation.DSMT4">
                  <p:embed/>
                </p:oleObj>
              </mc:Choice>
              <mc:Fallback>
                <p:oleObj name="Equation" r:id="rId2" imgW="22606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560638"/>
                        <a:ext cx="41386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63977" y="2594922"/>
            <a:ext cx="2965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478" y="3031529"/>
            <a:ext cx="2265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 Transfer Function of PID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Analog (continuous time) form of PID controller: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Before we can compute the PTF, need to specify how we are going to implement discretization</a:t>
            </a:r>
          </a:p>
          <a:p>
            <a:pPr lvl="1"/>
            <a:r>
              <a:rPr lang="en-US" altLang="en-US"/>
              <a:t>This can of course be done in multiple ways</a:t>
            </a:r>
          </a:p>
          <a:p>
            <a:pPr lvl="1"/>
            <a:r>
              <a:rPr lang="en-US" altLang="en-US"/>
              <a:t>Does more than one PTF exist for the above PID controller?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9689" y="2218039"/>
            <a:ext cx="4879221" cy="101617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 Transfer Function of PID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Analog (continuous time) form of PID controller: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Before we can compute the PTF, need to specify how we are going to implement discretization</a:t>
            </a:r>
          </a:p>
          <a:p>
            <a:pPr lvl="1"/>
            <a:r>
              <a:rPr lang="en-US" altLang="en-US"/>
              <a:t>This can of course be done in multiple ways</a:t>
            </a:r>
          </a:p>
          <a:p>
            <a:pPr lvl="1"/>
            <a:r>
              <a:rPr lang="en-US" altLang="en-US"/>
              <a:t>Does more than one PTF exist for the above PID controller?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9689" y="2218039"/>
            <a:ext cx="4879221" cy="101617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704975" y="5753100"/>
            <a:ext cx="640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Yes.  Various integral approximations may be used (rectangular, trapazoidal, etc) and various derivative approximations may be used (1</a:t>
            </a:r>
            <a:r>
              <a:rPr lang="en-US" altLang="en-US" baseline="30000">
                <a:solidFill>
                  <a:srgbClr val="FF0000"/>
                </a:solidFill>
              </a:rPr>
              <a:t>st</a:t>
            </a:r>
            <a:r>
              <a:rPr lang="en-US" altLang="en-US">
                <a:solidFill>
                  <a:srgbClr val="FF0000"/>
                </a:solidFill>
              </a:rPr>
              <a:t> order backward, 2</a:t>
            </a:r>
            <a:r>
              <a:rPr lang="en-US" altLang="en-US" baseline="30000">
                <a:solidFill>
                  <a:srgbClr val="FF0000"/>
                </a:solidFill>
              </a:rPr>
              <a:t>nd</a:t>
            </a:r>
            <a:r>
              <a:rPr lang="en-US" altLang="en-US">
                <a:solidFill>
                  <a:srgbClr val="FF0000"/>
                </a:solidFill>
              </a:rPr>
              <a:t> order backward,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 Transfer Function of PID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Proportional error is sampled: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Select: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5906" y="2415746"/>
            <a:ext cx="4187172" cy="338554"/>
          </a:xfrm>
          <a:prstGeom prst="rect">
            <a:avLst/>
          </a:prstGeom>
          <a:blipFill rotWithShape="0">
            <a:blip r:embed="rId2"/>
            <a:stretch>
              <a:fillRect l="-1601" t="-25000" b="-4821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20484" name="Straight Connector 6"/>
          <p:cNvCxnSpPr>
            <a:cxnSpLocks noChangeShapeType="1"/>
          </p:cNvCxnSpPr>
          <p:nvPr/>
        </p:nvCxnSpPr>
        <p:spPr bwMode="auto">
          <a:xfrm>
            <a:off x="6164263" y="1930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Straight Connector 7"/>
          <p:cNvCxnSpPr>
            <a:cxnSpLocks noChangeShapeType="1"/>
          </p:cNvCxnSpPr>
          <p:nvPr/>
        </p:nvCxnSpPr>
        <p:spPr bwMode="auto">
          <a:xfrm flipH="1" flipV="1">
            <a:off x="6164263" y="2997200"/>
            <a:ext cx="1933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Straight Connector 38"/>
          <p:cNvCxnSpPr>
            <a:cxnSpLocks noChangeShapeType="1"/>
          </p:cNvCxnSpPr>
          <p:nvPr/>
        </p:nvCxnSpPr>
        <p:spPr bwMode="auto">
          <a:xfrm flipH="1" flipV="1">
            <a:off x="6424613" y="2955925"/>
            <a:ext cx="1587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Straight Connector 39"/>
          <p:cNvCxnSpPr>
            <a:cxnSpLocks noChangeShapeType="1"/>
          </p:cNvCxnSpPr>
          <p:nvPr/>
        </p:nvCxnSpPr>
        <p:spPr bwMode="auto">
          <a:xfrm flipH="1" flipV="1">
            <a:off x="6556375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Connector 40"/>
          <p:cNvCxnSpPr>
            <a:cxnSpLocks noChangeShapeType="1"/>
          </p:cNvCxnSpPr>
          <p:nvPr/>
        </p:nvCxnSpPr>
        <p:spPr bwMode="auto">
          <a:xfrm flipH="1" flipV="1">
            <a:off x="6684963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Straight Connector 41"/>
          <p:cNvCxnSpPr>
            <a:cxnSpLocks noChangeShapeType="1"/>
          </p:cNvCxnSpPr>
          <p:nvPr/>
        </p:nvCxnSpPr>
        <p:spPr bwMode="auto">
          <a:xfrm flipH="1" flipV="1">
            <a:off x="6816725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Straight Connector 42"/>
          <p:cNvCxnSpPr>
            <a:cxnSpLocks noChangeShapeType="1"/>
          </p:cNvCxnSpPr>
          <p:nvPr/>
        </p:nvCxnSpPr>
        <p:spPr bwMode="auto">
          <a:xfrm flipH="1" flipV="1">
            <a:off x="6946900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Connector 43"/>
          <p:cNvCxnSpPr>
            <a:cxnSpLocks noChangeShapeType="1"/>
          </p:cNvCxnSpPr>
          <p:nvPr/>
        </p:nvCxnSpPr>
        <p:spPr bwMode="auto">
          <a:xfrm flipH="1" flipV="1">
            <a:off x="7077075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Straight Connector 44"/>
          <p:cNvCxnSpPr>
            <a:cxnSpLocks noChangeShapeType="1"/>
          </p:cNvCxnSpPr>
          <p:nvPr/>
        </p:nvCxnSpPr>
        <p:spPr bwMode="auto">
          <a:xfrm flipH="1" flipV="1">
            <a:off x="7207250" y="2954338"/>
            <a:ext cx="1588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45"/>
          <p:cNvCxnSpPr>
            <a:cxnSpLocks noChangeShapeType="1"/>
          </p:cNvCxnSpPr>
          <p:nvPr/>
        </p:nvCxnSpPr>
        <p:spPr bwMode="auto">
          <a:xfrm flipH="1" flipV="1">
            <a:off x="7329488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Straight Connector 46"/>
          <p:cNvCxnSpPr>
            <a:cxnSpLocks noChangeShapeType="1"/>
          </p:cNvCxnSpPr>
          <p:nvPr/>
        </p:nvCxnSpPr>
        <p:spPr bwMode="auto">
          <a:xfrm flipH="1" flipV="1">
            <a:off x="7466013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traight Connector 47"/>
          <p:cNvCxnSpPr>
            <a:cxnSpLocks noChangeShapeType="1"/>
          </p:cNvCxnSpPr>
          <p:nvPr/>
        </p:nvCxnSpPr>
        <p:spPr bwMode="auto">
          <a:xfrm flipH="1" flipV="1">
            <a:off x="7594600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Straight Connector 48"/>
          <p:cNvCxnSpPr>
            <a:cxnSpLocks noChangeShapeType="1"/>
          </p:cNvCxnSpPr>
          <p:nvPr/>
        </p:nvCxnSpPr>
        <p:spPr bwMode="auto">
          <a:xfrm flipH="1" flipV="1">
            <a:off x="7727950" y="2954338"/>
            <a:ext cx="1588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Connector 49"/>
          <p:cNvCxnSpPr>
            <a:cxnSpLocks noChangeShapeType="1"/>
          </p:cNvCxnSpPr>
          <p:nvPr/>
        </p:nvCxnSpPr>
        <p:spPr bwMode="auto">
          <a:xfrm flipH="1" flipV="1">
            <a:off x="7853363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Connector 50"/>
          <p:cNvCxnSpPr>
            <a:cxnSpLocks noChangeShapeType="1"/>
          </p:cNvCxnSpPr>
          <p:nvPr/>
        </p:nvCxnSpPr>
        <p:spPr bwMode="auto">
          <a:xfrm flipH="1" flipV="1">
            <a:off x="7983538" y="2954338"/>
            <a:ext cx="0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Straight Connector 51"/>
          <p:cNvCxnSpPr>
            <a:cxnSpLocks noChangeShapeType="1"/>
          </p:cNvCxnSpPr>
          <p:nvPr/>
        </p:nvCxnSpPr>
        <p:spPr bwMode="auto">
          <a:xfrm flipH="1" flipV="1">
            <a:off x="6294438" y="2954338"/>
            <a:ext cx="1587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00" name="Group 27"/>
          <p:cNvGrpSpPr>
            <a:grpSpLocks/>
          </p:cNvGrpSpPr>
          <p:nvPr/>
        </p:nvGrpSpPr>
        <p:grpSpPr bwMode="auto">
          <a:xfrm>
            <a:off x="6294438" y="2119313"/>
            <a:ext cx="1690687" cy="842962"/>
            <a:chOff x="2523746" y="1644650"/>
            <a:chExt cx="4346286" cy="2273398"/>
          </a:xfrm>
        </p:grpSpPr>
        <p:cxnSp>
          <p:nvCxnSpPr>
            <p:cNvPr id="20521" name="Straight Arrow Connector 69"/>
            <p:cNvCxnSpPr>
              <a:cxnSpLocks noChangeShapeType="1"/>
            </p:cNvCxnSpPr>
            <p:nvPr/>
          </p:nvCxnSpPr>
          <p:spPr bwMode="auto">
            <a:xfrm flipV="1">
              <a:off x="2523746" y="2725738"/>
              <a:ext cx="0" cy="1173071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Straight Arrow Connector 83"/>
            <p:cNvCxnSpPr>
              <a:cxnSpLocks noChangeShapeType="1"/>
            </p:cNvCxnSpPr>
            <p:nvPr/>
          </p:nvCxnSpPr>
          <p:spPr bwMode="auto">
            <a:xfrm flipV="1">
              <a:off x="3196222" y="2413000"/>
              <a:ext cx="0" cy="148581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Straight Arrow Connector 84"/>
            <p:cNvCxnSpPr>
              <a:cxnSpLocks noChangeShapeType="1"/>
            </p:cNvCxnSpPr>
            <p:nvPr/>
          </p:nvCxnSpPr>
          <p:spPr bwMode="auto">
            <a:xfrm flipV="1">
              <a:off x="3528100" y="2963419"/>
              <a:ext cx="0" cy="93539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Straight Arrow Connector 87"/>
            <p:cNvCxnSpPr>
              <a:cxnSpLocks noChangeShapeType="1"/>
            </p:cNvCxnSpPr>
            <p:nvPr/>
          </p:nvCxnSpPr>
          <p:spPr bwMode="auto">
            <a:xfrm flipV="1">
              <a:off x="3863755" y="2759075"/>
              <a:ext cx="0" cy="113973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4198590" y="2139950"/>
              <a:ext cx="0" cy="1758859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Straight Arrow Connector 93"/>
            <p:cNvCxnSpPr>
              <a:cxnSpLocks noChangeShapeType="1"/>
            </p:cNvCxnSpPr>
            <p:nvPr/>
          </p:nvCxnSpPr>
          <p:spPr bwMode="auto">
            <a:xfrm flipV="1">
              <a:off x="4533022" y="1644650"/>
              <a:ext cx="0" cy="2254159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870258" y="1742281"/>
              <a:ext cx="0" cy="215652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Straight Arrow Connector 97"/>
            <p:cNvCxnSpPr>
              <a:cxnSpLocks noChangeShapeType="1"/>
            </p:cNvCxnSpPr>
            <p:nvPr/>
          </p:nvCxnSpPr>
          <p:spPr bwMode="auto">
            <a:xfrm flipV="1">
              <a:off x="5183234" y="2305050"/>
              <a:ext cx="0" cy="1593759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Straight Arrow Connector 98"/>
            <p:cNvCxnSpPr>
              <a:cxnSpLocks noChangeShapeType="1"/>
            </p:cNvCxnSpPr>
            <p:nvPr/>
          </p:nvCxnSpPr>
          <p:spPr bwMode="auto">
            <a:xfrm flipV="1">
              <a:off x="5534516" y="2978393"/>
              <a:ext cx="0" cy="92041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0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5864894" y="3019379"/>
              <a:ext cx="0" cy="87943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1" name="Straight Arrow Connector 100"/>
            <p:cNvCxnSpPr>
              <a:cxnSpLocks noChangeShapeType="1"/>
            </p:cNvCxnSpPr>
            <p:nvPr/>
          </p:nvCxnSpPr>
          <p:spPr bwMode="auto">
            <a:xfrm flipV="1">
              <a:off x="6210074" y="2674950"/>
              <a:ext cx="6102" cy="123078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2" name="Straight Arrow Connector 101"/>
            <p:cNvCxnSpPr>
              <a:cxnSpLocks noChangeShapeType="1"/>
            </p:cNvCxnSpPr>
            <p:nvPr/>
          </p:nvCxnSpPr>
          <p:spPr bwMode="auto">
            <a:xfrm flipV="1">
              <a:off x="6529152" y="2482850"/>
              <a:ext cx="0" cy="1415959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3" name="Straight Arrow Connector 102"/>
            <p:cNvCxnSpPr>
              <a:cxnSpLocks noChangeShapeType="1"/>
            </p:cNvCxnSpPr>
            <p:nvPr/>
          </p:nvCxnSpPr>
          <p:spPr bwMode="auto">
            <a:xfrm flipV="1">
              <a:off x="6863987" y="2923687"/>
              <a:ext cx="6045" cy="994361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4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2859000" y="2001838"/>
              <a:ext cx="0" cy="190390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501" name="Group 152"/>
          <p:cNvGrpSpPr>
            <a:grpSpLocks/>
          </p:cNvGrpSpPr>
          <p:nvPr/>
        </p:nvGrpSpPr>
        <p:grpSpPr bwMode="auto">
          <a:xfrm>
            <a:off x="6276975" y="2093913"/>
            <a:ext cx="1725613" cy="547687"/>
            <a:chOff x="2478803" y="2352309"/>
            <a:chExt cx="4435081" cy="1476554"/>
          </a:xfrm>
        </p:grpSpPr>
        <p:sp>
          <p:nvSpPr>
            <p:cNvPr id="37" name="Oval 36"/>
            <p:cNvSpPr/>
            <p:nvPr/>
          </p:nvSpPr>
          <p:spPr bwMode="auto">
            <a:xfrm>
              <a:off x="2809293" y="2716097"/>
              <a:ext cx="89762" cy="898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478803" y="3422277"/>
              <a:ext cx="93844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152022" y="3114126"/>
              <a:ext cx="89762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478431" y="3674788"/>
              <a:ext cx="93841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817079" y="3477914"/>
              <a:ext cx="89762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151648" y="2840214"/>
              <a:ext cx="89762" cy="89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482138" y="2352309"/>
              <a:ext cx="93841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824868" y="2455026"/>
              <a:ext cx="89762" cy="89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5134956" y="3024247"/>
              <a:ext cx="89762" cy="898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5481764" y="3700467"/>
              <a:ext cx="93844" cy="898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816333" y="3734706"/>
              <a:ext cx="93844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175383" y="3388038"/>
              <a:ext cx="89762" cy="89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477311" y="3208283"/>
              <a:ext cx="93844" cy="898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820040" y="3627710"/>
              <a:ext cx="93844" cy="941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Monotype Sorts" pitchFamily="8" charset="2"/>
                <a:buNone/>
                <a:defRPr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52" name="Rectangle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44695" y="1824335"/>
            <a:ext cx="822405" cy="36933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3" name="Rectangle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2694" y="4275822"/>
            <a:ext cx="3790589" cy="79105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0504" name="TextBox 53"/>
          <p:cNvSpPr txBox="1">
            <a:spLocks noChangeArrowheads="1"/>
          </p:cNvSpPr>
          <p:nvPr/>
        </p:nvSpPr>
        <p:spPr bwMode="auto">
          <a:xfrm>
            <a:off x="581025" y="4486275"/>
            <a:ext cx="275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First-order finite difference:</a:t>
            </a:r>
          </a:p>
        </p:txBody>
      </p:sp>
      <p:sp>
        <p:nvSpPr>
          <p:cNvPr id="20505" name="TextBox 54"/>
          <p:cNvSpPr txBox="1">
            <a:spLocks noChangeArrowheads="1"/>
          </p:cNvSpPr>
          <p:nvPr/>
        </p:nvSpPr>
        <p:spPr bwMode="auto">
          <a:xfrm>
            <a:off x="581025" y="5622925"/>
            <a:ext cx="2755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Trapazoidal integral approximation:</a:t>
            </a:r>
          </a:p>
        </p:txBody>
      </p:sp>
      <p:sp>
        <p:nvSpPr>
          <p:cNvPr id="56" name="Rectangle 5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32531" y="5434373"/>
            <a:ext cx="4889031" cy="1108509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 Transfer Function of PID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Taking the z transform: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8725" y="2255109"/>
            <a:ext cx="8012963" cy="108997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9700" name="Right Arrow 4"/>
          <p:cNvSpPr>
            <a:spLocks noChangeArrowheads="1"/>
          </p:cNvSpPr>
          <p:nvPr/>
        </p:nvSpPr>
        <p:spPr bwMode="auto">
          <a:xfrm>
            <a:off x="777875" y="4167188"/>
            <a:ext cx="554038" cy="328612"/>
          </a:xfrm>
          <a:prstGeom prst="rightArrow">
            <a:avLst>
              <a:gd name="adj1" fmla="val 50000"/>
              <a:gd name="adj2" fmla="val 50072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6333" y="4031355"/>
            <a:ext cx="2908873" cy="59901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9702" name="Right Arrow 6"/>
          <p:cNvSpPr>
            <a:spLocks noChangeArrowheads="1"/>
          </p:cNvSpPr>
          <p:nvPr/>
        </p:nvSpPr>
        <p:spPr bwMode="auto">
          <a:xfrm>
            <a:off x="777875" y="5237163"/>
            <a:ext cx="554038" cy="328612"/>
          </a:xfrm>
          <a:prstGeom prst="rightArrow">
            <a:avLst>
              <a:gd name="adj1" fmla="val 50000"/>
              <a:gd name="adj2" fmla="val 50072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6333" y="5032833"/>
            <a:ext cx="6655283" cy="736099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Pulse Transfer Function of PID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701088" cy="4953000"/>
          </a:xfrm>
        </p:spPr>
        <p:txBody>
          <a:bodyPr/>
          <a:lstStyle/>
          <a:p>
            <a:r>
              <a:rPr lang="en-US" altLang="en-US"/>
              <a:t>Computing integral term: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4685" y="2121424"/>
            <a:ext cx="7489230" cy="98405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642938" y="3521075"/>
            <a:ext cx="189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where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3600" y="3375284"/>
            <a:ext cx="3194144" cy="66210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5092700" y="3521075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and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5864" y="3519557"/>
            <a:ext cx="1125180" cy="369332"/>
          </a:xfrm>
          <a:prstGeom prst="rect">
            <a:avLst/>
          </a:prstGeom>
          <a:blipFill rotWithShape="0">
            <a:blip r:embed="rId4"/>
            <a:stretch>
              <a:fillRect b="-1475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630282" y="4429125"/>
            <a:ext cx="2076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 dirty="0"/>
              <a:t>From table of z Transforms: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4640" y="4313611"/>
            <a:ext cx="5711756" cy="876843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0730" name="Straight Arrow Connector 11"/>
          <p:cNvCxnSpPr>
            <a:cxnSpLocks noChangeShapeType="1"/>
          </p:cNvCxnSpPr>
          <p:nvPr/>
        </p:nvCxnSpPr>
        <p:spPr bwMode="auto">
          <a:xfrm flipH="1">
            <a:off x="6378575" y="4313238"/>
            <a:ext cx="368300" cy="8778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10518" y="5192710"/>
            <a:ext cx="1876809" cy="523220"/>
          </a:xfrm>
          <a:prstGeom prst="rect">
            <a:avLst/>
          </a:prstGeom>
          <a:blipFill rotWithShape="0">
            <a:blip r:embed="rId6"/>
            <a:stretch>
              <a:fillRect l="-974" t="-2326" b="-1046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Rectangle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8407" y="5908886"/>
            <a:ext cx="6400791" cy="736099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0733" name="TextBox 14"/>
          <p:cNvSpPr txBox="1">
            <a:spLocks noChangeArrowheads="1"/>
          </p:cNvSpPr>
          <p:nvPr/>
        </p:nvSpPr>
        <p:spPr bwMode="auto">
          <a:xfrm>
            <a:off x="538163" y="6032500"/>
            <a:ext cx="119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where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6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0000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Monotype Sorts" pitchFamily="8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Monotype Sorts" pitchFamily="8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32345</TotalTime>
  <Words>2237</Words>
  <Application>Microsoft Macintosh PowerPoint</Application>
  <PresentationFormat>On-screen Show (4:3)</PresentationFormat>
  <Paragraphs>411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Courier</vt:lpstr>
      <vt:lpstr>Monotype Sorts</vt:lpstr>
      <vt:lpstr>Times New Roman</vt:lpstr>
      <vt:lpstr>Blank Presentation</vt:lpstr>
      <vt:lpstr>Equation</vt:lpstr>
      <vt:lpstr>Lecture 25: Digital Control 2</vt:lpstr>
      <vt:lpstr>Lesson Objectives</vt:lpstr>
      <vt:lpstr>Review: Pulse Transfer Functions</vt:lpstr>
      <vt:lpstr>Review: Pulse Transfer Function</vt:lpstr>
      <vt:lpstr>Pulse Transfer Function of PID</vt:lpstr>
      <vt:lpstr>Pulse Transfer Function of PID</vt:lpstr>
      <vt:lpstr>Pulse Transfer Function of PID</vt:lpstr>
      <vt:lpstr>Pulse Transfer Function of PID</vt:lpstr>
      <vt:lpstr>Pulse Transfer Function of PID</vt:lpstr>
      <vt:lpstr>Pulse Transfer Function of PID</vt:lpstr>
      <vt:lpstr>Digital PID Controllers</vt:lpstr>
      <vt:lpstr>Digital PID Controllers: Example 1</vt:lpstr>
      <vt:lpstr>Digital PID Controllers: Example 1</vt:lpstr>
      <vt:lpstr>Digital PID Controllers: Example 1</vt:lpstr>
      <vt:lpstr>Digital PID Controllers: Example 1</vt:lpstr>
      <vt:lpstr>Digital PID Controllers: Example 1</vt:lpstr>
      <vt:lpstr>Digital PID Controllers: Example 1</vt:lpstr>
      <vt:lpstr>Effects of Saturation</vt:lpstr>
      <vt:lpstr>Effects of Saturation</vt:lpstr>
      <vt:lpstr>Effects of Saturation</vt:lpstr>
      <vt:lpstr>Digital Controllers: Compensators</vt:lpstr>
      <vt:lpstr>Digital Controllers: Compensators</vt:lpstr>
      <vt:lpstr>Digital Controllers: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Example:  Digital Compensators</vt:lpstr>
      <vt:lpstr>Digital Control:  Conclusions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Master’s in  International Logistics</dc:title>
  <dc:creator>brynnr</dc:creator>
  <cp:lastModifiedBy>Rogers, Jonathan D</cp:lastModifiedBy>
  <cp:revision>2645</cp:revision>
  <cp:lastPrinted>2000-05-10T21:07:55Z</cp:lastPrinted>
  <dcterms:created xsi:type="dcterms:W3CDTF">2000-05-10T15:15:24Z</dcterms:created>
  <dcterms:modified xsi:type="dcterms:W3CDTF">2024-11-21T02:17:38Z</dcterms:modified>
</cp:coreProperties>
</file>