
<file path=[Content_Types].xml><?xml version="1.0" encoding="utf-8"?>
<Types xmlns="http://schemas.openxmlformats.org/package/2006/content-types">
  <Default Extension="jpeg" ContentType="image/jpeg"/>
  <Default Extension="JPG" ContentType="image/.jpg"/>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0"/>
  </p:handoutMasterIdLst>
  <p:sldIdLst>
    <p:sldId id="262" r:id="rId3"/>
    <p:sldId id="257" r:id="rId5"/>
    <p:sldId id="258" r:id="rId6"/>
    <p:sldId id="259" r:id="rId7"/>
    <p:sldId id="260" r:id="rId8"/>
    <p:sldId id="261" r:id="rId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handoutMaster" Target="handoutMasters/handout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tif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0" y="135890"/>
            <a:ext cx="9535795" cy="345440"/>
          </a:xfrm>
        </p:spPr>
        <p:txBody>
          <a:bodyPr>
            <a:noAutofit/>
          </a:bodyPr>
          <a:p>
            <a:pPr algn="l"/>
            <a:br>
              <a:rPr lang="zh-CN" altLang="en-US" sz="2400"/>
            </a:br>
            <a:r>
              <a:rPr lang="zh-CN" altLang="en-US" sz="2400" b="1"/>
              <a:t>第一部分</a:t>
            </a:r>
            <a:r>
              <a:rPr lang="zh-CN" altLang="en-US" sz="2400"/>
              <a:t>：</a:t>
            </a:r>
            <a:endParaRPr lang="zh-CN" altLang="en-US" sz="2400"/>
          </a:p>
        </p:txBody>
      </p:sp>
      <p:sp>
        <p:nvSpPr>
          <p:cNvPr id="6" name="文本框 5"/>
          <p:cNvSpPr txBox="1"/>
          <p:nvPr/>
        </p:nvSpPr>
        <p:spPr>
          <a:xfrm>
            <a:off x="0" y="481330"/>
            <a:ext cx="12192000" cy="8985885"/>
          </a:xfrm>
          <a:prstGeom prst="rect">
            <a:avLst/>
          </a:prstGeom>
          <a:noFill/>
        </p:spPr>
        <p:txBody>
          <a:bodyPr wrap="square" rtlCol="0">
            <a:spAutoFit/>
          </a:bodyPr>
          <a:p>
            <a:pPr algn="l"/>
            <a:r>
              <a:rPr lang="en-US" altLang="zh-CN" sz="1600"/>
              <a:t>Q</a:t>
            </a:r>
            <a:r>
              <a:rPr lang="zh-CN" altLang="en-US" sz="1600"/>
              <a:t>：为什么迭代通常只能找到局部最小值，应该如何解决？</a:t>
            </a:r>
            <a:endParaRPr lang="zh-CN" altLang="en-US" sz="1600"/>
          </a:p>
          <a:p>
            <a:pPr algn="l"/>
            <a:endParaRPr lang="zh-CN" altLang="en-US" sz="1600"/>
          </a:p>
          <a:p>
            <a:pPr algn="l"/>
            <a:r>
              <a:rPr lang="zh-CN" altLang="en-US" sz="1600"/>
              <a:t>首先要明确局部最小值是在某一特定区域内的最小值，而全局最优解是在整个问题空间中的最小值。在局部最小值处，函数的所有偏导数都为零。在某些情况下，局部最小值可能是全局最优解。</a:t>
            </a:r>
            <a:endParaRPr lang="zh-CN" altLang="en-US" sz="1600"/>
          </a:p>
          <a:p>
            <a:pPr algn="l"/>
            <a:endParaRPr lang="zh-CN" altLang="en-US" sz="1600"/>
          </a:p>
          <a:p>
            <a:pPr algn="l"/>
            <a:r>
              <a:rPr lang="zh-CN" altLang="en-US" sz="1600" b="1"/>
              <a:t>迭代算法通常只能找到局部最小值而不是全局最优解，主要是由于以下几个原因：</a:t>
            </a:r>
            <a:endParaRPr lang="zh-CN" altLang="en-US" sz="1600" b="1"/>
          </a:p>
          <a:p>
            <a:pPr algn="l"/>
            <a:r>
              <a:rPr lang="en-US" altLang="zh-CN" sz="1600"/>
              <a:t>a</a:t>
            </a:r>
            <a:r>
              <a:rPr lang="zh-CN" altLang="en-US" sz="1600"/>
              <a:t>、初始点选择：迭代算法通常需要一个初始点作为起点，从该点开始迭代搜索最优解。如果初始点选择不当，可能会陷入局部最小值附近，而无法跳出该区域去搜索全局最优解。</a:t>
            </a:r>
            <a:endParaRPr lang="zh-CN" altLang="en-US" sz="1600"/>
          </a:p>
          <a:p>
            <a:pPr algn="l"/>
            <a:r>
              <a:rPr lang="en-US" altLang="zh-CN" sz="1600"/>
              <a:t>b</a:t>
            </a:r>
            <a:r>
              <a:rPr lang="zh-CN" altLang="en-US" sz="1600"/>
              <a:t>、局部优势：在某些情况下，局部最小值可能是算法能够找到的最佳解决方案，但并不是全局最优解。这可能是由于问题本身的特性导致局部最小值在搜索过程中更容易被找到。</a:t>
            </a:r>
            <a:endParaRPr lang="zh-CN" altLang="en-US" sz="1600"/>
          </a:p>
          <a:p>
            <a:pPr algn="l"/>
            <a:r>
              <a:rPr lang="en-US" altLang="zh-CN" sz="1600"/>
              <a:t>c</a:t>
            </a:r>
            <a:r>
              <a:rPr lang="zh-CN" altLang="en-US" sz="1600"/>
              <a:t>、收敛性：迭代算法通常基于某种收敛准则来判断何时停止迭代。这些准则可能是基于局部信息而非全局信息，因此算法在达到收敛准则时可能停留在局部最小值附近，而未能继续搜索更好的全局最优解。</a:t>
            </a:r>
            <a:endParaRPr lang="zh-CN" altLang="en-US" sz="1600"/>
          </a:p>
          <a:p>
            <a:pPr algn="l"/>
            <a:r>
              <a:rPr lang="en-US" altLang="zh-CN" sz="1600"/>
              <a:t>d</a:t>
            </a:r>
            <a:r>
              <a:rPr lang="zh-CN" altLang="en-US" sz="1600"/>
              <a:t>、算法设计：某些迭代算法的设计目标可能是寻找局部最小值而不是全局最优解。例如，某些启发式算法或局部搜索算法被设计用于在搜索空间中快速找到局部最优解。    </a:t>
            </a:r>
            <a:endParaRPr lang="zh-CN" altLang="en-US" sz="1600"/>
          </a:p>
          <a:p>
            <a:pPr algn="l"/>
            <a:endParaRPr lang="zh-CN" altLang="en-US" sz="1600" b="1"/>
          </a:p>
          <a:p>
            <a:pPr algn="l"/>
            <a:r>
              <a:rPr lang="zh-CN" altLang="en-US" sz="1600" b="1"/>
              <a:t>虽然迭代算法可能受到上述限制，但可以采取一些方法来尝试解决这个问题，例如：</a:t>
            </a:r>
            <a:endParaRPr lang="zh-CN" altLang="en-US" sz="1600" b="1"/>
          </a:p>
          <a:p>
            <a:pPr algn="l"/>
            <a:r>
              <a:rPr lang="en-US" altLang="zh-CN" sz="1600"/>
              <a:t>a</a:t>
            </a:r>
            <a:r>
              <a:rPr lang="zh-CN" altLang="en-US" sz="1600"/>
              <a:t>、多次运行：多次运行迭代算法，并使用不同的初始点。通过重复运行算法，可以增加找到全局最优解的机会。选择多个不同的初始点可以探索搜索空间的不同区域。</a:t>
            </a:r>
            <a:endParaRPr lang="zh-CN" altLang="en-US" sz="1600"/>
          </a:p>
          <a:p>
            <a:pPr algn="l"/>
            <a:r>
              <a:rPr lang="en-US" altLang="zh-CN" sz="1600"/>
              <a:t>b</a:t>
            </a:r>
            <a:r>
              <a:rPr lang="zh-CN" altLang="en-US" sz="1600"/>
              <a:t>、随机化：引入随机性可以帮助算法跳出局部最小值附近的区域。例如，可以在搜索过程中引入随机扰动或随机选择参数，以增加搜索的多样性。</a:t>
            </a:r>
            <a:endParaRPr lang="zh-CN" altLang="en-US" sz="1600"/>
          </a:p>
          <a:p>
            <a:pPr algn="l"/>
            <a:r>
              <a:rPr lang="en-US" altLang="zh-CN" sz="1600"/>
              <a:t>c</a:t>
            </a:r>
            <a:r>
              <a:rPr lang="zh-CN" altLang="en-US" sz="1600"/>
              <a:t>、全局搜索算法：考虑使用一些专门设计用于全局搜索的算法，例如遗传算法、模拟退火算法、粒子群优化算法等。这些算法具有全局搜索性质，能够更好地避免陷入局部最小值。</a:t>
            </a:r>
            <a:endParaRPr lang="zh-CN" altLang="en-US" sz="1600"/>
          </a:p>
          <a:p>
            <a:pPr algn="l"/>
            <a:r>
              <a:rPr lang="en-US" altLang="zh-CN" sz="1600"/>
              <a:t>d</a:t>
            </a:r>
            <a:r>
              <a:rPr lang="zh-CN" altLang="en-US" sz="1600"/>
              <a:t>、参数调整：调整迭代算法的参数和设置可以影响算法的收敛性和搜索范围。尝试不同的参数设置，例如学习率、步长、迭代次数等，以寻找更好的全局最优解。</a:t>
            </a:r>
            <a:endParaRPr lang="zh-CN" altLang="en-US" sz="1600"/>
          </a:p>
          <a:p>
            <a:pPr algn="l"/>
            <a:r>
              <a:rPr lang="en-US" altLang="zh-CN" sz="1600"/>
              <a:t>e</a:t>
            </a:r>
            <a:r>
              <a:rPr lang="zh-CN" altLang="en-US" sz="1600"/>
              <a:t>、混合方法：组合多种算法或策略，例如局部搜索和全局搜索的结合，以充分利用它们的优点。可以先使用全局搜索方法进行大范围搜索，然后使用局部搜索方法进行精细调整和优化。</a:t>
            </a:r>
            <a:endParaRPr lang="zh-CN" altLang="en-US" sz="1600"/>
          </a:p>
          <a:p>
            <a:pPr algn="l"/>
            <a:r>
              <a:rPr lang="zh-CN" altLang="en-US"/>
              <a:t>    </a:t>
            </a:r>
            <a:endParaRPr lang="zh-CN" altLang="en-US"/>
          </a:p>
          <a:p>
            <a:pPr algn="l"/>
            <a:endParaRPr lang="zh-CN" altLang="en-US"/>
          </a:p>
          <a:p>
            <a:pPr algn="l"/>
            <a:endParaRPr lang="zh-CN" altLang="en-US"/>
          </a:p>
          <a:p>
            <a:pPr algn="l"/>
            <a:endParaRPr lang="zh-CN" altLang="en-US"/>
          </a:p>
          <a:p>
            <a:pPr algn="l"/>
            <a:endParaRPr lang="zh-CN" altLang="en-US"/>
          </a:p>
          <a:p>
            <a:pPr algn="l"/>
            <a:endParaRPr lang="zh-CN" altLang="en-US"/>
          </a:p>
          <a:p>
            <a:pPr algn="l"/>
            <a:endParaRPr lang="zh-CN" altLang="en-US"/>
          </a:p>
          <a:p>
            <a:pPr algn="l"/>
            <a:endParaRPr lang="zh-CN" altLang="en-US"/>
          </a:p>
          <a:p>
            <a:pPr algn="l"/>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391795" y="234950"/>
            <a:ext cx="9144000" cy="3692525"/>
          </a:xfrm>
        </p:spPr>
        <p:txBody>
          <a:bodyPr>
            <a:noAutofit/>
          </a:bodyPr>
          <a:p>
            <a:pPr algn="l"/>
            <a:r>
              <a:rPr lang="zh-CN" altLang="en-US" sz="2400"/>
              <a:t>以下是一个定义在 </a:t>
            </a:r>
            <a:r>
              <a:rPr lang="en-US" altLang="zh-CN" sz="2400"/>
              <a:t>R</a:t>
            </a:r>
            <a:r>
              <a:rPr lang="zh-CN" altLang="en-US" sz="2400"/>
              <a:t>² 上的目标非凸函数：</a:t>
            </a:r>
            <a:br>
              <a:rPr lang="zh-CN" altLang="en-US" sz="2400"/>
            </a:br>
            <a:r>
              <a:rPr lang="zh-CN" altLang="en-US" sz="2400" b="1"/>
              <a:t>函数公式：</a:t>
            </a:r>
            <a:br>
              <a:rPr lang="zh-CN" altLang="en-US" sz="2400"/>
            </a:br>
            <a:r>
              <a:rPr lang="zh-CN" altLang="en-US" sz="2400"/>
              <a:t>f(x, y) = (x - 2)² + (y + 1)² + sin(x) + cos(y)</a:t>
            </a:r>
            <a:br>
              <a:rPr lang="zh-CN" altLang="en-US" sz="2400" b="1"/>
            </a:br>
            <a:r>
              <a:rPr lang="zh-CN" altLang="en-US" sz="2400" b="1">
                <a:sym typeface="+mn-ea"/>
              </a:rPr>
              <a:t>函数梯度向量：</a:t>
            </a:r>
            <a:br>
              <a:rPr lang="zh-CN" altLang="en-US" sz="2400">
                <a:sym typeface="+mn-ea"/>
              </a:rPr>
            </a:br>
            <a:r>
              <a:rPr lang="zh-CN" altLang="en-US" sz="2400">
                <a:sym typeface="+mn-ea"/>
              </a:rPr>
              <a:t>∇f(x, y) = [2(x - 2) + cos(x), 2(y + 1) - sin(y)]</a:t>
            </a:r>
            <a:br>
              <a:rPr lang="zh-CN" altLang="en-US" sz="2400">
                <a:sym typeface="+mn-ea"/>
              </a:rPr>
            </a:br>
            <a:br>
              <a:rPr lang="zh-CN" altLang="en-US" sz="2400"/>
            </a:br>
            <a:endParaRPr lang="zh-CN" altLang="en-US" sz="2400"/>
          </a:p>
        </p:txBody>
      </p:sp>
      <p:sp>
        <p:nvSpPr>
          <p:cNvPr id="4" name="文本框 3"/>
          <p:cNvSpPr txBox="1"/>
          <p:nvPr/>
        </p:nvSpPr>
        <p:spPr>
          <a:xfrm>
            <a:off x="276225" y="3244215"/>
            <a:ext cx="11838305" cy="3692525"/>
          </a:xfrm>
          <a:prstGeom prst="rect">
            <a:avLst/>
          </a:prstGeom>
          <a:noFill/>
        </p:spPr>
        <p:txBody>
          <a:bodyPr wrap="square" rtlCol="0">
            <a:spAutoFit/>
          </a:bodyPr>
          <a:p>
            <a:pPr algn="l"/>
            <a:r>
              <a:rPr lang="zh-CN" altLang="en-US" b="1">
                <a:sym typeface="+mn-ea"/>
              </a:rPr>
              <a:t>函数非凸性质证明</a:t>
            </a:r>
            <a:r>
              <a:rPr lang="zh-CN" altLang="en-US">
                <a:sym typeface="+mn-ea"/>
              </a:rPr>
              <a:t>：</a:t>
            </a:r>
            <a:r>
              <a:rPr lang="zh-CN" altLang="en-US">
                <a:sym typeface="+mn-ea"/>
              </a:rPr>
              <a:t>对于给定的函数 f(x, y) = (x - 2)² + (y + 1)² + sin(x) + cos(y)，可以找到两个点以及一个介于它们之间的权重 α，使得函数值不满足凸函数定义。</a:t>
            </a:r>
            <a:endParaRPr lang="zh-CN" altLang="en-US">
              <a:sym typeface="+mn-ea"/>
            </a:endParaRPr>
          </a:p>
          <a:p>
            <a:pPr algn="l"/>
            <a:endParaRPr lang="zh-CN" altLang="en-US">
              <a:sym typeface="+mn-ea"/>
            </a:endParaRPr>
          </a:p>
          <a:p>
            <a:pPr algn="l"/>
            <a:r>
              <a:rPr lang="zh-CN" altLang="en-US">
                <a:sym typeface="+mn-ea"/>
              </a:rPr>
              <a:t>考虑点 A = (0, 0) 和点 B = (4, -2)。它们对应的函数值为：</a:t>
            </a:r>
            <a:br>
              <a:rPr lang="zh-CN" altLang="en-US">
                <a:sym typeface="+mn-ea"/>
              </a:rPr>
            </a:br>
            <a:r>
              <a:rPr lang="zh-CN" altLang="en-US">
                <a:sym typeface="+mn-ea"/>
              </a:rPr>
              <a:t>f(A) = f(0, 0) = (0 - 2)² + (0 + 1)² + sin(0) + cos(0) = 5</a:t>
            </a:r>
            <a:br>
              <a:rPr lang="zh-CN" altLang="en-US">
                <a:sym typeface="+mn-ea"/>
              </a:rPr>
            </a:br>
            <a:r>
              <a:rPr lang="zh-CN" altLang="en-US">
                <a:sym typeface="+mn-ea"/>
              </a:rPr>
              <a:t>f(B) = f(4, -2) = (4 - 2)² + (-2 + 1)² + sin(4) + cos(-2) ≈ 3.846</a:t>
            </a:r>
            <a:endParaRPr lang="zh-CN" altLang="en-US">
              <a:sym typeface="+mn-ea"/>
            </a:endParaRPr>
          </a:p>
          <a:p>
            <a:pPr algn="l"/>
            <a:br>
              <a:rPr lang="zh-CN" altLang="en-US">
                <a:sym typeface="+mn-ea"/>
              </a:rPr>
            </a:br>
            <a:r>
              <a:rPr lang="zh-CN" altLang="en-US">
                <a:sym typeface="+mn-ea"/>
              </a:rPr>
              <a:t>选取权重 α = 0.5，计算介于点 A 和点 B 之间的点 C = αA + (1 - α)B和</a:t>
            </a:r>
            <a:r>
              <a:rPr lang="zh-CN" altLang="en-US">
                <a:sym typeface="+mn-ea"/>
              </a:rPr>
              <a:t>对应的函数值</a:t>
            </a:r>
            <a:r>
              <a:rPr lang="zh-CN" altLang="en-US">
                <a:sym typeface="+mn-ea"/>
              </a:rPr>
              <a:t>，即：</a:t>
            </a:r>
            <a:br>
              <a:rPr lang="zh-CN" altLang="en-US">
                <a:sym typeface="+mn-ea"/>
              </a:rPr>
            </a:br>
            <a:r>
              <a:rPr lang="zh-CN" altLang="en-US">
                <a:sym typeface="+mn-ea"/>
              </a:rPr>
              <a:t>C = 0.5A + 0.5B = (0.5(0) + 0.5(4), 0.5(0) + 0.5(-2)) = (2, -1)</a:t>
            </a:r>
            <a:br>
              <a:rPr lang="zh-CN" altLang="en-US">
                <a:sym typeface="+mn-ea"/>
              </a:rPr>
            </a:br>
            <a:r>
              <a:rPr lang="zh-CN" altLang="en-US">
                <a:sym typeface="+mn-ea"/>
              </a:rPr>
              <a:t>f(C) = f(2, -1) = (2 - 2)² + (-1 + 1)² + sin(2) + cos(-1) ≈ 3.484</a:t>
            </a:r>
            <a:endParaRPr lang="zh-CN" altLang="en-US">
              <a:sym typeface="+mn-ea"/>
            </a:endParaRPr>
          </a:p>
          <a:p>
            <a:pPr algn="l"/>
            <a:br>
              <a:rPr lang="zh-CN" altLang="en-US">
                <a:sym typeface="+mn-ea"/>
              </a:rPr>
            </a:br>
            <a:r>
              <a:rPr lang="zh-CN" altLang="en-US">
                <a:sym typeface="+mn-ea"/>
              </a:rPr>
              <a:t>由于 f(C) &lt; αf(A) + (1 - α)f(B)，即 3.484 &lt; 0.5 * 5 + 0.5 * 3.846，函数非凸性</a:t>
            </a:r>
            <a:br>
              <a:rPr lang="zh-CN" altLang="en-US">
                <a:sym typeface="+mn-ea"/>
              </a:rPr>
            </a:br>
            <a:endParaRPr lang="zh-CN" altLang="en-US"/>
          </a:p>
        </p:txBody>
      </p:sp>
      <p:sp>
        <p:nvSpPr>
          <p:cNvPr id="3" name="标题 1"/>
          <p:cNvSpPr>
            <a:spLocks noGrp="1"/>
          </p:cNvSpPr>
          <p:nvPr/>
        </p:nvSpPr>
        <p:spPr>
          <a:xfrm>
            <a:off x="0" y="135890"/>
            <a:ext cx="9535795" cy="345440"/>
          </a:xfrm>
          <a:prstGeom prst="rect">
            <a:avLst/>
          </a:prstGeom>
        </p:spPr>
        <p:txBody>
          <a:bodyPr vert="horz" lIns="91440" tIns="45720" rIns="91440" bIns="45720" rtlCol="0" anchor="b">
            <a:noAutofit/>
          </a:bodyPr>
          <a:lstStyle>
            <a:lvl1pPr algn="ctr" defTabSz="914400" rtl="0" eaLnBrk="1" latinLnBrk="0" hangingPunct="1">
              <a:lnSpc>
                <a:spcPct val="130000"/>
              </a:lnSpc>
              <a:spcBef>
                <a:spcPct val="0"/>
              </a:spcBef>
              <a:buNone/>
              <a:defRPr sz="6000" kern="1200">
                <a:solidFill>
                  <a:schemeClr val="tx1"/>
                </a:solidFill>
                <a:effectLst/>
                <a:latin typeface="+mj-lt"/>
                <a:ea typeface="+mj-ea"/>
                <a:cs typeface="+mj-cs"/>
              </a:defRPr>
            </a:lvl1pPr>
          </a:lstStyle>
          <a:p>
            <a:pPr algn="l"/>
            <a:br>
              <a:rPr lang="zh-CN" altLang="en-US" sz="2400"/>
            </a:br>
            <a:r>
              <a:rPr lang="zh-CN" altLang="en-US" sz="2400" b="1"/>
              <a:t>第</a:t>
            </a:r>
            <a:r>
              <a:rPr lang="zh-CN" altLang="en-US" sz="2400" b="1"/>
              <a:t>二部分</a:t>
            </a:r>
            <a:r>
              <a:rPr lang="zh-CN" altLang="en-US" sz="2400"/>
              <a:t>：</a:t>
            </a:r>
            <a:endParaRPr lang="zh-CN" alt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767080" y="222885"/>
            <a:ext cx="9535795" cy="345440"/>
          </a:xfrm>
        </p:spPr>
        <p:txBody>
          <a:bodyPr>
            <a:noAutofit/>
          </a:bodyPr>
          <a:p>
            <a:pPr algn="l"/>
            <a:br>
              <a:rPr lang="zh-CN" altLang="en-US" sz="2400"/>
            </a:br>
            <a:r>
              <a:rPr lang="zh-CN" altLang="en-US" sz="2400" b="1"/>
              <a:t>通过程序绘制函数图</a:t>
            </a:r>
            <a:r>
              <a:rPr lang="zh-CN" altLang="en-US" sz="2400"/>
              <a:t>：</a:t>
            </a:r>
            <a:endParaRPr lang="zh-CN" altLang="en-US" sz="2400"/>
          </a:p>
        </p:txBody>
      </p:sp>
      <p:sp>
        <p:nvSpPr>
          <p:cNvPr id="4" name="文本框 3"/>
          <p:cNvSpPr txBox="1"/>
          <p:nvPr/>
        </p:nvSpPr>
        <p:spPr>
          <a:xfrm>
            <a:off x="636905" y="476885"/>
            <a:ext cx="6904355" cy="6554470"/>
          </a:xfrm>
          <a:prstGeom prst="rect">
            <a:avLst/>
          </a:prstGeom>
          <a:noFill/>
        </p:spPr>
        <p:txBody>
          <a:bodyPr wrap="square" rtlCol="0">
            <a:spAutoFit/>
          </a:bodyPr>
          <a:p>
            <a:pPr algn="l"/>
            <a:r>
              <a:rPr lang="zh-CN" altLang="en-US" sz="1400">
                <a:sym typeface="+mn-ea"/>
              </a:rPr>
              <a:t>import numpy as np</a:t>
            </a:r>
            <a:endParaRPr lang="zh-CN" altLang="en-US" sz="1400">
              <a:sym typeface="+mn-ea"/>
            </a:endParaRPr>
          </a:p>
          <a:p>
            <a:pPr algn="l"/>
            <a:r>
              <a:rPr lang="zh-CN" altLang="en-US" sz="1400">
                <a:sym typeface="+mn-ea"/>
              </a:rPr>
              <a:t>import matplotlib.pyplot as plt</a:t>
            </a:r>
            <a:endParaRPr lang="zh-CN" altLang="en-US" sz="1400">
              <a:sym typeface="+mn-ea"/>
            </a:endParaRPr>
          </a:p>
          <a:p>
            <a:pPr algn="l"/>
            <a:endParaRPr lang="zh-CN" altLang="en-US" sz="1400">
              <a:sym typeface="+mn-ea"/>
            </a:endParaRPr>
          </a:p>
          <a:p>
            <a:pPr algn="l"/>
            <a:r>
              <a:rPr lang="zh-CN" altLang="en-US" sz="1400">
                <a:sym typeface="+mn-ea"/>
              </a:rPr>
              <a:t># 定义函数</a:t>
            </a:r>
            <a:endParaRPr lang="zh-CN" altLang="en-US" sz="1400">
              <a:sym typeface="+mn-ea"/>
            </a:endParaRPr>
          </a:p>
          <a:p>
            <a:pPr algn="l"/>
            <a:r>
              <a:rPr lang="zh-CN" altLang="en-US" sz="1400">
                <a:sym typeface="+mn-ea"/>
              </a:rPr>
              <a:t>def f(x, y):</a:t>
            </a:r>
            <a:endParaRPr lang="zh-CN" altLang="en-US" sz="1400">
              <a:sym typeface="+mn-ea"/>
            </a:endParaRPr>
          </a:p>
          <a:p>
            <a:pPr algn="l"/>
            <a:r>
              <a:rPr lang="zh-CN" altLang="en-US" sz="1400">
                <a:sym typeface="+mn-ea"/>
              </a:rPr>
              <a:t>    return (x - 2)**2 + (y + 1)**2 + np.sin(x) + np.cos(y)</a:t>
            </a:r>
            <a:endParaRPr lang="zh-CN" altLang="en-US" sz="1400">
              <a:sym typeface="+mn-ea"/>
            </a:endParaRPr>
          </a:p>
          <a:p>
            <a:pPr algn="l"/>
            <a:endParaRPr lang="zh-CN" altLang="en-US" sz="1400">
              <a:sym typeface="+mn-ea"/>
            </a:endParaRPr>
          </a:p>
          <a:p>
            <a:pPr algn="l"/>
            <a:r>
              <a:rPr lang="zh-CN" altLang="en-US" sz="1400">
                <a:sym typeface="+mn-ea"/>
              </a:rPr>
              <a:t># 创建网格</a:t>
            </a:r>
            <a:endParaRPr lang="zh-CN" altLang="en-US" sz="1400">
              <a:sym typeface="+mn-ea"/>
            </a:endParaRPr>
          </a:p>
          <a:p>
            <a:pPr algn="l"/>
            <a:r>
              <a:rPr lang="zh-CN" altLang="en-US" sz="1400">
                <a:sym typeface="+mn-ea"/>
              </a:rPr>
              <a:t># 定义一维数组</a:t>
            </a:r>
            <a:endParaRPr lang="zh-CN" altLang="en-US" sz="1400">
              <a:sym typeface="+mn-ea"/>
            </a:endParaRPr>
          </a:p>
          <a:p>
            <a:pPr algn="l"/>
            <a:r>
              <a:rPr lang="zh-CN" altLang="en-US" sz="1400">
                <a:sym typeface="+mn-ea"/>
              </a:rPr>
              <a:t>x = np.linspace(-5, 5, 100)</a:t>
            </a:r>
            <a:endParaRPr lang="zh-CN" altLang="en-US" sz="1400">
              <a:sym typeface="+mn-ea"/>
            </a:endParaRPr>
          </a:p>
          <a:p>
            <a:pPr algn="l"/>
            <a:r>
              <a:rPr lang="zh-CN" altLang="en-US" sz="1400">
                <a:sym typeface="+mn-ea"/>
              </a:rPr>
              <a:t>y = np.linspace(-5, 5, 100)</a:t>
            </a:r>
            <a:endParaRPr lang="zh-CN" altLang="en-US" sz="1400">
              <a:sym typeface="+mn-ea"/>
            </a:endParaRPr>
          </a:p>
          <a:p>
            <a:pPr algn="l"/>
            <a:r>
              <a:rPr lang="zh-CN" altLang="en-US" sz="1400">
                <a:sym typeface="+mn-ea"/>
              </a:rPr>
              <a:t># 创建二维网格</a:t>
            </a:r>
            <a:endParaRPr lang="zh-CN" altLang="en-US" sz="1400">
              <a:sym typeface="+mn-ea"/>
            </a:endParaRPr>
          </a:p>
          <a:p>
            <a:pPr algn="l"/>
            <a:r>
              <a:rPr lang="zh-CN" altLang="en-US" sz="1400">
                <a:sym typeface="+mn-ea"/>
              </a:rPr>
              <a:t>X, Y = np.meshgrid(x, y)</a:t>
            </a:r>
            <a:endParaRPr lang="zh-CN" altLang="en-US" sz="1400">
              <a:sym typeface="+mn-ea"/>
            </a:endParaRPr>
          </a:p>
          <a:p>
            <a:pPr algn="l"/>
            <a:endParaRPr lang="zh-CN" altLang="en-US" sz="1400">
              <a:sym typeface="+mn-ea"/>
            </a:endParaRPr>
          </a:p>
          <a:p>
            <a:pPr algn="l"/>
            <a:r>
              <a:rPr lang="zh-CN" altLang="en-US" sz="1400">
                <a:sym typeface="+mn-ea"/>
              </a:rPr>
              <a:t># 计算函数值</a:t>
            </a:r>
            <a:endParaRPr lang="zh-CN" altLang="en-US" sz="1400">
              <a:sym typeface="+mn-ea"/>
            </a:endParaRPr>
          </a:p>
          <a:p>
            <a:pPr algn="l"/>
            <a:r>
              <a:rPr lang="zh-CN" altLang="en-US" sz="1400">
                <a:sym typeface="+mn-ea"/>
              </a:rPr>
              <a:t>Z = f(X, Y)</a:t>
            </a:r>
            <a:endParaRPr lang="zh-CN" altLang="en-US" sz="1400">
              <a:sym typeface="+mn-ea"/>
            </a:endParaRPr>
          </a:p>
          <a:p>
            <a:pPr algn="l"/>
            <a:endParaRPr lang="zh-CN" altLang="en-US" sz="1400">
              <a:sym typeface="+mn-ea"/>
            </a:endParaRPr>
          </a:p>
          <a:p>
            <a:pPr algn="l"/>
            <a:r>
              <a:rPr lang="zh-CN" altLang="en-US" sz="1400">
                <a:sym typeface="+mn-ea"/>
              </a:rPr>
              <a:t># 绘制三维曲面图</a:t>
            </a:r>
            <a:endParaRPr lang="zh-CN" altLang="en-US" sz="1400">
              <a:sym typeface="+mn-ea"/>
            </a:endParaRPr>
          </a:p>
          <a:p>
            <a:pPr algn="l"/>
            <a:r>
              <a:rPr lang="zh-CN" altLang="en-US" sz="1400">
                <a:sym typeface="+mn-ea"/>
              </a:rPr>
              <a:t>fig = plt.figure()</a:t>
            </a:r>
            <a:endParaRPr lang="zh-CN" altLang="en-US" sz="1400">
              <a:sym typeface="+mn-ea"/>
            </a:endParaRPr>
          </a:p>
          <a:p>
            <a:pPr algn="l"/>
            <a:r>
              <a:rPr lang="zh-CN" altLang="en-US" sz="1400">
                <a:sym typeface="+mn-ea"/>
              </a:rPr>
              <a:t>ax = fig.add_subplot(111, projection='3d')</a:t>
            </a:r>
            <a:endParaRPr lang="zh-CN" altLang="en-US" sz="1400">
              <a:sym typeface="+mn-ea"/>
            </a:endParaRPr>
          </a:p>
          <a:p>
            <a:pPr algn="l"/>
            <a:r>
              <a:rPr lang="zh-CN" altLang="en-US" sz="1400">
                <a:sym typeface="+mn-ea"/>
              </a:rPr>
              <a:t>ax.plot_surface(X, Y, Z, cmap='viridis')</a:t>
            </a:r>
            <a:endParaRPr lang="zh-CN" altLang="en-US" sz="1400">
              <a:sym typeface="+mn-ea"/>
            </a:endParaRPr>
          </a:p>
          <a:p>
            <a:pPr algn="l"/>
            <a:endParaRPr lang="zh-CN" altLang="en-US" sz="1400">
              <a:sym typeface="+mn-ea"/>
            </a:endParaRPr>
          </a:p>
          <a:p>
            <a:pPr algn="l"/>
            <a:r>
              <a:rPr lang="zh-CN" altLang="en-US" sz="1400">
                <a:sym typeface="+mn-ea"/>
              </a:rPr>
              <a:t># 设置坐标轴标签</a:t>
            </a:r>
            <a:endParaRPr lang="zh-CN" altLang="en-US" sz="1400">
              <a:sym typeface="+mn-ea"/>
            </a:endParaRPr>
          </a:p>
          <a:p>
            <a:pPr algn="l"/>
            <a:r>
              <a:rPr lang="zh-CN" altLang="en-US" sz="1400">
                <a:sym typeface="+mn-ea"/>
              </a:rPr>
              <a:t>ax.set_xlabel('x')</a:t>
            </a:r>
            <a:endParaRPr lang="zh-CN" altLang="en-US" sz="1400">
              <a:sym typeface="+mn-ea"/>
            </a:endParaRPr>
          </a:p>
          <a:p>
            <a:pPr algn="l"/>
            <a:r>
              <a:rPr lang="zh-CN" altLang="en-US" sz="1400">
                <a:sym typeface="+mn-ea"/>
              </a:rPr>
              <a:t>ax.set_ylabel('y')</a:t>
            </a:r>
            <a:endParaRPr lang="zh-CN" altLang="en-US" sz="1400">
              <a:sym typeface="+mn-ea"/>
            </a:endParaRPr>
          </a:p>
          <a:p>
            <a:pPr algn="l"/>
            <a:r>
              <a:rPr lang="zh-CN" altLang="en-US" sz="1400">
                <a:sym typeface="+mn-ea"/>
              </a:rPr>
              <a:t>ax.set_zlabel('f(x, y)')</a:t>
            </a:r>
            <a:endParaRPr lang="zh-CN" altLang="en-US" sz="1400">
              <a:sym typeface="+mn-ea"/>
            </a:endParaRPr>
          </a:p>
          <a:p>
            <a:pPr algn="l"/>
            <a:endParaRPr lang="zh-CN" altLang="en-US" sz="1400">
              <a:sym typeface="+mn-ea"/>
            </a:endParaRPr>
          </a:p>
          <a:p>
            <a:pPr algn="l"/>
            <a:r>
              <a:rPr lang="zh-CN" altLang="en-US" sz="1400">
                <a:sym typeface="+mn-ea"/>
              </a:rPr>
              <a:t># 显示图形</a:t>
            </a:r>
            <a:endParaRPr lang="zh-CN" altLang="en-US" sz="1400">
              <a:sym typeface="+mn-ea"/>
            </a:endParaRPr>
          </a:p>
          <a:p>
            <a:pPr algn="l"/>
            <a:r>
              <a:rPr lang="zh-CN" altLang="en-US" sz="1400">
                <a:sym typeface="+mn-ea"/>
              </a:rPr>
              <a:t>plt.show()</a:t>
            </a:r>
            <a:br>
              <a:rPr lang="zh-CN" altLang="en-US" sz="1400">
                <a:sym typeface="+mn-ea"/>
              </a:rPr>
            </a:br>
            <a:endParaRPr lang="zh-CN" altLang="en-US" sz="1400"/>
          </a:p>
        </p:txBody>
      </p:sp>
      <p:pic>
        <p:nvPicPr>
          <p:cNvPr id="3" name="图片 2"/>
          <p:cNvPicPr>
            <a:picLocks noChangeAspect="1"/>
          </p:cNvPicPr>
          <p:nvPr/>
        </p:nvPicPr>
        <p:blipFill>
          <a:blip r:embed="rId1"/>
          <a:stretch>
            <a:fillRect/>
          </a:stretch>
        </p:blipFill>
        <p:spPr>
          <a:xfrm>
            <a:off x="5619115" y="1468120"/>
            <a:ext cx="6096000" cy="4572000"/>
          </a:xfrm>
          <a:prstGeom prst="rect">
            <a:avLst/>
          </a:prstGeom>
        </p:spPr>
      </p:pic>
      <p:sp>
        <p:nvSpPr>
          <p:cNvPr id="6" name="文本框 5"/>
          <p:cNvSpPr txBox="1"/>
          <p:nvPr/>
        </p:nvSpPr>
        <p:spPr>
          <a:xfrm>
            <a:off x="6839585" y="568325"/>
            <a:ext cx="5224145" cy="1476375"/>
          </a:xfrm>
          <a:prstGeom prst="rect">
            <a:avLst/>
          </a:prstGeom>
          <a:noFill/>
        </p:spPr>
        <p:txBody>
          <a:bodyPr wrap="none" rtlCol="0">
            <a:spAutoFit/>
          </a:bodyPr>
          <a:p>
            <a:pPr algn="l"/>
            <a:r>
              <a:rPr lang="zh-CN" altLang="en-US"/>
              <a:t>首先定义函数 f(x, y)，然后创建了网格 X 和 Y，</a:t>
            </a:r>
            <a:endParaRPr lang="zh-CN" altLang="en-US"/>
          </a:p>
          <a:p>
            <a:pPr algn="l"/>
            <a:r>
              <a:rPr lang="zh-CN" altLang="en-US"/>
              <a:t>并计算函数在网格上的值，得到 Z。</a:t>
            </a:r>
            <a:endParaRPr lang="zh-CN" altLang="en-US"/>
          </a:p>
          <a:p>
            <a:pPr algn="l"/>
            <a:r>
              <a:rPr lang="zh-CN" altLang="en-US"/>
              <a:t>接下来，使用 plot_surface 函数绘制三维曲面图，</a:t>
            </a:r>
            <a:endParaRPr lang="zh-CN" altLang="en-US"/>
          </a:p>
          <a:p>
            <a:pPr algn="l"/>
            <a:r>
              <a:rPr lang="zh-CN" altLang="en-US"/>
              <a:t>并通过设置坐标轴标签使图形更具可读性。</a:t>
            </a:r>
            <a:endParaRPr lang="zh-CN" altLang="en-US"/>
          </a:p>
          <a:p>
            <a:pPr algn="l"/>
            <a:r>
              <a:rPr lang="zh-CN" altLang="en-US"/>
              <a:t>最后，调用 plt.show() 显示图形。</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767080" y="222885"/>
            <a:ext cx="9535795" cy="345440"/>
          </a:xfrm>
        </p:spPr>
        <p:txBody>
          <a:bodyPr>
            <a:noAutofit/>
          </a:bodyPr>
          <a:p>
            <a:pPr algn="l"/>
            <a:br>
              <a:rPr lang="zh-CN" altLang="en-US" sz="2400"/>
            </a:br>
            <a:r>
              <a:rPr lang="zh-CN" altLang="en-US" sz="2400" b="1"/>
              <a:t>设定初始值、迭代次数、学习率</a:t>
            </a:r>
            <a:r>
              <a:rPr lang="zh-CN" altLang="en-US" sz="2400"/>
              <a:t>：</a:t>
            </a:r>
            <a:endParaRPr lang="zh-CN" altLang="en-US" sz="2400"/>
          </a:p>
        </p:txBody>
      </p:sp>
      <p:sp>
        <p:nvSpPr>
          <p:cNvPr id="4" name="文本框 3"/>
          <p:cNvSpPr txBox="1"/>
          <p:nvPr/>
        </p:nvSpPr>
        <p:spPr>
          <a:xfrm>
            <a:off x="636905" y="672465"/>
            <a:ext cx="8914130" cy="1753235"/>
          </a:xfrm>
          <a:prstGeom prst="rect">
            <a:avLst/>
          </a:prstGeom>
          <a:noFill/>
        </p:spPr>
        <p:txBody>
          <a:bodyPr wrap="square" rtlCol="0">
            <a:spAutoFit/>
          </a:bodyPr>
          <a:p>
            <a:pPr algn="l"/>
            <a:r>
              <a:rPr lang="zh-CN" altLang="en-US" b="1">
                <a:sym typeface="+mn-ea"/>
              </a:rPr>
              <a:t>初始值</a:t>
            </a:r>
            <a:r>
              <a:rPr lang="zh-CN" altLang="en-US">
                <a:sym typeface="+mn-ea"/>
              </a:rPr>
              <a:t>： (x₀, y₀) = (0, 0)。</a:t>
            </a:r>
            <a:r>
              <a:rPr lang="en-US" altLang="zh-CN">
                <a:sym typeface="+mn-ea"/>
              </a:rPr>
              <a:t>  </a:t>
            </a:r>
            <a:r>
              <a:rPr lang="zh-CN" altLang="en-US" b="1">
                <a:sym typeface="+mn-ea"/>
              </a:rPr>
              <a:t>迭代次数</a:t>
            </a:r>
            <a:r>
              <a:rPr lang="zh-CN" altLang="en-US">
                <a:sym typeface="+mn-ea"/>
              </a:rPr>
              <a:t>：N = 100。</a:t>
            </a:r>
            <a:r>
              <a:rPr lang="en-US" altLang="zh-CN">
                <a:sym typeface="+mn-ea"/>
              </a:rPr>
              <a:t>  </a:t>
            </a:r>
            <a:r>
              <a:rPr lang="zh-CN" altLang="en-US" b="1">
                <a:sym typeface="+mn-ea"/>
              </a:rPr>
              <a:t>学习率</a:t>
            </a:r>
            <a:r>
              <a:rPr lang="zh-CN" altLang="en-US">
                <a:sym typeface="+mn-ea"/>
              </a:rPr>
              <a:t>： α = 0.1。</a:t>
            </a:r>
            <a:endParaRPr lang="zh-CN" altLang="en-US">
              <a:sym typeface="+mn-ea"/>
            </a:endParaRPr>
          </a:p>
          <a:p>
            <a:pPr algn="l"/>
            <a:endParaRPr lang="zh-CN" altLang="en-US">
              <a:sym typeface="+mn-ea"/>
            </a:endParaRPr>
          </a:p>
          <a:p>
            <a:pPr algn="l"/>
            <a:r>
              <a:rPr lang="zh-CN" altLang="en-US">
                <a:sym typeface="+mn-ea"/>
              </a:rPr>
              <a:t>然后，分别使用梯度下降法、随机梯度下降法、小批量随机梯度下降法来最小化目标函数。</a:t>
            </a:r>
            <a:r>
              <a:rPr lang="zh-CN" altLang="en-US" b="1">
                <a:sym typeface="+mn-ea"/>
              </a:rPr>
              <a:t>收敛过程和结果绘制</a:t>
            </a:r>
            <a:r>
              <a:rPr lang="zh-CN" altLang="en-US">
                <a:sym typeface="+mn-ea"/>
              </a:rPr>
              <a:t>如下：</a:t>
            </a:r>
            <a:endParaRPr lang="zh-CN" altLang="en-US">
              <a:sym typeface="+mn-ea"/>
            </a:endParaRPr>
          </a:p>
          <a:p>
            <a:pPr algn="l"/>
            <a:endParaRPr lang="zh-CN" altLang="en-US">
              <a:sym typeface="+mn-ea"/>
            </a:endParaRPr>
          </a:p>
          <a:p>
            <a:pPr algn="l"/>
            <a:r>
              <a:rPr lang="zh-CN" altLang="en-US" b="1">
                <a:sym typeface="+mn-ea"/>
              </a:rPr>
              <a:t>梯度下降法：</a:t>
            </a:r>
            <a:endParaRPr lang="zh-CN" altLang="en-US" b="1">
              <a:sym typeface="+mn-ea"/>
            </a:endParaRPr>
          </a:p>
        </p:txBody>
      </p:sp>
      <p:sp>
        <p:nvSpPr>
          <p:cNvPr id="7" name="文本框 6"/>
          <p:cNvSpPr txBox="1"/>
          <p:nvPr/>
        </p:nvSpPr>
        <p:spPr>
          <a:xfrm>
            <a:off x="481330" y="2425700"/>
            <a:ext cx="3523615" cy="4399915"/>
          </a:xfrm>
          <a:prstGeom prst="rect">
            <a:avLst/>
          </a:prstGeom>
          <a:noFill/>
        </p:spPr>
        <p:txBody>
          <a:bodyPr wrap="none" rtlCol="0">
            <a:spAutoFit/>
          </a:bodyPr>
          <a:p>
            <a:pPr algn="l"/>
            <a:r>
              <a:rPr lang="zh-CN" altLang="en-US" sz="1000"/>
              <a:t># 定义目标函数和梯度向量</a:t>
            </a:r>
            <a:endParaRPr lang="zh-CN" altLang="en-US" sz="1000"/>
          </a:p>
          <a:p>
            <a:pPr algn="l"/>
            <a:r>
              <a:rPr lang="zh-CN" altLang="en-US" sz="1000"/>
              <a:t>def objective(x, y):</a:t>
            </a:r>
            <a:endParaRPr lang="zh-CN" altLang="en-US" sz="1000"/>
          </a:p>
          <a:p>
            <a:pPr algn="l"/>
            <a:r>
              <a:rPr lang="zh-CN" altLang="en-US" sz="1000"/>
              <a:t>    return (x - 2)**2 + (y + 1)**2 + np.sin(x) + np.cos(y)</a:t>
            </a:r>
            <a:endParaRPr lang="zh-CN" altLang="en-US" sz="1000"/>
          </a:p>
          <a:p>
            <a:pPr algn="l"/>
            <a:endParaRPr lang="zh-CN" altLang="en-US" sz="1000"/>
          </a:p>
          <a:p>
            <a:pPr algn="l"/>
            <a:r>
              <a:rPr lang="zh-CN" altLang="en-US" sz="1000"/>
              <a:t>def gradient(x, y):</a:t>
            </a:r>
            <a:endParaRPr lang="zh-CN" altLang="en-US" sz="1000"/>
          </a:p>
          <a:p>
            <a:pPr algn="l"/>
            <a:r>
              <a:rPr lang="zh-CN" altLang="en-US" sz="1000"/>
              <a:t>    return np.array([2*(x - 2) + np.cos(x), 2*(y + 1) - np.sin(y)])</a:t>
            </a:r>
            <a:endParaRPr lang="zh-CN" altLang="en-US" sz="1000"/>
          </a:p>
          <a:p>
            <a:pPr algn="l"/>
            <a:endParaRPr lang="zh-CN" altLang="en-US" sz="1000"/>
          </a:p>
          <a:p>
            <a:pPr algn="l"/>
            <a:r>
              <a:rPr lang="zh-CN" altLang="en-US" sz="1000"/>
              <a:t># 设置初始值、迭代次数和学习率</a:t>
            </a:r>
            <a:endParaRPr lang="zh-CN" altLang="en-US" sz="1000"/>
          </a:p>
          <a:p>
            <a:pPr algn="l"/>
            <a:r>
              <a:rPr lang="zh-CN" altLang="en-US" sz="1000"/>
              <a:t>x0, y0 = 0, 0</a:t>
            </a:r>
            <a:endParaRPr lang="zh-CN" altLang="en-US" sz="1000"/>
          </a:p>
          <a:p>
            <a:pPr algn="l"/>
            <a:r>
              <a:rPr lang="zh-CN" altLang="en-US" sz="1000"/>
              <a:t>N = 100</a:t>
            </a:r>
            <a:endParaRPr lang="zh-CN" altLang="en-US" sz="1000"/>
          </a:p>
          <a:p>
            <a:pPr algn="l"/>
            <a:r>
              <a:rPr lang="zh-CN" altLang="en-US" sz="1000"/>
              <a:t>alpha = 0.1</a:t>
            </a:r>
            <a:endParaRPr lang="zh-CN" altLang="en-US" sz="1000"/>
          </a:p>
          <a:p>
            <a:pPr algn="l"/>
            <a:endParaRPr lang="zh-CN" altLang="en-US" sz="1000"/>
          </a:p>
          <a:p>
            <a:pPr algn="l"/>
            <a:r>
              <a:rPr lang="zh-CN" altLang="en-US" sz="1000"/>
              <a:t># 初始化参数和记录列表</a:t>
            </a:r>
            <a:endParaRPr lang="zh-CN" altLang="en-US" sz="1000"/>
          </a:p>
          <a:p>
            <a:pPr algn="l"/>
            <a:r>
              <a:rPr lang="zh-CN" altLang="en-US" sz="1000"/>
              <a:t>x_vals = [x0]</a:t>
            </a:r>
            <a:endParaRPr lang="zh-CN" altLang="en-US" sz="1000"/>
          </a:p>
          <a:p>
            <a:pPr algn="l"/>
            <a:r>
              <a:rPr lang="zh-CN" altLang="en-US" sz="1000"/>
              <a:t>y_vals = [y0]</a:t>
            </a:r>
            <a:endParaRPr lang="zh-CN" altLang="en-US" sz="1000"/>
          </a:p>
          <a:p>
            <a:pPr algn="l"/>
            <a:r>
              <a:rPr lang="zh-CN" altLang="en-US" sz="1000"/>
              <a:t>f_vals = [objective(x0, y0)]</a:t>
            </a:r>
            <a:endParaRPr lang="zh-CN" altLang="en-US" sz="1000"/>
          </a:p>
          <a:p>
            <a:pPr algn="l"/>
            <a:endParaRPr lang="zh-CN" altLang="en-US" sz="1000"/>
          </a:p>
          <a:p>
            <a:pPr algn="l"/>
            <a:r>
              <a:rPr lang="zh-CN" altLang="en-US" sz="1000"/>
              <a:t># 梯度下降迭代过程</a:t>
            </a:r>
            <a:endParaRPr lang="zh-CN" altLang="en-US" sz="1000"/>
          </a:p>
          <a:p>
            <a:pPr algn="l"/>
            <a:r>
              <a:rPr lang="zh-CN" altLang="en-US" sz="1000"/>
              <a:t>for i in range(N):</a:t>
            </a:r>
            <a:endParaRPr lang="zh-CN" altLang="en-US" sz="1000"/>
          </a:p>
          <a:p>
            <a:pPr algn="l"/>
            <a:r>
              <a:rPr lang="zh-CN" altLang="en-US" sz="1000"/>
              <a:t>    x, y = x_vals[-1], y_vals[-1]</a:t>
            </a:r>
            <a:endParaRPr lang="zh-CN" altLang="en-US" sz="1000"/>
          </a:p>
          <a:p>
            <a:pPr algn="l"/>
            <a:r>
              <a:rPr lang="zh-CN" altLang="en-US" sz="1000"/>
              <a:t>    grad = gradient(x, y)</a:t>
            </a:r>
            <a:endParaRPr lang="zh-CN" altLang="en-US" sz="1000"/>
          </a:p>
          <a:p>
            <a:pPr algn="l"/>
            <a:r>
              <a:rPr lang="zh-CN" altLang="en-US" sz="1000"/>
              <a:t>    x_new = x - alpha * grad[0]</a:t>
            </a:r>
            <a:endParaRPr lang="zh-CN" altLang="en-US" sz="1000"/>
          </a:p>
          <a:p>
            <a:pPr algn="l"/>
            <a:r>
              <a:rPr lang="zh-CN" altLang="en-US" sz="1000"/>
              <a:t>    y_new = y - alpha * grad[1]</a:t>
            </a:r>
            <a:endParaRPr lang="zh-CN" altLang="en-US" sz="1000"/>
          </a:p>
          <a:p>
            <a:pPr algn="l"/>
            <a:r>
              <a:rPr lang="zh-CN" altLang="en-US" sz="1000"/>
              <a:t>    x_vals.append(x_new)</a:t>
            </a:r>
            <a:endParaRPr lang="zh-CN" altLang="en-US" sz="1000"/>
          </a:p>
          <a:p>
            <a:pPr algn="l"/>
            <a:r>
              <a:rPr lang="zh-CN" altLang="en-US" sz="1000"/>
              <a:t>    y_vals.append(y_new)</a:t>
            </a:r>
            <a:endParaRPr lang="zh-CN" altLang="en-US" sz="1000"/>
          </a:p>
          <a:p>
            <a:pPr algn="l"/>
            <a:r>
              <a:rPr lang="zh-CN" altLang="en-US" sz="1000"/>
              <a:t>    f_vals.append(objective(x_new, y_new))</a:t>
            </a:r>
            <a:endParaRPr lang="zh-CN" altLang="en-US" sz="1000"/>
          </a:p>
          <a:p>
            <a:pPr algn="l"/>
            <a:endParaRPr lang="zh-CN" altLang="en-US" sz="1000"/>
          </a:p>
          <a:p>
            <a:pPr algn="l"/>
            <a:endParaRPr lang="zh-CN" altLang="en-US" sz="1000"/>
          </a:p>
        </p:txBody>
      </p:sp>
      <p:sp>
        <p:nvSpPr>
          <p:cNvPr id="9" name="文本框 8"/>
          <p:cNvSpPr txBox="1"/>
          <p:nvPr/>
        </p:nvSpPr>
        <p:spPr>
          <a:xfrm>
            <a:off x="4004945" y="2640965"/>
            <a:ext cx="2705100" cy="3169285"/>
          </a:xfrm>
          <a:prstGeom prst="rect">
            <a:avLst/>
          </a:prstGeom>
          <a:noFill/>
        </p:spPr>
        <p:txBody>
          <a:bodyPr wrap="none" rtlCol="0">
            <a:spAutoFit/>
          </a:bodyPr>
          <a:p>
            <a:pPr algn="l"/>
            <a:endParaRPr lang="zh-CN" altLang="en-US" sz="1000"/>
          </a:p>
          <a:p>
            <a:pPr algn="l"/>
            <a:r>
              <a:rPr lang="zh-CN" altLang="en-US" sz="1000"/>
              <a:t># 绘制收敛过程和结果</a:t>
            </a:r>
            <a:endParaRPr lang="zh-CN" altLang="en-US" sz="1000"/>
          </a:p>
          <a:p>
            <a:pPr algn="l"/>
            <a:r>
              <a:rPr lang="zh-CN" altLang="en-US" sz="1000"/>
              <a:t>plt.figure(figsize=(12, 4))</a:t>
            </a:r>
            <a:endParaRPr lang="zh-CN" altLang="en-US" sz="1000"/>
          </a:p>
          <a:p>
            <a:pPr algn="l"/>
            <a:endParaRPr lang="zh-CN" altLang="en-US" sz="1000"/>
          </a:p>
          <a:p>
            <a:pPr algn="l"/>
            <a:r>
              <a:rPr lang="zh-CN" altLang="en-US" sz="1000"/>
              <a:t># 绘制函数值变化</a:t>
            </a:r>
            <a:endParaRPr lang="zh-CN" altLang="en-US" sz="1000"/>
          </a:p>
          <a:p>
            <a:pPr algn="l"/>
            <a:r>
              <a:rPr lang="zh-CN" altLang="en-US" sz="1000"/>
              <a:t>plt.subplot(1, 2, 1)</a:t>
            </a:r>
            <a:endParaRPr lang="zh-CN" altLang="en-US" sz="1000"/>
          </a:p>
          <a:p>
            <a:pPr algn="l"/>
            <a:r>
              <a:rPr lang="zh-CN" altLang="en-US" sz="1000"/>
              <a:t>plt.plot(f_vals, marker='o')</a:t>
            </a:r>
            <a:endParaRPr lang="zh-CN" altLang="en-US" sz="1000"/>
          </a:p>
          <a:p>
            <a:pPr algn="l"/>
            <a:r>
              <a:rPr lang="zh-CN" altLang="en-US" sz="1000"/>
              <a:t>plt.xlabel('Iteration')</a:t>
            </a:r>
            <a:endParaRPr lang="zh-CN" altLang="en-US" sz="1000"/>
          </a:p>
          <a:p>
            <a:pPr algn="l"/>
            <a:r>
              <a:rPr lang="zh-CN" altLang="en-US" sz="1000"/>
              <a:t>plt.ylabel('Objective Function Value')</a:t>
            </a:r>
            <a:endParaRPr lang="zh-CN" altLang="en-US" sz="1000"/>
          </a:p>
          <a:p>
            <a:pPr algn="l"/>
            <a:r>
              <a:rPr lang="zh-CN" altLang="en-US" sz="1000"/>
              <a:t>plt.title('Convergence of Objective Function')</a:t>
            </a:r>
            <a:endParaRPr lang="zh-CN" altLang="en-US" sz="1000"/>
          </a:p>
          <a:p>
            <a:pPr algn="l"/>
            <a:endParaRPr lang="zh-CN" altLang="en-US" sz="1000"/>
          </a:p>
          <a:p>
            <a:pPr algn="l"/>
            <a:r>
              <a:rPr lang="zh-CN" altLang="en-US" sz="1000"/>
              <a:t># 绘制参数变化</a:t>
            </a:r>
            <a:endParaRPr lang="zh-CN" altLang="en-US" sz="1000"/>
          </a:p>
          <a:p>
            <a:pPr algn="l"/>
            <a:r>
              <a:rPr lang="zh-CN" altLang="en-US" sz="1000"/>
              <a:t>plt.subplot(1, 2, 2)</a:t>
            </a:r>
            <a:endParaRPr lang="zh-CN" altLang="en-US" sz="1000"/>
          </a:p>
          <a:p>
            <a:pPr algn="l"/>
            <a:r>
              <a:rPr lang="zh-CN" altLang="en-US" sz="1000"/>
              <a:t>plt.plot(x_vals, y_vals, marker='o')</a:t>
            </a:r>
            <a:endParaRPr lang="zh-CN" altLang="en-US" sz="1000"/>
          </a:p>
          <a:p>
            <a:pPr algn="l"/>
            <a:r>
              <a:rPr lang="zh-CN" altLang="en-US" sz="1000"/>
              <a:t>plt.xlabel('x')</a:t>
            </a:r>
            <a:endParaRPr lang="zh-CN" altLang="en-US" sz="1000"/>
          </a:p>
          <a:p>
            <a:pPr algn="l"/>
            <a:r>
              <a:rPr lang="zh-CN" altLang="en-US" sz="1000"/>
              <a:t>plt.ylabel('y')</a:t>
            </a:r>
            <a:endParaRPr lang="zh-CN" altLang="en-US" sz="1000"/>
          </a:p>
          <a:p>
            <a:pPr algn="l"/>
            <a:r>
              <a:rPr lang="zh-CN" altLang="en-US" sz="1000"/>
              <a:t>plt.title('Convergence of Parameters')</a:t>
            </a:r>
            <a:endParaRPr lang="zh-CN" altLang="en-US" sz="1000"/>
          </a:p>
          <a:p>
            <a:pPr algn="l"/>
            <a:endParaRPr lang="zh-CN" altLang="en-US" sz="1000"/>
          </a:p>
          <a:p>
            <a:pPr algn="l"/>
            <a:r>
              <a:rPr lang="zh-CN" altLang="en-US" sz="1000"/>
              <a:t>plt.tight_layout()</a:t>
            </a:r>
            <a:endParaRPr lang="zh-CN" altLang="en-US" sz="1000"/>
          </a:p>
          <a:p>
            <a:pPr algn="l"/>
            <a:r>
              <a:rPr lang="zh-CN" altLang="en-US" sz="1000"/>
              <a:t>plt.show()</a:t>
            </a:r>
            <a:endParaRPr lang="zh-CN" altLang="en-US" sz="1000"/>
          </a:p>
        </p:txBody>
      </p:sp>
      <p:pic>
        <p:nvPicPr>
          <p:cNvPr id="10" name="图片 9" descr="截屏2023-05-23 14.46.04"/>
          <p:cNvPicPr>
            <a:picLocks noChangeAspect="1"/>
          </p:cNvPicPr>
          <p:nvPr/>
        </p:nvPicPr>
        <p:blipFill>
          <a:blip r:embed="rId1"/>
          <a:stretch>
            <a:fillRect/>
          </a:stretch>
        </p:blipFill>
        <p:spPr>
          <a:xfrm>
            <a:off x="6353810" y="2241550"/>
            <a:ext cx="5676265" cy="1753870"/>
          </a:xfrm>
          <a:prstGeom prst="rect">
            <a:avLst/>
          </a:prstGeom>
        </p:spPr>
      </p:pic>
      <p:sp>
        <p:nvSpPr>
          <p:cNvPr id="11" name="文本框 10"/>
          <p:cNvSpPr txBox="1"/>
          <p:nvPr/>
        </p:nvSpPr>
        <p:spPr>
          <a:xfrm>
            <a:off x="6938645" y="4602480"/>
            <a:ext cx="4711065" cy="922020"/>
          </a:xfrm>
          <a:prstGeom prst="rect">
            <a:avLst/>
          </a:prstGeom>
          <a:noFill/>
        </p:spPr>
        <p:txBody>
          <a:bodyPr wrap="square" rtlCol="0">
            <a:spAutoFit/>
          </a:bodyPr>
          <a:p>
            <a:pPr algn="l"/>
            <a:r>
              <a:rPr lang="zh-CN" altLang="en-US"/>
              <a:t>运行代码生成两个子图：</a:t>
            </a:r>
            <a:endParaRPr lang="zh-CN" altLang="en-US"/>
          </a:p>
          <a:p>
            <a:pPr algn="l"/>
            <a:r>
              <a:rPr lang="zh-CN" altLang="en-US"/>
              <a:t>左边的子图显示函数值随迭代次数的变化，</a:t>
            </a:r>
            <a:endParaRPr lang="zh-CN" altLang="en-US"/>
          </a:p>
          <a:p>
            <a:pPr algn="l"/>
            <a:r>
              <a:rPr lang="zh-CN" altLang="en-US"/>
              <a:t>右边的子图显示参数 (x, y) 的收敛轨迹。</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367030" y="945515"/>
            <a:ext cx="5727700" cy="3476625"/>
          </a:xfrm>
          <a:prstGeom prst="rect">
            <a:avLst/>
          </a:prstGeom>
          <a:noFill/>
        </p:spPr>
        <p:txBody>
          <a:bodyPr wrap="none" rtlCol="0">
            <a:spAutoFit/>
          </a:bodyPr>
          <a:p>
            <a:pPr algn="l"/>
            <a:r>
              <a:rPr lang="zh-CN" altLang="en-US" sz="1000"/>
              <a:t># 随机梯度下降迭代过程</a:t>
            </a:r>
            <a:endParaRPr lang="zh-CN" altLang="en-US" sz="1000"/>
          </a:p>
          <a:p>
            <a:pPr algn="l"/>
            <a:r>
              <a:rPr lang="zh-CN" altLang="en-US" sz="1000"/>
              <a:t>for i in range(N):</a:t>
            </a:r>
            <a:endParaRPr lang="zh-CN" altLang="en-US" sz="1000"/>
          </a:p>
          <a:p>
            <a:pPr algn="l"/>
            <a:r>
              <a:rPr lang="zh-CN" altLang="en-US" sz="1000"/>
              <a:t>    x, y = x_vals[-1], y_vals[-1]</a:t>
            </a:r>
            <a:endParaRPr lang="zh-CN" altLang="en-US" sz="1000"/>
          </a:p>
          <a:p>
            <a:pPr algn="l"/>
            <a:r>
              <a:rPr lang="zh-CN" altLang="en-US" sz="1000"/>
              <a:t>    random_grad = gradient(x_sample, y_sample)  # 基于随机选择的样本计算梯度</a:t>
            </a:r>
            <a:endParaRPr lang="zh-CN" altLang="en-US" sz="1000"/>
          </a:p>
          <a:p>
            <a:pPr algn="l"/>
            <a:r>
              <a:rPr lang="zh-CN" altLang="en-US" sz="1000"/>
              <a:t>    random_grad[0] += torch.normal(0.0, 1, (1,))</a:t>
            </a:r>
            <a:endParaRPr lang="zh-CN" altLang="en-US" sz="1000"/>
          </a:p>
          <a:p>
            <a:pPr algn="l"/>
            <a:r>
              <a:rPr lang="zh-CN" altLang="en-US" sz="1000"/>
              <a:t>    random_grad[1] += torch.normal(0.0, 1, (1,))</a:t>
            </a:r>
            <a:endParaRPr lang="zh-CN" altLang="en-US" sz="1000"/>
          </a:p>
          <a:p>
            <a:pPr algn="l"/>
            <a:r>
              <a:rPr lang="zh-CN" altLang="en-US" sz="1000"/>
              <a:t>    x_new = x - alpha * random_grad[0]</a:t>
            </a:r>
            <a:endParaRPr lang="zh-CN" altLang="en-US" sz="1000"/>
          </a:p>
          <a:p>
            <a:pPr algn="l"/>
            <a:r>
              <a:rPr lang="zh-CN" altLang="en-US" sz="1000"/>
              <a:t>    y_new = y - alpha * random_grad[1]</a:t>
            </a:r>
            <a:endParaRPr lang="zh-CN" altLang="en-US" sz="1000"/>
          </a:p>
          <a:p>
            <a:pPr algn="l"/>
            <a:r>
              <a:rPr lang="zh-CN" altLang="en-US" sz="1000"/>
              <a:t>    x_vals.append(x_new)</a:t>
            </a:r>
            <a:endParaRPr lang="zh-CN" altLang="en-US" sz="1000"/>
          </a:p>
          <a:p>
            <a:pPr algn="l"/>
            <a:r>
              <a:rPr lang="zh-CN" altLang="en-US" sz="1000"/>
              <a:t>    y_vals.append(y_new)</a:t>
            </a:r>
            <a:endParaRPr lang="zh-CN" altLang="en-US" sz="1000"/>
          </a:p>
          <a:p>
            <a:pPr algn="l"/>
            <a:r>
              <a:rPr lang="zh-CN" altLang="en-US" sz="1000"/>
              <a:t>    f_vals.append(objective(x_new, y_new))</a:t>
            </a:r>
            <a:endParaRPr lang="zh-CN" altLang="en-US" sz="1000"/>
          </a:p>
          <a:p>
            <a:pPr algn="l"/>
            <a:endParaRPr lang="zh-CN" altLang="en-US" sz="1000"/>
          </a:p>
          <a:p>
            <a:pPr algn="l"/>
            <a:r>
              <a:rPr lang="zh-CN" altLang="en-US" sz="1000"/>
              <a:t>与梯度下降相比，随机梯度下降的每次迭代速度更快，但也更不稳定。</a:t>
            </a:r>
            <a:endParaRPr lang="zh-CN" altLang="en-US" sz="1000"/>
          </a:p>
          <a:p>
            <a:pPr algn="l"/>
            <a:r>
              <a:rPr lang="zh-CN" altLang="en-US" sz="1000"/>
              <a:t>由于使用单个样本估计梯度，随机梯度下降可能会在收敛过程中产生更大的波动。</a:t>
            </a:r>
            <a:endParaRPr lang="zh-CN" altLang="en-US" sz="1000"/>
          </a:p>
          <a:p>
            <a:pPr algn="l"/>
            <a:r>
              <a:rPr lang="zh-CN" altLang="en-US" sz="1000"/>
              <a:t>然而，随机梯度下降通常适用于大规模数据集和高维优化问题。</a:t>
            </a:r>
            <a:endParaRPr lang="zh-CN" altLang="en-US" sz="1000"/>
          </a:p>
          <a:p>
            <a:pPr algn="l"/>
            <a:endParaRPr lang="zh-CN" altLang="en-US" sz="1000"/>
          </a:p>
          <a:p>
            <a:pPr algn="l"/>
            <a:r>
              <a:rPr lang="zh-CN" altLang="en-US" sz="1000"/>
              <a:t>代码使用 这段代码使用PyTorch张量（Tensor）进行计算，并使用torch.rand生成随机样本。</a:t>
            </a:r>
            <a:endParaRPr lang="zh-CN" altLang="en-US" sz="1000"/>
          </a:p>
          <a:p>
            <a:pPr algn="l"/>
            <a:r>
              <a:rPr lang="zh-CN" altLang="en-US" sz="1000"/>
              <a:t>同时，为了模拟噪声的影响，使用了torch.normal来添加正态分布的噪声。</a:t>
            </a:r>
            <a:endParaRPr lang="zh-CN" altLang="en-US" sz="1000"/>
          </a:p>
          <a:p>
            <a:pPr algn="l"/>
            <a:endParaRPr lang="zh-CN" altLang="en-US" sz="1000"/>
          </a:p>
          <a:p>
            <a:pPr algn="l"/>
            <a:r>
              <a:rPr lang="zh-CN" altLang="en-US" sz="1000"/>
              <a:t>生成两个子图，左边的子图显示函数值随迭代次数的变化，右边的子图显示参数 (x, y) 的收敛轨迹。</a:t>
            </a:r>
            <a:endParaRPr lang="zh-CN" altLang="en-US" sz="1000"/>
          </a:p>
          <a:p>
            <a:pPr algn="l"/>
            <a:endParaRPr lang="zh-CN" altLang="en-US" sz="1000"/>
          </a:p>
          <a:p>
            <a:pPr algn="l"/>
            <a:endParaRPr lang="zh-CN" altLang="en-US" sz="1000"/>
          </a:p>
        </p:txBody>
      </p:sp>
      <p:sp>
        <p:nvSpPr>
          <p:cNvPr id="5" name="文本框 4"/>
          <p:cNvSpPr txBox="1"/>
          <p:nvPr/>
        </p:nvSpPr>
        <p:spPr>
          <a:xfrm>
            <a:off x="340995" y="135890"/>
            <a:ext cx="6131560" cy="645160"/>
          </a:xfrm>
          <a:prstGeom prst="rect">
            <a:avLst/>
          </a:prstGeom>
          <a:noFill/>
        </p:spPr>
        <p:txBody>
          <a:bodyPr wrap="none" rtlCol="0" anchor="t">
            <a:spAutoFit/>
          </a:bodyPr>
          <a:p>
            <a:pPr algn="l"/>
            <a:r>
              <a:rPr lang="zh-CN" altLang="en-US" b="1">
                <a:sym typeface="+mn-ea"/>
              </a:rPr>
              <a:t>随机梯度下降法：</a:t>
            </a:r>
            <a:r>
              <a:rPr lang="zh-CN" altLang="en-US">
                <a:sym typeface="+mn-ea"/>
              </a:rPr>
              <a:t>每次迭代中仅使用一个样本来估计梯度，</a:t>
            </a:r>
            <a:endParaRPr lang="zh-CN" altLang="en-US">
              <a:sym typeface="+mn-ea"/>
            </a:endParaRPr>
          </a:p>
          <a:p>
            <a:pPr algn="l"/>
            <a:r>
              <a:rPr lang="zh-CN" altLang="en-US">
                <a:sym typeface="+mn-ea"/>
              </a:rPr>
              <a:t>相比于梯度下降，它在处理大规模数据集时更加高效。</a:t>
            </a:r>
            <a:endParaRPr lang="zh-CN" altLang="en-US">
              <a:sym typeface="+mn-ea"/>
            </a:endParaRPr>
          </a:p>
        </p:txBody>
      </p:sp>
      <p:sp>
        <p:nvSpPr>
          <p:cNvPr id="8" name="文本框 7"/>
          <p:cNvSpPr txBox="1"/>
          <p:nvPr/>
        </p:nvSpPr>
        <p:spPr>
          <a:xfrm>
            <a:off x="6350635" y="998855"/>
            <a:ext cx="5992495" cy="3938270"/>
          </a:xfrm>
          <a:prstGeom prst="rect">
            <a:avLst/>
          </a:prstGeom>
          <a:noFill/>
        </p:spPr>
        <p:txBody>
          <a:bodyPr wrap="square" rtlCol="0">
            <a:spAutoFit/>
          </a:bodyPr>
          <a:p>
            <a:pPr algn="l"/>
            <a:r>
              <a:rPr lang="zh-CN" altLang="en-US" sz="1000">
                <a:sym typeface="+mn-ea"/>
              </a:rPr>
              <a:t># 设置小批量的大小</a:t>
            </a:r>
            <a:endParaRPr lang="zh-CN" altLang="en-US" sz="1000"/>
          </a:p>
          <a:p>
            <a:pPr algn="l"/>
            <a:r>
              <a:rPr lang="zh-CN" altLang="en-US" sz="1000"/>
              <a:t>batch_size = 10  </a:t>
            </a:r>
            <a:endParaRPr lang="zh-CN" altLang="en-US" sz="1000"/>
          </a:p>
          <a:p>
            <a:pPr algn="l"/>
            <a:endParaRPr lang="zh-CN" altLang="en-US" sz="1000"/>
          </a:p>
          <a:p>
            <a:pPr algn="l"/>
            <a:r>
              <a:rPr lang="zh-CN" altLang="en-US" sz="1000"/>
              <a:t># 小批量随机梯度下降迭代过程</a:t>
            </a:r>
            <a:endParaRPr lang="zh-CN" altLang="en-US" sz="1000"/>
          </a:p>
          <a:p>
            <a:pPr algn="l"/>
            <a:r>
              <a:rPr lang="zh-CN" altLang="en-US" sz="1000"/>
              <a:t>for i in range(N):</a:t>
            </a:r>
            <a:endParaRPr lang="zh-CN" altLang="en-US" sz="1000"/>
          </a:p>
          <a:p>
            <a:pPr algn="l"/>
            <a:r>
              <a:rPr lang="zh-CN" altLang="en-US" sz="1000"/>
              <a:t>    x, y = x_vals[-1], y_vals[-1]</a:t>
            </a:r>
            <a:endParaRPr lang="zh-CN" altLang="en-US" sz="1000"/>
          </a:p>
          <a:p>
            <a:pPr algn="l"/>
            <a:r>
              <a:rPr lang="zh-CN" altLang="en-US" sz="1000"/>
              <a:t>    grad_sum = np.zeros(2)</a:t>
            </a:r>
            <a:endParaRPr lang="zh-CN" altLang="en-US" sz="1000"/>
          </a:p>
          <a:p>
            <a:pPr algn="l"/>
            <a:r>
              <a:rPr lang="zh-CN" altLang="en-US" sz="1000"/>
              <a:t>    for _ in range(batch_size):</a:t>
            </a:r>
            <a:endParaRPr lang="zh-CN" altLang="en-US" sz="1000"/>
          </a:p>
          <a:p>
            <a:pPr algn="l"/>
            <a:r>
              <a:rPr lang="zh-CN" altLang="en-US" sz="1000"/>
              <a:t>        random_grad = gradient(x, y)</a:t>
            </a:r>
            <a:endParaRPr lang="zh-CN" altLang="en-US" sz="1000"/>
          </a:p>
          <a:p>
            <a:pPr algn="l"/>
            <a:r>
              <a:rPr lang="zh-CN" altLang="en-US" sz="1000"/>
              <a:t>        random_grad[0] += torch.normal(0.0, 1, (1,))</a:t>
            </a:r>
            <a:endParaRPr lang="zh-CN" altLang="en-US" sz="1000"/>
          </a:p>
          <a:p>
            <a:pPr algn="l"/>
            <a:r>
              <a:rPr lang="zh-CN" altLang="en-US" sz="1000"/>
              <a:t>        random_grad[1] += torch.normal(0.0, 1, (1,))</a:t>
            </a:r>
            <a:endParaRPr lang="zh-CN" altLang="en-US" sz="1000"/>
          </a:p>
          <a:p>
            <a:pPr algn="l"/>
            <a:r>
              <a:rPr lang="zh-CN" altLang="en-US" sz="1000"/>
              <a:t>        grad_sum += gradient(x, y)</a:t>
            </a:r>
            <a:endParaRPr lang="zh-CN" altLang="en-US" sz="1000"/>
          </a:p>
          <a:p>
            <a:pPr algn="l"/>
            <a:r>
              <a:rPr lang="zh-CN" altLang="en-US" sz="1000"/>
              <a:t>    grad_avg = grad_sum / batch_size</a:t>
            </a:r>
            <a:endParaRPr lang="zh-CN" altLang="en-US" sz="1000"/>
          </a:p>
          <a:p>
            <a:pPr algn="l"/>
            <a:r>
              <a:rPr lang="zh-CN" altLang="en-US" sz="1000"/>
              <a:t>    x_new = x - alpha * grad_avg[0]</a:t>
            </a:r>
            <a:endParaRPr lang="zh-CN" altLang="en-US" sz="1000"/>
          </a:p>
          <a:p>
            <a:pPr algn="l"/>
            <a:r>
              <a:rPr lang="zh-CN" altLang="en-US" sz="1000"/>
              <a:t>    y_new = y - alpha * grad_avg[1]</a:t>
            </a:r>
            <a:endParaRPr lang="zh-CN" altLang="en-US" sz="1000"/>
          </a:p>
          <a:p>
            <a:pPr algn="l"/>
            <a:r>
              <a:rPr lang="zh-CN" altLang="en-US" sz="1000"/>
              <a:t>    x_vals.append(x_new)</a:t>
            </a:r>
            <a:endParaRPr lang="zh-CN" altLang="en-US" sz="1000"/>
          </a:p>
          <a:p>
            <a:pPr algn="l"/>
            <a:r>
              <a:rPr lang="zh-CN" altLang="en-US" sz="1000"/>
              <a:t>    y_vals.append(y_new)</a:t>
            </a:r>
            <a:endParaRPr lang="zh-CN" altLang="en-US" sz="1000"/>
          </a:p>
          <a:p>
            <a:pPr algn="l"/>
            <a:r>
              <a:rPr lang="zh-CN" altLang="en-US" sz="1000"/>
              <a:t>    f_vals.append(objective(x_new, y_new))</a:t>
            </a:r>
            <a:endParaRPr lang="zh-CN" altLang="en-US" sz="1000"/>
          </a:p>
          <a:p>
            <a:pPr algn="l"/>
            <a:endParaRPr lang="zh-CN" altLang="en-US" sz="1000"/>
          </a:p>
          <a:p>
            <a:pPr algn="l"/>
            <a:r>
              <a:rPr lang="zh-CN" altLang="en-US" sz="1000">
                <a:sym typeface="+mn-ea"/>
              </a:rPr>
              <a:t>小批量随机梯度下降通常比随机梯度下降更快收敛，因为在每个迭代步骤中使用了更多样本的信息。</a:t>
            </a:r>
            <a:endParaRPr lang="zh-CN" altLang="en-US" sz="1000"/>
          </a:p>
          <a:p>
            <a:pPr algn="l"/>
            <a:r>
              <a:rPr lang="zh-CN" altLang="en-US" sz="1000">
                <a:sym typeface="+mn-ea"/>
              </a:rPr>
              <a:t>并且小批量随机梯度下降的参数更新相对更稳定，因为它使用了一批样本的平均梯度。</a:t>
            </a:r>
            <a:endParaRPr lang="zh-CN" altLang="en-US" sz="1000"/>
          </a:p>
          <a:p>
            <a:pPr algn="l"/>
            <a:endParaRPr lang="zh-CN" altLang="en-US" sz="1000"/>
          </a:p>
          <a:p>
            <a:pPr algn="l"/>
            <a:r>
              <a:rPr lang="zh-CN" altLang="en-US" sz="1000"/>
              <a:t>生成两个子图，左边的子图显示函数值随迭代次数的变化，右边的子图显示参数 (x, y) 的收敛轨迹。</a:t>
            </a:r>
            <a:endParaRPr lang="zh-CN" altLang="en-US" sz="1000"/>
          </a:p>
          <a:p>
            <a:pPr algn="l"/>
            <a:endParaRPr lang="zh-CN" altLang="en-US" sz="1000"/>
          </a:p>
          <a:p>
            <a:pPr algn="l"/>
            <a:endParaRPr lang="zh-CN" altLang="en-US" sz="1000"/>
          </a:p>
        </p:txBody>
      </p:sp>
      <p:sp>
        <p:nvSpPr>
          <p:cNvPr id="12" name="文本框 11"/>
          <p:cNvSpPr txBox="1"/>
          <p:nvPr/>
        </p:nvSpPr>
        <p:spPr>
          <a:xfrm>
            <a:off x="6351270" y="76835"/>
            <a:ext cx="6151880" cy="922020"/>
          </a:xfrm>
          <a:prstGeom prst="rect">
            <a:avLst/>
          </a:prstGeom>
          <a:noFill/>
        </p:spPr>
        <p:txBody>
          <a:bodyPr wrap="square" rtlCol="0" anchor="t">
            <a:spAutoFit/>
          </a:bodyPr>
          <a:p>
            <a:pPr algn="l"/>
            <a:r>
              <a:rPr lang="zh-CN" altLang="en-US" b="1">
                <a:sym typeface="+mn-ea"/>
              </a:rPr>
              <a:t>小批量随机梯度下降法：</a:t>
            </a:r>
            <a:r>
              <a:rPr lang="zh-CN" altLang="en-US">
                <a:sym typeface="+mn-ea"/>
              </a:rPr>
              <a:t>每次迭代中使用一小批次的随机</a:t>
            </a:r>
            <a:endParaRPr lang="zh-CN" altLang="en-US">
              <a:sym typeface="+mn-ea"/>
            </a:endParaRPr>
          </a:p>
          <a:p>
            <a:pPr algn="l"/>
            <a:r>
              <a:rPr lang="zh-CN" altLang="en-US">
                <a:sym typeface="+mn-ea"/>
              </a:rPr>
              <a:t>样本来估计梯度并更新参数。减少了梯度估计的方差，</a:t>
            </a:r>
            <a:endParaRPr lang="zh-CN" altLang="en-US">
              <a:sym typeface="+mn-ea"/>
            </a:endParaRPr>
          </a:p>
          <a:p>
            <a:pPr algn="l"/>
            <a:r>
              <a:rPr lang="zh-CN" altLang="en-US">
                <a:sym typeface="+mn-ea"/>
              </a:rPr>
              <a:t>从而使得收敛更稳定，同时也降低了计算开销</a:t>
            </a:r>
            <a:endParaRPr lang="zh-CN" altLang="en-US">
              <a:sym typeface="+mn-ea"/>
            </a:endParaRPr>
          </a:p>
        </p:txBody>
      </p:sp>
      <p:pic>
        <p:nvPicPr>
          <p:cNvPr id="14" name="图片 13" descr="截屏2023-05-23 15.44.06"/>
          <p:cNvPicPr>
            <a:picLocks noChangeAspect="1"/>
          </p:cNvPicPr>
          <p:nvPr/>
        </p:nvPicPr>
        <p:blipFill>
          <a:blip r:embed="rId1"/>
          <a:stretch>
            <a:fillRect/>
          </a:stretch>
        </p:blipFill>
        <p:spPr>
          <a:xfrm>
            <a:off x="233680" y="4587240"/>
            <a:ext cx="5995035" cy="1889125"/>
          </a:xfrm>
          <a:prstGeom prst="rect">
            <a:avLst/>
          </a:prstGeom>
        </p:spPr>
      </p:pic>
      <p:pic>
        <p:nvPicPr>
          <p:cNvPr id="15" name="图片 14" descr="截屏2023-05-23 15.48.33"/>
          <p:cNvPicPr>
            <a:picLocks noChangeAspect="1"/>
          </p:cNvPicPr>
          <p:nvPr/>
        </p:nvPicPr>
        <p:blipFill>
          <a:blip r:embed="rId2"/>
          <a:stretch>
            <a:fillRect/>
          </a:stretch>
        </p:blipFill>
        <p:spPr>
          <a:xfrm>
            <a:off x="6350000" y="4693285"/>
            <a:ext cx="5485130" cy="17646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502285" y="789940"/>
            <a:ext cx="10795000" cy="3692525"/>
          </a:xfrm>
        </p:spPr>
        <p:txBody>
          <a:bodyPr>
            <a:noAutofit/>
          </a:bodyPr>
          <a:p>
            <a:pPr algn="l"/>
            <a:r>
              <a:rPr lang="zh-CN" altLang="en-US" sz="3200" b="1">
                <a:sym typeface="+mn-ea"/>
              </a:rPr>
              <a:t>第二部分</a:t>
            </a:r>
            <a:r>
              <a:rPr lang="zh-CN" altLang="en-US" sz="3200" b="1"/>
              <a:t>实验总结：</a:t>
            </a:r>
            <a:br>
              <a:rPr lang="zh-CN" altLang="en-US" sz="2400"/>
            </a:br>
            <a:r>
              <a:rPr lang="zh-CN" altLang="en-US" sz="2400"/>
              <a:t>本实验定义在 </a:t>
            </a:r>
            <a:r>
              <a:rPr lang="en-US" altLang="zh-CN" sz="2400"/>
              <a:t>R</a:t>
            </a:r>
            <a:r>
              <a:rPr lang="zh-CN" altLang="en-US" sz="2400"/>
              <a:t>² 上的目标非凸函数函数，证明了它的非凸性质并计算其</a:t>
            </a:r>
            <a:r>
              <a:rPr lang="zh-CN" altLang="en-US" sz="2400">
                <a:sym typeface="+mn-ea"/>
              </a:rPr>
              <a:t>梯度向量。接着使用</a:t>
            </a:r>
            <a:r>
              <a:rPr lang="en-US" altLang="zh-CN" sz="2400">
                <a:sym typeface="+mn-ea"/>
              </a:rPr>
              <a:t>python</a:t>
            </a:r>
            <a:r>
              <a:rPr lang="zh-CN" altLang="en-US" sz="2400">
                <a:sym typeface="+mn-ea"/>
              </a:rPr>
              <a:t>语言</a:t>
            </a:r>
            <a:r>
              <a:rPr lang="zh-CN" altLang="en-US" sz="2400">
                <a:sym typeface="+mn-ea"/>
              </a:rPr>
              <a:t>绘制三维函数图。最后设定合适的初始值、迭代次数、学习率，</a:t>
            </a:r>
            <a:r>
              <a:rPr lang="zh-CN" altLang="en-US" sz="2400">
                <a:sym typeface="+mn-ea"/>
              </a:rPr>
              <a:t>分别使用梯度下降法、随机梯度下降法、小批量随机梯度下降法来最小化目标函数。收敛过程和结果绘制成图，分析三种方法的特点并完成了三种方法的优缺点对比。</a:t>
            </a:r>
            <a:br>
              <a:rPr lang="zh-CN" altLang="en-US" sz="2400">
                <a:sym typeface="+mn-ea"/>
              </a:rPr>
            </a:br>
            <a:br>
              <a:rPr lang="zh-CN" altLang="en-US" sz="2400"/>
            </a:br>
            <a:endParaRPr lang="zh-CN" altLang="en-US" sz="240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4756</Words>
  <Application>WPS 演示</Application>
  <PresentationFormat>宽屏</PresentationFormat>
  <Paragraphs>195</Paragraphs>
  <Slides>6</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vt:i4>
      </vt:variant>
    </vt:vector>
  </HeadingPairs>
  <TitlesOfParts>
    <vt:vector size="17" baseType="lpstr">
      <vt:lpstr>Arial</vt:lpstr>
      <vt:lpstr>宋体</vt:lpstr>
      <vt:lpstr>Wingdings</vt:lpstr>
      <vt:lpstr>汉仪书宋二KW</vt:lpstr>
      <vt:lpstr>Calibri</vt:lpstr>
      <vt:lpstr>Helvetica Neue</vt:lpstr>
      <vt:lpstr>微软雅黑</vt:lpstr>
      <vt:lpstr>汉仪旗黑</vt:lpstr>
      <vt:lpstr>宋体</vt:lpstr>
      <vt:lpstr>Arial Unicode MS</vt:lpstr>
      <vt:lpstr>Office 主题​​</vt:lpstr>
      <vt:lpstr> 通过程序绘制函数图：</vt:lpstr>
      <vt:lpstr> 第一部分：</vt:lpstr>
      <vt:lpstr> 通过程序绘制函数图：</vt:lpstr>
      <vt:lpstr> 设定初始值、迭代次数、学习率：</vt:lpstr>
      <vt:lpstr>PowerPoint 演示文稿</vt:lpstr>
      <vt:lpstr>实验总结： 本实验定义在 R² 上的目标非凸函数函数，证明了它的非凸性质并计算其梯度向量。接着使用python语言绘制三维函数图。最后设定合适的初始值、迭代次数、学习率，分别使用梯度下降法、随机梯度下降法、小批量随机梯度下降法来最小化目标函数。收敛过程和结果绘制成图，分析三种方法的特点并完成了三种方法的优缺点对比。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palekiller</dc:creator>
  <cp:lastModifiedBy>palekiller</cp:lastModifiedBy>
  <cp:revision>10</cp:revision>
  <dcterms:created xsi:type="dcterms:W3CDTF">2023-05-26T16:37:44Z</dcterms:created>
  <dcterms:modified xsi:type="dcterms:W3CDTF">2023-05-26T16:37:44Z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2052-4.6.1.7451</vt:lpwstr>
  </property>
  <property fmtid="{D5CDD505-2E9C-101B-9397-08002B2CF9AE}" pid="3" name="ICV">
    <vt:lpwstr>730F6E4E8F16BEB947596C6435B45F5F</vt:lpwstr>
  </property>
</Properties>
</file>