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8" r:id="rId2"/>
    <p:sldId id="263" r:id="rId3"/>
    <p:sldId id="310" r:id="rId4"/>
    <p:sldId id="312" r:id="rId5"/>
    <p:sldId id="311" r:id="rId6"/>
    <p:sldId id="314" r:id="rId7"/>
    <p:sldId id="313" r:id="rId8"/>
    <p:sldId id="315" r:id="rId9"/>
    <p:sldId id="316" r:id="rId10"/>
    <p:sldId id="320" r:id="rId11"/>
    <p:sldId id="318" r:id="rId12"/>
    <p:sldId id="321" r:id="rId13"/>
    <p:sldId id="330" r:id="rId14"/>
    <p:sldId id="331" r:id="rId15"/>
    <p:sldId id="332" r:id="rId16"/>
    <p:sldId id="317" r:id="rId17"/>
    <p:sldId id="323" r:id="rId18"/>
    <p:sldId id="322" r:id="rId19"/>
  </p:sldIdLst>
  <p:sldSz cx="12192000" cy="6858000"/>
  <p:notesSz cx="6858000" cy="9144000"/>
  <p:embeddedFontLst>
    <p:embeddedFont>
      <p:font typeface="等线" panose="02010600030101010101" pitchFamily="2" charset="-122"/>
      <p:regular r:id="rId21"/>
      <p:bold r:id="rId22"/>
    </p:embeddedFont>
    <p:embeddedFont>
      <p:font typeface="等线 Light" panose="02010600030101010101" pitchFamily="2" charset="-122"/>
      <p:regular r:id="rId23"/>
    </p:embeddedFont>
    <p:embeddedFont>
      <p:font typeface="微软雅黑" panose="020B0503020204020204" pitchFamily="34" charset="-122"/>
      <p:regular r:id="rId24"/>
      <p:bold r:id="rId25"/>
    </p:embeddedFont>
    <p:embeddedFont>
      <p:font typeface="微软雅黑" panose="020B0503020204020204" pitchFamily="34" charset="-122"/>
      <p:regular r:id="rId24"/>
      <p:bold r:id="rId25"/>
    </p:embeddedFont>
    <p:embeddedFont>
      <p:font typeface="Agency FB" panose="020B0503020202020204" pitchFamily="34" charset="0"/>
      <p:regular r:id="rId26"/>
      <p:bold r:id="rId27"/>
    </p:embeddedFont>
    <p:embeddedFont>
      <p:font typeface="Aharoni" panose="02010803020104030203" pitchFamily="2" charset="-79"/>
      <p:bold r:id="rId28"/>
    </p:embeddedFont>
    <p:embeddedFont>
      <p:font typeface="Calibri" panose="020F0502020204030204" pitchFamily="34" charset="0"/>
      <p:regular r:id="rId29"/>
      <p:bold r:id="rId30"/>
      <p:italic r:id="rId31"/>
      <p:boldItalic r:id="rId32"/>
    </p:embeddedFont>
    <p:embeddedFont>
      <p:font typeface="Ink Free" panose="03080402000500000000" pitchFamily="66" charset="0"/>
      <p:regular r:id="rId33"/>
    </p:embeddedFont>
    <p:embeddedFont>
      <p:font typeface="Maiandra GD" panose="020E0502030308020204" pitchFamily="34" charset="0"/>
      <p:regular r:id="rId34"/>
    </p:embeddedFont>
    <p:embeddedFont>
      <p:font typeface="Matura MT Script Capitals" panose="03020802060602070202" pitchFamily="66" charset="0"/>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qi Zhang" initials="YZ" lastIdx="1" clrIdx="0">
    <p:extLst>
      <p:ext uri="{19B8F6BF-5375-455C-9EA6-DF929625EA0E}">
        <p15:presenceInfo xmlns:p15="http://schemas.microsoft.com/office/powerpoint/2012/main" userId="d5bc38d8cb278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646F"/>
    <a:srgbClr val="B28C94"/>
    <a:srgbClr val="CE92B3"/>
    <a:srgbClr val="000000"/>
    <a:srgbClr val="F3F3F3"/>
    <a:srgbClr val="002B91"/>
    <a:srgbClr val="012B91"/>
    <a:srgbClr val="010191"/>
    <a:srgbClr val="4582A1"/>
    <a:srgbClr val="4B8C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showGuides="1">
      <p:cViewPr varScale="1">
        <p:scale>
          <a:sx n="66" d="100"/>
          <a:sy n="66" d="100"/>
        </p:scale>
        <p:origin x="96" y="5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F33A-BB8A-487B-A645-B2F2F920DFF1}"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D9241-E7D2-4BB0-B32A-AC7496647FF5}" type="slidenum">
              <a:rPr lang="zh-CN" altLang="en-US" smtClean="0"/>
              <a:t>‹#›</a:t>
            </a:fld>
            <a:endParaRPr lang="zh-CN" altLang="en-US"/>
          </a:p>
        </p:txBody>
      </p:sp>
    </p:spTree>
    <p:extLst>
      <p:ext uri="{BB962C8B-B14F-4D97-AF65-F5344CB8AC3E}">
        <p14:creationId xmlns:p14="http://schemas.microsoft.com/office/powerpoint/2010/main" val="163454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18637684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第3章">
    <p:spTree>
      <p:nvGrpSpPr>
        <p:cNvPr id="1" name=""/>
        <p:cNvGrpSpPr/>
        <p:nvPr/>
      </p:nvGrpSpPr>
      <p:grpSpPr>
        <a:xfrm>
          <a:off x="0" y="0"/>
          <a:ext cx="0" cy="0"/>
          <a:chOff x="0" y="0"/>
          <a:chExt cx="0" cy="0"/>
        </a:xfrm>
      </p:grpSpPr>
      <p:sp>
        <p:nvSpPr>
          <p:cNvPr id="7" name="文本框 6"/>
          <p:cNvSpPr txBox="1"/>
          <p:nvPr userDrawn="1"/>
        </p:nvSpPr>
        <p:spPr>
          <a:xfrm>
            <a:off x="226059" y="253464"/>
            <a:ext cx="758827" cy="707886"/>
          </a:xfrm>
          <a:prstGeom prst="rect">
            <a:avLst/>
          </a:prstGeom>
          <a:noFill/>
        </p:spPr>
        <p:txBody>
          <a:bodyPr wrap="square" rtlCol="0">
            <a:spAutoFit/>
          </a:bodyPr>
          <a:lstStyle/>
          <a:p>
            <a:pPr algn="ctr"/>
            <a:r>
              <a:rPr lang="en-US" altLang="zh-CN" sz="4000" kern="100" dirty="0">
                <a:solidFill>
                  <a:schemeClr val="accent6"/>
                </a:solidFill>
                <a:latin typeface="Agency FB" panose="020B0503020202020204" pitchFamily="34" charset="0"/>
                <a:ea typeface="微软雅黑" panose="020B0503020204020204" pitchFamily="34" charset="-122"/>
              </a:rPr>
              <a:t>03</a:t>
            </a:r>
            <a:endParaRPr lang="zh-CN" altLang="en-US" sz="4000" kern="100" dirty="0">
              <a:solidFill>
                <a:schemeClr val="accent6"/>
              </a:solidFill>
              <a:latin typeface="Agency FB" panose="020B0503020202020204" pitchFamily="34" charset="0"/>
              <a:ea typeface="微软雅黑" panose="020B0503020204020204" pitchFamily="34" charset="-122"/>
            </a:endParaRPr>
          </a:p>
        </p:txBody>
      </p:sp>
      <p:grpSp>
        <p:nvGrpSpPr>
          <p:cNvPr id="8" name="组合 7"/>
          <p:cNvGrpSpPr/>
          <p:nvPr userDrawn="1"/>
        </p:nvGrpSpPr>
        <p:grpSpPr>
          <a:xfrm>
            <a:off x="133160" y="115115"/>
            <a:ext cx="944625" cy="927986"/>
            <a:chOff x="3627746" y="1200316"/>
            <a:chExt cx="944625" cy="927986"/>
          </a:xfrm>
        </p:grpSpPr>
        <p:grpSp>
          <p:nvGrpSpPr>
            <p:cNvPr id="9" name="组合 8"/>
            <p:cNvGrpSpPr/>
            <p:nvPr/>
          </p:nvGrpSpPr>
          <p:grpSpPr>
            <a:xfrm>
              <a:off x="4339636" y="1200316"/>
              <a:ext cx="232735" cy="235114"/>
              <a:chOff x="4387704" y="1106340"/>
              <a:chExt cx="232735" cy="235114"/>
            </a:xfrm>
          </p:grpSpPr>
          <p:cxnSp>
            <p:nvCxnSpPr>
              <p:cNvPr id="13" name="直接连接符 12"/>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flipH="1" flipV="1">
              <a:off x="3627746" y="1893188"/>
              <a:ext cx="232735" cy="235114"/>
              <a:chOff x="4387704" y="1106340"/>
              <a:chExt cx="232735" cy="235114"/>
            </a:xfrm>
          </p:grpSpPr>
          <p:cxnSp>
            <p:nvCxnSpPr>
              <p:cNvPr id="11" name="直接连接符 10"/>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15" name="文本框 14"/>
          <p:cNvSpPr txBox="1"/>
          <p:nvPr userDrawn="1"/>
        </p:nvSpPr>
        <p:spPr>
          <a:xfrm>
            <a:off x="841690" y="342961"/>
            <a:ext cx="3436107" cy="497957"/>
          </a:xfrm>
          <a:prstGeom prst="rect">
            <a:avLst/>
          </a:prstGeom>
          <a:noFill/>
        </p:spPr>
        <p:txBody>
          <a:bodyPr wrap="square" rtlCol="0">
            <a:spAutoFit/>
          </a:bodyPr>
          <a:lstStyle/>
          <a:p>
            <a:pPr>
              <a:lnSpc>
                <a:spcPct val="120000"/>
              </a:lnSpc>
            </a:pPr>
            <a:r>
              <a:rPr lang="en-US" altLang="zh-CN" sz="2400" kern="100" dirty="0">
                <a:solidFill>
                  <a:schemeClr val="accent6"/>
                </a:solidFill>
                <a:latin typeface="微软雅黑" panose="020B0503020204020204" pitchFamily="34" charset="-122"/>
                <a:ea typeface="微软雅黑" panose="020B0503020204020204" pitchFamily="34" charset="-122"/>
              </a:rPr>
              <a:t>Title of Part Three</a:t>
            </a:r>
            <a:endParaRPr lang="zh-CN" altLang="en-US" sz="2400" kern="100" dirty="0">
              <a:solidFill>
                <a:schemeClr val="accent6"/>
              </a:solidFill>
              <a:latin typeface="微软雅黑" panose="020B0503020204020204" pitchFamily="34" charset="-122"/>
              <a:ea typeface="微软雅黑" panose="020B0503020204020204" pitchFamily="34" charset="-122"/>
            </a:endParaRPr>
          </a:p>
        </p:txBody>
      </p:sp>
      <p:cxnSp>
        <p:nvCxnSpPr>
          <p:cNvPr id="16" name="直接连接符 15"/>
          <p:cNvCxnSpPr>
            <a:cxnSpLocks/>
          </p:cNvCxnSpPr>
          <p:nvPr userDrawn="1"/>
        </p:nvCxnSpPr>
        <p:spPr>
          <a:xfrm>
            <a:off x="841690" y="8243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userDrawn="1"/>
        </p:nvCxnSpPr>
        <p:spPr>
          <a:xfrm>
            <a:off x="841690" y="65774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nvGrpSpPr>
        <p:grpSpPr>
          <a:xfrm>
            <a:off x="10756591" y="475787"/>
            <a:ext cx="443123" cy="253371"/>
            <a:chOff x="6843176" y="668648"/>
            <a:chExt cx="3481924" cy="1990911"/>
          </a:xfrm>
          <a:solidFill>
            <a:schemeClr val="accent6"/>
          </a:solidFill>
        </p:grpSpPr>
        <p:grpSp>
          <p:nvGrpSpPr>
            <p:cNvPr id="19" name="组合 18"/>
            <p:cNvGrpSpPr/>
            <p:nvPr/>
          </p:nvGrpSpPr>
          <p:grpSpPr>
            <a:xfrm>
              <a:off x="6843176" y="668648"/>
              <a:ext cx="3481924" cy="451818"/>
              <a:chOff x="4442876" y="754588"/>
              <a:chExt cx="4224874" cy="548224"/>
            </a:xfrm>
            <a:grpFill/>
          </p:grpSpPr>
          <p:sp>
            <p:nvSpPr>
              <p:cNvPr id="26" name="矩形 25"/>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843176" y="1438195"/>
              <a:ext cx="3481924" cy="451818"/>
              <a:chOff x="4442876" y="754588"/>
              <a:chExt cx="4224874" cy="548224"/>
            </a:xfrm>
            <a:grpFill/>
          </p:grpSpPr>
          <p:sp>
            <p:nvSpPr>
              <p:cNvPr id="24" name="矩形 23"/>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843176" y="2207741"/>
              <a:ext cx="3481924" cy="451818"/>
              <a:chOff x="4442876" y="754588"/>
              <a:chExt cx="4224874" cy="548224"/>
            </a:xfrm>
            <a:grpFill/>
          </p:grpSpPr>
          <p:sp>
            <p:nvSpPr>
              <p:cNvPr id="22" name="矩形 21"/>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323397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第4章">
    <p:spTree>
      <p:nvGrpSpPr>
        <p:cNvPr id="1" name=""/>
        <p:cNvGrpSpPr/>
        <p:nvPr/>
      </p:nvGrpSpPr>
      <p:grpSpPr>
        <a:xfrm>
          <a:off x="0" y="0"/>
          <a:ext cx="0" cy="0"/>
          <a:chOff x="0" y="0"/>
          <a:chExt cx="0" cy="0"/>
        </a:xfrm>
      </p:grpSpPr>
      <p:sp>
        <p:nvSpPr>
          <p:cNvPr id="7" name="文本框 6"/>
          <p:cNvSpPr txBox="1"/>
          <p:nvPr userDrawn="1"/>
        </p:nvSpPr>
        <p:spPr>
          <a:xfrm>
            <a:off x="226059" y="253464"/>
            <a:ext cx="758827" cy="707886"/>
          </a:xfrm>
          <a:prstGeom prst="rect">
            <a:avLst/>
          </a:prstGeom>
          <a:noFill/>
        </p:spPr>
        <p:txBody>
          <a:bodyPr wrap="square" rtlCol="0">
            <a:spAutoFit/>
          </a:bodyPr>
          <a:lstStyle/>
          <a:p>
            <a:pPr algn="ctr"/>
            <a:r>
              <a:rPr lang="en-US" altLang="zh-CN" sz="4000" kern="100" dirty="0">
                <a:solidFill>
                  <a:schemeClr val="accent6"/>
                </a:solidFill>
                <a:latin typeface="Agency FB" panose="020B0503020202020204" pitchFamily="34" charset="0"/>
                <a:ea typeface="微软雅黑" panose="020B0503020204020204" pitchFamily="34" charset="-122"/>
              </a:rPr>
              <a:t>04</a:t>
            </a:r>
            <a:endParaRPr lang="zh-CN" altLang="en-US" sz="4000" kern="100" dirty="0">
              <a:solidFill>
                <a:schemeClr val="accent6"/>
              </a:solidFill>
              <a:latin typeface="Agency FB" panose="020B0503020202020204" pitchFamily="34" charset="0"/>
              <a:ea typeface="微软雅黑" panose="020B0503020204020204" pitchFamily="34" charset="-122"/>
            </a:endParaRPr>
          </a:p>
        </p:txBody>
      </p:sp>
      <p:grpSp>
        <p:nvGrpSpPr>
          <p:cNvPr id="8" name="组合 7"/>
          <p:cNvGrpSpPr/>
          <p:nvPr userDrawn="1"/>
        </p:nvGrpSpPr>
        <p:grpSpPr>
          <a:xfrm>
            <a:off x="133160" y="115115"/>
            <a:ext cx="944625" cy="927986"/>
            <a:chOff x="3627746" y="1200316"/>
            <a:chExt cx="944625" cy="927986"/>
          </a:xfrm>
        </p:grpSpPr>
        <p:grpSp>
          <p:nvGrpSpPr>
            <p:cNvPr id="9" name="组合 8"/>
            <p:cNvGrpSpPr/>
            <p:nvPr/>
          </p:nvGrpSpPr>
          <p:grpSpPr>
            <a:xfrm>
              <a:off x="4339636" y="1200316"/>
              <a:ext cx="232735" cy="235114"/>
              <a:chOff x="4387704" y="1106340"/>
              <a:chExt cx="232735" cy="235114"/>
            </a:xfrm>
          </p:grpSpPr>
          <p:cxnSp>
            <p:nvCxnSpPr>
              <p:cNvPr id="13" name="直接连接符 12"/>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flipH="1" flipV="1">
              <a:off x="3627746" y="1893188"/>
              <a:ext cx="232735" cy="235114"/>
              <a:chOff x="4387704" y="1106340"/>
              <a:chExt cx="232735" cy="235114"/>
            </a:xfrm>
          </p:grpSpPr>
          <p:cxnSp>
            <p:nvCxnSpPr>
              <p:cNvPr id="11" name="直接连接符 10"/>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15" name="文本框 14"/>
          <p:cNvSpPr txBox="1"/>
          <p:nvPr userDrawn="1"/>
        </p:nvSpPr>
        <p:spPr>
          <a:xfrm>
            <a:off x="841690" y="342961"/>
            <a:ext cx="3436107" cy="535531"/>
          </a:xfrm>
          <a:prstGeom prst="rect">
            <a:avLst/>
          </a:prstGeom>
          <a:noFill/>
        </p:spPr>
        <p:txBody>
          <a:bodyPr wrap="square" rtlCol="0">
            <a:spAutoFit/>
          </a:bodyPr>
          <a:lstStyle/>
          <a:p>
            <a:pPr>
              <a:lnSpc>
                <a:spcPct val="120000"/>
              </a:lnSpc>
            </a:pPr>
            <a:r>
              <a:rPr lang="en-US" altLang="zh-CN" sz="2400" kern="100" dirty="0">
                <a:solidFill>
                  <a:schemeClr val="accent6"/>
                </a:solidFill>
                <a:latin typeface="微软雅黑" panose="020B0503020204020204" pitchFamily="34" charset="-122"/>
                <a:ea typeface="微软雅黑" panose="020B0503020204020204" pitchFamily="34" charset="-122"/>
              </a:rPr>
              <a:t>Title of Part Four</a:t>
            </a:r>
            <a:endParaRPr lang="zh-CN" altLang="en-US" sz="2400" kern="100" dirty="0">
              <a:solidFill>
                <a:schemeClr val="accent6"/>
              </a:solidFill>
              <a:latin typeface="微软雅黑" panose="020B0503020204020204" pitchFamily="34" charset="-122"/>
              <a:ea typeface="微软雅黑" panose="020B0503020204020204" pitchFamily="34" charset="-122"/>
            </a:endParaRPr>
          </a:p>
        </p:txBody>
      </p:sp>
      <p:cxnSp>
        <p:nvCxnSpPr>
          <p:cNvPr id="16" name="直接连接符 15"/>
          <p:cNvCxnSpPr>
            <a:cxnSpLocks/>
          </p:cNvCxnSpPr>
          <p:nvPr userDrawn="1"/>
        </p:nvCxnSpPr>
        <p:spPr>
          <a:xfrm>
            <a:off x="841690" y="8243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userDrawn="1"/>
        </p:nvCxnSpPr>
        <p:spPr>
          <a:xfrm>
            <a:off x="841690" y="65774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nvGrpSpPr>
        <p:grpSpPr>
          <a:xfrm>
            <a:off x="10756591" y="475787"/>
            <a:ext cx="443123" cy="253371"/>
            <a:chOff x="6843176" y="668648"/>
            <a:chExt cx="3481924" cy="1990911"/>
          </a:xfrm>
          <a:solidFill>
            <a:schemeClr val="accent6"/>
          </a:solidFill>
        </p:grpSpPr>
        <p:grpSp>
          <p:nvGrpSpPr>
            <p:cNvPr id="19" name="组合 18"/>
            <p:cNvGrpSpPr/>
            <p:nvPr/>
          </p:nvGrpSpPr>
          <p:grpSpPr>
            <a:xfrm>
              <a:off x="6843176" y="668648"/>
              <a:ext cx="3481924" cy="451818"/>
              <a:chOff x="4442876" y="754588"/>
              <a:chExt cx="4224874" cy="548224"/>
            </a:xfrm>
            <a:grpFill/>
          </p:grpSpPr>
          <p:sp>
            <p:nvSpPr>
              <p:cNvPr id="26" name="矩形 25"/>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843176" y="1438195"/>
              <a:ext cx="3481924" cy="451818"/>
              <a:chOff x="4442876" y="754588"/>
              <a:chExt cx="4224874" cy="548224"/>
            </a:xfrm>
            <a:grpFill/>
          </p:grpSpPr>
          <p:sp>
            <p:nvSpPr>
              <p:cNvPr id="24" name="矩形 23"/>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843176" y="2207741"/>
              <a:ext cx="3481924" cy="451818"/>
              <a:chOff x="4442876" y="754588"/>
              <a:chExt cx="4224874" cy="548224"/>
            </a:xfrm>
            <a:grpFill/>
          </p:grpSpPr>
          <p:sp>
            <p:nvSpPr>
              <p:cNvPr id="22" name="矩形 21"/>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3472374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第5章">
    <p:spTree>
      <p:nvGrpSpPr>
        <p:cNvPr id="1" name=""/>
        <p:cNvGrpSpPr/>
        <p:nvPr/>
      </p:nvGrpSpPr>
      <p:grpSpPr>
        <a:xfrm>
          <a:off x="0" y="0"/>
          <a:ext cx="0" cy="0"/>
          <a:chOff x="0" y="0"/>
          <a:chExt cx="0" cy="0"/>
        </a:xfrm>
      </p:grpSpPr>
      <p:sp>
        <p:nvSpPr>
          <p:cNvPr id="6" name="文本框 5"/>
          <p:cNvSpPr txBox="1"/>
          <p:nvPr userDrawn="1"/>
        </p:nvSpPr>
        <p:spPr>
          <a:xfrm>
            <a:off x="226059" y="253464"/>
            <a:ext cx="758827" cy="707886"/>
          </a:xfrm>
          <a:prstGeom prst="rect">
            <a:avLst/>
          </a:prstGeom>
          <a:noFill/>
        </p:spPr>
        <p:txBody>
          <a:bodyPr wrap="square" rtlCol="0">
            <a:spAutoFit/>
          </a:bodyPr>
          <a:lstStyle/>
          <a:p>
            <a:pPr algn="ctr"/>
            <a:r>
              <a:rPr lang="en-US" altLang="zh-CN" sz="4000" kern="100" dirty="0">
                <a:solidFill>
                  <a:schemeClr val="accent6"/>
                </a:solidFill>
                <a:latin typeface="Agency FB" panose="020B0503020202020204" pitchFamily="34" charset="0"/>
                <a:ea typeface="微软雅黑" panose="020B0503020204020204" pitchFamily="34" charset="-122"/>
              </a:rPr>
              <a:t>05</a:t>
            </a:r>
            <a:endParaRPr lang="zh-CN" altLang="en-US" sz="4000" kern="100" dirty="0">
              <a:solidFill>
                <a:schemeClr val="accent6"/>
              </a:solidFill>
              <a:latin typeface="Agency FB" panose="020B0503020202020204" pitchFamily="34" charset="0"/>
              <a:ea typeface="微软雅黑" panose="020B0503020204020204" pitchFamily="34" charset="-122"/>
            </a:endParaRPr>
          </a:p>
        </p:txBody>
      </p:sp>
      <p:grpSp>
        <p:nvGrpSpPr>
          <p:cNvPr id="7" name="组合 6"/>
          <p:cNvGrpSpPr/>
          <p:nvPr userDrawn="1"/>
        </p:nvGrpSpPr>
        <p:grpSpPr>
          <a:xfrm>
            <a:off x="133160" y="115115"/>
            <a:ext cx="944625" cy="927986"/>
            <a:chOff x="3627746" y="1200316"/>
            <a:chExt cx="944625" cy="927986"/>
          </a:xfrm>
        </p:grpSpPr>
        <p:grpSp>
          <p:nvGrpSpPr>
            <p:cNvPr id="8" name="组合 7"/>
            <p:cNvGrpSpPr/>
            <p:nvPr/>
          </p:nvGrpSpPr>
          <p:grpSpPr>
            <a:xfrm>
              <a:off x="4339636" y="1200316"/>
              <a:ext cx="232735" cy="235114"/>
              <a:chOff x="4387704" y="1106340"/>
              <a:chExt cx="232735" cy="235114"/>
            </a:xfrm>
          </p:grpSpPr>
          <p:cxnSp>
            <p:nvCxnSpPr>
              <p:cNvPr id="12" name="直接连接符 11"/>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flipH="1" flipV="1">
              <a:off x="3627746" y="1893188"/>
              <a:ext cx="232735" cy="235114"/>
              <a:chOff x="4387704" y="1106340"/>
              <a:chExt cx="232735" cy="235114"/>
            </a:xfrm>
          </p:grpSpPr>
          <p:cxnSp>
            <p:nvCxnSpPr>
              <p:cNvPr id="10" name="直接连接符 9"/>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14" name="文本框 13"/>
          <p:cNvSpPr txBox="1"/>
          <p:nvPr userDrawn="1"/>
        </p:nvSpPr>
        <p:spPr>
          <a:xfrm>
            <a:off x="841690" y="342961"/>
            <a:ext cx="3436107" cy="535531"/>
          </a:xfrm>
          <a:prstGeom prst="rect">
            <a:avLst/>
          </a:prstGeom>
          <a:noFill/>
        </p:spPr>
        <p:txBody>
          <a:bodyPr wrap="square" rtlCol="0">
            <a:spAutoFit/>
          </a:bodyPr>
          <a:lstStyle/>
          <a:p>
            <a:pPr>
              <a:lnSpc>
                <a:spcPct val="120000"/>
              </a:lnSpc>
            </a:pPr>
            <a:r>
              <a:rPr lang="en-US" altLang="zh-CN" sz="2400" kern="100" dirty="0">
                <a:solidFill>
                  <a:schemeClr val="accent6"/>
                </a:solidFill>
                <a:latin typeface="微软雅黑" panose="020B0503020204020204" pitchFamily="34" charset="-122"/>
                <a:ea typeface="微软雅黑" panose="020B0503020204020204" pitchFamily="34" charset="-122"/>
              </a:rPr>
              <a:t>Title of Part Five</a:t>
            </a:r>
            <a:endParaRPr lang="zh-CN" altLang="en-US" sz="2400" kern="100" dirty="0">
              <a:solidFill>
                <a:schemeClr val="accent6"/>
              </a:solidFill>
              <a:latin typeface="微软雅黑" panose="020B0503020204020204" pitchFamily="34" charset="-122"/>
              <a:ea typeface="微软雅黑" panose="020B0503020204020204" pitchFamily="34" charset="-122"/>
            </a:endParaRPr>
          </a:p>
        </p:txBody>
      </p:sp>
      <p:cxnSp>
        <p:nvCxnSpPr>
          <p:cNvPr id="15" name="直接连接符 14"/>
          <p:cNvCxnSpPr>
            <a:cxnSpLocks/>
          </p:cNvCxnSpPr>
          <p:nvPr userDrawn="1"/>
        </p:nvCxnSpPr>
        <p:spPr>
          <a:xfrm>
            <a:off x="841690" y="8243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userDrawn="1"/>
        </p:nvCxnSpPr>
        <p:spPr>
          <a:xfrm>
            <a:off x="841690" y="65774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10756591" y="475787"/>
            <a:ext cx="443123" cy="253371"/>
            <a:chOff x="6843176" y="668648"/>
            <a:chExt cx="3481924" cy="1990911"/>
          </a:xfrm>
          <a:solidFill>
            <a:schemeClr val="accent6"/>
          </a:solidFill>
        </p:grpSpPr>
        <p:grpSp>
          <p:nvGrpSpPr>
            <p:cNvPr id="18" name="组合 17"/>
            <p:cNvGrpSpPr/>
            <p:nvPr/>
          </p:nvGrpSpPr>
          <p:grpSpPr>
            <a:xfrm>
              <a:off x="6843176" y="668648"/>
              <a:ext cx="3481924" cy="451818"/>
              <a:chOff x="4442876" y="754588"/>
              <a:chExt cx="4224874" cy="548224"/>
            </a:xfrm>
            <a:grpFill/>
          </p:grpSpPr>
          <p:sp>
            <p:nvSpPr>
              <p:cNvPr id="25" name="矩形 24"/>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843176" y="1438195"/>
              <a:ext cx="3481924" cy="451818"/>
              <a:chOff x="4442876" y="754588"/>
              <a:chExt cx="4224874" cy="548224"/>
            </a:xfrm>
            <a:grpFill/>
          </p:grpSpPr>
          <p:sp>
            <p:nvSpPr>
              <p:cNvPr id="23" name="矩形 22"/>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843176" y="2207741"/>
              <a:ext cx="3481924" cy="451818"/>
              <a:chOff x="4442876" y="754588"/>
              <a:chExt cx="4224874" cy="548224"/>
            </a:xfrm>
            <a:grpFill/>
          </p:grpSpPr>
          <p:sp>
            <p:nvSpPr>
              <p:cNvPr id="21" name="矩形 20"/>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1032930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32727629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17356637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11612098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1430067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25313334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2D561E-7585-4521-8FD2-2178141043E9}"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16150309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第1章">
    <p:spTree>
      <p:nvGrpSpPr>
        <p:cNvPr id="1" name=""/>
        <p:cNvGrpSpPr/>
        <p:nvPr/>
      </p:nvGrpSpPr>
      <p:grpSpPr>
        <a:xfrm>
          <a:off x="0" y="0"/>
          <a:ext cx="0" cy="0"/>
          <a:chOff x="0" y="0"/>
          <a:chExt cx="0" cy="0"/>
        </a:xfrm>
      </p:grpSpPr>
      <p:sp>
        <p:nvSpPr>
          <p:cNvPr id="8" name="文本框 7"/>
          <p:cNvSpPr txBox="1"/>
          <p:nvPr userDrawn="1"/>
        </p:nvSpPr>
        <p:spPr>
          <a:xfrm>
            <a:off x="226059" y="253464"/>
            <a:ext cx="758827" cy="707886"/>
          </a:xfrm>
          <a:prstGeom prst="rect">
            <a:avLst/>
          </a:prstGeom>
          <a:noFill/>
        </p:spPr>
        <p:txBody>
          <a:bodyPr wrap="square" rtlCol="0">
            <a:spAutoFit/>
          </a:bodyPr>
          <a:lstStyle/>
          <a:p>
            <a:pPr algn="ctr"/>
            <a:r>
              <a:rPr lang="en-US" altLang="zh-CN" sz="4000" kern="100" dirty="0">
                <a:solidFill>
                  <a:schemeClr val="accent6"/>
                </a:solidFill>
                <a:latin typeface="Agency FB" panose="020B0503020202020204" pitchFamily="34" charset="0"/>
                <a:ea typeface="微软雅黑" panose="020B0503020204020204" pitchFamily="34" charset="-122"/>
              </a:rPr>
              <a:t>01</a:t>
            </a:r>
            <a:endParaRPr lang="zh-CN" altLang="en-US" sz="4000" kern="100" dirty="0">
              <a:solidFill>
                <a:schemeClr val="accent6"/>
              </a:solidFill>
              <a:latin typeface="Agency FB" panose="020B0503020202020204" pitchFamily="34" charset="0"/>
              <a:ea typeface="微软雅黑" panose="020B0503020204020204" pitchFamily="34" charset="-122"/>
            </a:endParaRPr>
          </a:p>
        </p:txBody>
      </p:sp>
      <p:grpSp>
        <p:nvGrpSpPr>
          <p:cNvPr id="9" name="组合 8"/>
          <p:cNvGrpSpPr/>
          <p:nvPr userDrawn="1"/>
        </p:nvGrpSpPr>
        <p:grpSpPr>
          <a:xfrm>
            <a:off x="133160" y="115115"/>
            <a:ext cx="944625" cy="927986"/>
            <a:chOff x="3627746" y="1200316"/>
            <a:chExt cx="944625" cy="927986"/>
          </a:xfrm>
        </p:grpSpPr>
        <p:grpSp>
          <p:nvGrpSpPr>
            <p:cNvPr id="10" name="组合 9"/>
            <p:cNvGrpSpPr/>
            <p:nvPr/>
          </p:nvGrpSpPr>
          <p:grpSpPr>
            <a:xfrm>
              <a:off x="4339636" y="1200316"/>
              <a:ext cx="232735" cy="235114"/>
              <a:chOff x="4387704" y="1106340"/>
              <a:chExt cx="232735" cy="235114"/>
            </a:xfrm>
          </p:grpSpPr>
          <p:cxnSp>
            <p:nvCxnSpPr>
              <p:cNvPr id="14" name="直接连接符 13"/>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flipH="1" flipV="1">
              <a:off x="3627746" y="1893188"/>
              <a:ext cx="232735" cy="235114"/>
              <a:chOff x="4387704" y="1106340"/>
              <a:chExt cx="232735" cy="235114"/>
            </a:xfrm>
          </p:grpSpPr>
          <p:cxnSp>
            <p:nvCxnSpPr>
              <p:cNvPr id="12" name="直接连接符 11"/>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16" name="文本框 15"/>
          <p:cNvSpPr txBox="1"/>
          <p:nvPr userDrawn="1"/>
        </p:nvSpPr>
        <p:spPr>
          <a:xfrm>
            <a:off x="841690" y="342961"/>
            <a:ext cx="3436107" cy="497957"/>
          </a:xfrm>
          <a:prstGeom prst="rect">
            <a:avLst/>
          </a:prstGeom>
          <a:noFill/>
        </p:spPr>
        <p:txBody>
          <a:bodyPr wrap="square" rtlCol="0">
            <a:spAutoFit/>
          </a:bodyPr>
          <a:lstStyle/>
          <a:p>
            <a:pPr>
              <a:lnSpc>
                <a:spcPct val="120000"/>
              </a:lnSpc>
            </a:pPr>
            <a:r>
              <a:rPr lang="en-US" altLang="zh-CN" sz="2400" kern="100" dirty="0">
                <a:solidFill>
                  <a:schemeClr val="accent6"/>
                </a:solidFill>
                <a:latin typeface="微软雅黑" panose="020B0503020204020204" pitchFamily="34" charset="-122"/>
                <a:ea typeface="微软雅黑" panose="020B0503020204020204" pitchFamily="34" charset="-122"/>
              </a:rPr>
              <a:t>Title of Part One</a:t>
            </a:r>
            <a:endParaRPr lang="zh-CN" altLang="en-US" sz="2400" kern="100" dirty="0">
              <a:solidFill>
                <a:schemeClr val="accent6"/>
              </a:solidFill>
              <a:latin typeface="微软雅黑" panose="020B0503020204020204" pitchFamily="34" charset="-122"/>
              <a:ea typeface="微软雅黑" panose="020B0503020204020204" pitchFamily="34" charset="-122"/>
            </a:endParaRPr>
          </a:p>
        </p:txBody>
      </p:sp>
      <p:cxnSp>
        <p:nvCxnSpPr>
          <p:cNvPr id="17" name="直接连接符 16"/>
          <p:cNvCxnSpPr>
            <a:cxnSpLocks/>
          </p:cNvCxnSpPr>
          <p:nvPr userDrawn="1"/>
        </p:nvCxnSpPr>
        <p:spPr>
          <a:xfrm>
            <a:off x="841690" y="8243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userDrawn="1"/>
        </p:nvCxnSpPr>
        <p:spPr>
          <a:xfrm>
            <a:off x="841690" y="65774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userDrawn="1"/>
        </p:nvGrpSpPr>
        <p:grpSpPr>
          <a:xfrm>
            <a:off x="10756591" y="475787"/>
            <a:ext cx="443123" cy="253371"/>
            <a:chOff x="6843176" y="668648"/>
            <a:chExt cx="3481924" cy="1990911"/>
          </a:xfrm>
          <a:solidFill>
            <a:schemeClr val="accent6"/>
          </a:solidFill>
        </p:grpSpPr>
        <p:grpSp>
          <p:nvGrpSpPr>
            <p:cNvPr id="20" name="组合 19"/>
            <p:cNvGrpSpPr/>
            <p:nvPr/>
          </p:nvGrpSpPr>
          <p:grpSpPr>
            <a:xfrm>
              <a:off x="6843176" y="668648"/>
              <a:ext cx="3481924" cy="451818"/>
              <a:chOff x="4442876" y="754588"/>
              <a:chExt cx="4224874" cy="548224"/>
            </a:xfrm>
            <a:grpFill/>
          </p:grpSpPr>
          <p:sp>
            <p:nvSpPr>
              <p:cNvPr id="27" name="矩形 26"/>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843176" y="1438195"/>
              <a:ext cx="3481924" cy="451818"/>
              <a:chOff x="4442876" y="754588"/>
              <a:chExt cx="4224874" cy="548224"/>
            </a:xfrm>
            <a:grpFill/>
          </p:grpSpPr>
          <p:sp>
            <p:nvSpPr>
              <p:cNvPr id="25" name="矩形 24"/>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843176" y="2207741"/>
              <a:ext cx="3481924" cy="451818"/>
              <a:chOff x="4442876" y="754588"/>
              <a:chExt cx="4224874" cy="548224"/>
            </a:xfrm>
            <a:grpFill/>
          </p:grpSpPr>
          <p:sp>
            <p:nvSpPr>
              <p:cNvPr id="23" name="矩形 22"/>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369681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第2章">
    <p:spTree>
      <p:nvGrpSpPr>
        <p:cNvPr id="1" name=""/>
        <p:cNvGrpSpPr/>
        <p:nvPr/>
      </p:nvGrpSpPr>
      <p:grpSpPr>
        <a:xfrm>
          <a:off x="0" y="0"/>
          <a:ext cx="0" cy="0"/>
          <a:chOff x="0" y="0"/>
          <a:chExt cx="0" cy="0"/>
        </a:xfrm>
      </p:grpSpPr>
      <p:sp>
        <p:nvSpPr>
          <p:cNvPr id="8" name="文本框 7"/>
          <p:cNvSpPr txBox="1"/>
          <p:nvPr userDrawn="1"/>
        </p:nvSpPr>
        <p:spPr>
          <a:xfrm>
            <a:off x="226059" y="253464"/>
            <a:ext cx="758827" cy="707886"/>
          </a:xfrm>
          <a:prstGeom prst="rect">
            <a:avLst/>
          </a:prstGeom>
          <a:noFill/>
        </p:spPr>
        <p:txBody>
          <a:bodyPr wrap="square" rtlCol="0">
            <a:spAutoFit/>
          </a:bodyPr>
          <a:lstStyle/>
          <a:p>
            <a:pPr algn="ctr"/>
            <a:r>
              <a:rPr lang="en-US" altLang="zh-CN" sz="4000" kern="100" dirty="0">
                <a:solidFill>
                  <a:schemeClr val="accent6"/>
                </a:solidFill>
                <a:latin typeface="Agency FB" panose="020B0503020202020204" pitchFamily="34" charset="0"/>
                <a:ea typeface="微软雅黑" panose="020B0503020204020204" pitchFamily="34" charset="-122"/>
              </a:rPr>
              <a:t>02</a:t>
            </a:r>
            <a:endParaRPr lang="zh-CN" altLang="en-US" sz="4000" kern="100" dirty="0">
              <a:solidFill>
                <a:schemeClr val="accent6"/>
              </a:solidFill>
              <a:latin typeface="Agency FB" panose="020B0503020202020204" pitchFamily="34" charset="0"/>
              <a:ea typeface="微软雅黑" panose="020B0503020204020204" pitchFamily="34" charset="-122"/>
            </a:endParaRPr>
          </a:p>
        </p:txBody>
      </p:sp>
      <p:grpSp>
        <p:nvGrpSpPr>
          <p:cNvPr id="9" name="组合 8"/>
          <p:cNvGrpSpPr/>
          <p:nvPr userDrawn="1"/>
        </p:nvGrpSpPr>
        <p:grpSpPr>
          <a:xfrm>
            <a:off x="133160" y="115115"/>
            <a:ext cx="944625" cy="927986"/>
            <a:chOff x="3627746" y="1200316"/>
            <a:chExt cx="944625" cy="927986"/>
          </a:xfrm>
        </p:grpSpPr>
        <p:grpSp>
          <p:nvGrpSpPr>
            <p:cNvPr id="10" name="组合 9"/>
            <p:cNvGrpSpPr/>
            <p:nvPr/>
          </p:nvGrpSpPr>
          <p:grpSpPr>
            <a:xfrm>
              <a:off x="4339636" y="1200316"/>
              <a:ext cx="232735" cy="235114"/>
              <a:chOff x="4387704" y="1106340"/>
              <a:chExt cx="232735" cy="235114"/>
            </a:xfrm>
          </p:grpSpPr>
          <p:cxnSp>
            <p:nvCxnSpPr>
              <p:cNvPr id="14" name="直接连接符 13"/>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flipH="1" flipV="1">
              <a:off x="3627746" y="1893188"/>
              <a:ext cx="232735" cy="235114"/>
              <a:chOff x="4387704" y="1106340"/>
              <a:chExt cx="232735" cy="235114"/>
            </a:xfrm>
          </p:grpSpPr>
          <p:cxnSp>
            <p:nvCxnSpPr>
              <p:cNvPr id="12" name="直接连接符 11"/>
              <p:cNvCxnSpPr>
                <a:cxnSpLocks/>
              </p:cNvCxnSpPr>
              <p:nvPr/>
            </p:nvCxnSpPr>
            <p:spPr>
              <a:xfrm flipH="1">
                <a:off x="4387704" y="1108721"/>
                <a:ext cx="232735" cy="2327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H="1">
                <a:off x="4425478" y="1106340"/>
                <a:ext cx="128616" cy="12861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16" name="文本框 15"/>
          <p:cNvSpPr txBox="1"/>
          <p:nvPr userDrawn="1"/>
        </p:nvSpPr>
        <p:spPr>
          <a:xfrm>
            <a:off x="841690" y="342961"/>
            <a:ext cx="3436107" cy="535531"/>
          </a:xfrm>
          <a:prstGeom prst="rect">
            <a:avLst/>
          </a:prstGeom>
          <a:noFill/>
        </p:spPr>
        <p:txBody>
          <a:bodyPr wrap="square" rtlCol="0">
            <a:spAutoFit/>
          </a:bodyPr>
          <a:lstStyle/>
          <a:p>
            <a:pPr>
              <a:lnSpc>
                <a:spcPct val="120000"/>
              </a:lnSpc>
            </a:pPr>
            <a:r>
              <a:rPr lang="en-US" altLang="zh-CN" sz="2400" kern="100" dirty="0">
                <a:solidFill>
                  <a:schemeClr val="accent6"/>
                </a:solidFill>
                <a:latin typeface="微软雅黑" panose="020B0503020204020204" pitchFamily="34" charset="-122"/>
                <a:ea typeface="微软雅黑" panose="020B0503020204020204" pitchFamily="34" charset="-122"/>
              </a:rPr>
              <a:t>Title of Part Two</a:t>
            </a:r>
            <a:endParaRPr lang="zh-CN" altLang="en-US" sz="2400" kern="100" dirty="0">
              <a:solidFill>
                <a:schemeClr val="accent6"/>
              </a:solidFill>
              <a:latin typeface="微软雅黑" panose="020B0503020204020204" pitchFamily="34" charset="-122"/>
              <a:ea typeface="微软雅黑" panose="020B0503020204020204" pitchFamily="34" charset="-122"/>
            </a:endParaRPr>
          </a:p>
        </p:txBody>
      </p:sp>
      <p:cxnSp>
        <p:nvCxnSpPr>
          <p:cNvPr id="17" name="直接连接符 16"/>
          <p:cNvCxnSpPr>
            <a:cxnSpLocks/>
          </p:cNvCxnSpPr>
          <p:nvPr userDrawn="1"/>
        </p:nvCxnSpPr>
        <p:spPr>
          <a:xfrm>
            <a:off x="841690" y="8243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userDrawn="1"/>
        </p:nvCxnSpPr>
        <p:spPr>
          <a:xfrm>
            <a:off x="841690" y="6577416"/>
            <a:ext cx="105086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userDrawn="1"/>
        </p:nvGrpSpPr>
        <p:grpSpPr>
          <a:xfrm>
            <a:off x="10756591" y="475787"/>
            <a:ext cx="443123" cy="253371"/>
            <a:chOff x="6843176" y="668648"/>
            <a:chExt cx="3481924" cy="1990911"/>
          </a:xfrm>
          <a:solidFill>
            <a:schemeClr val="accent6"/>
          </a:solidFill>
        </p:grpSpPr>
        <p:grpSp>
          <p:nvGrpSpPr>
            <p:cNvPr id="20" name="组合 19"/>
            <p:cNvGrpSpPr/>
            <p:nvPr/>
          </p:nvGrpSpPr>
          <p:grpSpPr>
            <a:xfrm>
              <a:off x="6843176" y="668648"/>
              <a:ext cx="3481924" cy="451818"/>
              <a:chOff x="4442876" y="754588"/>
              <a:chExt cx="4224874" cy="548224"/>
            </a:xfrm>
            <a:grpFill/>
          </p:grpSpPr>
          <p:sp>
            <p:nvSpPr>
              <p:cNvPr id="27" name="矩形 26"/>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843176" y="1438195"/>
              <a:ext cx="3481924" cy="451818"/>
              <a:chOff x="4442876" y="754588"/>
              <a:chExt cx="4224874" cy="548224"/>
            </a:xfrm>
            <a:grpFill/>
          </p:grpSpPr>
          <p:sp>
            <p:nvSpPr>
              <p:cNvPr id="25" name="矩形 24"/>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843176" y="2207741"/>
              <a:ext cx="3481924" cy="451818"/>
              <a:chOff x="4442876" y="754588"/>
              <a:chExt cx="4224874" cy="548224"/>
            </a:xfrm>
            <a:grpFill/>
          </p:grpSpPr>
          <p:sp>
            <p:nvSpPr>
              <p:cNvPr id="23" name="矩形 22"/>
              <p:cNvSpPr/>
              <p:nvPr/>
            </p:nvSpPr>
            <p:spPr>
              <a:xfrm>
                <a:off x="4442876" y="754588"/>
                <a:ext cx="548224"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92970" y="754588"/>
                <a:ext cx="3374780" cy="548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11094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D561E-7585-4521-8FD2-2178141043E9}" type="datetimeFigureOut">
              <a:rPr lang="zh-CN" altLang="en-US" smtClean="0"/>
              <a:t>2020/4/6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4C2B8-B519-4620-9BF5-835074449E9C}" type="slidenum">
              <a:rPr lang="zh-CN" altLang="en-US" smtClean="0"/>
              <a:t>‹#›</a:t>
            </a:fld>
            <a:endParaRPr lang="zh-CN" altLang="en-US"/>
          </a:p>
        </p:txBody>
      </p:sp>
    </p:spTree>
    <p:extLst>
      <p:ext uri="{BB962C8B-B14F-4D97-AF65-F5344CB8AC3E}">
        <p14:creationId xmlns:p14="http://schemas.microsoft.com/office/powerpoint/2010/main" val="996307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7E890CC-0248-4FCB-B146-A59C364B0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70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AE9574FF-91B3-4559-9EC7-49679B09C82B}"/>
              </a:ext>
            </a:extLst>
          </p:cNvPr>
          <p:cNvSpPr/>
          <p:nvPr/>
        </p:nvSpPr>
        <p:spPr>
          <a:xfrm>
            <a:off x="0" y="3870537"/>
            <a:ext cx="12192000" cy="3882312"/>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1" y="-4528"/>
            <a:ext cx="12192000" cy="3882312"/>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圆角 2"/>
          <p:cNvSpPr/>
          <p:nvPr/>
        </p:nvSpPr>
        <p:spPr>
          <a:xfrm>
            <a:off x="2034268" y="3446438"/>
            <a:ext cx="8123464" cy="862693"/>
          </a:xfrm>
          <a:prstGeom prst="roundRect">
            <a:avLst/>
          </a:prstGeom>
          <a:solidFill>
            <a:srgbClr val="96646F"/>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10945" y="3619251"/>
            <a:ext cx="7570108" cy="517065"/>
          </a:xfrm>
          <a:prstGeom prst="rect">
            <a:avLst/>
          </a:prstGeom>
          <a:noFill/>
        </p:spPr>
        <p:txBody>
          <a:bodyPr wrap="square" rtlCol="0">
            <a:spAutoFit/>
          </a:bodyPr>
          <a:lstStyle/>
          <a:p>
            <a:pPr algn="ctr">
              <a:lnSpc>
                <a:spcPct val="120000"/>
              </a:lnSpc>
            </a:pPr>
            <a:r>
              <a:rPr lang="en-US" altLang="zh-CN" sz="2400" b="1" kern="100" spc="300" dirty="0" err="1">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Baoheng</a:t>
            </a:r>
            <a:r>
              <a:rPr lang="en-US" altLang="zh-CN" sz="2400" b="1" kern="100" spc="300" dirty="0">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 </a:t>
            </a:r>
            <a:r>
              <a:rPr lang="en-US" altLang="zh-CN" sz="2400" b="1" kern="100" spc="300" dirty="0" err="1">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Kuang</a:t>
            </a:r>
            <a:r>
              <a:rPr lang="zh-CN" altLang="en-US" sz="2400" b="1" kern="100" spc="300" dirty="0">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 </a:t>
            </a:r>
            <a:r>
              <a:rPr lang="en-US" altLang="zh-CN" sz="2400" b="1" kern="100" spc="300" dirty="0">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 Yaqi Zhang | </a:t>
            </a:r>
            <a:r>
              <a:rPr lang="en-US" altLang="zh-CN" sz="2400" b="1" kern="100" spc="300" dirty="0" err="1">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Yunran</a:t>
            </a:r>
            <a:r>
              <a:rPr lang="en-US" altLang="zh-CN" sz="2400" b="1" kern="100" spc="300" dirty="0">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 </a:t>
            </a:r>
            <a:r>
              <a:rPr lang="en-US" altLang="zh-CN" sz="2400" b="1" kern="100" spc="300" dirty="0" err="1">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Qiu</a:t>
            </a:r>
            <a:r>
              <a:rPr lang="zh-CN" altLang="en-US" sz="2400" b="1" kern="100" spc="300" dirty="0">
                <a:solidFill>
                  <a:schemeClr val="bg1">
                    <a:lumMod val="95000"/>
                  </a:schemeClr>
                </a:solidFill>
                <a:effectLst>
                  <a:outerShdw blurRad="38100" dist="38100" dir="2700000" algn="tl">
                    <a:srgbClr val="000000">
                      <a:alpha val="43137"/>
                    </a:srgbClr>
                  </a:outerShdw>
                </a:effectLst>
                <a:latin typeface="Ink Free" panose="03080402000500000000" pitchFamily="66" charset="0"/>
                <a:ea typeface="微软雅黑" panose="020B0503020204020204" pitchFamily="34" charset="-122"/>
                <a:cs typeface="Calibri" panose="020F0502020204030204" pitchFamily="34" charset="0"/>
              </a:rPr>
              <a:t> </a:t>
            </a:r>
          </a:p>
        </p:txBody>
      </p:sp>
      <p:sp>
        <p:nvSpPr>
          <p:cNvPr id="6" name="文本框 5"/>
          <p:cNvSpPr txBox="1"/>
          <p:nvPr/>
        </p:nvSpPr>
        <p:spPr>
          <a:xfrm>
            <a:off x="2486524" y="1110980"/>
            <a:ext cx="7218951" cy="1938992"/>
          </a:xfrm>
          <a:prstGeom prst="rect">
            <a:avLst/>
          </a:prstGeom>
          <a:noFill/>
        </p:spPr>
        <p:txBody>
          <a:bodyPr wrap="square" rtlCol="0">
            <a:spAutoFit/>
          </a:bodyPr>
          <a:lstStyle/>
          <a:p>
            <a:pPr algn="ctr">
              <a:lnSpc>
                <a:spcPct val="150000"/>
              </a:lnSpc>
            </a:pPr>
            <a:r>
              <a:rPr lang="en-US" altLang="zh-CN" sz="4800" kern="100" dirty="0">
                <a:solidFill>
                  <a:schemeClr val="bg1">
                    <a:lumMod val="95000"/>
                  </a:schemeClr>
                </a:solidFill>
                <a:latin typeface="微软雅黑" panose="020B0503020204020204" pitchFamily="34" charset="-122"/>
                <a:ea typeface="微软雅黑" panose="020B0503020204020204" pitchFamily="34" charset="-122"/>
              </a:rPr>
              <a:t>Wine Quality </a:t>
            </a:r>
          </a:p>
          <a:p>
            <a:pPr algn="ctr"/>
            <a:r>
              <a:rPr lang="en-US" altLang="zh-CN" sz="4800" kern="100" dirty="0">
                <a:solidFill>
                  <a:schemeClr val="bg1">
                    <a:lumMod val="95000"/>
                  </a:schemeClr>
                </a:solidFill>
                <a:latin typeface="微软雅黑" panose="020B0503020204020204" pitchFamily="34" charset="-122"/>
                <a:ea typeface="微软雅黑" panose="020B0503020204020204" pitchFamily="34" charset="-122"/>
              </a:rPr>
              <a:t>Prediction</a:t>
            </a:r>
            <a:endParaRPr lang="zh-CN" altLang="en-US" sz="4800" kern="100" dirty="0">
              <a:solidFill>
                <a:schemeClr val="accent6"/>
              </a:solidFill>
              <a:latin typeface="微软雅黑" panose="020B0503020204020204" pitchFamily="34" charset="-122"/>
              <a:ea typeface="微软雅黑" panose="020B0503020204020204" pitchFamily="34" charset="-122"/>
            </a:endParaRPr>
          </a:p>
        </p:txBody>
      </p:sp>
      <p:sp>
        <p:nvSpPr>
          <p:cNvPr id="13" name="星形: 五角 12"/>
          <p:cNvSpPr/>
          <p:nvPr/>
        </p:nvSpPr>
        <p:spPr>
          <a:xfrm>
            <a:off x="8015426" y="1218175"/>
            <a:ext cx="204787" cy="204787"/>
          </a:xfrm>
          <a:prstGeom prst="star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星形: 五角 13"/>
          <p:cNvSpPr/>
          <p:nvPr/>
        </p:nvSpPr>
        <p:spPr>
          <a:xfrm>
            <a:off x="8283246" y="1436807"/>
            <a:ext cx="122237" cy="122237"/>
          </a:xfrm>
          <a:prstGeom prst="star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星形: 五角 14"/>
          <p:cNvSpPr/>
          <p:nvPr/>
        </p:nvSpPr>
        <p:spPr>
          <a:xfrm>
            <a:off x="8191511" y="1655122"/>
            <a:ext cx="91735" cy="91735"/>
          </a:xfrm>
          <a:prstGeom prst="star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22303" y="4717918"/>
            <a:ext cx="2547391" cy="868956"/>
          </a:xfrm>
          <a:prstGeom prst="rect">
            <a:avLst/>
          </a:prstGeom>
          <a:noFill/>
        </p:spPr>
        <p:txBody>
          <a:bodyPr wrap="square" rtlCol="0">
            <a:spAutoFit/>
          </a:bodyPr>
          <a:lstStyle/>
          <a:p>
            <a:pPr algn="ctr">
              <a:lnSpc>
                <a:spcPct val="120000"/>
              </a:lnSpc>
            </a:pPr>
            <a:r>
              <a:rPr lang="en-US" altLang="zh-CN" sz="2000" kern="100" dirty="0">
                <a:solidFill>
                  <a:schemeClr val="tx1">
                    <a:lumMod val="85000"/>
                    <a:lumOff val="15000"/>
                  </a:schemeClr>
                </a:solidFill>
                <a:latin typeface="微软雅黑" panose="020B0503020204020204" pitchFamily="34" charset="-122"/>
                <a:ea typeface="微软雅黑" panose="020B0503020204020204" pitchFamily="34" charset="-122"/>
              </a:rPr>
              <a:t>CHE 1147 </a:t>
            </a:r>
          </a:p>
          <a:p>
            <a:pPr algn="ctr">
              <a:lnSpc>
                <a:spcPct val="150000"/>
              </a:lnSpc>
            </a:pPr>
            <a:r>
              <a:rPr lang="en-US" altLang="zh-CN" sz="2000" kern="100" dirty="0">
                <a:solidFill>
                  <a:schemeClr val="tx1">
                    <a:lumMod val="85000"/>
                    <a:lumOff val="15000"/>
                  </a:schemeClr>
                </a:solidFill>
                <a:latin typeface="微软雅黑" panose="020B0503020204020204" pitchFamily="34" charset="-122"/>
                <a:ea typeface="微软雅黑" panose="020B0503020204020204" pitchFamily="34" charset="-122"/>
              </a:rPr>
              <a:t>Group Project</a:t>
            </a:r>
            <a:endParaRPr lang="zh-CN" altLang="en-US" sz="20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1" name="图片 10" descr="图片包含 游戏机, 画, 衬衫, 灯光&#10;&#10;描述已自动生成">
            <a:extLst>
              <a:ext uri="{FF2B5EF4-FFF2-40B4-BE49-F238E27FC236}">
                <a16:creationId xmlns:a16="http://schemas.microsoft.com/office/drawing/2014/main" id="{2C14A4A7-0305-4340-BD08-3D7B32056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520" y="2404514"/>
            <a:ext cx="457851" cy="457851"/>
          </a:xfrm>
          <a:prstGeom prst="rect">
            <a:avLst/>
          </a:prstGeom>
        </p:spPr>
      </p:pic>
    </p:spTree>
    <p:extLst>
      <p:ext uri="{BB962C8B-B14F-4D97-AF65-F5344CB8AC3E}">
        <p14:creationId xmlns:p14="http://schemas.microsoft.com/office/powerpoint/2010/main" val="112174758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3508743" y="-199624"/>
            <a:ext cx="2679406"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Data Cleaning</a:t>
            </a:r>
            <a:endParaRPr lang="zh-CN" altLang="en-US" sz="2400"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Feature Selecting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Modelling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04" y="80749"/>
            <a:ext cx="399084" cy="399084"/>
          </a:xfrm>
          <a:prstGeom prst="rect">
            <a:avLst/>
          </a:prstGeom>
        </p:spPr>
      </p:pic>
      <p:pic>
        <p:nvPicPr>
          <p:cNvPr id="21" name="图片 20">
            <a:extLst>
              <a:ext uri="{FF2B5EF4-FFF2-40B4-BE49-F238E27FC236}">
                <a16:creationId xmlns:a16="http://schemas.microsoft.com/office/drawing/2014/main" id="{3D0A77B2-1098-4BED-AE63-2C2C48A5B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8197"/>
            <a:ext cx="6782359" cy="4063568"/>
          </a:xfrm>
          <a:prstGeom prst="rect">
            <a:avLst/>
          </a:prstGeom>
        </p:spPr>
      </p:pic>
      <p:sp>
        <p:nvSpPr>
          <p:cNvPr id="15" name="文本框 14">
            <a:extLst>
              <a:ext uri="{FF2B5EF4-FFF2-40B4-BE49-F238E27FC236}">
                <a16:creationId xmlns:a16="http://schemas.microsoft.com/office/drawing/2014/main" id="{4CD62A4A-FF73-44AE-8BC0-06BDDBE84BDB}"/>
              </a:ext>
            </a:extLst>
          </p:cNvPr>
          <p:cNvSpPr txBox="1"/>
          <p:nvPr/>
        </p:nvSpPr>
        <p:spPr>
          <a:xfrm>
            <a:off x="194961" y="1333801"/>
            <a:ext cx="3705758" cy="400110"/>
          </a:xfrm>
          <a:prstGeom prst="rect">
            <a:avLst/>
          </a:prstGeom>
          <a:noFill/>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Missing Values Distributions:</a:t>
            </a:r>
            <a:endParaRPr lang="zh-CN" altLang="en-US" sz="2000" dirty="0">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6AE79D24-A2A7-46CB-9B63-33D24692ADD9}"/>
              </a:ext>
            </a:extLst>
          </p:cNvPr>
          <p:cNvSpPr/>
          <p:nvPr/>
        </p:nvSpPr>
        <p:spPr>
          <a:xfrm>
            <a:off x="7137619" y="5023569"/>
            <a:ext cx="6096000" cy="646331"/>
          </a:xfrm>
          <a:prstGeom prst="rect">
            <a:avLst/>
          </a:prstGeom>
        </p:spPr>
        <p:txBody>
          <a:bodyPr>
            <a:spAutoFit/>
          </a:bodyPr>
          <a:lstStyle/>
          <a:p>
            <a:r>
              <a:rPr lang="en-US" altLang="zh-CN" dirty="0">
                <a:solidFill>
                  <a:srgbClr val="AF00DB"/>
                </a:solidFill>
                <a:latin typeface="Microsoft YaHei" panose="020B0503020204020204" pitchFamily="34" charset="-122"/>
                <a:ea typeface="Microsoft YaHei" panose="020B0503020204020204" pitchFamily="34" charset="-122"/>
              </a:rPr>
              <a:t>for</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i</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FF"/>
                </a:solidFill>
                <a:latin typeface="Microsoft YaHei" panose="020B0503020204020204" pitchFamily="34" charset="-122"/>
                <a:ea typeface="Microsoft YaHei" panose="020B0503020204020204" pitchFamily="34" charset="-122"/>
              </a:rPr>
              <a:t>in</a:t>
            </a:r>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dfwine.columns.tolist</a:t>
            </a:r>
            <a:r>
              <a:rPr lang="en-US" altLang="zh-CN" dirty="0">
                <a:solidFill>
                  <a:srgbClr val="000000"/>
                </a:solidFill>
                <a:latin typeface="Microsoft YaHei" panose="020B0503020204020204" pitchFamily="34" charset="-122"/>
                <a:ea typeface="Microsoft YaHei" panose="020B0503020204020204" pitchFamily="34" charset="-122"/>
              </a:rPr>
              <a:t>():</a:t>
            </a:r>
          </a:p>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dirty="0" err="1">
                <a:solidFill>
                  <a:srgbClr val="000000"/>
                </a:solidFill>
                <a:latin typeface="Microsoft YaHei" panose="020B0503020204020204" pitchFamily="34" charset="-122"/>
                <a:ea typeface="Microsoft YaHei" panose="020B0503020204020204" pitchFamily="34" charset="-122"/>
              </a:rPr>
              <a:t>dfwine</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i</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dfwine</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i</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fillna</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dfwine</a:t>
            </a:r>
            <a:r>
              <a:rPr lang="en-US" altLang="zh-CN" dirty="0">
                <a:solidFill>
                  <a:srgbClr val="000000"/>
                </a:solidFill>
                <a:latin typeface="Microsoft YaHei" panose="020B0503020204020204" pitchFamily="34" charset="-122"/>
                <a:ea typeface="Microsoft YaHei" panose="020B0503020204020204" pitchFamily="34" charset="-122"/>
              </a:rPr>
              <a:t>[</a:t>
            </a:r>
            <a:r>
              <a:rPr lang="en-US" altLang="zh-CN" dirty="0" err="1">
                <a:solidFill>
                  <a:srgbClr val="000000"/>
                </a:solidFill>
                <a:latin typeface="Microsoft YaHei" panose="020B0503020204020204" pitchFamily="34" charset="-122"/>
                <a:ea typeface="Microsoft YaHei" panose="020B0503020204020204" pitchFamily="34" charset="-122"/>
              </a:rPr>
              <a:t>i</a:t>
            </a:r>
            <a:r>
              <a:rPr lang="en-US" altLang="zh-CN" dirty="0">
                <a:solidFill>
                  <a:srgbClr val="000000"/>
                </a:solidFill>
                <a:latin typeface="Microsoft YaHei" panose="020B0503020204020204" pitchFamily="34" charset="-122"/>
                <a:ea typeface="Microsoft YaHei" panose="020B0503020204020204" pitchFamily="34" charset="-122"/>
              </a:rPr>
              <a:t>].mean())</a:t>
            </a:r>
            <a:endParaRPr lang="en-US" altLang="zh-CN" b="0" dirty="0">
              <a:solidFill>
                <a:srgbClr val="000000"/>
              </a:solidFill>
              <a:effectLst/>
              <a:latin typeface="Microsoft YaHei" panose="020B0503020204020204" pitchFamily="34" charset="-122"/>
              <a:ea typeface="Microsoft YaHei" panose="020B0503020204020204" pitchFamily="34" charset="-122"/>
            </a:endParaRPr>
          </a:p>
        </p:txBody>
      </p:sp>
      <p:pic>
        <p:nvPicPr>
          <p:cNvPr id="26" name="图片 25" descr="图片包含 游戏机&#10;&#10;描述已自动生成">
            <a:extLst>
              <a:ext uri="{FF2B5EF4-FFF2-40B4-BE49-F238E27FC236}">
                <a16:creationId xmlns:a16="http://schemas.microsoft.com/office/drawing/2014/main" id="{1F0F04BB-F9BE-46AD-A897-F9CDBC770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300" y="2868891"/>
            <a:ext cx="1120216" cy="1120216"/>
          </a:xfrm>
          <a:prstGeom prst="rect">
            <a:avLst/>
          </a:prstGeom>
        </p:spPr>
      </p:pic>
      <p:sp>
        <p:nvSpPr>
          <p:cNvPr id="27" name="文本框 26">
            <a:extLst>
              <a:ext uri="{FF2B5EF4-FFF2-40B4-BE49-F238E27FC236}">
                <a16:creationId xmlns:a16="http://schemas.microsoft.com/office/drawing/2014/main" id="{BFA397E6-C188-4800-B5E8-D24F14076B89}"/>
              </a:ext>
            </a:extLst>
          </p:cNvPr>
          <p:cNvSpPr txBox="1"/>
          <p:nvPr/>
        </p:nvSpPr>
        <p:spPr>
          <a:xfrm>
            <a:off x="8272131" y="3198167"/>
            <a:ext cx="798167" cy="461665"/>
          </a:xfrm>
          <a:prstGeom prst="rect">
            <a:avLst/>
          </a:prstGeom>
          <a:noFill/>
        </p:spPr>
        <p:txBody>
          <a:bodyPr wrap="none" rtlCol="0">
            <a:spAutoFit/>
          </a:bodyPr>
          <a:lstStyle/>
          <a:p>
            <a:r>
              <a:rPr lang="en-US" altLang="zh-CN" sz="2400" b="1" i="1" dirty="0">
                <a:latin typeface="Maiandra GD" panose="020E0502030308020204" pitchFamily="34" charset="0"/>
                <a:ea typeface="Microsoft YaHei" panose="020B0503020204020204" pitchFamily="34" charset="-122"/>
              </a:rPr>
              <a:t>AVG</a:t>
            </a:r>
            <a:endParaRPr lang="zh-CN" altLang="en-US" sz="2400" b="1" i="1" dirty="0">
              <a:latin typeface="Maiandra GD" panose="020E0502030308020204" pitchFamily="34" charset="0"/>
              <a:ea typeface="Microsoft YaHei" panose="020B0503020204020204" pitchFamily="34" charset="-122"/>
            </a:endParaRPr>
          </a:p>
        </p:txBody>
      </p:sp>
      <p:sp>
        <p:nvSpPr>
          <p:cNvPr id="28" name="矩形 27">
            <a:extLst>
              <a:ext uri="{FF2B5EF4-FFF2-40B4-BE49-F238E27FC236}">
                <a16:creationId xmlns:a16="http://schemas.microsoft.com/office/drawing/2014/main" id="{540C4AAC-E016-4648-812C-93542FEB84FB}"/>
              </a:ext>
            </a:extLst>
          </p:cNvPr>
          <p:cNvSpPr/>
          <p:nvPr/>
        </p:nvSpPr>
        <p:spPr>
          <a:xfrm>
            <a:off x="7153848" y="4372788"/>
            <a:ext cx="1003190" cy="461665"/>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Code</a:t>
            </a:r>
            <a:endParaRPr lang="zh-CN" altLang="en-US" sz="2000" dirty="0">
              <a:latin typeface="Microsoft YaHei" panose="020B0503020204020204" pitchFamily="34" charset="-122"/>
              <a:ea typeface="Microsoft YaHei" panose="020B0503020204020204" pitchFamily="34" charset="-122"/>
            </a:endParaRPr>
          </a:p>
        </p:txBody>
      </p:sp>
      <p:grpSp>
        <p:nvGrpSpPr>
          <p:cNvPr id="34" name="组合 33">
            <a:extLst>
              <a:ext uri="{FF2B5EF4-FFF2-40B4-BE49-F238E27FC236}">
                <a16:creationId xmlns:a16="http://schemas.microsoft.com/office/drawing/2014/main" id="{A2E072BF-61EE-4BC4-9B81-12114879087C}"/>
              </a:ext>
            </a:extLst>
          </p:cNvPr>
          <p:cNvGrpSpPr/>
          <p:nvPr/>
        </p:nvGrpSpPr>
        <p:grpSpPr>
          <a:xfrm>
            <a:off x="7133222" y="1533856"/>
            <a:ext cx="563751" cy="4546211"/>
            <a:chOff x="7133222" y="1533856"/>
            <a:chExt cx="563751" cy="4546211"/>
          </a:xfrm>
        </p:grpSpPr>
        <p:grpSp>
          <p:nvGrpSpPr>
            <p:cNvPr id="22" name="组合 21">
              <a:extLst>
                <a:ext uri="{FF2B5EF4-FFF2-40B4-BE49-F238E27FC236}">
                  <a16:creationId xmlns:a16="http://schemas.microsoft.com/office/drawing/2014/main" id="{143ABB73-62D1-4FFD-9FEF-A2FFFF2FBE44}"/>
                </a:ext>
              </a:extLst>
            </p:cNvPr>
            <p:cNvGrpSpPr/>
            <p:nvPr/>
          </p:nvGrpSpPr>
          <p:grpSpPr>
            <a:xfrm>
              <a:off x="7133222" y="2018393"/>
              <a:ext cx="563751" cy="646333"/>
              <a:chOff x="5893484" y="3065672"/>
              <a:chExt cx="1482357" cy="1149099"/>
            </a:xfrm>
          </p:grpSpPr>
          <p:sp>
            <p:nvSpPr>
              <p:cNvPr id="23" name="等腰三角形 22">
                <a:extLst>
                  <a:ext uri="{FF2B5EF4-FFF2-40B4-BE49-F238E27FC236}">
                    <a16:creationId xmlns:a16="http://schemas.microsoft.com/office/drawing/2014/main" id="{D5A5CD4B-3793-4594-A0EC-82C0F0842628}"/>
                  </a:ext>
                </a:extLst>
              </p:cNvPr>
              <p:cNvSpPr/>
              <p:nvPr/>
            </p:nvSpPr>
            <p:spPr>
              <a:xfrm rot="5400000">
                <a:off x="5814236" y="3144920"/>
                <a:ext cx="1149096" cy="990600"/>
              </a:xfrm>
              <a:prstGeom prst="triangle">
                <a:avLst/>
              </a:prstGeom>
              <a:solidFill>
                <a:srgbClr val="96646F"/>
              </a:solidFill>
              <a:ln>
                <a:solidFill>
                  <a:srgbClr val="96646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等腰三角形 23">
                <a:extLst>
                  <a:ext uri="{FF2B5EF4-FFF2-40B4-BE49-F238E27FC236}">
                    <a16:creationId xmlns:a16="http://schemas.microsoft.com/office/drawing/2014/main" id="{B716D8EC-D036-4C48-AE19-099B48B1EDC6}"/>
                  </a:ext>
                </a:extLst>
              </p:cNvPr>
              <p:cNvSpPr/>
              <p:nvPr/>
            </p:nvSpPr>
            <p:spPr>
              <a:xfrm rot="5400000">
                <a:off x="6305993" y="3144923"/>
                <a:ext cx="1149096" cy="990600"/>
              </a:xfrm>
              <a:prstGeom prst="triangle">
                <a:avLst/>
              </a:prstGeom>
              <a:solidFill>
                <a:srgbClr val="B28C94">
                  <a:alpha val="95000"/>
                </a:srgbClr>
              </a:solidFill>
              <a:ln>
                <a:solidFill>
                  <a:srgbClr val="B28C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30" name="直接连接符 29">
              <a:extLst>
                <a:ext uri="{FF2B5EF4-FFF2-40B4-BE49-F238E27FC236}">
                  <a16:creationId xmlns:a16="http://schemas.microsoft.com/office/drawing/2014/main" id="{3E467F1F-C590-48E7-8A6C-9A9AE7C95784}"/>
                </a:ext>
              </a:extLst>
            </p:cNvPr>
            <p:cNvCxnSpPr>
              <a:cxnSpLocks/>
            </p:cNvCxnSpPr>
            <p:nvPr/>
          </p:nvCxnSpPr>
          <p:spPr>
            <a:xfrm>
              <a:off x="7137619" y="1533856"/>
              <a:ext cx="0" cy="4546211"/>
            </a:xfrm>
            <a:prstGeom prst="line">
              <a:avLst/>
            </a:prstGeom>
            <a:ln w="38100">
              <a:solidFill>
                <a:srgbClr val="96646F"/>
              </a:solidFill>
            </a:ln>
          </p:spPr>
          <p:style>
            <a:lnRef idx="1">
              <a:schemeClr val="accent1"/>
            </a:lnRef>
            <a:fillRef idx="0">
              <a:schemeClr val="accent1"/>
            </a:fillRef>
            <a:effectRef idx="0">
              <a:schemeClr val="accent1"/>
            </a:effectRef>
            <a:fontRef idx="minor">
              <a:schemeClr val="tx1"/>
            </a:fontRef>
          </p:style>
        </p:cxnSp>
      </p:grpSp>
      <p:sp>
        <p:nvSpPr>
          <p:cNvPr id="33" name="矩形 32">
            <a:extLst>
              <a:ext uri="{FF2B5EF4-FFF2-40B4-BE49-F238E27FC236}">
                <a16:creationId xmlns:a16="http://schemas.microsoft.com/office/drawing/2014/main" id="{5BF314AD-0701-4AAC-8EA2-610578BB7310}"/>
              </a:ext>
            </a:extLst>
          </p:cNvPr>
          <p:cNvSpPr/>
          <p:nvPr/>
        </p:nvSpPr>
        <p:spPr>
          <a:xfrm>
            <a:off x="7718844" y="2158551"/>
            <a:ext cx="6096000" cy="400110"/>
          </a:xfrm>
          <a:prstGeom prst="rect">
            <a:avLst/>
          </a:prstGeom>
        </p:spPr>
        <p:txBody>
          <a:bodyPr>
            <a:spAutoFit/>
          </a:bodyPr>
          <a:lstStyle/>
          <a:p>
            <a:r>
              <a:rPr lang="en-US" altLang="zh-CN" sz="2000" dirty="0">
                <a:latin typeface="Microsoft YaHei" panose="020B0503020204020204" pitchFamily="34" charset="-122"/>
                <a:ea typeface="Microsoft YaHei" panose="020B0503020204020204" pitchFamily="34" charset="-122"/>
              </a:rPr>
              <a:t>Replace with mean values</a:t>
            </a:r>
            <a:endParaRPr lang="en-US" altLang="zh-CN" sz="2000" b="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7765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50"/>
                                        <p:tgtEl>
                                          <p:spTgt spid="34"/>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25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250"/>
                                        <p:tgtEl>
                                          <p:spTgt spid="2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250"/>
                                        <p:tgtEl>
                                          <p:spTgt spid="2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28"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6188150" y="-199624"/>
            <a:ext cx="3066150"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Data Cleaning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Feature Selecting</a:t>
            </a:r>
            <a:endParaRPr lang="zh-CN" altLang="en-US" sz="2400"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Modelling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84" y="80749"/>
            <a:ext cx="399084" cy="399084"/>
          </a:xfrm>
          <a:prstGeom prst="rect">
            <a:avLst/>
          </a:prstGeom>
        </p:spPr>
      </p:pic>
      <p:pic>
        <p:nvPicPr>
          <p:cNvPr id="27" name="图片 26" descr="地图上有字&#10;&#10;描述已自动生成">
            <a:extLst>
              <a:ext uri="{FF2B5EF4-FFF2-40B4-BE49-F238E27FC236}">
                <a16:creationId xmlns:a16="http://schemas.microsoft.com/office/drawing/2014/main" id="{66DF790C-846E-48FC-99AE-67C802DEF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59" y="1469187"/>
            <a:ext cx="5665491" cy="3836274"/>
          </a:xfrm>
          <a:prstGeom prst="rect">
            <a:avLst/>
          </a:prstGeom>
        </p:spPr>
      </p:pic>
      <p:sp>
        <p:nvSpPr>
          <p:cNvPr id="28" name="文本框 27">
            <a:extLst>
              <a:ext uri="{FF2B5EF4-FFF2-40B4-BE49-F238E27FC236}">
                <a16:creationId xmlns:a16="http://schemas.microsoft.com/office/drawing/2014/main" id="{0D321B14-3EAA-49DA-B1E5-DB37E59EE192}"/>
              </a:ext>
            </a:extLst>
          </p:cNvPr>
          <p:cNvSpPr txBox="1"/>
          <p:nvPr/>
        </p:nvSpPr>
        <p:spPr>
          <a:xfrm>
            <a:off x="522659" y="1069077"/>
            <a:ext cx="3364767" cy="400110"/>
          </a:xfrm>
          <a:prstGeom prst="rect">
            <a:avLst/>
          </a:prstGeom>
          <a:noFill/>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Use PCA to find outliers</a:t>
            </a:r>
            <a:r>
              <a:rPr lang="zh-CN" altLang="en-US" sz="2000" dirty="0">
                <a:latin typeface="Microsoft YaHei" panose="020B0503020204020204" pitchFamily="34" charset="-122"/>
                <a:ea typeface="Microsoft YaHei" panose="020B0503020204020204" pitchFamily="34" charset="-122"/>
              </a:rPr>
              <a:t>：</a:t>
            </a:r>
          </a:p>
        </p:txBody>
      </p:sp>
      <p:pic>
        <p:nvPicPr>
          <p:cNvPr id="33" name="图片 32" descr="手机屏幕截图&#10;&#10;描述已自动生成">
            <a:extLst>
              <a:ext uri="{FF2B5EF4-FFF2-40B4-BE49-F238E27FC236}">
                <a16:creationId xmlns:a16="http://schemas.microsoft.com/office/drawing/2014/main" id="{2711B33A-4F70-4D30-A9AE-5090A4510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884" y="1432388"/>
            <a:ext cx="5673825" cy="3993224"/>
          </a:xfrm>
          <a:prstGeom prst="rect">
            <a:avLst/>
          </a:prstGeom>
        </p:spPr>
      </p:pic>
      <p:sp>
        <p:nvSpPr>
          <p:cNvPr id="34" name="矩形 33">
            <a:extLst>
              <a:ext uri="{FF2B5EF4-FFF2-40B4-BE49-F238E27FC236}">
                <a16:creationId xmlns:a16="http://schemas.microsoft.com/office/drawing/2014/main" id="{6E435048-1AA9-48F2-AF9A-E5A79403C917}"/>
              </a:ext>
            </a:extLst>
          </p:cNvPr>
          <p:cNvSpPr/>
          <p:nvPr/>
        </p:nvSpPr>
        <p:spPr>
          <a:xfrm>
            <a:off x="320288" y="5753055"/>
            <a:ext cx="11735723" cy="646331"/>
          </a:xfrm>
          <a:prstGeom prst="rect">
            <a:avLst/>
          </a:prstGeom>
        </p:spPr>
        <p:txBody>
          <a:bodyPr wrap="square">
            <a:spAutoFit/>
          </a:bodyPr>
          <a:lstStyle/>
          <a:p>
            <a:r>
              <a:rPr lang="en-US" altLang="zh-CN" dirty="0">
                <a:solidFill>
                  <a:srgbClr val="212121"/>
                </a:solidFill>
                <a:latin typeface="Roboto"/>
              </a:rPr>
              <a:t>We do not know why this outlier appear, if they are caused by mistaken counts, we will remove it, if they are just strange sample as they should be, we will keep it. here we just keep them and see what happen in next few steps.</a:t>
            </a:r>
            <a:endParaRPr lang="zh-CN" altLang="en-US" dirty="0"/>
          </a:p>
        </p:txBody>
      </p:sp>
      <p:sp>
        <p:nvSpPr>
          <p:cNvPr id="35" name="矩形 34">
            <a:extLst>
              <a:ext uri="{FF2B5EF4-FFF2-40B4-BE49-F238E27FC236}">
                <a16:creationId xmlns:a16="http://schemas.microsoft.com/office/drawing/2014/main" id="{D0D7C370-18EC-4964-A8FC-2534AD150F94}"/>
              </a:ext>
            </a:extLst>
          </p:cNvPr>
          <p:cNvSpPr/>
          <p:nvPr/>
        </p:nvSpPr>
        <p:spPr>
          <a:xfrm>
            <a:off x="9856381" y="1751759"/>
            <a:ext cx="1945757" cy="3117954"/>
          </a:xfrm>
          <a:prstGeom prst="rect">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a:extLst>
              <a:ext uri="{FF2B5EF4-FFF2-40B4-BE49-F238E27FC236}">
                <a16:creationId xmlns:a16="http://schemas.microsoft.com/office/drawing/2014/main" id="{965A0DA2-B192-4BC4-8987-3EB1FEEF424C}"/>
              </a:ext>
            </a:extLst>
          </p:cNvPr>
          <p:cNvCxnSpPr/>
          <p:nvPr/>
        </p:nvCxnSpPr>
        <p:spPr>
          <a:xfrm>
            <a:off x="9835116" y="1751758"/>
            <a:ext cx="0" cy="310732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2CF2D7C-6508-4CC3-B0CA-693954B1A590}"/>
              </a:ext>
            </a:extLst>
          </p:cNvPr>
          <p:cNvSpPr/>
          <p:nvPr/>
        </p:nvSpPr>
        <p:spPr>
          <a:xfrm>
            <a:off x="10206332" y="3800369"/>
            <a:ext cx="1245854" cy="461665"/>
          </a:xfrm>
          <a:prstGeom prst="rect">
            <a:avLst/>
          </a:prstGeom>
        </p:spPr>
        <p:txBody>
          <a:bodyPr wrap="none">
            <a:spAutoFit/>
          </a:bodyPr>
          <a:lstStyle/>
          <a:p>
            <a:r>
              <a:rPr lang="en-US" altLang="zh-CN" sz="2400" dirty="0">
                <a:solidFill>
                  <a:schemeClr val="bg1"/>
                </a:solidFill>
                <a:latin typeface="Roboto"/>
              </a:rPr>
              <a:t>Outliers</a:t>
            </a:r>
            <a:endParaRPr lang="zh-CN" altLang="en-US" sz="2400" dirty="0">
              <a:solidFill>
                <a:schemeClr val="bg1"/>
              </a:solidFill>
            </a:endParaRPr>
          </a:p>
        </p:txBody>
      </p:sp>
      <p:pic>
        <p:nvPicPr>
          <p:cNvPr id="40" name="图片 39" descr="图片包含 游戏机, 画&#10;&#10;描述已自动生成">
            <a:extLst>
              <a:ext uri="{FF2B5EF4-FFF2-40B4-BE49-F238E27FC236}">
                <a16:creationId xmlns:a16="http://schemas.microsoft.com/office/drawing/2014/main" id="{0FE247E9-706A-49EB-884E-59D456F10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81" y="2803316"/>
            <a:ext cx="812668" cy="812668"/>
          </a:xfrm>
          <a:prstGeom prst="rect">
            <a:avLst/>
          </a:prstGeom>
        </p:spPr>
      </p:pic>
    </p:spTree>
    <p:extLst>
      <p:ext uri="{BB962C8B-B14F-4D97-AF65-F5344CB8AC3E}">
        <p14:creationId xmlns:p14="http://schemas.microsoft.com/office/powerpoint/2010/main" val="26259981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250"/>
                                        <p:tgtEl>
                                          <p:spTgt spid="3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250"/>
                                        <p:tgtEl>
                                          <p:spTgt spid="3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5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25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6188150" y="-199624"/>
            <a:ext cx="3066150"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Data Cleaning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Feature Selecting</a:t>
            </a:r>
            <a:endParaRPr lang="zh-CN" altLang="en-US" sz="2400"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Modelling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84" y="80749"/>
            <a:ext cx="399084" cy="399084"/>
          </a:xfrm>
          <a:prstGeom prst="rect">
            <a:avLst/>
          </a:prstGeom>
        </p:spPr>
      </p:pic>
      <p:sp>
        <p:nvSpPr>
          <p:cNvPr id="23" name="文本框 22">
            <a:extLst>
              <a:ext uri="{FF2B5EF4-FFF2-40B4-BE49-F238E27FC236}">
                <a16:creationId xmlns:a16="http://schemas.microsoft.com/office/drawing/2014/main" id="{189EE231-0C63-45CC-A974-733DC92DC2B7}"/>
              </a:ext>
            </a:extLst>
          </p:cNvPr>
          <p:cNvSpPr txBox="1"/>
          <p:nvPr/>
        </p:nvSpPr>
        <p:spPr>
          <a:xfrm>
            <a:off x="472312" y="1087728"/>
            <a:ext cx="4532651" cy="400110"/>
          </a:xfrm>
          <a:prstGeom prst="rect">
            <a:avLst/>
          </a:prstGeom>
          <a:noFill/>
        </p:spPr>
        <p:txBody>
          <a:bodyPr wrap="none" rtlCol="0">
            <a:spAutoFit/>
          </a:bodyPr>
          <a:lstStyle/>
          <a:p>
            <a:r>
              <a:rPr lang="en-US" altLang="zh-CN" sz="2000" dirty="0">
                <a:latin typeface="Microsoft YaHei" panose="020B0503020204020204" pitchFamily="34" charset="-122"/>
                <a:ea typeface="Microsoft YaHei" panose="020B0503020204020204" pitchFamily="34" charset="-122"/>
              </a:rPr>
              <a:t>Use </a:t>
            </a:r>
            <a:r>
              <a:rPr lang="en-US" altLang="zh-CN" sz="2000" b="1" dirty="0">
                <a:latin typeface="Microsoft YaHei" panose="020B0503020204020204" pitchFamily="34" charset="-122"/>
                <a:ea typeface="Microsoft YaHei" panose="020B0503020204020204" pitchFamily="34" charset="-122"/>
              </a:rPr>
              <a:t>Lasso</a:t>
            </a:r>
            <a:r>
              <a:rPr lang="en-US" altLang="zh-CN" sz="2000" dirty="0">
                <a:latin typeface="Microsoft YaHei" panose="020B0503020204020204" pitchFamily="34" charset="-122"/>
                <a:ea typeface="Microsoft YaHei" panose="020B0503020204020204" pitchFamily="34" charset="-122"/>
              </a:rPr>
              <a:t> to do feature selection</a:t>
            </a:r>
            <a:r>
              <a:rPr lang="zh-CN" altLang="en-US" sz="2000" dirty="0">
                <a:latin typeface="Microsoft YaHei" panose="020B0503020204020204" pitchFamily="34" charset="-122"/>
                <a:ea typeface="Microsoft YaHei" panose="020B0503020204020204" pitchFamily="34" charset="-122"/>
              </a:rPr>
              <a:t>：</a:t>
            </a:r>
          </a:p>
        </p:txBody>
      </p:sp>
      <p:pic>
        <p:nvPicPr>
          <p:cNvPr id="16" name="图片 15" descr="手机屏幕截图&#10;&#10;描述已自动生成">
            <a:extLst>
              <a:ext uri="{FF2B5EF4-FFF2-40B4-BE49-F238E27FC236}">
                <a16:creationId xmlns:a16="http://schemas.microsoft.com/office/drawing/2014/main" id="{0036FAF9-5102-4A97-96D7-23A55B89E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3491"/>
            <a:ext cx="5544923" cy="3806145"/>
          </a:xfrm>
          <a:prstGeom prst="rect">
            <a:avLst/>
          </a:prstGeom>
        </p:spPr>
      </p:pic>
      <p:sp>
        <p:nvSpPr>
          <p:cNvPr id="21" name="矩形 20">
            <a:extLst>
              <a:ext uri="{FF2B5EF4-FFF2-40B4-BE49-F238E27FC236}">
                <a16:creationId xmlns:a16="http://schemas.microsoft.com/office/drawing/2014/main" id="{058E7FFC-8847-4C47-850A-31BFA5F28187}"/>
              </a:ext>
            </a:extLst>
          </p:cNvPr>
          <p:cNvSpPr/>
          <p:nvPr/>
        </p:nvSpPr>
        <p:spPr>
          <a:xfrm>
            <a:off x="813972" y="5960475"/>
            <a:ext cx="3629239" cy="369332"/>
          </a:xfrm>
          <a:prstGeom prst="rect">
            <a:avLst/>
          </a:prstGeom>
        </p:spPr>
        <p:txBody>
          <a:bodyPr wrap="square">
            <a:spAutoFit/>
          </a:bodyPr>
          <a:lstStyle/>
          <a:p>
            <a:pPr algn="ctr"/>
            <a:r>
              <a:rPr lang="en-US" altLang="zh-CN" dirty="0">
                <a:latin typeface="Microsoft YaHei" panose="020B0503020204020204" pitchFamily="34" charset="-122"/>
                <a:ea typeface="Microsoft YaHei" panose="020B0503020204020204" pitchFamily="34" charset="-122"/>
              </a:rPr>
              <a:t>lambda=0.003</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Minimum MSE</a:t>
            </a:r>
            <a:endParaRPr lang="en-US" altLang="zh-CN" b="0" dirty="0">
              <a:effectLst/>
              <a:latin typeface="Microsoft YaHei" panose="020B0503020204020204" pitchFamily="34" charset="-122"/>
              <a:ea typeface="Microsoft YaHei" panose="020B0503020204020204" pitchFamily="34" charset="-122"/>
            </a:endParaRPr>
          </a:p>
        </p:txBody>
      </p:sp>
      <p:cxnSp>
        <p:nvCxnSpPr>
          <p:cNvPr id="24" name="直接箭头连接符 23">
            <a:extLst>
              <a:ext uri="{FF2B5EF4-FFF2-40B4-BE49-F238E27FC236}">
                <a16:creationId xmlns:a16="http://schemas.microsoft.com/office/drawing/2014/main" id="{43F6ED35-C75D-442A-8374-7D41DC25210D}"/>
              </a:ext>
            </a:extLst>
          </p:cNvPr>
          <p:cNvCxnSpPr>
            <a:cxnSpLocks/>
          </p:cNvCxnSpPr>
          <p:nvPr/>
        </p:nvCxnSpPr>
        <p:spPr>
          <a:xfrm>
            <a:off x="1246713" y="5071069"/>
            <a:ext cx="0" cy="863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图片 25" descr="手机屏幕截图&#10;&#10;描述已自动生成">
            <a:extLst>
              <a:ext uri="{FF2B5EF4-FFF2-40B4-BE49-F238E27FC236}">
                <a16:creationId xmlns:a16="http://schemas.microsoft.com/office/drawing/2014/main" id="{1E4E8F51-FF58-4241-B4A5-D60D23BB7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573" y="1627559"/>
            <a:ext cx="6329934" cy="3806145"/>
          </a:xfrm>
          <a:prstGeom prst="rect">
            <a:avLst/>
          </a:prstGeom>
        </p:spPr>
      </p:pic>
      <p:sp>
        <p:nvSpPr>
          <p:cNvPr id="27" name="矩形 26">
            <a:extLst>
              <a:ext uri="{FF2B5EF4-FFF2-40B4-BE49-F238E27FC236}">
                <a16:creationId xmlns:a16="http://schemas.microsoft.com/office/drawing/2014/main" id="{F46EB35F-7220-428F-A9F6-BF72E8206E4F}"/>
              </a:ext>
            </a:extLst>
          </p:cNvPr>
          <p:cNvSpPr/>
          <p:nvPr/>
        </p:nvSpPr>
        <p:spPr>
          <a:xfrm>
            <a:off x="7332359" y="5760400"/>
            <a:ext cx="4479457" cy="5744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n>
                  <a:solidFill>
                    <a:srgbClr val="96646F"/>
                  </a:solidFill>
                </a:ln>
                <a:solidFill>
                  <a:srgbClr val="96646F"/>
                </a:solidFill>
              </a:rPr>
              <a:t>Drop the </a:t>
            </a:r>
            <a:r>
              <a:rPr lang="zh-CN" altLang="en-US" sz="2400" dirty="0">
                <a:ln>
                  <a:solidFill>
                    <a:srgbClr val="96646F"/>
                  </a:solidFill>
                </a:ln>
                <a:solidFill>
                  <a:srgbClr val="96646F"/>
                </a:solidFill>
              </a:rPr>
              <a:t>“</a:t>
            </a:r>
            <a:r>
              <a:rPr lang="en-US" altLang="zh-CN" sz="2400" dirty="0" err="1">
                <a:ln>
                  <a:solidFill>
                    <a:srgbClr val="96646F"/>
                  </a:solidFill>
                </a:ln>
                <a:solidFill>
                  <a:srgbClr val="96646F"/>
                </a:solidFill>
              </a:rPr>
              <a:t>typered</a:t>
            </a:r>
            <a:r>
              <a:rPr lang="zh-CN" altLang="en-US" sz="2400" dirty="0">
                <a:ln>
                  <a:solidFill>
                    <a:srgbClr val="96646F"/>
                  </a:solidFill>
                </a:ln>
                <a:solidFill>
                  <a:srgbClr val="96646F"/>
                </a:solidFill>
              </a:rPr>
              <a:t>”</a:t>
            </a:r>
            <a:r>
              <a:rPr lang="en-US" altLang="zh-CN" sz="2400" dirty="0">
                <a:ln>
                  <a:solidFill>
                    <a:srgbClr val="96646F"/>
                  </a:solidFill>
                </a:ln>
                <a:solidFill>
                  <a:srgbClr val="96646F"/>
                </a:solidFill>
              </a:rPr>
              <a:t> feature</a:t>
            </a:r>
          </a:p>
        </p:txBody>
      </p:sp>
    </p:spTree>
    <p:extLst>
      <p:ext uri="{BB962C8B-B14F-4D97-AF65-F5344CB8AC3E}">
        <p14:creationId xmlns:p14="http://schemas.microsoft.com/office/powerpoint/2010/main" val="32370590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9254301" y="-199624"/>
            <a:ext cx="2590369"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Data Cleaning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Feature Selecting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Modelling</a:t>
            </a:r>
            <a:endParaRPr lang="zh-CN" altLang="en-US" sz="2400" dirty="0">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8430" y="80749"/>
            <a:ext cx="399084" cy="399084"/>
          </a:xfrm>
          <a:prstGeom prst="rect">
            <a:avLst/>
          </a:prstGeom>
        </p:spPr>
      </p:pic>
      <p:sp>
        <p:nvSpPr>
          <p:cNvPr id="22" name="五边形 48">
            <a:extLst>
              <a:ext uri="{FF2B5EF4-FFF2-40B4-BE49-F238E27FC236}">
                <a16:creationId xmlns:a16="http://schemas.microsoft.com/office/drawing/2014/main" id="{90E878F5-9FFD-4A0D-B859-03C1F068C14D}"/>
              </a:ext>
            </a:extLst>
          </p:cNvPr>
          <p:cNvSpPr/>
          <p:nvPr/>
        </p:nvSpPr>
        <p:spPr>
          <a:xfrm rot="5400000">
            <a:off x="389992" y="937643"/>
            <a:ext cx="557448" cy="386738"/>
          </a:xfrm>
          <a:prstGeom prst="homePlate">
            <a:avLst>
              <a:gd name="adj" fmla="val 40049"/>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
            <a:extLst>
              <a:ext uri="{FF2B5EF4-FFF2-40B4-BE49-F238E27FC236}">
                <a16:creationId xmlns:a16="http://schemas.microsoft.com/office/drawing/2014/main" id="{F9898DB8-E8DF-4F4A-A7A3-FBDCCB4592F9}"/>
              </a:ext>
            </a:extLst>
          </p:cNvPr>
          <p:cNvCxnSpPr>
            <a:cxnSpLocks/>
            <a:stCxn id="22" idx="3"/>
            <a:endCxn id="28" idx="6"/>
          </p:cNvCxnSpPr>
          <p:nvPr/>
        </p:nvCxnSpPr>
        <p:spPr>
          <a:xfrm flipH="1">
            <a:off x="668020" y="1409736"/>
            <a:ext cx="696" cy="1171245"/>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椭圆 57">
            <a:extLst>
              <a:ext uri="{FF2B5EF4-FFF2-40B4-BE49-F238E27FC236}">
                <a16:creationId xmlns:a16="http://schemas.microsoft.com/office/drawing/2014/main" id="{253D9961-FB40-4C9D-A27D-BA5AFABE4B53}"/>
              </a:ext>
            </a:extLst>
          </p:cNvPr>
          <p:cNvSpPr/>
          <p:nvPr/>
        </p:nvSpPr>
        <p:spPr>
          <a:xfrm rot="5400000">
            <a:off x="-1503292" y="-4073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28" name="椭圆 51">
            <a:extLst>
              <a:ext uri="{FF2B5EF4-FFF2-40B4-BE49-F238E27FC236}">
                <a16:creationId xmlns:a16="http://schemas.microsoft.com/office/drawing/2014/main" id="{3C6AA9FE-775D-4974-BEBF-D0357B7D792D}"/>
              </a:ext>
            </a:extLst>
          </p:cNvPr>
          <p:cNvSpPr/>
          <p:nvPr/>
        </p:nvSpPr>
        <p:spPr>
          <a:xfrm rot="5400000">
            <a:off x="574423" y="2393787"/>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6" name="组合 15">
            <a:extLst>
              <a:ext uri="{FF2B5EF4-FFF2-40B4-BE49-F238E27FC236}">
                <a16:creationId xmlns:a16="http://schemas.microsoft.com/office/drawing/2014/main" id="{6F615E1A-D321-4A14-8D49-F3F25603404E}"/>
              </a:ext>
            </a:extLst>
          </p:cNvPr>
          <p:cNvGrpSpPr/>
          <p:nvPr/>
        </p:nvGrpSpPr>
        <p:grpSpPr>
          <a:xfrm>
            <a:off x="798453" y="2287329"/>
            <a:ext cx="4541195" cy="794720"/>
            <a:chOff x="795419" y="2546723"/>
            <a:chExt cx="4541195" cy="794720"/>
          </a:xfrm>
        </p:grpSpPr>
        <p:sp>
          <p:nvSpPr>
            <p:cNvPr id="25" name="文本框 44">
              <a:extLst>
                <a:ext uri="{FF2B5EF4-FFF2-40B4-BE49-F238E27FC236}">
                  <a16:creationId xmlns:a16="http://schemas.microsoft.com/office/drawing/2014/main" id="{0A135FDB-0446-4ECA-BBCF-B6083DA47C51}"/>
                </a:ext>
              </a:extLst>
            </p:cNvPr>
            <p:cNvSpPr txBox="1"/>
            <p:nvPr/>
          </p:nvSpPr>
          <p:spPr>
            <a:xfrm>
              <a:off x="795419" y="2546723"/>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l2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31" name="文本框 54">
              <a:extLst>
                <a:ext uri="{FF2B5EF4-FFF2-40B4-BE49-F238E27FC236}">
                  <a16:creationId xmlns:a16="http://schemas.microsoft.com/office/drawing/2014/main" id="{047082ED-59BA-42DE-B661-0B2EA4BB9A33}"/>
                </a:ext>
              </a:extLst>
            </p:cNvPr>
            <p:cNvSpPr txBox="1"/>
            <p:nvPr/>
          </p:nvSpPr>
          <p:spPr>
            <a:xfrm>
              <a:off x="797936" y="2941333"/>
              <a:ext cx="4538678"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58.28% </a:t>
              </a:r>
              <a:endParaRPr lang="zh-CN" altLang="en-US" sz="2000" dirty="0">
                <a:latin typeface="Calibri" panose="020F0502020204030204" pitchFamily="34" charset="0"/>
                <a:cs typeface="Calibri" panose="020F0502020204030204" pitchFamily="34" charset="0"/>
              </a:endParaRPr>
            </a:p>
          </p:txBody>
        </p:sp>
      </p:grpSp>
      <p:sp>
        <p:nvSpPr>
          <p:cNvPr id="38" name="文本框 44">
            <a:extLst>
              <a:ext uri="{FF2B5EF4-FFF2-40B4-BE49-F238E27FC236}">
                <a16:creationId xmlns:a16="http://schemas.microsoft.com/office/drawing/2014/main" id="{932AC39A-AB60-490F-A709-487E709408CF}"/>
              </a:ext>
            </a:extLst>
          </p:cNvPr>
          <p:cNvSpPr txBox="1"/>
          <p:nvPr/>
        </p:nvSpPr>
        <p:spPr>
          <a:xfrm>
            <a:off x="862085" y="914512"/>
            <a:ext cx="6331862" cy="400110"/>
          </a:xfrm>
          <a:prstGeom prst="rect">
            <a:avLst/>
          </a:prstGeom>
          <a:noFill/>
          <a:ln>
            <a:noFill/>
          </a:ln>
        </p:spPr>
        <p:txBody>
          <a:bodyPr wrap="none" rtlCol="0">
            <a:spAutoFit/>
          </a:bodyPr>
          <a:lstStyle/>
          <a:p>
            <a:pPr algn="ct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Supervised:</a:t>
            </a:r>
            <a:r>
              <a:rPr lang="zh-CN" altLang="en-US" sz="2000" dirty="0">
                <a:latin typeface="Microsoft YaHei" panose="020B0503020204020204" pitchFamily="34" charset="-122"/>
                <a:ea typeface="Microsoft YaHei" panose="020B0503020204020204" pitchFamily="34" charset="-122"/>
                <a:cs typeface="Calibri" panose="020F0502020204030204" pitchFamily="34" charset="0"/>
              </a:rPr>
              <a:t> </a:t>
            </a:r>
            <a:r>
              <a:rPr lang="en-US" altLang="zh-CN" sz="2000" b="1" dirty="0">
                <a:latin typeface="Microsoft YaHei" panose="020B0503020204020204" pitchFamily="34" charset="-122"/>
                <a:ea typeface="Microsoft YaHei" panose="020B0503020204020204" pitchFamily="34" charset="-122"/>
                <a:cs typeface="Calibri" panose="020F0502020204030204" pitchFamily="34" charset="0"/>
              </a:rPr>
              <a:t>Logistic Regression </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models</a:t>
            </a:r>
            <a:r>
              <a:rPr lang="en-US" altLang="zh-CN" sz="2000" b="1" dirty="0">
                <a:latin typeface="Microsoft YaHei" panose="020B0503020204020204" pitchFamily="34" charset="-122"/>
                <a:ea typeface="Microsoft YaHei" panose="020B0503020204020204" pitchFamily="34" charset="-122"/>
                <a:cs typeface="Calibri" panose="020F0502020204030204" pitchFamily="34" charset="0"/>
              </a:rPr>
              <a:t> </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(5 folds) </a:t>
            </a:r>
            <a:endParaRPr lang="zh-CN" altLang="en-US" sz="2000"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40" name="椭圆 51">
            <a:extLst>
              <a:ext uri="{FF2B5EF4-FFF2-40B4-BE49-F238E27FC236}">
                <a16:creationId xmlns:a16="http://schemas.microsoft.com/office/drawing/2014/main" id="{C33397DF-86BF-432C-BC58-3B854452F99C}"/>
              </a:ext>
            </a:extLst>
          </p:cNvPr>
          <p:cNvSpPr/>
          <p:nvPr/>
        </p:nvSpPr>
        <p:spPr>
          <a:xfrm rot="5400000">
            <a:off x="575790" y="14920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5" name="组合 14">
            <a:extLst>
              <a:ext uri="{FF2B5EF4-FFF2-40B4-BE49-F238E27FC236}">
                <a16:creationId xmlns:a16="http://schemas.microsoft.com/office/drawing/2014/main" id="{47C43313-F8E7-498E-B9AA-F64845C88ED7}"/>
              </a:ext>
            </a:extLst>
          </p:cNvPr>
          <p:cNvGrpSpPr/>
          <p:nvPr/>
        </p:nvGrpSpPr>
        <p:grpSpPr>
          <a:xfrm>
            <a:off x="801896" y="1409739"/>
            <a:ext cx="4598903" cy="794720"/>
            <a:chOff x="798862" y="1554121"/>
            <a:chExt cx="4598903" cy="794720"/>
          </a:xfrm>
        </p:grpSpPr>
        <p:sp>
          <p:nvSpPr>
            <p:cNvPr id="41" name="文本框 44">
              <a:extLst>
                <a:ext uri="{FF2B5EF4-FFF2-40B4-BE49-F238E27FC236}">
                  <a16:creationId xmlns:a16="http://schemas.microsoft.com/office/drawing/2014/main" id="{ED006713-57E0-4ABD-8EBA-BAE29791DDD1}"/>
                </a:ext>
              </a:extLst>
            </p:cNvPr>
            <p:cNvSpPr txBox="1"/>
            <p:nvPr/>
          </p:nvSpPr>
          <p:spPr>
            <a:xfrm>
              <a:off x="798862" y="1554121"/>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l1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43" name="文本框 54">
              <a:extLst>
                <a:ext uri="{FF2B5EF4-FFF2-40B4-BE49-F238E27FC236}">
                  <a16:creationId xmlns:a16="http://schemas.microsoft.com/office/drawing/2014/main" id="{EC426FC9-73BF-44AE-AE67-C4A59B9CDE0F}"/>
                </a:ext>
              </a:extLst>
            </p:cNvPr>
            <p:cNvSpPr txBox="1"/>
            <p:nvPr/>
          </p:nvSpPr>
          <p:spPr>
            <a:xfrm>
              <a:off x="801379" y="1948731"/>
              <a:ext cx="4596386"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58.21% </a:t>
              </a:r>
              <a:endParaRPr lang="zh-CN" altLang="en-US" sz="2000" dirty="0">
                <a:latin typeface="Calibri" panose="020F0502020204030204" pitchFamily="34" charset="0"/>
                <a:cs typeface="Calibri" panose="020F0502020204030204" pitchFamily="34" charset="0"/>
              </a:endParaRPr>
            </a:p>
          </p:txBody>
        </p:sp>
      </p:grpSp>
      <p:pic>
        <p:nvPicPr>
          <p:cNvPr id="37" name="图片 36" descr="手机屏幕的截图&#10;&#10;描述已自动生成">
            <a:extLst>
              <a:ext uri="{FF2B5EF4-FFF2-40B4-BE49-F238E27FC236}">
                <a16:creationId xmlns:a16="http://schemas.microsoft.com/office/drawing/2014/main" id="{31C9CA94-DD05-47B3-8D1C-7693549C3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055" y="1737568"/>
            <a:ext cx="3126610" cy="4966751"/>
          </a:xfrm>
          <a:prstGeom prst="rect">
            <a:avLst/>
          </a:prstGeom>
        </p:spPr>
      </p:pic>
      <p:sp>
        <p:nvSpPr>
          <p:cNvPr id="46" name="文本框 45">
            <a:extLst>
              <a:ext uri="{FF2B5EF4-FFF2-40B4-BE49-F238E27FC236}">
                <a16:creationId xmlns:a16="http://schemas.microsoft.com/office/drawing/2014/main" id="{5C081778-3746-40B3-81D8-5E9BC4B27452}"/>
              </a:ext>
            </a:extLst>
          </p:cNvPr>
          <p:cNvSpPr txBox="1"/>
          <p:nvPr/>
        </p:nvSpPr>
        <p:spPr>
          <a:xfrm>
            <a:off x="7079055" y="1401892"/>
            <a:ext cx="2354299"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Feature importance</a:t>
            </a:r>
            <a:endParaRPr lang="zh-CN" altLang="en-US" dirty="0">
              <a:latin typeface="Microsoft YaHei" panose="020B0503020204020204" pitchFamily="34" charset="-122"/>
              <a:ea typeface="Microsoft YaHei" panose="020B0503020204020204" pitchFamily="34" charset="-122"/>
            </a:endParaRPr>
          </a:p>
        </p:txBody>
      </p:sp>
      <p:cxnSp>
        <p:nvCxnSpPr>
          <p:cNvPr id="48" name="直接箭头连接符 47">
            <a:extLst>
              <a:ext uri="{FF2B5EF4-FFF2-40B4-BE49-F238E27FC236}">
                <a16:creationId xmlns:a16="http://schemas.microsoft.com/office/drawing/2014/main" id="{1B2EEFAC-E447-4608-BF50-431BA6D52853}"/>
              </a:ext>
            </a:extLst>
          </p:cNvPr>
          <p:cNvCxnSpPr>
            <a:cxnSpLocks/>
          </p:cNvCxnSpPr>
          <p:nvPr/>
        </p:nvCxnSpPr>
        <p:spPr>
          <a:xfrm>
            <a:off x="5448267" y="1609794"/>
            <a:ext cx="1389855" cy="0"/>
          </a:xfrm>
          <a:prstGeom prst="straightConnector1">
            <a:avLst/>
          </a:prstGeom>
          <a:ln w="28575">
            <a:solidFill>
              <a:srgbClr val="B28C9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695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250"/>
                                        <p:tgtEl>
                                          <p:spTgt spid="38"/>
                                        </p:tgtEl>
                                      </p:cBhvr>
                                    </p:animEffect>
                                  </p:childTnLst>
                                </p:cTn>
                              </p:par>
                            </p:childTnLst>
                          </p:cTn>
                        </p:par>
                        <p:par>
                          <p:cTn id="11" fill="hold">
                            <p:stCondLst>
                              <p:cond delay="25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250"/>
                                        <p:tgtEl>
                                          <p:spTgt spid="2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25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75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250"/>
                                        <p:tgtEl>
                                          <p:spTgt spid="15"/>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25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50"/>
                                        <p:tgtEl>
                                          <p:spTgt spid="48"/>
                                        </p:tgtEl>
                                      </p:cBhvr>
                                    </p:animEffect>
                                  </p:childTnLst>
                                </p:cTn>
                              </p:par>
                            </p:childTnLst>
                          </p:cTn>
                        </p:par>
                        <p:par>
                          <p:cTn id="35" fill="hold">
                            <p:stCondLst>
                              <p:cond delay="250"/>
                            </p:stCondLst>
                            <p:childTnLst>
                              <p:par>
                                <p:cTn id="36" presetID="10" presetClass="entr" presetSubtype="0" fill="hold" grpId="0"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250"/>
                                        <p:tgtEl>
                                          <p:spTgt spid="46"/>
                                        </p:tgtEl>
                                      </p:cBhvr>
                                    </p:animEffect>
                                  </p:childTnLst>
                                </p:cTn>
                              </p:par>
                              <p:par>
                                <p:cTn id="39" presetID="10"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38" grpId="0"/>
      <p:bldP spid="40"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
            <a:extLst>
              <a:ext uri="{FF2B5EF4-FFF2-40B4-BE49-F238E27FC236}">
                <a16:creationId xmlns:a16="http://schemas.microsoft.com/office/drawing/2014/main" id="{F9898DB8-E8DF-4F4A-A7A3-FBDCCB4592F9}"/>
              </a:ext>
            </a:extLst>
          </p:cNvPr>
          <p:cNvCxnSpPr>
            <a:cxnSpLocks/>
            <a:stCxn id="22" idx="3"/>
            <a:endCxn id="28" idx="6"/>
          </p:cNvCxnSpPr>
          <p:nvPr/>
        </p:nvCxnSpPr>
        <p:spPr>
          <a:xfrm flipH="1">
            <a:off x="668020" y="1409736"/>
            <a:ext cx="696" cy="3892033"/>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椭圆 57">
            <a:extLst>
              <a:ext uri="{FF2B5EF4-FFF2-40B4-BE49-F238E27FC236}">
                <a16:creationId xmlns:a16="http://schemas.microsoft.com/office/drawing/2014/main" id="{2D98E049-73D0-4E38-8514-AFC6A1747487}"/>
              </a:ext>
            </a:extLst>
          </p:cNvPr>
          <p:cNvSpPr/>
          <p:nvPr/>
        </p:nvSpPr>
        <p:spPr>
          <a:xfrm rot="5400000">
            <a:off x="575790" y="2411729"/>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9254301" y="-199624"/>
            <a:ext cx="2590369"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Data Cleaning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Feature Selecting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Modelling</a:t>
            </a:r>
            <a:endParaRPr lang="zh-CN" altLang="en-US" sz="2400" dirty="0">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8430" y="80749"/>
            <a:ext cx="399084" cy="399084"/>
          </a:xfrm>
          <a:prstGeom prst="rect">
            <a:avLst/>
          </a:prstGeom>
        </p:spPr>
      </p:pic>
      <p:sp>
        <p:nvSpPr>
          <p:cNvPr id="22" name="五边形 48">
            <a:extLst>
              <a:ext uri="{FF2B5EF4-FFF2-40B4-BE49-F238E27FC236}">
                <a16:creationId xmlns:a16="http://schemas.microsoft.com/office/drawing/2014/main" id="{90E878F5-9FFD-4A0D-B859-03C1F068C14D}"/>
              </a:ext>
            </a:extLst>
          </p:cNvPr>
          <p:cNvSpPr/>
          <p:nvPr/>
        </p:nvSpPr>
        <p:spPr>
          <a:xfrm rot="5400000">
            <a:off x="389992" y="937643"/>
            <a:ext cx="557448" cy="386738"/>
          </a:xfrm>
          <a:prstGeom prst="homePlate">
            <a:avLst>
              <a:gd name="adj" fmla="val 40049"/>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57">
            <a:extLst>
              <a:ext uri="{FF2B5EF4-FFF2-40B4-BE49-F238E27FC236}">
                <a16:creationId xmlns:a16="http://schemas.microsoft.com/office/drawing/2014/main" id="{253D9961-FB40-4C9D-A27D-BA5AFABE4B53}"/>
              </a:ext>
            </a:extLst>
          </p:cNvPr>
          <p:cNvSpPr/>
          <p:nvPr/>
        </p:nvSpPr>
        <p:spPr>
          <a:xfrm rot="5400000">
            <a:off x="-1503292" y="-4073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6" name="组合 15">
            <a:extLst>
              <a:ext uri="{FF2B5EF4-FFF2-40B4-BE49-F238E27FC236}">
                <a16:creationId xmlns:a16="http://schemas.microsoft.com/office/drawing/2014/main" id="{6F615E1A-D321-4A14-8D49-F3F25603404E}"/>
              </a:ext>
            </a:extLst>
          </p:cNvPr>
          <p:cNvGrpSpPr/>
          <p:nvPr/>
        </p:nvGrpSpPr>
        <p:grpSpPr>
          <a:xfrm>
            <a:off x="798453" y="2287329"/>
            <a:ext cx="4541195" cy="794720"/>
            <a:chOff x="795419" y="2546723"/>
            <a:chExt cx="4541195" cy="794720"/>
          </a:xfrm>
        </p:grpSpPr>
        <p:sp>
          <p:nvSpPr>
            <p:cNvPr id="25" name="文本框 44">
              <a:extLst>
                <a:ext uri="{FF2B5EF4-FFF2-40B4-BE49-F238E27FC236}">
                  <a16:creationId xmlns:a16="http://schemas.microsoft.com/office/drawing/2014/main" id="{0A135FDB-0446-4ECA-BBCF-B6083DA47C51}"/>
                </a:ext>
              </a:extLst>
            </p:cNvPr>
            <p:cNvSpPr txBox="1"/>
            <p:nvPr/>
          </p:nvSpPr>
          <p:spPr>
            <a:xfrm>
              <a:off x="795419" y="2546723"/>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l2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31" name="文本框 54">
              <a:extLst>
                <a:ext uri="{FF2B5EF4-FFF2-40B4-BE49-F238E27FC236}">
                  <a16:creationId xmlns:a16="http://schemas.microsoft.com/office/drawing/2014/main" id="{047082ED-59BA-42DE-B661-0B2EA4BB9A33}"/>
                </a:ext>
              </a:extLst>
            </p:cNvPr>
            <p:cNvSpPr txBox="1"/>
            <p:nvPr/>
          </p:nvSpPr>
          <p:spPr>
            <a:xfrm>
              <a:off x="797936" y="2941333"/>
              <a:ext cx="4538678"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58.28% </a:t>
              </a:r>
              <a:endParaRPr lang="zh-CN" altLang="en-US" sz="2000" dirty="0">
                <a:latin typeface="Calibri" panose="020F0502020204030204" pitchFamily="34" charset="0"/>
                <a:cs typeface="Calibri" panose="020F0502020204030204" pitchFamily="34" charset="0"/>
              </a:endParaRPr>
            </a:p>
          </p:txBody>
        </p:sp>
      </p:grpSp>
      <p:sp>
        <p:nvSpPr>
          <p:cNvPr id="38" name="文本框 44">
            <a:extLst>
              <a:ext uri="{FF2B5EF4-FFF2-40B4-BE49-F238E27FC236}">
                <a16:creationId xmlns:a16="http://schemas.microsoft.com/office/drawing/2014/main" id="{932AC39A-AB60-490F-A709-487E709408CF}"/>
              </a:ext>
            </a:extLst>
          </p:cNvPr>
          <p:cNvSpPr txBox="1"/>
          <p:nvPr/>
        </p:nvSpPr>
        <p:spPr>
          <a:xfrm>
            <a:off x="915595" y="914096"/>
            <a:ext cx="5147692" cy="400110"/>
          </a:xfrm>
          <a:prstGeom prst="rect">
            <a:avLst/>
          </a:prstGeom>
          <a:noFill/>
          <a:ln>
            <a:noFill/>
          </a:ln>
        </p:spPr>
        <p:txBody>
          <a:bodyPr wrap="none" rtlCol="0">
            <a:spAutoFit/>
          </a:bodyPr>
          <a:lstStyle/>
          <a:p>
            <a:pPr algn="ct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Supervised:</a:t>
            </a:r>
            <a:r>
              <a:rPr lang="zh-CN" altLang="en-US" sz="2000" dirty="0">
                <a:latin typeface="Microsoft YaHei" panose="020B0503020204020204" pitchFamily="34" charset="-122"/>
                <a:ea typeface="Microsoft YaHei" panose="020B0503020204020204" pitchFamily="34" charset="-122"/>
                <a:cs typeface="Calibri" panose="020F0502020204030204" pitchFamily="34" charset="0"/>
              </a:rPr>
              <a:t> </a:t>
            </a:r>
            <a:r>
              <a:rPr lang="en-US" altLang="zh-CN" sz="2000" b="1" dirty="0">
                <a:latin typeface="Microsoft YaHei" panose="020B0503020204020204" pitchFamily="34" charset="-122"/>
                <a:ea typeface="Microsoft YaHei" panose="020B0503020204020204" pitchFamily="34" charset="-122"/>
                <a:cs typeface="Calibri" panose="020F0502020204030204" pitchFamily="34" charset="0"/>
              </a:rPr>
              <a:t>Tree-based</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 models(5 folds) </a:t>
            </a:r>
            <a:endParaRPr lang="zh-CN" altLang="en-US" sz="2000"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40" name="椭圆 51">
            <a:extLst>
              <a:ext uri="{FF2B5EF4-FFF2-40B4-BE49-F238E27FC236}">
                <a16:creationId xmlns:a16="http://schemas.microsoft.com/office/drawing/2014/main" id="{C33397DF-86BF-432C-BC58-3B854452F99C}"/>
              </a:ext>
            </a:extLst>
          </p:cNvPr>
          <p:cNvSpPr/>
          <p:nvPr/>
        </p:nvSpPr>
        <p:spPr>
          <a:xfrm rot="5400000">
            <a:off x="575790" y="14920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5" name="组合 14">
            <a:extLst>
              <a:ext uri="{FF2B5EF4-FFF2-40B4-BE49-F238E27FC236}">
                <a16:creationId xmlns:a16="http://schemas.microsoft.com/office/drawing/2014/main" id="{47C43313-F8E7-498E-B9AA-F64845C88ED7}"/>
              </a:ext>
            </a:extLst>
          </p:cNvPr>
          <p:cNvGrpSpPr/>
          <p:nvPr/>
        </p:nvGrpSpPr>
        <p:grpSpPr>
          <a:xfrm>
            <a:off x="801896" y="1409739"/>
            <a:ext cx="4598903" cy="794720"/>
            <a:chOff x="798862" y="1554121"/>
            <a:chExt cx="4598903" cy="794720"/>
          </a:xfrm>
        </p:grpSpPr>
        <p:sp>
          <p:nvSpPr>
            <p:cNvPr id="41" name="文本框 44">
              <a:extLst>
                <a:ext uri="{FF2B5EF4-FFF2-40B4-BE49-F238E27FC236}">
                  <a16:creationId xmlns:a16="http://schemas.microsoft.com/office/drawing/2014/main" id="{ED006713-57E0-4ABD-8EBA-BAE29791DDD1}"/>
                </a:ext>
              </a:extLst>
            </p:cNvPr>
            <p:cNvSpPr txBox="1"/>
            <p:nvPr/>
          </p:nvSpPr>
          <p:spPr>
            <a:xfrm>
              <a:off x="798862" y="1554121"/>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l1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43" name="文本框 54">
              <a:extLst>
                <a:ext uri="{FF2B5EF4-FFF2-40B4-BE49-F238E27FC236}">
                  <a16:creationId xmlns:a16="http://schemas.microsoft.com/office/drawing/2014/main" id="{EC426FC9-73BF-44AE-AE67-C4A59B9CDE0F}"/>
                </a:ext>
              </a:extLst>
            </p:cNvPr>
            <p:cNvSpPr txBox="1"/>
            <p:nvPr/>
          </p:nvSpPr>
          <p:spPr>
            <a:xfrm>
              <a:off x="801379" y="1948731"/>
              <a:ext cx="4596386"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58.21% </a:t>
              </a:r>
              <a:endParaRPr lang="zh-CN" altLang="en-US" sz="2000" dirty="0">
                <a:latin typeface="Calibri" panose="020F0502020204030204" pitchFamily="34" charset="0"/>
                <a:cs typeface="Calibri" panose="020F0502020204030204" pitchFamily="34" charset="0"/>
              </a:endParaRPr>
            </a:p>
          </p:txBody>
        </p:sp>
      </p:grpSp>
      <p:sp>
        <p:nvSpPr>
          <p:cNvPr id="46" name="文本框 45">
            <a:extLst>
              <a:ext uri="{FF2B5EF4-FFF2-40B4-BE49-F238E27FC236}">
                <a16:creationId xmlns:a16="http://schemas.microsoft.com/office/drawing/2014/main" id="{5C081778-3746-40B3-81D8-5E9BC4B27452}"/>
              </a:ext>
            </a:extLst>
          </p:cNvPr>
          <p:cNvSpPr txBox="1"/>
          <p:nvPr/>
        </p:nvSpPr>
        <p:spPr>
          <a:xfrm>
            <a:off x="4267076" y="3236092"/>
            <a:ext cx="2354299"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Feature importance</a:t>
            </a:r>
            <a:endParaRPr lang="zh-CN" altLang="en-US" dirty="0">
              <a:latin typeface="Microsoft YaHei" panose="020B0503020204020204" pitchFamily="34" charset="-122"/>
              <a:ea typeface="Microsoft YaHei" panose="020B0503020204020204" pitchFamily="34" charset="-122"/>
            </a:endParaRPr>
          </a:p>
        </p:txBody>
      </p:sp>
      <p:cxnSp>
        <p:nvCxnSpPr>
          <p:cNvPr id="48" name="直接箭头连接符 47">
            <a:extLst>
              <a:ext uri="{FF2B5EF4-FFF2-40B4-BE49-F238E27FC236}">
                <a16:creationId xmlns:a16="http://schemas.microsoft.com/office/drawing/2014/main" id="{1B2EEFAC-E447-4608-BF50-431BA6D52853}"/>
              </a:ext>
            </a:extLst>
          </p:cNvPr>
          <p:cNvCxnSpPr>
            <a:cxnSpLocks/>
          </p:cNvCxnSpPr>
          <p:nvPr/>
        </p:nvCxnSpPr>
        <p:spPr>
          <a:xfrm flipV="1">
            <a:off x="3921730" y="3563327"/>
            <a:ext cx="2814609" cy="3861"/>
          </a:xfrm>
          <a:prstGeom prst="straightConnector1">
            <a:avLst/>
          </a:prstGeom>
          <a:ln w="28575">
            <a:solidFill>
              <a:srgbClr val="B28C9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E97B95EC-AC87-443D-A8FB-67FE8DC32734}"/>
              </a:ext>
            </a:extLst>
          </p:cNvPr>
          <p:cNvGrpSpPr/>
          <p:nvPr/>
        </p:nvGrpSpPr>
        <p:grpSpPr>
          <a:xfrm>
            <a:off x="574423" y="5008117"/>
            <a:ext cx="5670285" cy="787856"/>
            <a:chOff x="574423" y="5008117"/>
            <a:chExt cx="5670285" cy="787856"/>
          </a:xfrm>
        </p:grpSpPr>
        <p:sp>
          <p:nvSpPr>
            <p:cNvPr id="28" name="椭圆 51">
              <a:extLst>
                <a:ext uri="{FF2B5EF4-FFF2-40B4-BE49-F238E27FC236}">
                  <a16:creationId xmlns:a16="http://schemas.microsoft.com/office/drawing/2014/main" id="{3C6AA9FE-775D-4974-BEBF-D0357B7D792D}"/>
                </a:ext>
              </a:extLst>
            </p:cNvPr>
            <p:cNvSpPr/>
            <p:nvPr/>
          </p:nvSpPr>
          <p:spPr>
            <a:xfrm rot="5400000">
              <a:off x="574423" y="5114575"/>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2" name="组合 41">
              <a:extLst>
                <a:ext uri="{FF2B5EF4-FFF2-40B4-BE49-F238E27FC236}">
                  <a16:creationId xmlns:a16="http://schemas.microsoft.com/office/drawing/2014/main" id="{F08E8BCE-0230-4B71-B0F1-39AD84EA45DA}"/>
                </a:ext>
              </a:extLst>
            </p:cNvPr>
            <p:cNvGrpSpPr/>
            <p:nvPr/>
          </p:nvGrpSpPr>
          <p:grpSpPr>
            <a:xfrm>
              <a:off x="795419" y="5008117"/>
              <a:ext cx="5449289" cy="787856"/>
              <a:chOff x="795419" y="4527821"/>
              <a:chExt cx="5449289" cy="787856"/>
            </a:xfrm>
          </p:grpSpPr>
          <p:sp>
            <p:nvSpPr>
              <p:cNvPr id="44" name="文本框 43">
                <a:extLst>
                  <a:ext uri="{FF2B5EF4-FFF2-40B4-BE49-F238E27FC236}">
                    <a16:creationId xmlns:a16="http://schemas.microsoft.com/office/drawing/2014/main" id="{ED365CA9-9D6E-48BF-A9C9-FB8A989A2F71}"/>
                  </a:ext>
                </a:extLst>
              </p:cNvPr>
              <p:cNvSpPr txBox="1"/>
              <p:nvPr/>
            </p:nvSpPr>
            <p:spPr>
              <a:xfrm>
                <a:off x="795419" y="4527821"/>
                <a:ext cx="1064908" cy="400110"/>
              </a:xfrm>
              <a:prstGeom prst="rect">
                <a:avLst/>
              </a:prstGeom>
              <a:solidFill>
                <a:srgbClr val="CE92B3"/>
              </a:solidFill>
              <a:ln>
                <a:solidFill>
                  <a:srgbClr val="CE92B3"/>
                </a:solidFill>
              </a:ln>
            </p:spPr>
            <p:txBody>
              <a:bodyPr wrap="none" rtlCol="0">
                <a:spAutoFit/>
              </a:bodyPr>
              <a:lstStyle/>
              <a:p>
                <a:pPr algn="ctr"/>
                <a:r>
                  <a:rPr lang="en-US" altLang="zh-CN" sz="2000" dirty="0" err="1">
                    <a:solidFill>
                      <a:schemeClr val="bg1"/>
                    </a:solidFill>
                    <a:latin typeface="Calibri" panose="020F0502020204030204" pitchFamily="34" charset="0"/>
                    <a:cs typeface="Calibri" panose="020F0502020204030204" pitchFamily="34" charset="0"/>
                  </a:rPr>
                  <a:t>XGBoost</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45" name="文本框 54">
                <a:extLst>
                  <a:ext uri="{FF2B5EF4-FFF2-40B4-BE49-F238E27FC236}">
                    <a16:creationId xmlns:a16="http://schemas.microsoft.com/office/drawing/2014/main" id="{4EF2EE76-A55C-4492-AB85-53BDDBB246D5}"/>
                  </a:ext>
                </a:extLst>
              </p:cNvPr>
              <p:cNvSpPr txBox="1"/>
              <p:nvPr/>
            </p:nvSpPr>
            <p:spPr>
              <a:xfrm>
                <a:off x="795419" y="4915567"/>
                <a:ext cx="5449289" cy="400110"/>
              </a:xfrm>
              <a:prstGeom prst="rect">
                <a:avLst/>
              </a:prstGeom>
              <a:solidFill>
                <a:schemeClr val="accent1">
                  <a:lumMod val="40000"/>
                  <a:lumOff val="60000"/>
                </a:schemeClr>
              </a:solidFill>
            </p:spPr>
            <p:txBody>
              <a:bodyPr wrap="square" rtlCol="0">
                <a:spAutoFit/>
              </a:body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n_estimator=25, max_depth=10</a:t>
                </a:r>
                <a:r>
                  <a:rPr lang="en-US" altLang="zh-CN" sz="2000" dirty="0">
                    <a:latin typeface="Calibri" panose="020F0502020204030204" pitchFamily="34" charset="0"/>
                    <a:cs typeface="Calibri" panose="020F0502020204030204" pitchFamily="34" charset="0"/>
                  </a:rPr>
                  <a:t>):64.09% </a:t>
                </a:r>
                <a:endParaRPr lang="zh-CN" altLang="en-US" sz="2000" dirty="0">
                  <a:latin typeface="Calibri" panose="020F0502020204030204" pitchFamily="34" charset="0"/>
                  <a:cs typeface="Calibri" panose="020F0502020204030204" pitchFamily="34" charset="0"/>
                </a:endParaRPr>
              </a:p>
            </p:txBody>
          </p:sp>
        </p:grpSp>
      </p:grpSp>
      <p:grpSp>
        <p:nvGrpSpPr>
          <p:cNvPr id="29" name="组合 28">
            <a:extLst>
              <a:ext uri="{FF2B5EF4-FFF2-40B4-BE49-F238E27FC236}">
                <a16:creationId xmlns:a16="http://schemas.microsoft.com/office/drawing/2014/main" id="{64FB044E-5154-4249-9C9E-4F757A2DCAAC}"/>
              </a:ext>
            </a:extLst>
          </p:cNvPr>
          <p:cNvGrpSpPr/>
          <p:nvPr/>
        </p:nvGrpSpPr>
        <p:grpSpPr>
          <a:xfrm>
            <a:off x="569313" y="3269740"/>
            <a:ext cx="5990181" cy="788522"/>
            <a:chOff x="569313" y="3269740"/>
            <a:chExt cx="5990181" cy="788522"/>
          </a:xfrm>
        </p:grpSpPr>
        <p:grpSp>
          <p:nvGrpSpPr>
            <p:cNvPr id="34" name="组合 33">
              <a:extLst>
                <a:ext uri="{FF2B5EF4-FFF2-40B4-BE49-F238E27FC236}">
                  <a16:creationId xmlns:a16="http://schemas.microsoft.com/office/drawing/2014/main" id="{4F52069C-310D-403F-B864-11D23360A826}"/>
                </a:ext>
              </a:extLst>
            </p:cNvPr>
            <p:cNvGrpSpPr/>
            <p:nvPr/>
          </p:nvGrpSpPr>
          <p:grpSpPr>
            <a:xfrm>
              <a:off x="804996" y="3269740"/>
              <a:ext cx="5754498" cy="788522"/>
              <a:chOff x="777134" y="5714972"/>
              <a:chExt cx="5754498" cy="788522"/>
            </a:xfrm>
          </p:grpSpPr>
          <p:sp>
            <p:nvSpPr>
              <p:cNvPr id="35" name="文本框 44">
                <a:extLst>
                  <a:ext uri="{FF2B5EF4-FFF2-40B4-BE49-F238E27FC236}">
                    <a16:creationId xmlns:a16="http://schemas.microsoft.com/office/drawing/2014/main" id="{0FCAE97F-7FF8-4883-A0A8-F2B611EC3BC7}"/>
                  </a:ext>
                </a:extLst>
              </p:cNvPr>
              <p:cNvSpPr txBox="1"/>
              <p:nvPr/>
            </p:nvSpPr>
            <p:spPr>
              <a:xfrm>
                <a:off x="777134" y="5714972"/>
                <a:ext cx="2949782" cy="400110"/>
              </a:xfrm>
              <a:prstGeom prst="rect">
                <a:avLst/>
              </a:prstGeom>
              <a:solidFill>
                <a:srgbClr val="CE92B3"/>
              </a:solidFill>
              <a:ln>
                <a:solidFill>
                  <a:srgbClr val="CE92B3"/>
                </a:solidFill>
              </a:ln>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Random Forest Regression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36" name="文本框 54">
                <a:extLst>
                  <a:ext uri="{FF2B5EF4-FFF2-40B4-BE49-F238E27FC236}">
                    <a16:creationId xmlns:a16="http://schemas.microsoft.com/office/drawing/2014/main" id="{7E0228B0-0559-4091-B2AA-41FD9E38F943}"/>
                  </a:ext>
                </a:extLst>
              </p:cNvPr>
              <p:cNvSpPr txBox="1"/>
              <p:nvPr/>
            </p:nvSpPr>
            <p:spPr>
              <a:xfrm>
                <a:off x="777135" y="6103384"/>
                <a:ext cx="5754497" cy="400110"/>
              </a:xfrm>
              <a:prstGeom prst="rect">
                <a:avLst/>
              </a:prstGeom>
              <a:solidFill>
                <a:schemeClr val="accent1">
                  <a:lumMod val="40000"/>
                  <a:lumOff val="6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max_depth=40, n_estimators=200</a:t>
                </a:r>
                <a:r>
                  <a:rPr lang="en-US" altLang="zh-CN" sz="2000" dirty="0">
                    <a:latin typeface="Calibri" panose="020F0502020204030204" pitchFamily="34" charset="0"/>
                    <a:cs typeface="Calibri" panose="020F0502020204030204" pitchFamily="34" charset="0"/>
                  </a:rPr>
                  <a:t>): 49.47% </a:t>
                </a:r>
                <a:endParaRPr lang="zh-CN" altLang="en-US" sz="2000" dirty="0">
                  <a:latin typeface="Calibri" panose="020F0502020204030204" pitchFamily="34" charset="0"/>
                  <a:cs typeface="Calibri" panose="020F0502020204030204" pitchFamily="34" charset="0"/>
                </a:endParaRPr>
              </a:p>
            </p:txBody>
          </p:sp>
        </p:grpSp>
        <p:sp>
          <p:nvSpPr>
            <p:cNvPr id="47" name="椭圆 57">
              <a:extLst>
                <a:ext uri="{FF2B5EF4-FFF2-40B4-BE49-F238E27FC236}">
                  <a16:creationId xmlns:a16="http://schemas.microsoft.com/office/drawing/2014/main" id="{7B02F473-3C32-4C11-B19D-5264F6006720}"/>
                </a:ext>
              </a:extLst>
            </p:cNvPr>
            <p:cNvSpPr/>
            <p:nvPr/>
          </p:nvSpPr>
          <p:spPr>
            <a:xfrm rot="5400000">
              <a:off x="569313" y="3363109"/>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grpSp>
        <p:nvGrpSpPr>
          <p:cNvPr id="30" name="组合 29">
            <a:extLst>
              <a:ext uri="{FF2B5EF4-FFF2-40B4-BE49-F238E27FC236}">
                <a16:creationId xmlns:a16="http://schemas.microsoft.com/office/drawing/2014/main" id="{6A79DA15-F6D1-4DE8-B08A-7A87F4156AC6}"/>
              </a:ext>
            </a:extLst>
          </p:cNvPr>
          <p:cNvGrpSpPr/>
          <p:nvPr/>
        </p:nvGrpSpPr>
        <p:grpSpPr>
          <a:xfrm>
            <a:off x="577705" y="4146502"/>
            <a:ext cx="5981788" cy="781529"/>
            <a:chOff x="577705" y="4146502"/>
            <a:chExt cx="5981788" cy="781529"/>
          </a:xfrm>
        </p:grpSpPr>
        <p:sp>
          <p:nvSpPr>
            <p:cNvPr id="39" name="椭圆 57">
              <a:extLst>
                <a:ext uri="{FF2B5EF4-FFF2-40B4-BE49-F238E27FC236}">
                  <a16:creationId xmlns:a16="http://schemas.microsoft.com/office/drawing/2014/main" id="{22FB720A-5651-4D24-8F31-096EBEE09B63}"/>
                </a:ext>
              </a:extLst>
            </p:cNvPr>
            <p:cNvSpPr/>
            <p:nvPr/>
          </p:nvSpPr>
          <p:spPr>
            <a:xfrm rot="5400000">
              <a:off x="577705" y="4196245"/>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9" name="组合 48">
              <a:extLst>
                <a:ext uri="{FF2B5EF4-FFF2-40B4-BE49-F238E27FC236}">
                  <a16:creationId xmlns:a16="http://schemas.microsoft.com/office/drawing/2014/main" id="{2B4B66AD-A19E-4991-8B5B-4EB759213B6D}"/>
                </a:ext>
              </a:extLst>
            </p:cNvPr>
            <p:cNvGrpSpPr/>
            <p:nvPr/>
          </p:nvGrpSpPr>
          <p:grpSpPr>
            <a:xfrm>
              <a:off x="804996" y="4146502"/>
              <a:ext cx="5754497" cy="781529"/>
              <a:chOff x="777135" y="5721965"/>
              <a:chExt cx="5754497" cy="781529"/>
            </a:xfrm>
          </p:grpSpPr>
          <p:sp>
            <p:nvSpPr>
              <p:cNvPr id="50" name="文本框 44">
                <a:extLst>
                  <a:ext uri="{FF2B5EF4-FFF2-40B4-BE49-F238E27FC236}">
                    <a16:creationId xmlns:a16="http://schemas.microsoft.com/office/drawing/2014/main" id="{E7B06782-063E-4D99-BA14-3408245C1FB8}"/>
                  </a:ext>
                </a:extLst>
              </p:cNvPr>
              <p:cNvSpPr txBox="1"/>
              <p:nvPr/>
            </p:nvSpPr>
            <p:spPr>
              <a:xfrm>
                <a:off x="777135" y="5721965"/>
                <a:ext cx="3182410" cy="400110"/>
              </a:xfrm>
              <a:prstGeom prst="rect">
                <a:avLst/>
              </a:prstGeom>
              <a:solidFill>
                <a:srgbClr val="CE92B3"/>
              </a:solidFill>
              <a:ln>
                <a:solidFill>
                  <a:srgbClr val="CE92B3"/>
                </a:solidFill>
              </a:ln>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Random Forest Classification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51" name="文本框 54">
                <a:extLst>
                  <a:ext uri="{FF2B5EF4-FFF2-40B4-BE49-F238E27FC236}">
                    <a16:creationId xmlns:a16="http://schemas.microsoft.com/office/drawing/2014/main" id="{A11103D9-0768-4D79-94A6-EA55633944DD}"/>
                  </a:ext>
                </a:extLst>
              </p:cNvPr>
              <p:cNvSpPr txBox="1"/>
              <p:nvPr/>
            </p:nvSpPr>
            <p:spPr>
              <a:xfrm>
                <a:off x="777135" y="6103384"/>
                <a:ext cx="5754497" cy="400110"/>
              </a:xfrm>
              <a:prstGeom prst="rect">
                <a:avLst/>
              </a:prstGeom>
              <a:solidFill>
                <a:schemeClr val="accent1">
                  <a:lumMod val="40000"/>
                  <a:lumOff val="6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max_depth=30, n_estimators=300</a:t>
                </a:r>
                <a:r>
                  <a:rPr lang="en-US" altLang="zh-CN" sz="2000" dirty="0">
                    <a:latin typeface="Calibri" panose="020F0502020204030204" pitchFamily="34" charset="0"/>
                    <a:cs typeface="Calibri" panose="020F0502020204030204" pitchFamily="34" charset="0"/>
                  </a:rPr>
                  <a:t>): 70.16% </a:t>
                </a:r>
                <a:endParaRPr lang="zh-CN" altLang="en-US" sz="2000" dirty="0">
                  <a:latin typeface="Calibri" panose="020F0502020204030204" pitchFamily="34" charset="0"/>
                  <a:cs typeface="Calibri" panose="020F0502020204030204" pitchFamily="34" charset="0"/>
                </a:endParaRPr>
              </a:p>
            </p:txBody>
          </p:sp>
        </p:grpSp>
      </p:grpSp>
      <p:pic>
        <p:nvPicPr>
          <p:cNvPr id="54" name="图片 53" descr="手机屏幕截图&#10;&#10;描述已自动生成">
            <a:extLst>
              <a:ext uri="{FF2B5EF4-FFF2-40B4-BE49-F238E27FC236}">
                <a16:creationId xmlns:a16="http://schemas.microsoft.com/office/drawing/2014/main" id="{65632519-25C8-4B48-979E-13360C52DFF0}"/>
              </a:ext>
            </a:extLst>
          </p:cNvPr>
          <p:cNvPicPr>
            <a:picLocks noChangeAspect="1"/>
          </p:cNvPicPr>
          <p:nvPr/>
        </p:nvPicPr>
        <p:blipFill rotWithShape="1">
          <a:blip r:embed="rId3">
            <a:extLst>
              <a:ext uri="{28A0092B-C50C-407E-A947-70E740481C1C}">
                <a14:useLocalDpi xmlns:a14="http://schemas.microsoft.com/office/drawing/2010/main" val="0"/>
              </a:ext>
            </a:extLst>
          </a:blip>
          <a:srcRect t="4488" b="4089"/>
          <a:stretch/>
        </p:blipFill>
        <p:spPr>
          <a:xfrm rot="5400000">
            <a:off x="6178962" y="1747338"/>
            <a:ext cx="5795435" cy="4221738"/>
          </a:xfrm>
          <a:prstGeom prst="rect">
            <a:avLst/>
          </a:prstGeom>
        </p:spPr>
      </p:pic>
    </p:spTree>
    <p:extLst>
      <p:ext uri="{BB962C8B-B14F-4D97-AF65-F5344CB8AC3E}">
        <p14:creationId xmlns:p14="http://schemas.microsoft.com/office/powerpoint/2010/main" val="3046890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p:cTn id="6" dur="indefinite"/>
                                        <p:tgtEl>
                                          <p:spTgt spid="53"/>
                                        </p:tgtEl>
                                        <p:attrNameLst>
                                          <p:attrName>style.opacity</p:attrName>
                                        </p:attrNameLst>
                                      </p:cBhvr>
                                      <p:to>
                                        <p:strVal val="0.5"/>
                                      </p:to>
                                    </p:set>
                                    <p:animEffect filter="image" prLst="opacity: 0.5">
                                      <p:cBhvr rctx="IE">
                                        <p:cTn id="7" dur="indefinite"/>
                                        <p:tgtEl>
                                          <p:spTgt spid="53"/>
                                        </p:tgtEl>
                                      </p:cBhvr>
                                    </p:animEffect>
                                  </p:childTnLst>
                                </p:cTn>
                              </p:par>
                              <p:par>
                                <p:cTn id="8" presetID="9" presetClass="emph" presetSubtype="0" nodeType="withEffect">
                                  <p:stCondLst>
                                    <p:cond delay="0"/>
                                  </p:stCondLst>
                                  <p:childTnLst>
                                    <p:set>
                                      <p:cBhvr>
                                        <p:cTn id="9" dur="indefinite"/>
                                        <p:tgtEl>
                                          <p:spTgt spid="16"/>
                                        </p:tgtEl>
                                        <p:attrNameLst>
                                          <p:attrName>style.opacity</p:attrName>
                                        </p:attrNameLst>
                                      </p:cBhvr>
                                      <p:to>
                                        <p:strVal val="0.5"/>
                                      </p:to>
                                    </p:set>
                                    <p:animEffect filter="image" prLst="opacity: 0.5">
                                      <p:cBhvr rctx="IE">
                                        <p:cTn id="10" dur="indefinite"/>
                                        <p:tgtEl>
                                          <p:spTgt spid="16"/>
                                        </p:tgtEl>
                                      </p:cBhvr>
                                    </p:animEffect>
                                  </p:childTnLst>
                                </p:cTn>
                              </p:par>
                              <p:par>
                                <p:cTn id="11" presetID="9" presetClass="emph" presetSubtype="0" grpId="0" nodeType="withEffect">
                                  <p:stCondLst>
                                    <p:cond delay="0"/>
                                  </p:stCondLst>
                                  <p:childTnLst>
                                    <p:set>
                                      <p:cBhvr>
                                        <p:cTn id="12" dur="indefinite"/>
                                        <p:tgtEl>
                                          <p:spTgt spid="40"/>
                                        </p:tgtEl>
                                        <p:attrNameLst>
                                          <p:attrName>style.opacity</p:attrName>
                                        </p:attrNameLst>
                                      </p:cBhvr>
                                      <p:to>
                                        <p:strVal val="0.5"/>
                                      </p:to>
                                    </p:set>
                                    <p:animEffect filter="image" prLst="opacity: 0.5">
                                      <p:cBhvr rctx="IE">
                                        <p:cTn id="13" dur="indefinite"/>
                                        <p:tgtEl>
                                          <p:spTgt spid="40"/>
                                        </p:tgtEl>
                                      </p:cBhvr>
                                    </p:animEffect>
                                  </p:childTnLst>
                                </p:cTn>
                              </p:par>
                              <p:par>
                                <p:cTn id="14" presetID="9" presetClass="emph" presetSubtype="0" nodeType="withEffect">
                                  <p:stCondLst>
                                    <p:cond delay="0"/>
                                  </p:stCondLst>
                                  <p:childTnLst>
                                    <p:set>
                                      <p:cBhvr>
                                        <p:cTn id="15" dur="indefinite"/>
                                        <p:tgtEl>
                                          <p:spTgt spid="15"/>
                                        </p:tgtEl>
                                        <p:attrNameLst>
                                          <p:attrName>style.opacity</p:attrName>
                                        </p:attrNameLst>
                                      </p:cBhvr>
                                      <p:to>
                                        <p:strVal val="0.5"/>
                                      </p:to>
                                    </p:set>
                                    <p:animEffect filter="image" prLst="opacity: 0.5">
                                      <p:cBhvr rctx="IE">
                                        <p:cTn id="16" dur="indefinite"/>
                                        <p:tgtEl>
                                          <p:spTgt spid="15"/>
                                        </p:tgtEl>
                                      </p:cBhvr>
                                    </p:animEffec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250"/>
                                        <p:tgtEl>
                                          <p:spTgt spid="4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250"/>
                                        <p:tgtEl>
                                          <p:spTgt spid="46"/>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40" grpId="0" animBg="1"/>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
            <a:extLst>
              <a:ext uri="{FF2B5EF4-FFF2-40B4-BE49-F238E27FC236}">
                <a16:creationId xmlns:a16="http://schemas.microsoft.com/office/drawing/2014/main" id="{F9898DB8-E8DF-4F4A-A7A3-FBDCCB4592F9}"/>
              </a:ext>
            </a:extLst>
          </p:cNvPr>
          <p:cNvCxnSpPr>
            <a:cxnSpLocks/>
            <a:stCxn id="22" idx="3"/>
          </p:cNvCxnSpPr>
          <p:nvPr/>
        </p:nvCxnSpPr>
        <p:spPr>
          <a:xfrm>
            <a:off x="668716" y="1409736"/>
            <a:ext cx="0" cy="4841977"/>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椭圆 57">
            <a:extLst>
              <a:ext uri="{FF2B5EF4-FFF2-40B4-BE49-F238E27FC236}">
                <a16:creationId xmlns:a16="http://schemas.microsoft.com/office/drawing/2014/main" id="{2D98E049-73D0-4E38-8514-AFC6A1747487}"/>
              </a:ext>
            </a:extLst>
          </p:cNvPr>
          <p:cNvSpPr/>
          <p:nvPr/>
        </p:nvSpPr>
        <p:spPr>
          <a:xfrm rot="5400000">
            <a:off x="575790" y="2411729"/>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9D311CF-B8E7-4AA6-AB9F-1493853A63E5}"/>
              </a:ext>
            </a:extLst>
          </p:cNvPr>
          <p:cNvSpPr/>
          <p:nvPr/>
        </p:nvSpPr>
        <p:spPr>
          <a:xfrm>
            <a:off x="3508743" y="-212651"/>
            <a:ext cx="8335927" cy="1070717"/>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FB7629-0C85-46E1-A04A-7750FE478ED4}"/>
              </a:ext>
            </a:extLst>
          </p:cNvPr>
          <p:cNvSpPr/>
          <p:nvPr/>
        </p:nvSpPr>
        <p:spPr>
          <a:xfrm>
            <a:off x="9254301" y="-199624"/>
            <a:ext cx="2590369" cy="1058887"/>
          </a:xfrm>
          <a:prstGeom prst="rect">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Data Processing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E2F1C9A-31D1-4ED5-B5C7-AFB404E75916}"/>
              </a:ext>
            </a:extLst>
          </p:cNvPr>
          <p:cNvSpPr txBox="1"/>
          <p:nvPr/>
        </p:nvSpPr>
        <p:spPr>
          <a:xfrm>
            <a:off x="3822439" y="257877"/>
            <a:ext cx="2254143"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Data Cleaning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DC6221E-1518-4726-9504-0C9176B78513}"/>
              </a:ext>
            </a:extLst>
          </p:cNvPr>
          <p:cNvSpPr txBox="1"/>
          <p:nvPr/>
        </p:nvSpPr>
        <p:spPr>
          <a:xfrm>
            <a:off x="6531632" y="231207"/>
            <a:ext cx="2722668" cy="461665"/>
          </a:xfrm>
          <a:prstGeom prst="rect">
            <a:avLst/>
          </a:prstGeom>
          <a:noFill/>
        </p:spPr>
        <p:txBody>
          <a:bodyPr wrap="none" rtlCol="0">
            <a:spAutoFit/>
          </a:bodyPr>
          <a:lstStyle/>
          <a:p>
            <a:r>
              <a:rPr lang="en-US" altLang="zh-CN" sz="2400" dirty="0">
                <a:solidFill>
                  <a:schemeClr val="bg1"/>
                </a:solidFill>
                <a:latin typeface="Microsoft YaHei" panose="020B0503020204020204" pitchFamily="34" charset="-122"/>
                <a:ea typeface="Microsoft YaHei" panose="020B0503020204020204" pitchFamily="34" charset="-122"/>
              </a:rPr>
              <a:t>Feature Selecting</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A2E09D6A-9649-4FED-93FF-50F5DE188CD4}"/>
              </a:ext>
            </a:extLst>
          </p:cNvPr>
          <p:cNvSpPr txBox="1"/>
          <p:nvPr/>
        </p:nvSpPr>
        <p:spPr>
          <a:xfrm>
            <a:off x="9618860" y="231207"/>
            <a:ext cx="1685077" cy="461665"/>
          </a:xfrm>
          <a:prstGeom prst="rect">
            <a:avLst/>
          </a:prstGeom>
          <a:noFill/>
        </p:spPr>
        <p:txBody>
          <a:bodyPr wrap="none" rtlCol="0">
            <a:spAutoFit/>
          </a:bodyPr>
          <a:lstStyle/>
          <a:p>
            <a:r>
              <a:rPr lang="en-US" altLang="zh-CN" sz="2400" dirty="0">
                <a:latin typeface="Microsoft YaHei" panose="020B0503020204020204" pitchFamily="34" charset="-122"/>
                <a:ea typeface="Microsoft YaHei" panose="020B0503020204020204" pitchFamily="34" charset="-122"/>
              </a:rPr>
              <a:t>Modelling</a:t>
            </a:r>
            <a:endParaRPr lang="zh-CN" altLang="en-US" sz="2400" dirty="0">
              <a:latin typeface="Microsoft YaHei" panose="020B0503020204020204" pitchFamily="34" charset="-122"/>
              <a:ea typeface="Microsoft YaHei" panose="020B0503020204020204" pitchFamily="34" charset="-122"/>
            </a:endParaRPr>
          </a:p>
        </p:txBody>
      </p:sp>
      <p:pic>
        <p:nvPicPr>
          <p:cNvPr id="20" name="图片 19" descr="图片包含 游戏机, 标志&#10;&#10;描述已自动生成">
            <a:extLst>
              <a:ext uri="{FF2B5EF4-FFF2-40B4-BE49-F238E27FC236}">
                <a16:creationId xmlns:a16="http://schemas.microsoft.com/office/drawing/2014/main" id="{43E3906A-2BB4-4BE0-8B71-A63975E2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8430" y="80749"/>
            <a:ext cx="399084" cy="399084"/>
          </a:xfrm>
          <a:prstGeom prst="rect">
            <a:avLst/>
          </a:prstGeom>
        </p:spPr>
      </p:pic>
      <p:sp>
        <p:nvSpPr>
          <p:cNvPr id="22" name="五边形 48">
            <a:extLst>
              <a:ext uri="{FF2B5EF4-FFF2-40B4-BE49-F238E27FC236}">
                <a16:creationId xmlns:a16="http://schemas.microsoft.com/office/drawing/2014/main" id="{90E878F5-9FFD-4A0D-B859-03C1F068C14D}"/>
              </a:ext>
            </a:extLst>
          </p:cNvPr>
          <p:cNvSpPr/>
          <p:nvPr/>
        </p:nvSpPr>
        <p:spPr>
          <a:xfrm rot="5400000">
            <a:off x="389992" y="937643"/>
            <a:ext cx="557448" cy="386738"/>
          </a:xfrm>
          <a:prstGeom prst="homePlate">
            <a:avLst>
              <a:gd name="adj" fmla="val 40049"/>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57">
            <a:extLst>
              <a:ext uri="{FF2B5EF4-FFF2-40B4-BE49-F238E27FC236}">
                <a16:creationId xmlns:a16="http://schemas.microsoft.com/office/drawing/2014/main" id="{253D9961-FB40-4C9D-A27D-BA5AFABE4B53}"/>
              </a:ext>
            </a:extLst>
          </p:cNvPr>
          <p:cNvSpPr/>
          <p:nvPr/>
        </p:nvSpPr>
        <p:spPr>
          <a:xfrm rot="5400000">
            <a:off x="-1503292" y="-4073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6" name="组合 15">
            <a:extLst>
              <a:ext uri="{FF2B5EF4-FFF2-40B4-BE49-F238E27FC236}">
                <a16:creationId xmlns:a16="http://schemas.microsoft.com/office/drawing/2014/main" id="{6F615E1A-D321-4A14-8D49-F3F25603404E}"/>
              </a:ext>
            </a:extLst>
          </p:cNvPr>
          <p:cNvGrpSpPr/>
          <p:nvPr/>
        </p:nvGrpSpPr>
        <p:grpSpPr>
          <a:xfrm>
            <a:off x="798453" y="2287329"/>
            <a:ext cx="4541195" cy="794720"/>
            <a:chOff x="795419" y="2546723"/>
            <a:chExt cx="4541195" cy="794720"/>
          </a:xfrm>
        </p:grpSpPr>
        <p:sp>
          <p:nvSpPr>
            <p:cNvPr id="25" name="文本框 44">
              <a:extLst>
                <a:ext uri="{FF2B5EF4-FFF2-40B4-BE49-F238E27FC236}">
                  <a16:creationId xmlns:a16="http://schemas.microsoft.com/office/drawing/2014/main" id="{0A135FDB-0446-4ECA-BBCF-B6083DA47C51}"/>
                </a:ext>
              </a:extLst>
            </p:cNvPr>
            <p:cNvSpPr txBox="1"/>
            <p:nvPr/>
          </p:nvSpPr>
          <p:spPr>
            <a:xfrm>
              <a:off x="795419" y="2546723"/>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l2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31" name="文本框 54">
              <a:extLst>
                <a:ext uri="{FF2B5EF4-FFF2-40B4-BE49-F238E27FC236}">
                  <a16:creationId xmlns:a16="http://schemas.microsoft.com/office/drawing/2014/main" id="{047082ED-59BA-42DE-B661-0B2EA4BB9A33}"/>
                </a:ext>
              </a:extLst>
            </p:cNvPr>
            <p:cNvSpPr txBox="1"/>
            <p:nvPr/>
          </p:nvSpPr>
          <p:spPr>
            <a:xfrm>
              <a:off x="797936" y="2941333"/>
              <a:ext cx="4538678"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58.28% </a:t>
              </a:r>
              <a:endParaRPr lang="zh-CN" altLang="en-US" sz="2000" dirty="0">
                <a:latin typeface="Calibri" panose="020F0502020204030204" pitchFamily="34" charset="0"/>
                <a:cs typeface="Calibri" panose="020F0502020204030204" pitchFamily="34" charset="0"/>
              </a:endParaRPr>
            </a:p>
          </p:txBody>
        </p:sp>
      </p:grpSp>
      <p:sp>
        <p:nvSpPr>
          <p:cNvPr id="40" name="椭圆 51">
            <a:extLst>
              <a:ext uri="{FF2B5EF4-FFF2-40B4-BE49-F238E27FC236}">
                <a16:creationId xmlns:a16="http://schemas.microsoft.com/office/drawing/2014/main" id="{C33397DF-86BF-432C-BC58-3B854452F99C}"/>
              </a:ext>
            </a:extLst>
          </p:cNvPr>
          <p:cNvSpPr/>
          <p:nvPr/>
        </p:nvSpPr>
        <p:spPr>
          <a:xfrm rot="5400000">
            <a:off x="575790" y="1492004"/>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15" name="组合 14">
            <a:extLst>
              <a:ext uri="{FF2B5EF4-FFF2-40B4-BE49-F238E27FC236}">
                <a16:creationId xmlns:a16="http://schemas.microsoft.com/office/drawing/2014/main" id="{47C43313-F8E7-498E-B9AA-F64845C88ED7}"/>
              </a:ext>
            </a:extLst>
          </p:cNvPr>
          <p:cNvGrpSpPr/>
          <p:nvPr/>
        </p:nvGrpSpPr>
        <p:grpSpPr>
          <a:xfrm>
            <a:off x="801896" y="1409739"/>
            <a:ext cx="4598903" cy="794720"/>
            <a:chOff x="798862" y="1554121"/>
            <a:chExt cx="4598903" cy="794720"/>
          </a:xfrm>
        </p:grpSpPr>
        <p:sp>
          <p:nvSpPr>
            <p:cNvPr id="41" name="文本框 44">
              <a:extLst>
                <a:ext uri="{FF2B5EF4-FFF2-40B4-BE49-F238E27FC236}">
                  <a16:creationId xmlns:a16="http://schemas.microsoft.com/office/drawing/2014/main" id="{ED006713-57E0-4ABD-8EBA-BAE29791DDD1}"/>
                </a:ext>
              </a:extLst>
            </p:cNvPr>
            <p:cNvSpPr txBox="1"/>
            <p:nvPr/>
          </p:nvSpPr>
          <p:spPr>
            <a:xfrm>
              <a:off x="798862" y="1554121"/>
              <a:ext cx="4405438" cy="400110"/>
            </a:xfrm>
            <a:prstGeom prst="rect">
              <a:avLst/>
            </a:prstGeom>
            <a:solidFill>
              <a:srgbClr val="CE92B3"/>
            </a:solidFill>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Logistic Regression with l1 regularization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43" name="文本框 54">
              <a:extLst>
                <a:ext uri="{FF2B5EF4-FFF2-40B4-BE49-F238E27FC236}">
                  <a16:creationId xmlns:a16="http://schemas.microsoft.com/office/drawing/2014/main" id="{EC426FC9-73BF-44AE-AE67-C4A59B9CDE0F}"/>
                </a:ext>
              </a:extLst>
            </p:cNvPr>
            <p:cNvSpPr txBox="1"/>
            <p:nvPr/>
          </p:nvSpPr>
          <p:spPr>
            <a:xfrm>
              <a:off x="801379" y="1948731"/>
              <a:ext cx="4596386" cy="400110"/>
            </a:xfrm>
            <a:prstGeom prst="rect">
              <a:avLst/>
            </a:prstGeom>
            <a:solidFill>
              <a:schemeClr val="accent1">
                <a:lumMod val="40000"/>
                <a:lumOff val="60000"/>
              </a:schemeClr>
            </a:solidFill>
          </p:spPr>
          <p:txBody>
            <a:bodyPr wrap="none" rtlCol="0">
              <a:spAutoFit/>
            </a:bodyPr>
            <a:lstStyle/>
            <a:p>
              <a:r>
                <a:rPr lang="en-US" altLang="zh-CN" sz="2000" dirty="0">
                  <a:latin typeface="Calibri" panose="020F0502020204030204" pitchFamily="34" charset="0"/>
                  <a:cs typeface="Calibri" panose="020F0502020204030204" pitchFamily="34" charset="0"/>
                </a:rPr>
                <a:t>Accuracy(C=0.5, solver=liblinear): 58.21% </a:t>
              </a:r>
              <a:endParaRPr lang="zh-CN" altLang="en-US" sz="2000" dirty="0">
                <a:latin typeface="Calibri" panose="020F0502020204030204" pitchFamily="34" charset="0"/>
                <a:cs typeface="Calibri" panose="020F0502020204030204" pitchFamily="34" charset="0"/>
              </a:endParaRPr>
            </a:p>
          </p:txBody>
        </p:sp>
      </p:grpSp>
      <p:grpSp>
        <p:nvGrpSpPr>
          <p:cNvPr id="32" name="组合 31">
            <a:extLst>
              <a:ext uri="{FF2B5EF4-FFF2-40B4-BE49-F238E27FC236}">
                <a16:creationId xmlns:a16="http://schemas.microsoft.com/office/drawing/2014/main" id="{E97B95EC-AC87-443D-A8FB-67FE8DC32734}"/>
              </a:ext>
            </a:extLst>
          </p:cNvPr>
          <p:cNvGrpSpPr/>
          <p:nvPr/>
        </p:nvGrpSpPr>
        <p:grpSpPr>
          <a:xfrm>
            <a:off x="574423" y="5008117"/>
            <a:ext cx="5670285" cy="787856"/>
            <a:chOff x="574423" y="5008117"/>
            <a:chExt cx="5670285" cy="787856"/>
          </a:xfrm>
        </p:grpSpPr>
        <p:sp>
          <p:nvSpPr>
            <p:cNvPr id="28" name="椭圆 51">
              <a:extLst>
                <a:ext uri="{FF2B5EF4-FFF2-40B4-BE49-F238E27FC236}">
                  <a16:creationId xmlns:a16="http://schemas.microsoft.com/office/drawing/2014/main" id="{3C6AA9FE-775D-4974-BEBF-D0357B7D792D}"/>
                </a:ext>
              </a:extLst>
            </p:cNvPr>
            <p:cNvSpPr/>
            <p:nvPr/>
          </p:nvSpPr>
          <p:spPr>
            <a:xfrm rot="5400000">
              <a:off x="574423" y="5114575"/>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2" name="组合 41">
              <a:extLst>
                <a:ext uri="{FF2B5EF4-FFF2-40B4-BE49-F238E27FC236}">
                  <a16:creationId xmlns:a16="http://schemas.microsoft.com/office/drawing/2014/main" id="{F08E8BCE-0230-4B71-B0F1-39AD84EA45DA}"/>
                </a:ext>
              </a:extLst>
            </p:cNvPr>
            <p:cNvGrpSpPr/>
            <p:nvPr/>
          </p:nvGrpSpPr>
          <p:grpSpPr>
            <a:xfrm>
              <a:off x="795419" y="5008117"/>
              <a:ext cx="5449289" cy="787856"/>
              <a:chOff x="795419" y="4527821"/>
              <a:chExt cx="5449289" cy="787856"/>
            </a:xfrm>
          </p:grpSpPr>
          <p:sp>
            <p:nvSpPr>
              <p:cNvPr id="44" name="文本框 43">
                <a:extLst>
                  <a:ext uri="{FF2B5EF4-FFF2-40B4-BE49-F238E27FC236}">
                    <a16:creationId xmlns:a16="http://schemas.microsoft.com/office/drawing/2014/main" id="{ED365CA9-9D6E-48BF-A9C9-FB8A989A2F71}"/>
                  </a:ext>
                </a:extLst>
              </p:cNvPr>
              <p:cNvSpPr txBox="1"/>
              <p:nvPr/>
            </p:nvSpPr>
            <p:spPr>
              <a:xfrm>
                <a:off x="795419" y="4527821"/>
                <a:ext cx="1064908" cy="400110"/>
              </a:xfrm>
              <a:prstGeom prst="rect">
                <a:avLst/>
              </a:prstGeom>
              <a:solidFill>
                <a:srgbClr val="CE92B3"/>
              </a:solidFill>
              <a:ln>
                <a:solidFill>
                  <a:srgbClr val="CE92B3"/>
                </a:solidFill>
              </a:ln>
            </p:spPr>
            <p:txBody>
              <a:bodyPr wrap="none" rtlCol="0">
                <a:spAutoFit/>
              </a:bodyPr>
              <a:lstStyle/>
              <a:p>
                <a:pPr algn="ctr"/>
                <a:r>
                  <a:rPr lang="en-US" altLang="zh-CN" sz="2000" dirty="0" err="1">
                    <a:solidFill>
                      <a:schemeClr val="bg1"/>
                    </a:solidFill>
                    <a:latin typeface="Calibri" panose="020F0502020204030204" pitchFamily="34" charset="0"/>
                    <a:cs typeface="Calibri" panose="020F0502020204030204" pitchFamily="34" charset="0"/>
                  </a:rPr>
                  <a:t>XGBoost</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45" name="文本框 54">
                <a:extLst>
                  <a:ext uri="{FF2B5EF4-FFF2-40B4-BE49-F238E27FC236}">
                    <a16:creationId xmlns:a16="http://schemas.microsoft.com/office/drawing/2014/main" id="{4EF2EE76-A55C-4492-AB85-53BDDBB246D5}"/>
                  </a:ext>
                </a:extLst>
              </p:cNvPr>
              <p:cNvSpPr txBox="1"/>
              <p:nvPr/>
            </p:nvSpPr>
            <p:spPr>
              <a:xfrm>
                <a:off x="795419" y="4915567"/>
                <a:ext cx="5449289" cy="400110"/>
              </a:xfrm>
              <a:prstGeom prst="rect">
                <a:avLst/>
              </a:prstGeom>
              <a:solidFill>
                <a:schemeClr val="accent1">
                  <a:lumMod val="40000"/>
                  <a:lumOff val="60000"/>
                </a:schemeClr>
              </a:solidFill>
            </p:spPr>
            <p:txBody>
              <a:bodyPr wrap="square" rtlCol="0">
                <a:spAutoFit/>
              </a:body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n_estimator=25, max_depth=10</a:t>
                </a:r>
                <a:r>
                  <a:rPr lang="en-US" altLang="zh-CN" sz="2000" dirty="0">
                    <a:latin typeface="Calibri" panose="020F0502020204030204" pitchFamily="34" charset="0"/>
                    <a:cs typeface="Calibri" panose="020F0502020204030204" pitchFamily="34" charset="0"/>
                  </a:rPr>
                  <a:t>):64.09% </a:t>
                </a:r>
                <a:endParaRPr lang="zh-CN" altLang="en-US" sz="2000" dirty="0">
                  <a:latin typeface="Calibri" panose="020F0502020204030204" pitchFamily="34" charset="0"/>
                  <a:cs typeface="Calibri" panose="020F0502020204030204" pitchFamily="34" charset="0"/>
                </a:endParaRPr>
              </a:p>
            </p:txBody>
          </p:sp>
        </p:grpSp>
      </p:grpSp>
      <p:grpSp>
        <p:nvGrpSpPr>
          <p:cNvPr id="29" name="组合 28">
            <a:extLst>
              <a:ext uri="{FF2B5EF4-FFF2-40B4-BE49-F238E27FC236}">
                <a16:creationId xmlns:a16="http://schemas.microsoft.com/office/drawing/2014/main" id="{64FB044E-5154-4249-9C9E-4F757A2DCAAC}"/>
              </a:ext>
            </a:extLst>
          </p:cNvPr>
          <p:cNvGrpSpPr/>
          <p:nvPr/>
        </p:nvGrpSpPr>
        <p:grpSpPr>
          <a:xfrm>
            <a:off x="569313" y="3269740"/>
            <a:ext cx="5990181" cy="788522"/>
            <a:chOff x="569313" y="3269740"/>
            <a:chExt cx="5990181" cy="788522"/>
          </a:xfrm>
        </p:grpSpPr>
        <p:grpSp>
          <p:nvGrpSpPr>
            <p:cNvPr id="34" name="组合 33">
              <a:extLst>
                <a:ext uri="{FF2B5EF4-FFF2-40B4-BE49-F238E27FC236}">
                  <a16:creationId xmlns:a16="http://schemas.microsoft.com/office/drawing/2014/main" id="{4F52069C-310D-403F-B864-11D23360A826}"/>
                </a:ext>
              </a:extLst>
            </p:cNvPr>
            <p:cNvGrpSpPr/>
            <p:nvPr/>
          </p:nvGrpSpPr>
          <p:grpSpPr>
            <a:xfrm>
              <a:off x="804996" y="3269740"/>
              <a:ext cx="5754498" cy="788522"/>
              <a:chOff x="777134" y="5714972"/>
              <a:chExt cx="5754498" cy="788522"/>
            </a:xfrm>
          </p:grpSpPr>
          <p:sp>
            <p:nvSpPr>
              <p:cNvPr id="35" name="文本框 44">
                <a:extLst>
                  <a:ext uri="{FF2B5EF4-FFF2-40B4-BE49-F238E27FC236}">
                    <a16:creationId xmlns:a16="http://schemas.microsoft.com/office/drawing/2014/main" id="{0FCAE97F-7FF8-4883-A0A8-F2B611EC3BC7}"/>
                  </a:ext>
                </a:extLst>
              </p:cNvPr>
              <p:cNvSpPr txBox="1"/>
              <p:nvPr/>
            </p:nvSpPr>
            <p:spPr>
              <a:xfrm>
                <a:off x="777134" y="5714972"/>
                <a:ext cx="2949782" cy="400110"/>
              </a:xfrm>
              <a:prstGeom prst="rect">
                <a:avLst/>
              </a:prstGeom>
              <a:solidFill>
                <a:srgbClr val="CE92B3"/>
              </a:solidFill>
              <a:ln>
                <a:solidFill>
                  <a:srgbClr val="CE92B3"/>
                </a:solidFill>
              </a:ln>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Random Forest Regression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36" name="文本框 54">
                <a:extLst>
                  <a:ext uri="{FF2B5EF4-FFF2-40B4-BE49-F238E27FC236}">
                    <a16:creationId xmlns:a16="http://schemas.microsoft.com/office/drawing/2014/main" id="{7E0228B0-0559-4091-B2AA-41FD9E38F943}"/>
                  </a:ext>
                </a:extLst>
              </p:cNvPr>
              <p:cNvSpPr txBox="1"/>
              <p:nvPr/>
            </p:nvSpPr>
            <p:spPr>
              <a:xfrm>
                <a:off x="777135" y="6103384"/>
                <a:ext cx="5754497" cy="400110"/>
              </a:xfrm>
              <a:prstGeom prst="rect">
                <a:avLst/>
              </a:prstGeom>
              <a:solidFill>
                <a:schemeClr val="accent1">
                  <a:lumMod val="40000"/>
                  <a:lumOff val="6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max_depth=40, n_estimators=200</a:t>
                </a:r>
                <a:r>
                  <a:rPr lang="en-US" altLang="zh-CN" sz="2000" dirty="0">
                    <a:latin typeface="Calibri" panose="020F0502020204030204" pitchFamily="34" charset="0"/>
                    <a:cs typeface="Calibri" panose="020F0502020204030204" pitchFamily="34" charset="0"/>
                  </a:rPr>
                  <a:t>): 70.16% </a:t>
                </a:r>
                <a:endParaRPr lang="zh-CN" altLang="en-US" sz="2000" dirty="0">
                  <a:latin typeface="Calibri" panose="020F0502020204030204" pitchFamily="34" charset="0"/>
                  <a:cs typeface="Calibri" panose="020F0502020204030204" pitchFamily="34" charset="0"/>
                </a:endParaRPr>
              </a:p>
            </p:txBody>
          </p:sp>
        </p:grpSp>
        <p:sp>
          <p:nvSpPr>
            <p:cNvPr id="47" name="椭圆 57">
              <a:extLst>
                <a:ext uri="{FF2B5EF4-FFF2-40B4-BE49-F238E27FC236}">
                  <a16:creationId xmlns:a16="http://schemas.microsoft.com/office/drawing/2014/main" id="{7B02F473-3C32-4C11-B19D-5264F6006720}"/>
                </a:ext>
              </a:extLst>
            </p:cNvPr>
            <p:cNvSpPr/>
            <p:nvPr/>
          </p:nvSpPr>
          <p:spPr>
            <a:xfrm rot="5400000">
              <a:off x="569313" y="3363109"/>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grpSp>
        <p:nvGrpSpPr>
          <p:cNvPr id="30" name="组合 29">
            <a:extLst>
              <a:ext uri="{FF2B5EF4-FFF2-40B4-BE49-F238E27FC236}">
                <a16:creationId xmlns:a16="http://schemas.microsoft.com/office/drawing/2014/main" id="{6A79DA15-F6D1-4DE8-B08A-7A87F4156AC6}"/>
              </a:ext>
            </a:extLst>
          </p:cNvPr>
          <p:cNvGrpSpPr/>
          <p:nvPr/>
        </p:nvGrpSpPr>
        <p:grpSpPr>
          <a:xfrm>
            <a:off x="577705" y="4146502"/>
            <a:ext cx="5981788" cy="781529"/>
            <a:chOff x="577705" y="4146502"/>
            <a:chExt cx="5981788" cy="781529"/>
          </a:xfrm>
        </p:grpSpPr>
        <p:sp>
          <p:nvSpPr>
            <p:cNvPr id="39" name="椭圆 57">
              <a:extLst>
                <a:ext uri="{FF2B5EF4-FFF2-40B4-BE49-F238E27FC236}">
                  <a16:creationId xmlns:a16="http://schemas.microsoft.com/office/drawing/2014/main" id="{22FB720A-5651-4D24-8F31-096EBEE09B63}"/>
                </a:ext>
              </a:extLst>
            </p:cNvPr>
            <p:cNvSpPr/>
            <p:nvPr/>
          </p:nvSpPr>
          <p:spPr>
            <a:xfrm rot="5400000">
              <a:off x="577705" y="4196245"/>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9" name="组合 48">
              <a:extLst>
                <a:ext uri="{FF2B5EF4-FFF2-40B4-BE49-F238E27FC236}">
                  <a16:creationId xmlns:a16="http://schemas.microsoft.com/office/drawing/2014/main" id="{2B4B66AD-A19E-4991-8B5B-4EB759213B6D}"/>
                </a:ext>
              </a:extLst>
            </p:cNvPr>
            <p:cNvGrpSpPr/>
            <p:nvPr/>
          </p:nvGrpSpPr>
          <p:grpSpPr>
            <a:xfrm>
              <a:off x="804996" y="4146502"/>
              <a:ext cx="5754497" cy="781529"/>
              <a:chOff x="777135" y="5721965"/>
              <a:chExt cx="5754497" cy="781529"/>
            </a:xfrm>
          </p:grpSpPr>
          <p:sp>
            <p:nvSpPr>
              <p:cNvPr id="50" name="文本框 44">
                <a:extLst>
                  <a:ext uri="{FF2B5EF4-FFF2-40B4-BE49-F238E27FC236}">
                    <a16:creationId xmlns:a16="http://schemas.microsoft.com/office/drawing/2014/main" id="{E7B06782-063E-4D99-BA14-3408245C1FB8}"/>
                  </a:ext>
                </a:extLst>
              </p:cNvPr>
              <p:cNvSpPr txBox="1"/>
              <p:nvPr/>
            </p:nvSpPr>
            <p:spPr>
              <a:xfrm>
                <a:off x="777135" y="5721965"/>
                <a:ext cx="3182410" cy="400110"/>
              </a:xfrm>
              <a:prstGeom prst="rect">
                <a:avLst/>
              </a:prstGeom>
              <a:solidFill>
                <a:srgbClr val="CE92B3"/>
              </a:solidFill>
              <a:ln>
                <a:solidFill>
                  <a:srgbClr val="CE92B3"/>
                </a:solidFill>
              </a:ln>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Random Forest Classification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51" name="文本框 54">
                <a:extLst>
                  <a:ext uri="{FF2B5EF4-FFF2-40B4-BE49-F238E27FC236}">
                    <a16:creationId xmlns:a16="http://schemas.microsoft.com/office/drawing/2014/main" id="{A11103D9-0768-4D79-94A6-EA55633944DD}"/>
                  </a:ext>
                </a:extLst>
              </p:cNvPr>
              <p:cNvSpPr txBox="1"/>
              <p:nvPr/>
            </p:nvSpPr>
            <p:spPr>
              <a:xfrm>
                <a:off x="777135" y="6103384"/>
                <a:ext cx="5754497" cy="400110"/>
              </a:xfrm>
              <a:prstGeom prst="rect">
                <a:avLst/>
              </a:prstGeom>
              <a:solidFill>
                <a:schemeClr val="accent1">
                  <a:lumMod val="40000"/>
                  <a:lumOff val="6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Calibri" panose="020F0502020204030204" pitchFamily="34" charset="0"/>
                    <a:cs typeface="Calibri" panose="020F0502020204030204" pitchFamily="34" charset="0"/>
                  </a:rPr>
                  <a:t>Accuracy(</a:t>
                </a:r>
                <a:r>
                  <a:rPr lang="pt-BR" altLang="zh-CN" sz="2000" dirty="0">
                    <a:latin typeface="Calibri" panose="020F0502020204030204" pitchFamily="34" charset="0"/>
                    <a:cs typeface="Calibri" panose="020F0502020204030204" pitchFamily="34" charset="0"/>
                  </a:rPr>
                  <a:t>max_depth=30, n_estimators=300</a:t>
                </a:r>
                <a:r>
                  <a:rPr lang="en-US" altLang="zh-CN" sz="2000" dirty="0">
                    <a:latin typeface="Calibri" panose="020F0502020204030204" pitchFamily="34" charset="0"/>
                    <a:cs typeface="Calibri" panose="020F0502020204030204" pitchFamily="34" charset="0"/>
                  </a:rPr>
                  <a:t>): 70.16% </a:t>
                </a:r>
                <a:endParaRPr lang="zh-CN" altLang="en-US" sz="2000" dirty="0">
                  <a:latin typeface="Calibri" panose="020F0502020204030204" pitchFamily="34" charset="0"/>
                  <a:cs typeface="Calibri" panose="020F0502020204030204" pitchFamily="34" charset="0"/>
                </a:endParaRPr>
              </a:p>
            </p:txBody>
          </p:sp>
        </p:grpSp>
      </p:grpSp>
      <p:grpSp>
        <p:nvGrpSpPr>
          <p:cNvPr id="52" name="组合 51">
            <a:extLst>
              <a:ext uri="{FF2B5EF4-FFF2-40B4-BE49-F238E27FC236}">
                <a16:creationId xmlns:a16="http://schemas.microsoft.com/office/drawing/2014/main" id="{8228F9BA-8476-4433-8650-EBD4C71BF146}"/>
              </a:ext>
            </a:extLst>
          </p:cNvPr>
          <p:cNvGrpSpPr/>
          <p:nvPr/>
        </p:nvGrpSpPr>
        <p:grpSpPr>
          <a:xfrm>
            <a:off x="795419" y="5984330"/>
            <a:ext cx="3774253" cy="788344"/>
            <a:chOff x="777104" y="3537272"/>
            <a:chExt cx="3774253" cy="788344"/>
          </a:xfrm>
        </p:grpSpPr>
        <p:sp>
          <p:nvSpPr>
            <p:cNvPr id="55" name="文本框 44">
              <a:extLst>
                <a:ext uri="{FF2B5EF4-FFF2-40B4-BE49-F238E27FC236}">
                  <a16:creationId xmlns:a16="http://schemas.microsoft.com/office/drawing/2014/main" id="{526AC8FB-E665-4B24-B60C-FD11F74A1937}"/>
                </a:ext>
              </a:extLst>
            </p:cNvPr>
            <p:cNvSpPr txBox="1"/>
            <p:nvPr/>
          </p:nvSpPr>
          <p:spPr>
            <a:xfrm>
              <a:off x="777104" y="3537272"/>
              <a:ext cx="631904" cy="400110"/>
            </a:xfrm>
            <a:prstGeom prst="rect">
              <a:avLst/>
            </a:prstGeom>
            <a:solidFill>
              <a:srgbClr val="CE92B3"/>
            </a:solidFill>
            <a:ln>
              <a:solidFill>
                <a:srgbClr val="CE92B3"/>
              </a:solidFill>
            </a:ln>
          </p:spPr>
          <p:txBody>
            <a:bodyPr wrap="none" rtlCol="0">
              <a:spAutoFit/>
            </a:bodyPr>
            <a:lstStyle/>
            <a:p>
              <a:pPr algn="ctr"/>
              <a:r>
                <a:rPr lang="en-US" altLang="zh-CN" sz="2000" dirty="0" err="1">
                  <a:solidFill>
                    <a:schemeClr val="bg1"/>
                  </a:solidFill>
                  <a:latin typeface="Calibri" panose="020F0502020204030204" pitchFamily="34" charset="0"/>
                  <a:cs typeface="Calibri" panose="020F0502020204030204" pitchFamily="34" charset="0"/>
                </a:rPr>
                <a:t>kNN</a:t>
              </a: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56" name="文本框 54">
              <a:extLst>
                <a:ext uri="{FF2B5EF4-FFF2-40B4-BE49-F238E27FC236}">
                  <a16:creationId xmlns:a16="http://schemas.microsoft.com/office/drawing/2014/main" id="{DAF68A48-551A-4089-B9D5-9EDF115E55D9}"/>
                </a:ext>
              </a:extLst>
            </p:cNvPr>
            <p:cNvSpPr txBox="1"/>
            <p:nvPr/>
          </p:nvSpPr>
          <p:spPr>
            <a:xfrm>
              <a:off x="777258" y="3925506"/>
              <a:ext cx="3774099" cy="400110"/>
            </a:xfrm>
            <a:prstGeom prst="rect">
              <a:avLst/>
            </a:prstGeom>
            <a:solidFill>
              <a:schemeClr val="accent1">
                <a:lumMod val="40000"/>
                <a:lumOff val="60000"/>
              </a:schemeClr>
            </a:solidFill>
          </p:spPr>
          <p:txBody>
            <a:bodyPr wrap="square" rtlCol="0">
              <a:spAutoFit/>
            </a:bodyPr>
            <a:lstStyle/>
            <a:p>
              <a:r>
                <a:rPr lang="en-US" altLang="zh-CN" sz="2000" dirty="0">
                  <a:latin typeface="Calibri" panose="020F0502020204030204" pitchFamily="34" charset="0"/>
                  <a:cs typeface="Calibri" panose="020F0502020204030204" pitchFamily="34" charset="0"/>
                </a:rPr>
                <a:t>Accuracy(</a:t>
              </a:r>
              <a:r>
                <a:rPr lang="en-US" altLang="zh-CN" sz="2000" dirty="0" err="1">
                  <a:latin typeface="Calibri" panose="020F0502020204030204" pitchFamily="34" charset="0"/>
                  <a:cs typeface="Calibri" panose="020F0502020204030204" pitchFamily="34" charset="0"/>
                </a:rPr>
                <a:t>n_neighbors</a:t>
              </a:r>
              <a:r>
                <a:rPr lang="en-US" altLang="zh-CN" sz="2000" dirty="0">
                  <a:latin typeface="Calibri" panose="020F0502020204030204" pitchFamily="34" charset="0"/>
                  <a:cs typeface="Calibri" panose="020F0502020204030204" pitchFamily="34" charset="0"/>
                </a:rPr>
                <a:t>=1): 64.09% </a:t>
              </a:r>
              <a:endParaRPr lang="zh-CN" altLang="en-US" sz="2000" dirty="0">
                <a:latin typeface="Calibri" panose="020F0502020204030204" pitchFamily="34" charset="0"/>
                <a:cs typeface="Calibri" panose="020F0502020204030204" pitchFamily="34" charset="0"/>
              </a:endParaRPr>
            </a:p>
          </p:txBody>
        </p:sp>
      </p:grpSp>
      <p:sp>
        <p:nvSpPr>
          <p:cNvPr id="57" name="椭圆 51">
            <a:extLst>
              <a:ext uri="{FF2B5EF4-FFF2-40B4-BE49-F238E27FC236}">
                <a16:creationId xmlns:a16="http://schemas.microsoft.com/office/drawing/2014/main" id="{389D9D79-BFC3-4F1E-8CF7-48DF1478823F}"/>
              </a:ext>
            </a:extLst>
          </p:cNvPr>
          <p:cNvSpPr/>
          <p:nvPr/>
        </p:nvSpPr>
        <p:spPr>
          <a:xfrm rot="5400000">
            <a:off x="571389" y="6090788"/>
            <a:ext cx="187194" cy="187194"/>
          </a:xfrm>
          <a:prstGeom prst="ellipse">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58" name="文本框 44">
            <a:extLst>
              <a:ext uri="{FF2B5EF4-FFF2-40B4-BE49-F238E27FC236}">
                <a16:creationId xmlns:a16="http://schemas.microsoft.com/office/drawing/2014/main" id="{D906E815-DC34-48EE-B01C-48C07F0EC5BF}"/>
              </a:ext>
            </a:extLst>
          </p:cNvPr>
          <p:cNvSpPr txBox="1"/>
          <p:nvPr/>
        </p:nvSpPr>
        <p:spPr>
          <a:xfrm>
            <a:off x="851726" y="913957"/>
            <a:ext cx="4398833" cy="400110"/>
          </a:xfrm>
          <a:prstGeom prst="rect">
            <a:avLst/>
          </a:prstGeom>
          <a:noFill/>
          <a:ln>
            <a:noFill/>
          </a:ln>
        </p:spPr>
        <p:txBody>
          <a:bodyPr wrap="none" rtlCol="0">
            <a:spAutoFit/>
          </a:bodyPr>
          <a:lstStyle/>
          <a:p>
            <a:pPr algn="ct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Supervised:</a:t>
            </a:r>
            <a:r>
              <a:rPr lang="zh-CN" altLang="en-US" sz="2000" dirty="0">
                <a:latin typeface="Microsoft YaHei" panose="020B0503020204020204" pitchFamily="34" charset="-122"/>
                <a:ea typeface="Microsoft YaHei" panose="020B0503020204020204" pitchFamily="34" charset="-122"/>
                <a:cs typeface="Calibri" panose="020F0502020204030204" pitchFamily="34" charset="0"/>
              </a:rPr>
              <a:t> </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Try 6 models (5 folds) </a:t>
            </a:r>
            <a:endParaRPr lang="zh-CN" altLang="en-US" sz="2000" dirty="0">
              <a:latin typeface="Microsoft YaHei" panose="020B0503020204020204" pitchFamily="34" charset="-122"/>
              <a:ea typeface="Microsoft YaHei" panose="020B0503020204020204" pitchFamily="34" charset="-122"/>
              <a:cs typeface="Calibri" panose="020F0502020204030204" pitchFamily="34" charset="0"/>
            </a:endParaRPr>
          </a:p>
        </p:txBody>
      </p:sp>
      <p:grpSp>
        <p:nvGrpSpPr>
          <p:cNvPr id="59" name="组合 58">
            <a:extLst>
              <a:ext uri="{FF2B5EF4-FFF2-40B4-BE49-F238E27FC236}">
                <a16:creationId xmlns:a16="http://schemas.microsoft.com/office/drawing/2014/main" id="{6C7451B5-DA9A-4D9F-9118-34CBC2AD6F65}"/>
              </a:ext>
            </a:extLst>
          </p:cNvPr>
          <p:cNvGrpSpPr/>
          <p:nvPr/>
        </p:nvGrpSpPr>
        <p:grpSpPr>
          <a:xfrm>
            <a:off x="6683253" y="1112502"/>
            <a:ext cx="5195344" cy="5364475"/>
            <a:chOff x="6768317" y="1112502"/>
            <a:chExt cx="5195344" cy="5364475"/>
          </a:xfrm>
        </p:grpSpPr>
        <p:sp>
          <p:nvSpPr>
            <p:cNvPr id="60" name="文本框 44">
              <a:extLst>
                <a:ext uri="{FF2B5EF4-FFF2-40B4-BE49-F238E27FC236}">
                  <a16:creationId xmlns:a16="http://schemas.microsoft.com/office/drawing/2014/main" id="{B3013025-592F-47C9-A165-8774E062EBC6}"/>
                </a:ext>
              </a:extLst>
            </p:cNvPr>
            <p:cNvSpPr txBox="1"/>
            <p:nvPr/>
          </p:nvSpPr>
          <p:spPr>
            <a:xfrm>
              <a:off x="6778950" y="1525692"/>
              <a:ext cx="5184711" cy="4951285"/>
            </a:xfrm>
            <a:prstGeom prst="rect">
              <a:avLst/>
            </a:prstGeom>
            <a:noFill/>
            <a:ln w="38100">
              <a:solidFill>
                <a:srgbClr val="CE92B3"/>
              </a:solidFill>
            </a:ln>
          </p:spPr>
          <p:txBody>
            <a:bodyPr wrap="square" rtlCol="0">
              <a:spAutoFit/>
            </a:bodyPr>
            <a:lstStyle/>
            <a:p>
              <a:pPr algn="ctr"/>
              <a:endParaRPr lang="zh-CN" altLang="en-US" sz="2000" dirty="0">
                <a:solidFill>
                  <a:schemeClr val="bg1"/>
                </a:solidFill>
                <a:latin typeface="Calibri" panose="020F0502020204030204" pitchFamily="34" charset="0"/>
                <a:cs typeface="Calibri" panose="020F0502020204030204" pitchFamily="34" charset="0"/>
              </a:endParaRPr>
            </a:p>
          </p:txBody>
        </p:sp>
        <p:sp>
          <p:nvSpPr>
            <p:cNvPr id="61" name="文本框 44">
              <a:extLst>
                <a:ext uri="{FF2B5EF4-FFF2-40B4-BE49-F238E27FC236}">
                  <a16:creationId xmlns:a16="http://schemas.microsoft.com/office/drawing/2014/main" id="{9B18610A-0281-45A3-8596-54CAE8A4D0DB}"/>
                </a:ext>
              </a:extLst>
            </p:cNvPr>
            <p:cNvSpPr txBox="1"/>
            <p:nvPr/>
          </p:nvSpPr>
          <p:spPr>
            <a:xfrm>
              <a:off x="6768317" y="1112502"/>
              <a:ext cx="930384" cy="400110"/>
            </a:xfrm>
            <a:prstGeom prst="rect">
              <a:avLst/>
            </a:prstGeom>
            <a:solidFill>
              <a:srgbClr val="CE92B3"/>
            </a:solidFill>
            <a:ln>
              <a:solidFill>
                <a:srgbClr val="CE92B3"/>
              </a:solidFill>
            </a:ln>
          </p:spPr>
          <p:txBody>
            <a:bodyPr wrap="none" rtlCol="0">
              <a:spAutoFit/>
            </a:bodyPr>
            <a:lstStyle/>
            <a:p>
              <a:pPr algn="ctr"/>
              <a:r>
                <a:rPr lang="en-US" altLang="zh-CN" sz="2000" dirty="0">
                  <a:solidFill>
                    <a:schemeClr val="bg1"/>
                  </a:solidFill>
                  <a:latin typeface="Calibri" panose="020F0502020204030204" pitchFamily="34" charset="0"/>
                  <a:cs typeface="Calibri" panose="020F0502020204030204" pitchFamily="34" charset="0"/>
                </a:rPr>
                <a:t>Results</a:t>
              </a:r>
              <a:endParaRPr lang="zh-CN" altLang="en-US" sz="2000" dirty="0">
                <a:solidFill>
                  <a:schemeClr val="bg1"/>
                </a:solidFill>
                <a:latin typeface="Calibri" panose="020F0502020204030204" pitchFamily="34" charset="0"/>
                <a:cs typeface="Calibri" panose="020F0502020204030204" pitchFamily="34" charset="0"/>
              </a:endParaRPr>
            </a:p>
          </p:txBody>
        </p:sp>
        <p:pic>
          <p:nvPicPr>
            <p:cNvPr id="62" name="图片 61" descr="手机屏幕截图&#10;&#10;描述已自动生成">
              <a:extLst>
                <a:ext uri="{FF2B5EF4-FFF2-40B4-BE49-F238E27FC236}">
                  <a16:creationId xmlns:a16="http://schemas.microsoft.com/office/drawing/2014/main" id="{E9FA4C24-FF06-4E4B-A155-931582A66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780" y="2945572"/>
              <a:ext cx="5043049" cy="3531405"/>
            </a:xfrm>
            <a:prstGeom prst="rect">
              <a:avLst/>
            </a:prstGeom>
          </p:spPr>
        </p:pic>
        <p:sp>
          <p:nvSpPr>
            <p:cNvPr id="63" name="文本框 44">
              <a:extLst>
                <a:ext uri="{FF2B5EF4-FFF2-40B4-BE49-F238E27FC236}">
                  <a16:creationId xmlns:a16="http://schemas.microsoft.com/office/drawing/2014/main" id="{8590BD36-8DE3-4821-900E-9E9A47A61165}"/>
                </a:ext>
              </a:extLst>
            </p:cNvPr>
            <p:cNvSpPr txBox="1"/>
            <p:nvPr/>
          </p:nvSpPr>
          <p:spPr>
            <a:xfrm>
              <a:off x="7009177" y="1769961"/>
              <a:ext cx="2444452" cy="400110"/>
            </a:xfrm>
            <a:prstGeom prst="rect">
              <a:avLst/>
            </a:prstGeom>
            <a:noFill/>
            <a:ln>
              <a:noFill/>
            </a:ln>
          </p:spPr>
          <p:txBody>
            <a:bodyPr wrap="none" rtlCol="0">
              <a:spAutoFit/>
            </a:bodyPr>
            <a:lstStyle/>
            <a:p>
              <a:pPr algn="ctr"/>
              <a:r>
                <a:rPr lang="en-US" altLang="zh-CN" sz="2000" dirty="0" err="1">
                  <a:latin typeface="Microsoft YaHei" panose="020B0503020204020204" pitchFamily="34" charset="-122"/>
                  <a:ea typeface="Microsoft YaHei" panose="020B0503020204020204" pitchFamily="34" charset="-122"/>
                  <a:cs typeface="Calibri" panose="020F0502020204030204" pitchFamily="34" charset="0"/>
                </a:rPr>
                <a:t>oob</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 score: 70.95%</a:t>
              </a:r>
              <a:endParaRPr lang="zh-CN" altLang="en-US" sz="2000" dirty="0">
                <a:latin typeface="Microsoft YaHei" panose="020B0503020204020204" pitchFamily="34" charset="-122"/>
                <a:ea typeface="Microsoft YaHei" panose="020B0503020204020204" pitchFamily="34" charset="-122"/>
                <a:cs typeface="Calibri" panose="020F0502020204030204" pitchFamily="34" charset="0"/>
              </a:endParaRPr>
            </a:p>
          </p:txBody>
        </p:sp>
        <p:sp>
          <p:nvSpPr>
            <p:cNvPr id="64" name="文本框 44">
              <a:extLst>
                <a:ext uri="{FF2B5EF4-FFF2-40B4-BE49-F238E27FC236}">
                  <a16:creationId xmlns:a16="http://schemas.microsoft.com/office/drawing/2014/main" id="{E8116D06-DA1C-48A2-AB91-6EDC9FB76185}"/>
                </a:ext>
              </a:extLst>
            </p:cNvPr>
            <p:cNvSpPr txBox="1"/>
            <p:nvPr/>
          </p:nvSpPr>
          <p:spPr>
            <a:xfrm>
              <a:off x="7009177" y="2176611"/>
              <a:ext cx="3076035" cy="400110"/>
            </a:xfrm>
            <a:prstGeom prst="rect">
              <a:avLst/>
            </a:prstGeom>
            <a:noFill/>
            <a:ln>
              <a:noFill/>
            </a:ln>
          </p:spPr>
          <p:txBody>
            <a:bodyPr wrap="none" rtlCol="0">
              <a:spAutoFit/>
            </a:bodyPr>
            <a:lstStyle/>
            <a:p>
              <a:pPr algn="ct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accuracy score: 71.13% </a:t>
              </a:r>
              <a:endParaRPr lang="zh-CN" altLang="en-US" sz="2000" dirty="0">
                <a:latin typeface="Microsoft YaHei" panose="020B0503020204020204" pitchFamily="34" charset="-122"/>
                <a:ea typeface="Microsoft YaHei" panose="020B0503020204020204" pitchFamily="34" charset="-122"/>
                <a:cs typeface="Calibri" panose="020F0502020204030204" pitchFamily="34" charset="0"/>
              </a:endParaRPr>
            </a:p>
          </p:txBody>
        </p:sp>
      </p:grpSp>
      <p:cxnSp>
        <p:nvCxnSpPr>
          <p:cNvPr id="65" name="Straight Arrow Connector 37">
            <a:extLst>
              <a:ext uri="{FF2B5EF4-FFF2-40B4-BE49-F238E27FC236}">
                <a16:creationId xmlns:a16="http://schemas.microsoft.com/office/drawing/2014/main" id="{59A8F0E7-F224-461C-B219-C0E1C334E786}"/>
              </a:ext>
            </a:extLst>
          </p:cNvPr>
          <p:cNvCxnSpPr>
            <a:cxnSpLocks/>
          </p:cNvCxnSpPr>
          <p:nvPr/>
        </p:nvCxnSpPr>
        <p:spPr>
          <a:xfrm>
            <a:off x="4600112" y="4456347"/>
            <a:ext cx="2013568" cy="1"/>
          </a:xfrm>
          <a:prstGeom prst="straightConnector1">
            <a:avLst/>
          </a:prstGeom>
          <a:ln w="38100">
            <a:solidFill>
              <a:srgbClr val="CE92B3"/>
            </a:solidFill>
            <a:tailEnd type="triangle"/>
          </a:ln>
        </p:spPr>
        <p:style>
          <a:lnRef idx="3">
            <a:schemeClr val="accent2"/>
          </a:lnRef>
          <a:fillRef idx="0">
            <a:schemeClr val="accent2"/>
          </a:fillRef>
          <a:effectRef idx="2">
            <a:schemeClr val="accent2"/>
          </a:effectRef>
          <a:fontRef idx="minor">
            <a:schemeClr val="tx1"/>
          </a:fontRef>
        </p:style>
      </p:cxnSp>
      <p:pic>
        <p:nvPicPr>
          <p:cNvPr id="66" name="图片 65" descr="图片包含 游戏机, 画, 标志&#10;&#10;描述已自动生成">
            <a:extLst>
              <a:ext uri="{FF2B5EF4-FFF2-40B4-BE49-F238E27FC236}">
                <a16:creationId xmlns:a16="http://schemas.microsoft.com/office/drawing/2014/main" id="{AB6249FE-741B-4749-8EF0-444F3D196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87814">
            <a:off x="4056991" y="4101119"/>
            <a:ext cx="408308" cy="408308"/>
          </a:xfrm>
          <a:prstGeom prst="rect">
            <a:avLst/>
          </a:prstGeom>
        </p:spPr>
      </p:pic>
      <p:sp>
        <p:nvSpPr>
          <p:cNvPr id="67" name="文本框 44">
            <a:extLst>
              <a:ext uri="{FF2B5EF4-FFF2-40B4-BE49-F238E27FC236}">
                <a16:creationId xmlns:a16="http://schemas.microsoft.com/office/drawing/2014/main" id="{2EBDB097-04B8-4A99-BAB2-D5C16ED7C9FA}"/>
              </a:ext>
            </a:extLst>
          </p:cNvPr>
          <p:cNvSpPr txBox="1"/>
          <p:nvPr/>
        </p:nvSpPr>
        <p:spPr>
          <a:xfrm>
            <a:off x="4639868" y="4132742"/>
            <a:ext cx="1824347" cy="369332"/>
          </a:xfrm>
          <a:prstGeom prst="rect">
            <a:avLst/>
          </a:prstGeom>
          <a:noFill/>
          <a:ln>
            <a:noFill/>
          </a:ln>
        </p:spPr>
        <p:txBody>
          <a:bodyPr wrap="square" rtlCol="0">
            <a:spAutoFit/>
          </a:bodyPr>
          <a:lstStyle/>
          <a:p>
            <a:pPr algn="ctr"/>
            <a:r>
              <a:rPr lang="en-US" altLang="zh-CN" dirty="0">
                <a:latin typeface="Microsoft YaHei" panose="020B0503020204020204" pitchFamily="34" charset="-122"/>
                <a:ea typeface="Microsoft YaHei" panose="020B0503020204020204" pitchFamily="34" charset="-122"/>
                <a:cs typeface="Calibri" panose="020F0502020204030204" pitchFamily="34" charset="0"/>
              </a:rPr>
              <a:t>To testing set</a:t>
            </a:r>
            <a:endParaRPr lang="zh-CN" altLang="en-US" dirty="0">
              <a:latin typeface="Microsoft YaHei" panose="020B0503020204020204" pitchFamily="34" charset="-122"/>
              <a:ea typeface="Microsoft YaHei"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24357919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25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p:cTn id="17" dur="indefinite"/>
                                        <p:tgtEl>
                                          <p:spTgt spid="52"/>
                                        </p:tgtEl>
                                        <p:attrNameLst>
                                          <p:attrName>style.opacity</p:attrName>
                                        </p:attrNameLst>
                                      </p:cBhvr>
                                      <p:to>
                                        <p:strVal val="0.25"/>
                                      </p:to>
                                    </p:set>
                                    <p:animEffect filter="image" prLst="opacity: 0.25">
                                      <p:cBhvr rctx="IE">
                                        <p:cTn id="18" dur="indefinite"/>
                                        <p:tgtEl>
                                          <p:spTgt spid="52"/>
                                        </p:tgtEl>
                                      </p:cBhvr>
                                    </p:animEffect>
                                  </p:childTnLst>
                                </p:cTn>
                              </p:par>
                              <p:par>
                                <p:cTn id="19" presetID="9" presetClass="emph" presetSubtype="0" grpId="1" nodeType="withEffect">
                                  <p:stCondLst>
                                    <p:cond delay="0"/>
                                  </p:stCondLst>
                                  <p:childTnLst>
                                    <p:set>
                                      <p:cBhvr>
                                        <p:cTn id="20" dur="indefinite"/>
                                        <p:tgtEl>
                                          <p:spTgt spid="57"/>
                                        </p:tgtEl>
                                        <p:attrNameLst>
                                          <p:attrName>style.opacity</p:attrName>
                                        </p:attrNameLst>
                                      </p:cBhvr>
                                      <p:to>
                                        <p:strVal val="0.25"/>
                                      </p:to>
                                    </p:set>
                                    <p:animEffect filter="image" prLst="opacity: 0.25">
                                      <p:cBhvr rctx="IE">
                                        <p:cTn id="21" dur="indefinite"/>
                                        <p:tgtEl>
                                          <p:spTgt spid="57"/>
                                        </p:tgtEl>
                                      </p:cBhvr>
                                    </p:animEffect>
                                  </p:childTnLst>
                                </p:cTn>
                              </p:par>
                              <p:par>
                                <p:cTn id="22" presetID="9" presetClass="emph" presetSubtype="0" grpId="0" nodeType="withEffect">
                                  <p:stCondLst>
                                    <p:cond delay="0"/>
                                  </p:stCondLst>
                                  <p:childTnLst>
                                    <p:set>
                                      <p:cBhvr>
                                        <p:cTn id="23" dur="indefinite"/>
                                        <p:tgtEl>
                                          <p:spTgt spid="53"/>
                                        </p:tgtEl>
                                        <p:attrNameLst>
                                          <p:attrName>style.opacity</p:attrName>
                                        </p:attrNameLst>
                                      </p:cBhvr>
                                      <p:to>
                                        <p:strVal val="0.25"/>
                                      </p:to>
                                    </p:set>
                                    <p:animEffect filter="image" prLst="opacity: 0.25">
                                      <p:cBhvr rctx="IE">
                                        <p:cTn id="24" dur="indefinite"/>
                                        <p:tgtEl>
                                          <p:spTgt spid="53"/>
                                        </p:tgtEl>
                                      </p:cBhvr>
                                    </p:animEffect>
                                  </p:childTnLst>
                                </p:cTn>
                              </p:par>
                              <p:par>
                                <p:cTn id="25" presetID="9" presetClass="emph" presetSubtype="0" nodeType="withEffect">
                                  <p:stCondLst>
                                    <p:cond delay="0"/>
                                  </p:stCondLst>
                                  <p:childTnLst>
                                    <p:set>
                                      <p:cBhvr>
                                        <p:cTn id="26" dur="indefinite"/>
                                        <p:tgtEl>
                                          <p:spTgt spid="16"/>
                                        </p:tgtEl>
                                        <p:attrNameLst>
                                          <p:attrName>style.opacity</p:attrName>
                                        </p:attrNameLst>
                                      </p:cBhvr>
                                      <p:to>
                                        <p:strVal val="0.25"/>
                                      </p:to>
                                    </p:set>
                                    <p:animEffect filter="image" prLst="opacity: 0.25">
                                      <p:cBhvr rctx="IE">
                                        <p:cTn id="27" dur="indefinite"/>
                                        <p:tgtEl>
                                          <p:spTgt spid="16"/>
                                        </p:tgtEl>
                                      </p:cBhvr>
                                    </p:animEffect>
                                  </p:childTnLst>
                                </p:cTn>
                              </p:par>
                              <p:par>
                                <p:cTn id="28" presetID="9" presetClass="emph" presetSubtype="0" grpId="0" nodeType="withEffect">
                                  <p:stCondLst>
                                    <p:cond delay="0"/>
                                  </p:stCondLst>
                                  <p:childTnLst>
                                    <p:set>
                                      <p:cBhvr>
                                        <p:cTn id="29" dur="indefinite"/>
                                        <p:tgtEl>
                                          <p:spTgt spid="40"/>
                                        </p:tgtEl>
                                        <p:attrNameLst>
                                          <p:attrName>style.opacity</p:attrName>
                                        </p:attrNameLst>
                                      </p:cBhvr>
                                      <p:to>
                                        <p:strVal val="0.25"/>
                                      </p:to>
                                    </p:set>
                                    <p:animEffect filter="image" prLst="opacity: 0.25">
                                      <p:cBhvr rctx="IE">
                                        <p:cTn id="30" dur="indefinite"/>
                                        <p:tgtEl>
                                          <p:spTgt spid="40"/>
                                        </p:tgtEl>
                                      </p:cBhvr>
                                    </p:animEffect>
                                  </p:childTnLst>
                                </p:cTn>
                              </p:par>
                              <p:par>
                                <p:cTn id="31" presetID="9" presetClass="emph" presetSubtype="0" nodeType="withEffect">
                                  <p:stCondLst>
                                    <p:cond delay="0"/>
                                  </p:stCondLst>
                                  <p:childTnLst>
                                    <p:set>
                                      <p:cBhvr>
                                        <p:cTn id="32" dur="indefinite"/>
                                        <p:tgtEl>
                                          <p:spTgt spid="15"/>
                                        </p:tgtEl>
                                        <p:attrNameLst>
                                          <p:attrName>style.opacity</p:attrName>
                                        </p:attrNameLst>
                                      </p:cBhvr>
                                      <p:to>
                                        <p:strVal val="0.25"/>
                                      </p:to>
                                    </p:set>
                                    <p:animEffect filter="image" prLst="opacity: 0.25">
                                      <p:cBhvr rctx="IE">
                                        <p:cTn id="33" dur="indefinite"/>
                                        <p:tgtEl>
                                          <p:spTgt spid="15"/>
                                        </p:tgtEl>
                                      </p:cBhvr>
                                    </p:animEffect>
                                  </p:childTnLst>
                                </p:cTn>
                              </p:par>
                              <p:par>
                                <p:cTn id="34" presetID="9" presetClass="emph" presetSubtype="0" nodeType="withEffect">
                                  <p:stCondLst>
                                    <p:cond delay="0"/>
                                  </p:stCondLst>
                                  <p:childTnLst>
                                    <p:set>
                                      <p:cBhvr>
                                        <p:cTn id="35" dur="indefinite"/>
                                        <p:tgtEl>
                                          <p:spTgt spid="29"/>
                                        </p:tgtEl>
                                        <p:attrNameLst>
                                          <p:attrName>style.opacity</p:attrName>
                                        </p:attrNameLst>
                                      </p:cBhvr>
                                      <p:to>
                                        <p:strVal val="0.25"/>
                                      </p:to>
                                    </p:set>
                                    <p:animEffect filter="image" prLst="opacity: 0.25">
                                      <p:cBhvr rctx="IE">
                                        <p:cTn id="36" dur="indefinite"/>
                                        <p:tgtEl>
                                          <p:spTgt spid="29"/>
                                        </p:tgtEl>
                                      </p:cBhvr>
                                    </p:animEffect>
                                  </p:childTnLst>
                                </p:cTn>
                              </p:par>
                              <p:par>
                                <p:cTn id="37" presetID="9" presetClass="emph" presetSubtype="0" nodeType="withEffect">
                                  <p:stCondLst>
                                    <p:cond delay="0"/>
                                  </p:stCondLst>
                                  <p:childTnLst>
                                    <p:set>
                                      <p:cBhvr>
                                        <p:cTn id="38" dur="indefinite"/>
                                        <p:tgtEl>
                                          <p:spTgt spid="32"/>
                                        </p:tgtEl>
                                        <p:attrNameLst>
                                          <p:attrName>style.opacity</p:attrName>
                                        </p:attrNameLst>
                                      </p:cBhvr>
                                      <p:to>
                                        <p:strVal val="0.25"/>
                                      </p:to>
                                    </p:set>
                                    <p:animEffect filter="image" prLst="opacity: 0.25">
                                      <p:cBhvr rctx="IE">
                                        <p:cTn id="39" dur="indefinite"/>
                                        <p:tgtEl>
                                          <p:spTgt spid="32"/>
                                        </p:tgtEl>
                                      </p:cBhvr>
                                    </p:animEffect>
                                  </p:childTnLst>
                                </p:cTn>
                              </p:par>
                              <p:par>
                                <p:cTn id="40" presetID="1"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childTnLst>
                                </p:cTn>
                              </p:par>
                              <p:par>
                                <p:cTn id="42" presetID="32" presetClass="emph" presetSubtype="0" fill="hold" nodeType="withEffect">
                                  <p:stCondLst>
                                    <p:cond delay="0"/>
                                  </p:stCondLst>
                                  <p:childTnLst>
                                    <p:animRot by="120000">
                                      <p:cBhvr>
                                        <p:cTn id="43" dur="50" fill="hold">
                                          <p:stCondLst>
                                            <p:cond delay="0"/>
                                          </p:stCondLst>
                                        </p:cTn>
                                        <p:tgtEl>
                                          <p:spTgt spid="66"/>
                                        </p:tgtEl>
                                        <p:attrNameLst>
                                          <p:attrName>r</p:attrName>
                                        </p:attrNameLst>
                                      </p:cBhvr>
                                    </p:animRot>
                                    <p:animRot by="-240000">
                                      <p:cBhvr>
                                        <p:cTn id="44" dur="100" fill="hold">
                                          <p:stCondLst>
                                            <p:cond delay="100"/>
                                          </p:stCondLst>
                                        </p:cTn>
                                        <p:tgtEl>
                                          <p:spTgt spid="66"/>
                                        </p:tgtEl>
                                        <p:attrNameLst>
                                          <p:attrName>r</p:attrName>
                                        </p:attrNameLst>
                                      </p:cBhvr>
                                    </p:animRot>
                                    <p:animRot by="240000">
                                      <p:cBhvr>
                                        <p:cTn id="45" dur="100" fill="hold">
                                          <p:stCondLst>
                                            <p:cond delay="200"/>
                                          </p:stCondLst>
                                        </p:cTn>
                                        <p:tgtEl>
                                          <p:spTgt spid="66"/>
                                        </p:tgtEl>
                                        <p:attrNameLst>
                                          <p:attrName>r</p:attrName>
                                        </p:attrNameLst>
                                      </p:cBhvr>
                                    </p:animRot>
                                    <p:animRot by="-240000">
                                      <p:cBhvr>
                                        <p:cTn id="46" dur="100" fill="hold">
                                          <p:stCondLst>
                                            <p:cond delay="300"/>
                                          </p:stCondLst>
                                        </p:cTn>
                                        <p:tgtEl>
                                          <p:spTgt spid="66"/>
                                        </p:tgtEl>
                                        <p:attrNameLst>
                                          <p:attrName>r</p:attrName>
                                        </p:attrNameLst>
                                      </p:cBhvr>
                                    </p:animRot>
                                    <p:animRot by="120000">
                                      <p:cBhvr>
                                        <p:cTn id="47" dur="100" fill="hold">
                                          <p:stCondLst>
                                            <p:cond delay="400"/>
                                          </p:stCondLst>
                                        </p:cTn>
                                        <p:tgtEl>
                                          <p:spTgt spid="66"/>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left)">
                                      <p:cBhvr>
                                        <p:cTn id="52" dur="500"/>
                                        <p:tgtEl>
                                          <p:spTgt spid="6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40" grpId="0" animBg="1"/>
      <p:bldP spid="57" grpId="0" animBg="1"/>
      <p:bldP spid="57" grpId="1" animBg="1"/>
      <p:bldP spid="58"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a:extLst>
              <a:ext uri="{FF2B5EF4-FFF2-40B4-BE49-F238E27FC236}">
                <a16:creationId xmlns:a16="http://schemas.microsoft.com/office/drawing/2014/main" id="{3C8C6F82-FADF-42E7-B086-445B9A905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70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a:extLst>
              <a:ext uri="{FF2B5EF4-FFF2-40B4-BE49-F238E27FC236}">
                <a16:creationId xmlns:a16="http://schemas.microsoft.com/office/drawing/2014/main" id="{A0E0ED68-5865-4775-BD0D-5362CD1AE4C8}"/>
              </a:ext>
            </a:extLst>
          </p:cNvPr>
          <p:cNvSpPr/>
          <p:nvPr/>
        </p:nvSpPr>
        <p:spPr>
          <a:xfrm>
            <a:off x="-575257" y="-1035150"/>
            <a:ext cx="12877800" cy="49616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cxnSpLocks/>
          </p:cNvCxnSpPr>
          <p:nvPr/>
        </p:nvCxnSpPr>
        <p:spPr>
          <a:xfrm>
            <a:off x="2891971" y="1722475"/>
            <a:ext cx="8505371" cy="0"/>
          </a:xfrm>
          <a:prstGeom prst="line">
            <a:avLst/>
          </a:prstGeom>
          <a:ln w="38100">
            <a:solidFill>
              <a:srgbClr val="96646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flipV="1">
            <a:off x="1128746" y="119473"/>
            <a:ext cx="701731" cy="3706013"/>
          </a:xfrm>
          <a:prstGeom prst="rect">
            <a:avLst/>
          </a:prstGeom>
          <a:noFill/>
        </p:spPr>
        <p:txBody>
          <a:bodyPr vert="eaVert" wrap="square" rtlCol="0">
            <a:spAutoFit/>
          </a:bodyPr>
          <a:lstStyle/>
          <a:p>
            <a:pPr lvl="0" algn="ctr">
              <a:lnSpc>
                <a:spcPct val="120000"/>
              </a:lnSpc>
            </a:pPr>
            <a:r>
              <a:rPr kumimoji="0" lang="en-US" altLang="zh-CN"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rPr>
              <a:t>CONTENTS</a:t>
            </a:r>
            <a:endParaRPr kumimoji="0" lang="zh-CN" altLang="en-US"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endParaRPr>
          </a:p>
        </p:txBody>
      </p:sp>
      <p:sp>
        <p:nvSpPr>
          <p:cNvPr id="6" name="椭圆 5"/>
          <p:cNvSpPr/>
          <p:nvPr/>
        </p:nvSpPr>
        <p:spPr>
          <a:xfrm>
            <a:off x="398053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45643"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Background and Project Statement</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6034640"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5124413" y="2053255"/>
            <a:ext cx="1944531"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Exploratory Data Analysis </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p:nvSpPr>
        <p:spPr>
          <a:xfrm>
            <a:off x="808875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p:cNvSpPr txBox="1"/>
          <p:nvPr/>
        </p:nvSpPr>
        <p:spPr>
          <a:xfrm>
            <a:off x="7053862" y="2036040"/>
            <a:ext cx="2206935" cy="941155"/>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Data</a:t>
            </a:r>
          </a:p>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Processing</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0142859"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9107972"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Conclusion and Discussion</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046582" y="560097"/>
            <a:ext cx="935094" cy="2824766"/>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3576798" y="647030"/>
            <a:ext cx="944625" cy="927986"/>
            <a:chOff x="3576798" y="1210555"/>
            <a:chExt cx="944625" cy="927986"/>
          </a:xfrm>
        </p:grpSpPr>
        <p:sp>
          <p:nvSpPr>
            <p:cNvPr id="14" name="文本框 13"/>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19" name="组合 18"/>
            <p:cNvGrpSpPr/>
            <p:nvPr/>
          </p:nvGrpSpPr>
          <p:grpSpPr>
            <a:xfrm>
              <a:off x="3576798" y="1210555"/>
              <a:ext cx="944625" cy="927986"/>
              <a:chOff x="3627746" y="1200316"/>
              <a:chExt cx="944625" cy="927986"/>
            </a:xfrm>
          </p:grpSpPr>
          <p:grpSp>
            <p:nvGrpSpPr>
              <p:cNvPr id="20" name="组合 19"/>
              <p:cNvGrpSpPr/>
              <p:nvPr/>
            </p:nvGrpSpPr>
            <p:grpSpPr>
              <a:xfrm>
                <a:off x="4339636" y="1200316"/>
                <a:ext cx="232735" cy="235114"/>
                <a:chOff x="4387704" y="1106340"/>
                <a:chExt cx="232735" cy="235114"/>
              </a:xfrm>
            </p:grpSpPr>
            <p:cxnSp>
              <p:nvCxnSpPr>
                <p:cNvPr id="24" name="直接连接符 23"/>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flipV="1">
                <a:off x="3627746" y="1893188"/>
                <a:ext cx="232735" cy="235114"/>
                <a:chOff x="4387704" y="1106340"/>
                <a:chExt cx="232735" cy="235114"/>
              </a:xfrm>
            </p:grpSpPr>
            <p:cxnSp>
              <p:nvCxnSpPr>
                <p:cNvPr id="22" name="直接连接符 21"/>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54" name="矩形 53">
            <a:extLst>
              <a:ext uri="{FF2B5EF4-FFF2-40B4-BE49-F238E27FC236}">
                <a16:creationId xmlns:a16="http://schemas.microsoft.com/office/drawing/2014/main" id="{F5D49255-E6AA-4124-BDF6-4B0A74178061}"/>
              </a:ext>
            </a:extLst>
          </p:cNvPr>
          <p:cNvSpPr/>
          <p:nvPr/>
        </p:nvSpPr>
        <p:spPr>
          <a:xfrm>
            <a:off x="0" y="3919230"/>
            <a:ext cx="12192000" cy="3882312"/>
          </a:xfrm>
          <a:prstGeom prst="rect">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a:extLst>
              <a:ext uri="{FF2B5EF4-FFF2-40B4-BE49-F238E27FC236}">
                <a16:creationId xmlns:a16="http://schemas.microsoft.com/office/drawing/2014/main" id="{9C0F5313-62B2-4A09-9151-1E98307BBE8A}"/>
              </a:ext>
            </a:extLst>
          </p:cNvPr>
          <p:cNvGrpSpPr/>
          <p:nvPr/>
        </p:nvGrpSpPr>
        <p:grpSpPr>
          <a:xfrm>
            <a:off x="5623687" y="647030"/>
            <a:ext cx="944625" cy="927986"/>
            <a:chOff x="3576798" y="1210555"/>
            <a:chExt cx="944625" cy="927986"/>
          </a:xfrm>
        </p:grpSpPr>
        <p:sp>
          <p:nvSpPr>
            <p:cNvPr id="56" name="文本框 55">
              <a:extLst>
                <a:ext uri="{FF2B5EF4-FFF2-40B4-BE49-F238E27FC236}">
                  <a16:creationId xmlns:a16="http://schemas.microsoft.com/office/drawing/2014/main" id="{C0B09A88-9E4E-483C-AB29-DFD0B893E21C}"/>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57" name="组合 56">
              <a:extLst>
                <a:ext uri="{FF2B5EF4-FFF2-40B4-BE49-F238E27FC236}">
                  <a16:creationId xmlns:a16="http://schemas.microsoft.com/office/drawing/2014/main" id="{5558DC26-6516-4D6C-B9FF-C03EEA43EB52}"/>
                </a:ext>
              </a:extLst>
            </p:cNvPr>
            <p:cNvGrpSpPr/>
            <p:nvPr/>
          </p:nvGrpSpPr>
          <p:grpSpPr>
            <a:xfrm>
              <a:off x="3576798" y="1210555"/>
              <a:ext cx="944625" cy="927986"/>
              <a:chOff x="3627746" y="1200316"/>
              <a:chExt cx="944625" cy="927986"/>
            </a:xfrm>
          </p:grpSpPr>
          <p:grpSp>
            <p:nvGrpSpPr>
              <p:cNvPr id="58" name="组合 57">
                <a:extLst>
                  <a:ext uri="{FF2B5EF4-FFF2-40B4-BE49-F238E27FC236}">
                    <a16:creationId xmlns:a16="http://schemas.microsoft.com/office/drawing/2014/main" id="{321AA5F9-9D3F-44B3-8AF6-3CE032A32E0D}"/>
                  </a:ext>
                </a:extLst>
              </p:cNvPr>
              <p:cNvGrpSpPr/>
              <p:nvPr/>
            </p:nvGrpSpPr>
            <p:grpSpPr>
              <a:xfrm>
                <a:off x="4339636" y="1200316"/>
                <a:ext cx="232735" cy="235114"/>
                <a:chOff x="4387704" y="1106340"/>
                <a:chExt cx="232735" cy="235114"/>
              </a:xfrm>
            </p:grpSpPr>
            <p:cxnSp>
              <p:nvCxnSpPr>
                <p:cNvPr id="62" name="直接连接符 61">
                  <a:extLst>
                    <a:ext uri="{FF2B5EF4-FFF2-40B4-BE49-F238E27FC236}">
                      <a16:creationId xmlns:a16="http://schemas.microsoft.com/office/drawing/2014/main" id="{52F5B05C-E41E-4762-BF49-7638C1B052BD}"/>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99EECF6-A934-430F-81C6-80BF0687D3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68EA3C0A-70D7-4D04-98D2-9684A371CA33}"/>
                  </a:ext>
                </a:extLst>
              </p:cNvPr>
              <p:cNvGrpSpPr/>
              <p:nvPr/>
            </p:nvGrpSpPr>
            <p:grpSpPr>
              <a:xfrm flipH="1" flipV="1">
                <a:off x="3627746" y="1893188"/>
                <a:ext cx="232735" cy="235114"/>
                <a:chOff x="4387704" y="1106340"/>
                <a:chExt cx="232735" cy="235114"/>
              </a:xfrm>
            </p:grpSpPr>
            <p:cxnSp>
              <p:nvCxnSpPr>
                <p:cNvPr id="60" name="直接连接符 59">
                  <a:extLst>
                    <a:ext uri="{FF2B5EF4-FFF2-40B4-BE49-F238E27FC236}">
                      <a16:creationId xmlns:a16="http://schemas.microsoft.com/office/drawing/2014/main" id="{B9124717-06A6-4711-B62A-4A659FD412F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515B331-0B8E-444F-A1EF-A407575E16B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64" name="组合 63">
            <a:extLst>
              <a:ext uri="{FF2B5EF4-FFF2-40B4-BE49-F238E27FC236}">
                <a16:creationId xmlns:a16="http://schemas.microsoft.com/office/drawing/2014/main" id="{404DB20E-516D-459E-97F0-0869ED5474B0}"/>
              </a:ext>
            </a:extLst>
          </p:cNvPr>
          <p:cNvGrpSpPr/>
          <p:nvPr/>
        </p:nvGrpSpPr>
        <p:grpSpPr>
          <a:xfrm>
            <a:off x="7652598" y="648368"/>
            <a:ext cx="944625" cy="927986"/>
            <a:chOff x="3576798" y="1210555"/>
            <a:chExt cx="944625" cy="927986"/>
          </a:xfrm>
        </p:grpSpPr>
        <p:sp>
          <p:nvSpPr>
            <p:cNvPr id="65" name="文本框 13">
              <a:extLst>
                <a:ext uri="{FF2B5EF4-FFF2-40B4-BE49-F238E27FC236}">
                  <a16:creationId xmlns:a16="http://schemas.microsoft.com/office/drawing/2014/main" id="{559F34DA-F1F3-42DA-8F55-00A250589E0B}"/>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66" name="组合 65">
              <a:extLst>
                <a:ext uri="{FF2B5EF4-FFF2-40B4-BE49-F238E27FC236}">
                  <a16:creationId xmlns:a16="http://schemas.microsoft.com/office/drawing/2014/main" id="{74B3F1F3-4933-4F6D-ABA3-534653E62045}"/>
                </a:ext>
              </a:extLst>
            </p:cNvPr>
            <p:cNvGrpSpPr/>
            <p:nvPr/>
          </p:nvGrpSpPr>
          <p:grpSpPr>
            <a:xfrm>
              <a:off x="3576798" y="1210555"/>
              <a:ext cx="944625" cy="927986"/>
              <a:chOff x="3627746" y="1200316"/>
              <a:chExt cx="944625" cy="927986"/>
            </a:xfrm>
          </p:grpSpPr>
          <p:grpSp>
            <p:nvGrpSpPr>
              <p:cNvPr id="67" name="组合 66">
                <a:extLst>
                  <a:ext uri="{FF2B5EF4-FFF2-40B4-BE49-F238E27FC236}">
                    <a16:creationId xmlns:a16="http://schemas.microsoft.com/office/drawing/2014/main" id="{9DC11962-08F6-48B8-959B-A145C3D27FB1}"/>
                  </a:ext>
                </a:extLst>
              </p:cNvPr>
              <p:cNvGrpSpPr/>
              <p:nvPr/>
            </p:nvGrpSpPr>
            <p:grpSpPr>
              <a:xfrm>
                <a:off x="4339636" y="1200316"/>
                <a:ext cx="232735" cy="235114"/>
                <a:chOff x="4387704" y="1106340"/>
                <a:chExt cx="232735" cy="235114"/>
              </a:xfrm>
            </p:grpSpPr>
            <p:cxnSp>
              <p:nvCxnSpPr>
                <p:cNvPr id="71" name="直接连接符 70">
                  <a:extLst>
                    <a:ext uri="{FF2B5EF4-FFF2-40B4-BE49-F238E27FC236}">
                      <a16:creationId xmlns:a16="http://schemas.microsoft.com/office/drawing/2014/main" id="{0EC42675-8130-4AC7-8CAA-204E47F8885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8291C8-4040-466B-B000-E6924149B87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2495FDC2-310D-48E1-9FB1-63DF4F80B6B0}"/>
                  </a:ext>
                </a:extLst>
              </p:cNvPr>
              <p:cNvGrpSpPr/>
              <p:nvPr/>
            </p:nvGrpSpPr>
            <p:grpSpPr>
              <a:xfrm flipH="1" flipV="1">
                <a:off x="3627746" y="1893188"/>
                <a:ext cx="232735" cy="235114"/>
                <a:chOff x="4387704" y="1106340"/>
                <a:chExt cx="232735" cy="235114"/>
              </a:xfrm>
            </p:grpSpPr>
            <p:cxnSp>
              <p:nvCxnSpPr>
                <p:cNvPr id="69" name="直接连接符 68">
                  <a:extLst>
                    <a:ext uri="{FF2B5EF4-FFF2-40B4-BE49-F238E27FC236}">
                      <a16:creationId xmlns:a16="http://schemas.microsoft.com/office/drawing/2014/main" id="{EE9F3E12-72CF-4AC2-84B0-24CBCB6000B0}"/>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F9AE2A0-ABBA-4193-8123-EC3520F09D1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73" name="组合 72">
            <a:extLst>
              <a:ext uri="{FF2B5EF4-FFF2-40B4-BE49-F238E27FC236}">
                <a16:creationId xmlns:a16="http://schemas.microsoft.com/office/drawing/2014/main" id="{9A5F79CC-0F00-4DA9-915A-A8EC2DD01E58}"/>
              </a:ext>
            </a:extLst>
          </p:cNvPr>
          <p:cNvGrpSpPr/>
          <p:nvPr/>
        </p:nvGrpSpPr>
        <p:grpSpPr>
          <a:xfrm>
            <a:off x="9762948" y="695927"/>
            <a:ext cx="944625" cy="927986"/>
            <a:chOff x="3576798" y="1210555"/>
            <a:chExt cx="944625" cy="927986"/>
          </a:xfrm>
        </p:grpSpPr>
        <p:sp>
          <p:nvSpPr>
            <p:cNvPr id="74" name="文本框 13">
              <a:extLst>
                <a:ext uri="{FF2B5EF4-FFF2-40B4-BE49-F238E27FC236}">
                  <a16:creationId xmlns:a16="http://schemas.microsoft.com/office/drawing/2014/main" id="{5AC71971-EAD9-4D94-B09C-93FC1BB1D012}"/>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04</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75" name="组合 74">
              <a:extLst>
                <a:ext uri="{FF2B5EF4-FFF2-40B4-BE49-F238E27FC236}">
                  <a16:creationId xmlns:a16="http://schemas.microsoft.com/office/drawing/2014/main" id="{1F7B1B0B-9BE6-4E9F-81DF-3A6F945964FB}"/>
                </a:ext>
              </a:extLst>
            </p:cNvPr>
            <p:cNvGrpSpPr/>
            <p:nvPr/>
          </p:nvGrpSpPr>
          <p:grpSpPr>
            <a:xfrm>
              <a:off x="3576798" y="1210555"/>
              <a:ext cx="944625" cy="927986"/>
              <a:chOff x="3627746" y="1200316"/>
              <a:chExt cx="944625" cy="927986"/>
            </a:xfrm>
          </p:grpSpPr>
          <p:grpSp>
            <p:nvGrpSpPr>
              <p:cNvPr id="76" name="组合 75">
                <a:extLst>
                  <a:ext uri="{FF2B5EF4-FFF2-40B4-BE49-F238E27FC236}">
                    <a16:creationId xmlns:a16="http://schemas.microsoft.com/office/drawing/2014/main" id="{2F3CD676-2FDF-4F1F-8B35-F2A6666BAE4F}"/>
                  </a:ext>
                </a:extLst>
              </p:cNvPr>
              <p:cNvGrpSpPr/>
              <p:nvPr/>
            </p:nvGrpSpPr>
            <p:grpSpPr>
              <a:xfrm>
                <a:off x="4339636" y="1200316"/>
                <a:ext cx="232735" cy="235114"/>
                <a:chOff x="4387704" y="1106340"/>
                <a:chExt cx="232735" cy="235114"/>
              </a:xfrm>
            </p:grpSpPr>
            <p:cxnSp>
              <p:nvCxnSpPr>
                <p:cNvPr id="80" name="直接连接符 79">
                  <a:extLst>
                    <a:ext uri="{FF2B5EF4-FFF2-40B4-BE49-F238E27FC236}">
                      <a16:creationId xmlns:a16="http://schemas.microsoft.com/office/drawing/2014/main" id="{24A7695C-DC27-4CF0-B224-8EAAD30E9503}"/>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7B7EE26-6BE8-494A-A77D-C599DC93EF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C8D15F9F-0D64-488E-8DE0-C1058E51F13B}"/>
                  </a:ext>
                </a:extLst>
              </p:cNvPr>
              <p:cNvGrpSpPr/>
              <p:nvPr/>
            </p:nvGrpSpPr>
            <p:grpSpPr>
              <a:xfrm flipH="1" flipV="1">
                <a:off x="3627746" y="1893188"/>
                <a:ext cx="232735" cy="235114"/>
                <a:chOff x="4387704" y="1106340"/>
                <a:chExt cx="232735" cy="235114"/>
              </a:xfrm>
            </p:grpSpPr>
            <p:cxnSp>
              <p:nvCxnSpPr>
                <p:cNvPr id="78" name="直接连接符 77">
                  <a:extLst>
                    <a:ext uri="{FF2B5EF4-FFF2-40B4-BE49-F238E27FC236}">
                      <a16:creationId xmlns:a16="http://schemas.microsoft.com/office/drawing/2014/main" id="{41A7CD29-B8A7-4E72-B347-6816FC194B02}"/>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ECF930-4BB1-4B6A-BF6F-048428BE4CA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777808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3"/>
                                        </p:tgtEl>
                                      </p:cBhvr>
                                    </p:animEffect>
                                    <p:animScale>
                                      <p:cBhvr>
                                        <p:cTn id="7" dur="250" autoRev="1" fill="hold"/>
                                        <p:tgtEl>
                                          <p:spTgt spid="73"/>
                                        </p:tgtEl>
                                      </p:cBhvr>
                                      <p:by x="105000" y="105000"/>
                                    </p:animScale>
                                  </p:childTnLst>
                                </p:cTn>
                              </p:par>
                              <p:par>
                                <p:cTn id="8" presetID="19" presetClass="emph" presetSubtype="0" fill="hold" grpId="0" nodeType="withEffect">
                                  <p:stCondLst>
                                    <p:cond delay="0"/>
                                  </p:stCondLst>
                                  <p:childTnLst>
                                    <p:animClr clrSpc="rgb" dir="cw">
                                      <p:cBhvr override="childStyle">
                                        <p:cTn id="9" dur="250" fill="hold"/>
                                        <p:tgtEl>
                                          <p:spTgt spid="12"/>
                                        </p:tgtEl>
                                        <p:attrNameLst>
                                          <p:attrName>style.color</p:attrName>
                                        </p:attrNameLst>
                                      </p:cBhvr>
                                      <p:to>
                                        <a:schemeClr val="folHlink"/>
                                      </p:to>
                                    </p:animClr>
                                    <p:animClr clrSpc="rgb" dir="cw">
                                      <p:cBhvr>
                                        <p:cTn id="10" dur="250" fill="hold"/>
                                        <p:tgtEl>
                                          <p:spTgt spid="12"/>
                                        </p:tgtEl>
                                        <p:attrNameLst>
                                          <p:attrName>fillcolor</p:attrName>
                                        </p:attrNameLst>
                                      </p:cBhvr>
                                      <p:to>
                                        <a:schemeClr val="folHlink"/>
                                      </p:to>
                                    </p:animClr>
                                    <p:set>
                                      <p:cBhvr>
                                        <p:cTn id="11" dur="250" fill="hold"/>
                                        <p:tgtEl>
                                          <p:spTgt spid="12"/>
                                        </p:tgtEl>
                                        <p:attrNameLst>
                                          <p:attrName>fill.type</p:attrName>
                                        </p:attrNameLst>
                                      </p:cBhvr>
                                      <p:to>
                                        <p:strVal val="solid"/>
                                      </p:to>
                                    </p:set>
                                    <p:set>
                                      <p:cBhvr>
                                        <p:cTn id="12" dur="25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04</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1384353"/>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Conclusion and Discussion</a:t>
            </a:r>
          </a:p>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cxnSpLocks/>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pic>
        <p:nvPicPr>
          <p:cNvPr id="14" name="图片 13" descr="手机屏幕截图&#10;&#10;描述已自动生成">
            <a:extLst>
              <a:ext uri="{FF2B5EF4-FFF2-40B4-BE49-F238E27FC236}">
                <a16:creationId xmlns:a16="http://schemas.microsoft.com/office/drawing/2014/main" id="{A664B046-0C10-4A9E-80E0-0BC7B7ADF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16" y="2945572"/>
            <a:ext cx="5043049" cy="3531405"/>
          </a:xfrm>
          <a:prstGeom prst="rect">
            <a:avLst/>
          </a:prstGeom>
        </p:spPr>
      </p:pic>
      <p:grpSp>
        <p:nvGrpSpPr>
          <p:cNvPr id="22" name="组合 21">
            <a:extLst>
              <a:ext uri="{FF2B5EF4-FFF2-40B4-BE49-F238E27FC236}">
                <a16:creationId xmlns:a16="http://schemas.microsoft.com/office/drawing/2014/main" id="{37FFA9EC-A351-4FE5-AFD4-5195DD2E0D25}"/>
              </a:ext>
            </a:extLst>
          </p:cNvPr>
          <p:cNvGrpSpPr/>
          <p:nvPr/>
        </p:nvGrpSpPr>
        <p:grpSpPr>
          <a:xfrm>
            <a:off x="1417883" y="2536401"/>
            <a:ext cx="4368281" cy="4356626"/>
            <a:chOff x="1245165" y="2201940"/>
            <a:chExt cx="4708374" cy="4656060"/>
          </a:xfrm>
        </p:grpSpPr>
        <p:pic>
          <p:nvPicPr>
            <p:cNvPr id="19" name="图片 18" descr="图片包含 游戏机, 光盘&#10;&#10;描述已自动生成">
              <a:extLst>
                <a:ext uri="{FF2B5EF4-FFF2-40B4-BE49-F238E27FC236}">
                  <a16:creationId xmlns:a16="http://schemas.microsoft.com/office/drawing/2014/main" id="{C1D8F88D-1E36-4EE6-BBFB-97E39C42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165" y="2201940"/>
              <a:ext cx="4708374" cy="4656060"/>
            </a:xfrm>
            <a:prstGeom prst="rect">
              <a:avLst/>
            </a:prstGeom>
          </p:spPr>
        </p:pic>
        <p:sp>
          <p:nvSpPr>
            <p:cNvPr id="21" name="文本框 20">
              <a:extLst>
                <a:ext uri="{FF2B5EF4-FFF2-40B4-BE49-F238E27FC236}">
                  <a16:creationId xmlns:a16="http://schemas.microsoft.com/office/drawing/2014/main" id="{6733C1F6-CBEF-48F3-8B6B-DFD606AE124F}"/>
                </a:ext>
              </a:extLst>
            </p:cNvPr>
            <p:cNvSpPr txBox="1"/>
            <p:nvPr/>
          </p:nvSpPr>
          <p:spPr>
            <a:xfrm>
              <a:off x="2541755" y="4345304"/>
              <a:ext cx="2115194" cy="369332"/>
            </a:xfrm>
            <a:prstGeom prst="rect">
              <a:avLst/>
            </a:prstGeom>
            <a:noFill/>
          </p:spPr>
          <p:txBody>
            <a:bodyPr wrap="none" rtlCol="0">
              <a:spAutoFit/>
            </a:bodyPr>
            <a:lstStyle/>
            <a:p>
              <a:r>
                <a:rPr lang="en-US" altLang="zh-CN" b="1" dirty="0">
                  <a:latin typeface="Microsoft YaHei" panose="020B0503020204020204" pitchFamily="34" charset="-122"/>
                  <a:ea typeface="Microsoft YaHei" panose="020B0503020204020204" pitchFamily="34" charset="-122"/>
                </a:rPr>
                <a:t>Imbalanced data</a:t>
              </a:r>
              <a:endParaRPr lang="zh-CN" altLang="en-US" b="1" dirty="0">
                <a:latin typeface="Microsoft YaHei" panose="020B0503020204020204" pitchFamily="34" charset="-122"/>
                <a:ea typeface="Microsoft YaHei" panose="020B0503020204020204" pitchFamily="34" charset="-122"/>
              </a:endParaRPr>
            </a:p>
          </p:txBody>
        </p:sp>
      </p:grpSp>
      <p:pic>
        <p:nvPicPr>
          <p:cNvPr id="25" name="图片 24" descr="图片包含 游戏机, 画, 房间&#10;&#10;描述已自动生成">
            <a:extLst>
              <a:ext uri="{FF2B5EF4-FFF2-40B4-BE49-F238E27FC236}">
                <a16:creationId xmlns:a16="http://schemas.microsoft.com/office/drawing/2014/main" id="{063998F2-490C-48AF-AFE2-DAE8BDB03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169" y="1356082"/>
            <a:ext cx="300171" cy="300171"/>
          </a:xfrm>
          <a:prstGeom prst="rect">
            <a:avLst/>
          </a:prstGeom>
        </p:spPr>
      </p:pic>
      <p:sp>
        <p:nvSpPr>
          <p:cNvPr id="26" name="文本框 25">
            <a:extLst>
              <a:ext uri="{FF2B5EF4-FFF2-40B4-BE49-F238E27FC236}">
                <a16:creationId xmlns:a16="http://schemas.microsoft.com/office/drawing/2014/main" id="{4597A237-0F69-43A9-9EF2-49C1124BF5A1}"/>
              </a:ext>
            </a:extLst>
          </p:cNvPr>
          <p:cNvSpPr txBox="1"/>
          <p:nvPr/>
        </p:nvSpPr>
        <p:spPr>
          <a:xfrm>
            <a:off x="1021142" y="1017141"/>
            <a:ext cx="8276862"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a:solidFill>
                  <a:srgbClr val="96646F"/>
                </a:solidFill>
                <a:latin typeface="Microsoft YaHei" panose="020B0503020204020204" pitchFamily="34" charset="-122"/>
                <a:ea typeface="Microsoft YaHei" panose="020B0503020204020204" pitchFamily="34" charset="-122"/>
                <a:cs typeface="Times New Roman" panose="02020603050405020304" pitchFamily="18" charset="0"/>
              </a:rPr>
              <a:t> Many wrong predictions of high and low categories to median</a:t>
            </a:r>
            <a:endParaRPr lang="zh-CN" altLang="en-US" dirty="0">
              <a:solidFill>
                <a:srgbClr val="96646F"/>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CFB5DA7D-4244-40F6-BEA2-3BFAC007D8C0}"/>
              </a:ext>
            </a:extLst>
          </p:cNvPr>
          <p:cNvSpPr/>
          <p:nvPr/>
        </p:nvSpPr>
        <p:spPr>
          <a:xfrm>
            <a:off x="1386824" y="1356082"/>
            <a:ext cx="3179012"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Gaussian mixture, K-means</a:t>
            </a:r>
            <a:endParaRPr lang="zh-CN" altLang="en-US" dirty="0">
              <a:latin typeface="Microsoft YaHei" panose="020B0503020204020204" pitchFamily="34" charset="-122"/>
              <a:ea typeface="Microsoft YaHei" panose="020B0503020204020204" pitchFamily="34" charset="-122"/>
            </a:endParaRPr>
          </a:p>
        </p:txBody>
      </p:sp>
      <p:pic>
        <p:nvPicPr>
          <p:cNvPr id="29" name="图片 28" descr="图片包含 游戏机, 画, 房间&#10;&#10;描述已自动生成">
            <a:extLst>
              <a:ext uri="{FF2B5EF4-FFF2-40B4-BE49-F238E27FC236}">
                <a16:creationId xmlns:a16="http://schemas.microsoft.com/office/drawing/2014/main" id="{DE05122F-6F3F-48EC-B048-71C4BF5FD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685" y="2326828"/>
            <a:ext cx="300171" cy="300171"/>
          </a:xfrm>
          <a:prstGeom prst="rect">
            <a:avLst/>
          </a:prstGeom>
        </p:spPr>
      </p:pic>
      <p:sp>
        <p:nvSpPr>
          <p:cNvPr id="30" name="文本框 29">
            <a:extLst>
              <a:ext uri="{FF2B5EF4-FFF2-40B4-BE49-F238E27FC236}">
                <a16:creationId xmlns:a16="http://schemas.microsoft.com/office/drawing/2014/main" id="{63ADFF0C-5E4A-4D5F-BAF9-7197D37EEE0F}"/>
              </a:ext>
            </a:extLst>
          </p:cNvPr>
          <p:cNvSpPr txBox="1"/>
          <p:nvPr/>
        </p:nvSpPr>
        <p:spPr>
          <a:xfrm>
            <a:off x="1009658" y="1987887"/>
            <a:ext cx="8276862"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a:solidFill>
                  <a:srgbClr val="96646F"/>
                </a:solidFill>
                <a:latin typeface="Microsoft YaHei" panose="020B0503020204020204" pitchFamily="34" charset="-122"/>
                <a:ea typeface="Microsoft YaHei" panose="020B0503020204020204" pitchFamily="34" charset="-122"/>
                <a:cs typeface="Times New Roman" panose="02020603050405020304" pitchFamily="18" charset="0"/>
              </a:rPr>
              <a:t> Better performance on separating high and median rating wine</a:t>
            </a:r>
            <a:endParaRPr lang="zh-CN" altLang="en-US" dirty="0">
              <a:solidFill>
                <a:srgbClr val="96646F"/>
              </a:solidFill>
              <a:latin typeface="Microsoft YaHei" panose="020B0503020204020204" pitchFamily="34" charset="-122"/>
              <a:ea typeface="Microsoft YaHei" panose="020B0503020204020204" pitchFamily="34" charset="-122"/>
            </a:endParaRPr>
          </a:p>
        </p:txBody>
      </p:sp>
      <p:sp>
        <p:nvSpPr>
          <p:cNvPr id="31" name="矩形 30">
            <a:extLst>
              <a:ext uri="{FF2B5EF4-FFF2-40B4-BE49-F238E27FC236}">
                <a16:creationId xmlns:a16="http://schemas.microsoft.com/office/drawing/2014/main" id="{9CC0876B-6D0F-4E3C-AE6B-C090D484962E}"/>
              </a:ext>
            </a:extLst>
          </p:cNvPr>
          <p:cNvSpPr/>
          <p:nvPr/>
        </p:nvSpPr>
        <p:spPr>
          <a:xfrm>
            <a:off x="1375340" y="2326828"/>
            <a:ext cx="5159939"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Appropriate for predicting high-quality wine</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8914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538A0D4C-0369-4642-AF6C-C52C0DB28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 y="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5DF0CA13-0EF5-47BF-923D-6BE9BF6A1E4D}"/>
              </a:ext>
            </a:extLst>
          </p:cNvPr>
          <p:cNvSpPr/>
          <p:nvPr/>
        </p:nvSpPr>
        <p:spPr>
          <a:xfrm>
            <a:off x="-455395" y="-125184"/>
            <a:ext cx="13668559" cy="81449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文本框 17">
            <a:extLst>
              <a:ext uri="{FF2B5EF4-FFF2-40B4-BE49-F238E27FC236}">
                <a16:creationId xmlns:a16="http://schemas.microsoft.com/office/drawing/2014/main" id="{240C7171-213F-477B-8F50-57A42D572E1E}"/>
              </a:ext>
            </a:extLst>
          </p:cNvPr>
          <p:cNvSpPr txBox="1"/>
          <p:nvPr/>
        </p:nvSpPr>
        <p:spPr>
          <a:xfrm>
            <a:off x="5029082" y="2798916"/>
            <a:ext cx="2020425" cy="561692"/>
          </a:xfrm>
          <a:prstGeom prst="rect">
            <a:avLst/>
          </a:prstGeom>
          <a:noFill/>
        </p:spPr>
        <p:txBody>
          <a:bodyPr wrap="none" lIns="68580" tIns="34290" rIns="68580" bIns="3429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b="1" dirty="0">
                <a:solidFill>
                  <a:schemeClr val="bg1"/>
                </a:solidFill>
                <a:latin typeface="Ink Free" panose="03080402000500000000" pitchFamily="66" charset="0"/>
                <a:ea typeface="STXingkai" panose="020B0503020204020204" pitchFamily="2" charset="-122"/>
                <a:cs typeface="Cavolini" panose="03000502040302020204" pitchFamily="66" charset="0"/>
              </a:rPr>
              <a:t>Thank you!</a:t>
            </a:r>
            <a:endParaRPr lang="zh-CN" altLang="en-US" sz="3200" b="1" dirty="0">
              <a:solidFill>
                <a:schemeClr val="bg1"/>
              </a:solidFill>
              <a:latin typeface="Ink Free" panose="03080402000500000000" pitchFamily="66" charset="0"/>
              <a:ea typeface="STXingkai" panose="020B0503020204020204" pitchFamily="2" charset="-122"/>
              <a:cs typeface="Cavolini" panose="03000502040302020204" pitchFamily="66" charset="0"/>
            </a:endParaRPr>
          </a:p>
        </p:txBody>
      </p:sp>
      <p:sp>
        <p:nvSpPr>
          <p:cNvPr id="21" name="任意多边形 2">
            <a:extLst>
              <a:ext uri="{FF2B5EF4-FFF2-40B4-BE49-F238E27FC236}">
                <a16:creationId xmlns:a16="http://schemas.microsoft.com/office/drawing/2014/main" id="{A439796C-392C-4CF2-84BD-CEBEC43E3207}"/>
              </a:ext>
            </a:extLst>
          </p:cNvPr>
          <p:cNvSpPr/>
          <p:nvPr/>
        </p:nvSpPr>
        <p:spPr>
          <a:xfrm>
            <a:off x="5542801" y="2784675"/>
            <a:ext cx="123825" cy="23813"/>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2" name="任意多边形 3">
            <a:extLst>
              <a:ext uri="{FF2B5EF4-FFF2-40B4-BE49-F238E27FC236}">
                <a16:creationId xmlns:a16="http://schemas.microsoft.com/office/drawing/2014/main" id="{EC16CA42-8145-4A08-9E48-1DE2624991CB}"/>
              </a:ext>
            </a:extLst>
          </p:cNvPr>
          <p:cNvSpPr/>
          <p:nvPr/>
        </p:nvSpPr>
        <p:spPr>
          <a:xfrm rot="19263481">
            <a:off x="5724972" y="2910044"/>
            <a:ext cx="82580"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bg1">
                    <a:lumMod val="6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7" name="任意多边形 4">
            <a:extLst>
              <a:ext uri="{FF2B5EF4-FFF2-40B4-BE49-F238E27FC236}">
                <a16:creationId xmlns:a16="http://schemas.microsoft.com/office/drawing/2014/main" id="{A7CA1CD5-8B90-4262-BA93-DCFA280B9030}"/>
              </a:ext>
            </a:extLst>
          </p:cNvPr>
          <p:cNvSpPr/>
          <p:nvPr/>
        </p:nvSpPr>
        <p:spPr>
          <a:xfrm rot="17195431" flipV="1">
            <a:off x="6032529" y="3376760"/>
            <a:ext cx="63024"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bg1">
                    <a:lumMod val="50000"/>
                    <a:alpha val="0"/>
                  </a:schemeClr>
                </a:gs>
                <a:gs pos="47000">
                  <a:schemeClr val="bg1">
                    <a:lumMod val="65000"/>
                  </a:schemeClr>
                </a:gs>
                <a:gs pos="100000">
                  <a:schemeClr val="bg1">
                    <a:lumMod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任意多边形 5">
            <a:extLst>
              <a:ext uri="{FF2B5EF4-FFF2-40B4-BE49-F238E27FC236}">
                <a16:creationId xmlns:a16="http://schemas.microsoft.com/office/drawing/2014/main" id="{A2AE73B2-FAF4-4837-9082-FD35BD402659}"/>
              </a:ext>
            </a:extLst>
          </p:cNvPr>
          <p:cNvSpPr/>
          <p:nvPr/>
        </p:nvSpPr>
        <p:spPr>
          <a:xfrm rot="16200000" flipV="1">
            <a:off x="5868984" y="3373949"/>
            <a:ext cx="50787"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9" name="任意多边形 6">
            <a:extLst>
              <a:ext uri="{FF2B5EF4-FFF2-40B4-BE49-F238E27FC236}">
                <a16:creationId xmlns:a16="http://schemas.microsoft.com/office/drawing/2014/main" id="{B742614B-2511-4D1D-83D8-3B5CA1FAF993}"/>
              </a:ext>
            </a:extLst>
          </p:cNvPr>
          <p:cNvSpPr/>
          <p:nvPr/>
        </p:nvSpPr>
        <p:spPr>
          <a:xfrm rot="11181237" flipV="1">
            <a:off x="6677251" y="2987427"/>
            <a:ext cx="63024"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bg1">
                    <a:lumMod val="50000"/>
                    <a:alpha val="0"/>
                  </a:schemeClr>
                </a:gs>
                <a:gs pos="47000">
                  <a:schemeClr val="bg1">
                    <a:lumMod val="65000"/>
                  </a:schemeClr>
                </a:gs>
                <a:gs pos="100000">
                  <a:schemeClr val="bg1">
                    <a:lumMod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0" name="任意多边形 7">
            <a:extLst>
              <a:ext uri="{FF2B5EF4-FFF2-40B4-BE49-F238E27FC236}">
                <a16:creationId xmlns:a16="http://schemas.microsoft.com/office/drawing/2014/main" id="{777F1708-9D88-40D7-AEBF-9C19B3019F38}"/>
              </a:ext>
            </a:extLst>
          </p:cNvPr>
          <p:cNvSpPr/>
          <p:nvPr/>
        </p:nvSpPr>
        <p:spPr>
          <a:xfrm rot="19615551">
            <a:off x="6396362" y="2890109"/>
            <a:ext cx="91430"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1" name="任意多边形 8">
            <a:extLst>
              <a:ext uri="{FF2B5EF4-FFF2-40B4-BE49-F238E27FC236}">
                <a16:creationId xmlns:a16="http://schemas.microsoft.com/office/drawing/2014/main" id="{B519680C-6F0A-407A-A5FA-CE42C6C641B8}"/>
              </a:ext>
            </a:extLst>
          </p:cNvPr>
          <p:cNvSpPr/>
          <p:nvPr/>
        </p:nvSpPr>
        <p:spPr>
          <a:xfrm>
            <a:off x="6471494" y="2949335"/>
            <a:ext cx="82580"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2" name="任意多边形 9">
            <a:extLst>
              <a:ext uri="{FF2B5EF4-FFF2-40B4-BE49-F238E27FC236}">
                <a16:creationId xmlns:a16="http://schemas.microsoft.com/office/drawing/2014/main" id="{C941A1C2-7314-4740-8D8D-C337305105C4}"/>
              </a:ext>
            </a:extLst>
          </p:cNvPr>
          <p:cNvSpPr/>
          <p:nvPr/>
        </p:nvSpPr>
        <p:spPr>
          <a:xfrm rot="7273260" flipV="1">
            <a:off x="6701755" y="3236320"/>
            <a:ext cx="53907" cy="50259"/>
          </a:xfrm>
          <a:custGeom>
            <a:avLst/>
            <a:gdLst>
              <a:gd name="connsiteX0" fmla="*/ 0 w 165100"/>
              <a:gd name="connsiteY0" fmla="*/ 31750 h 31750"/>
              <a:gd name="connsiteX1" fmla="*/ 114300 w 165100"/>
              <a:gd name="connsiteY1" fmla="*/ 12700 h 31750"/>
              <a:gd name="connsiteX2" fmla="*/ 165100 w 165100"/>
              <a:gd name="connsiteY2" fmla="*/ 0 h 31750"/>
              <a:gd name="connsiteX0" fmla="*/ 0 w 165100"/>
              <a:gd name="connsiteY0" fmla="*/ 31750 h 31750"/>
              <a:gd name="connsiteX1" fmla="*/ 99145 w 165100"/>
              <a:gd name="connsiteY1" fmla="*/ 5587 h 31750"/>
              <a:gd name="connsiteX2" fmla="*/ 165100 w 165100"/>
              <a:gd name="connsiteY2" fmla="*/ 0 h 31750"/>
              <a:gd name="connsiteX0" fmla="*/ 1 w 141217"/>
              <a:gd name="connsiteY0" fmla="*/ 46537 h 46537"/>
              <a:gd name="connsiteX1" fmla="*/ 75262 w 141217"/>
              <a:gd name="connsiteY1" fmla="*/ 5587 h 46537"/>
              <a:gd name="connsiteX2" fmla="*/ 141217 w 141217"/>
              <a:gd name="connsiteY2" fmla="*/ 0 h 46537"/>
            </a:gdLst>
            <a:ahLst/>
            <a:cxnLst>
              <a:cxn ang="0">
                <a:pos x="connsiteX0" y="connsiteY0"/>
              </a:cxn>
              <a:cxn ang="0">
                <a:pos x="connsiteX1" y="connsiteY1"/>
              </a:cxn>
              <a:cxn ang="0">
                <a:pos x="connsiteX2" y="connsiteY2"/>
              </a:cxn>
            </a:cxnLst>
            <a:rect l="l" t="t" r="r" b="b"/>
            <a:pathLst>
              <a:path w="141217" h="46537">
                <a:moveTo>
                  <a:pt x="1" y="46537"/>
                </a:moveTo>
                <a:cubicBezTo>
                  <a:pt x="25088" y="32887"/>
                  <a:pt x="51726" y="13343"/>
                  <a:pt x="75262" y="5587"/>
                </a:cubicBezTo>
                <a:cubicBezTo>
                  <a:pt x="98798" y="-2169"/>
                  <a:pt x="129575" y="3704"/>
                  <a:pt x="141217" y="0"/>
                </a:cubicBezTo>
              </a:path>
            </a:pathLst>
          </a:custGeom>
          <a:no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3" name="任意多边形 10">
            <a:extLst>
              <a:ext uri="{FF2B5EF4-FFF2-40B4-BE49-F238E27FC236}">
                <a16:creationId xmlns:a16="http://schemas.microsoft.com/office/drawing/2014/main" id="{855BE731-A0F4-4BBE-BF47-FAD160358DC7}"/>
              </a:ext>
            </a:extLst>
          </p:cNvPr>
          <p:cNvSpPr/>
          <p:nvPr/>
        </p:nvSpPr>
        <p:spPr>
          <a:xfrm rot="8638638" flipV="1">
            <a:off x="6678036" y="3151759"/>
            <a:ext cx="45779"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4" name="任意多边形 11">
            <a:extLst>
              <a:ext uri="{FF2B5EF4-FFF2-40B4-BE49-F238E27FC236}">
                <a16:creationId xmlns:a16="http://schemas.microsoft.com/office/drawing/2014/main" id="{9FE23A1C-5B9E-4CB2-9D88-7D3FEE2F9088}"/>
              </a:ext>
            </a:extLst>
          </p:cNvPr>
          <p:cNvSpPr/>
          <p:nvPr/>
        </p:nvSpPr>
        <p:spPr>
          <a:xfrm rot="2564315">
            <a:off x="6399259" y="2743015"/>
            <a:ext cx="48239"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5" name="任意多边形 12">
            <a:extLst>
              <a:ext uri="{FF2B5EF4-FFF2-40B4-BE49-F238E27FC236}">
                <a16:creationId xmlns:a16="http://schemas.microsoft.com/office/drawing/2014/main" id="{F988FEFB-AA32-4E41-9354-E7B91FE45744}"/>
              </a:ext>
            </a:extLst>
          </p:cNvPr>
          <p:cNvSpPr/>
          <p:nvPr/>
        </p:nvSpPr>
        <p:spPr>
          <a:xfrm rot="2220000">
            <a:off x="6088854" y="2796199"/>
            <a:ext cx="34289"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6" name="任意多边形 13">
            <a:extLst>
              <a:ext uri="{FF2B5EF4-FFF2-40B4-BE49-F238E27FC236}">
                <a16:creationId xmlns:a16="http://schemas.microsoft.com/office/drawing/2014/main" id="{55F50DD3-0DFC-445D-A341-AB35887A2341}"/>
              </a:ext>
            </a:extLst>
          </p:cNvPr>
          <p:cNvSpPr/>
          <p:nvPr/>
        </p:nvSpPr>
        <p:spPr>
          <a:xfrm rot="5050728" flipV="1">
            <a:off x="6649750" y="3034166"/>
            <a:ext cx="34289" cy="39194"/>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7" name="任意多边形 14">
            <a:extLst>
              <a:ext uri="{FF2B5EF4-FFF2-40B4-BE49-F238E27FC236}">
                <a16:creationId xmlns:a16="http://schemas.microsoft.com/office/drawing/2014/main" id="{8C1B1220-767C-41D1-AC49-E758A6545E9A}"/>
              </a:ext>
            </a:extLst>
          </p:cNvPr>
          <p:cNvSpPr/>
          <p:nvPr/>
        </p:nvSpPr>
        <p:spPr>
          <a:xfrm rot="1053252">
            <a:off x="5555897" y="3076456"/>
            <a:ext cx="88703"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8" name="任意多边形 15">
            <a:extLst>
              <a:ext uri="{FF2B5EF4-FFF2-40B4-BE49-F238E27FC236}">
                <a16:creationId xmlns:a16="http://schemas.microsoft.com/office/drawing/2014/main" id="{11B90E60-56C1-47A1-B881-74A8250331A0}"/>
              </a:ext>
            </a:extLst>
          </p:cNvPr>
          <p:cNvSpPr/>
          <p:nvPr/>
        </p:nvSpPr>
        <p:spPr>
          <a:xfrm rot="21379179">
            <a:off x="5450953" y="3136682"/>
            <a:ext cx="58703"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39" name="任意多边形 16">
            <a:extLst>
              <a:ext uri="{FF2B5EF4-FFF2-40B4-BE49-F238E27FC236}">
                <a16:creationId xmlns:a16="http://schemas.microsoft.com/office/drawing/2014/main" id="{C67FBEA8-B78A-46C5-880E-E524B2A7D213}"/>
              </a:ext>
            </a:extLst>
          </p:cNvPr>
          <p:cNvSpPr/>
          <p:nvPr/>
        </p:nvSpPr>
        <p:spPr>
          <a:xfrm>
            <a:off x="5471364" y="2945649"/>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0" name="任意多边形 17">
            <a:extLst>
              <a:ext uri="{FF2B5EF4-FFF2-40B4-BE49-F238E27FC236}">
                <a16:creationId xmlns:a16="http://schemas.microsoft.com/office/drawing/2014/main" id="{F64E722D-D128-4152-B878-D521F3B9C005}"/>
              </a:ext>
            </a:extLst>
          </p:cNvPr>
          <p:cNvSpPr/>
          <p:nvPr/>
        </p:nvSpPr>
        <p:spPr>
          <a:xfrm rot="19933380">
            <a:off x="5228051" y="2944236"/>
            <a:ext cx="70391"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1" name="任意多边形 18">
            <a:extLst>
              <a:ext uri="{FF2B5EF4-FFF2-40B4-BE49-F238E27FC236}">
                <a16:creationId xmlns:a16="http://schemas.microsoft.com/office/drawing/2014/main" id="{27F5B2EE-576D-4DA2-9069-97399B86BC4F}"/>
              </a:ext>
            </a:extLst>
          </p:cNvPr>
          <p:cNvSpPr/>
          <p:nvPr/>
        </p:nvSpPr>
        <p:spPr>
          <a:xfrm rot="3724508">
            <a:off x="5459033" y="2852074"/>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2" name="任意多边形 19">
            <a:extLst>
              <a:ext uri="{FF2B5EF4-FFF2-40B4-BE49-F238E27FC236}">
                <a16:creationId xmlns:a16="http://schemas.microsoft.com/office/drawing/2014/main" id="{9EFBE23C-4279-4D06-A206-273E4CDC5193}"/>
              </a:ext>
            </a:extLst>
          </p:cNvPr>
          <p:cNvSpPr/>
          <p:nvPr/>
        </p:nvSpPr>
        <p:spPr>
          <a:xfrm rot="4200000">
            <a:off x="5298130" y="2933147"/>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3" name="任意多边形 20">
            <a:extLst>
              <a:ext uri="{FF2B5EF4-FFF2-40B4-BE49-F238E27FC236}">
                <a16:creationId xmlns:a16="http://schemas.microsoft.com/office/drawing/2014/main" id="{7B6BC188-D547-4D2D-8CCD-761B8A199176}"/>
              </a:ext>
            </a:extLst>
          </p:cNvPr>
          <p:cNvSpPr/>
          <p:nvPr/>
        </p:nvSpPr>
        <p:spPr>
          <a:xfrm rot="4200000">
            <a:off x="5276629" y="2970767"/>
            <a:ext cx="40500" cy="40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4" name="任意多边形 21">
            <a:extLst>
              <a:ext uri="{FF2B5EF4-FFF2-40B4-BE49-F238E27FC236}">
                <a16:creationId xmlns:a16="http://schemas.microsoft.com/office/drawing/2014/main" id="{36DECB52-3934-4EA0-9758-8A04C3EB3BCF}"/>
              </a:ext>
            </a:extLst>
          </p:cNvPr>
          <p:cNvSpPr/>
          <p:nvPr/>
        </p:nvSpPr>
        <p:spPr>
          <a:xfrm rot="19314288" flipV="1">
            <a:off x="6016324" y="3256879"/>
            <a:ext cx="42398"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5" name="任意多边形 22">
            <a:extLst>
              <a:ext uri="{FF2B5EF4-FFF2-40B4-BE49-F238E27FC236}">
                <a16:creationId xmlns:a16="http://schemas.microsoft.com/office/drawing/2014/main" id="{C2568524-C633-4D54-BED7-CC9665DA8D03}"/>
              </a:ext>
            </a:extLst>
          </p:cNvPr>
          <p:cNvSpPr/>
          <p:nvPr/>
        </p:nvSpPr>
        <p:spPr>
          <a:xfrm rot="2736805">
            <a:off x="6244044" y="3109668"/>
            <a:ext cx="41743"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6" name="任意多边形 23">
            <a:extLst>
              <a:ext uri="{FF2B5EF4-FFF2-40B4-BE49-F238E27FC236}">
                <a16:creationId xmlns:a16="http://schemas.microsoft.com/office/drawing/2014/main" id="{07463D8D-FB0A-4E4C-A162-50AB08F5C58C}"/>
              </a:ext>
            </a:extLst>
          </p:cNvPr>
          <p:cNvSpPr/>
          <p:nvPr/>
        </p:nvSpPr>
        <p:spPr>
          <a:xfrm rot="21264897">
            <a:off x="5645687" y="3173382"/>
            <a:ext cx="54742"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7" name="任意多边形 24">
            <a:extLst>
              <a:ext uri="{FF2B5EF4-FFF2-40B4-BE49-F238E27FC236}">
                <a16:creationId xmlns:a16="http://schemas.microsoft.com/office/drawing/2014/main" id="{80A7FD64-86CB-40CD-8A10-94EE3A4B779D}"/>
              </a:ext>
            </a:extLst>
          </p:cNvPr>
          <p:cNvSpPr/>
          <p:nvPr/>
        </p:nvSpPr>
        <p:spPr>
          <a:xfrm rot="21108897">
            <a:off x="6366800" y="3002985"/>
            <a:ext cx="50539" cy="38496"/>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8" name="任意多边形 25">
            <a:extLst>
              <a:ext uri="{FF2B5EF4-FFF2-40B4-BE49-F238E27FC236}">
                <a16:creationId xmlns:a16="http://schemas.microsoft.com/office/drawing/2014/main" id="{4584436C-C4CC-40BD-8FB7-0EEF7A746EB5}"/>
              </a:ext>
            </a:extLst>
          </p:cNvPr>
          <p:cNvSpPr/>
          <p:nvPr/>
        </p:nvSpPr>
        <p:spPr>
          <a:xfrm rot="13333289">
            <a:off x="6338227" y="3101204"/>
            <a:ext cx="39621"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9" name="任意多边形 26">
            <a:extLst>
              <a:ext uri="{FF2B5EF4-FFF2-40B4-BE49-F238E27FC236}">
                <a16:creationId xmlns:a16="http://schemas.microsoft.com/office/drawing/2014/main" id="{E0287CFC-A969-48C1-B331-A9CDA33124CA}"/>
              </a:ext>
            </a:extLst>
          </p:cNvPr>
          <p:cNvSpPr/>
          <p:nvPr/>
        </p:nvSpPr>
        <p:spPr>
          <a:xfrm rot="16740000">
            <a:off x="5873884" y="3154784"/>
            <a:ext cx="39621"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0" name="任意多边形 27">
            <a:extLst>
              <a:ext uri="{FF2B5EF4-FFF2-40B4-BE49-F238E27FC236}">
                <a16:creationId xmlns:a16="http://schemas.microsoft.com/office/drawing/2014/main" id="{5D257426-E5BC-4C52-B7ED-A8507D981EA5}"/>
              </a:ext>
            </a:extLst>
          </p:cNvPr>
          <p:cNvSpPr/>
          <p:nvPr/>
        </p:nvSpPr>
        <p:spPr>
          <a:xfrm rot="2794918">
            <a:off x="6508820" y="3032307"/>
            <a:ext cx="54000" cy="81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1" name="任意多边形 28">
            <a:extLst>
              <a:ext uri="{FF2B5EF4-FFF2-40B4-BE49-F238E27FC236}">
                <a16:creationId xmlns:a16="http://schemas.microsoft.com/office/drawing/2014/main" id="{DC5EA706-A4B8-4109-A65F-4B5F98F80865}"/>
              </a:ext>
            </a:extLst>
          </p:cNvPr>
          <p:cNvSpPr/>
          <p:nvPr/>
        </p:nvSpPr>
        <p:spPr>
          <a:xfrm>
            <a:off x="5955353" y="3292120"/>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2" name="任意多边形 29">
            <a:extLst>
              <a:ext uri="{FF2B5EF4-FFF2-40B4-BE49-F238E27FC236}">
                <a16:creationId xmlns:a16="http://schemas.microsoft.com/office/drawing/2014/main" id="{4E3A399F-7AD6-4BC4-87CB-C31D21FC21AA}"/>
              </a:ext>
            </a:extLst>
          </p:cNvPr>
          <p:cNvSpPr/>
          <p:nvPr/>
        </p:nvSpPr>
        <p:spPr>
          <a:xfrm rot="2220000">
            <a:off x="6342457" y="2949789"/>
            <a:ext cx="34289"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3" name="任意多边形 30">
            <a:extLst>
              <a:ext uri="{FF2B5EF4-FFF2-40B4-BE49-F238E27FC236}">
                <a16:creationId xmlns:a16="http://schemas.microsoft.com/office/drawing/2014/main" id="{7F16556B-BF90-466C-B954-1350792359C4}"/>
              </a:ext>
            </a:extLst>
          </p:cNvPr>
          <p:cNvSpPr/>
          <p:nvPr/>
        </p:nvSpPr>
        <p:spPr>
          <a:xfrm rot="17220000" flipV="1">
            <a:off x="6025253" y="2905049"/>
            <a:ext cx="42398"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4" name="任意多边形 31">
            <a:extLst>
              <a:ext uri="{FF2B5EF4-FFF2-40B4-BE49-F238E27FC236}">
                <a16:creationId xmlns:a16="http://schemas.microsoft.com/office/drawing/2014/main" id="{C5229427-D6F3-4556-B8E4-C14C86E756F4}"/>
              </a:ext>
            </a:extLst>
          </p:cNvPr>
          <p:cNvSpPr/>
          <p:nvPr/>
        </p:nvSpPr>
        <p:spPr>
          <a:xfrm rot="17220000" flipV="1">
            <a:off x="5793081" y="3017564"/>
            <a:ext cx="42398"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5" name="任意多边形 32">
            <a:extLst>
              <a:ext uri="{FF2B5EF4-FFF2-40B4-BE49-F238E27FC236}">
                <a16:creationId xmlns:a16="http://schemas.microsoft.com/office/drawing/2014/main" id="{8D69A3CF-C202-4BAF-8F8F-89A0CACE7958}"/>
              </a:ext>
            </a:extLst>
          </p:cNvPr>
          <p:cNvSpPr/>
          <p:nvPr/>
        </p:nvSpPr>
        <p:spPr>
          <a:xfrm rot="11220000" flipV="1">
            <a:off x="5928813" y="3117576"/>
            <a:ext cx="42398" cy="34289"/>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6" name="任意多边形 33">
            <a:extLst>
              <a:ext uri="{FF2B5EF4-FFF2-40B4-BE49-F238E27FC236}">
                <a16:creationId xmlns:a16="http://schemas.microsoft.com/office/drawing/2014/main" id="{38DB70A8-09B0-4D10-ACEF-C0F60352ECF2}"/>
              </a:ext>
            </a:extLst>
          </p:cNvPr>
          <p:cNvSpPr/>
          <p:nvPr/>
        </p:nvSpPr>
        <p:spPr>
          <a:xfrm rot="5400000">
            <a:off x="5671562" y="3282594"/>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7" name="任意多边形 34">
            <a:extLst>
              <a:ext uri="{FF2B5EF4-FFF2-40B4-BE49-F238E27FC236}">
                <a16:creationId xmlns:a16="http://schemas.microsoft.com/office/drawing/2014/main" id="{30263D5A-A1DC-4B1D-B110-D1F96AE69BA9}"/>
              </a:ext>
            </a:extLst>
          </p:cNvPr>
          <p:cNvSpPr/>
          <p:nvPr/>
        </p:nvSpPr>
        <p:spPr>
          <a:xfrm rot="7200000">
            <a:off x="5846583" y="3187941"/>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8" name="任意多边形 35">
            <a:extLst>
              <a:ext uri="{FF2B5EF4-FFF2-40B4-BE49-F238E27FC236}">
                <a16:creationId xmlns:a16="http://schemas.microsoft.com/office/drawing/2014/main" id="{7C968229-E357-4378-AFBE-1A7D15D29ACB}"/>
              </a:ext>
            </a:extLst>
          </p:cNvPr>
          <p:cNvSpPr/>
          <p:nvPr/>
        </p:nvSpPr>
        <p:spPr>
          <a:xfrm rot="17220000" flipV="1">
            <a:off x="6116512" y="2938206"/>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59" name="任意多边形 36">
            <a:extLst>
              <a:ext uri="{FF2B5EF4-FFF2-40B4-BE49-F238E27FC236}">
                <a16:creationId xmlns:a16="http://schemas.microsoft.com/office/drawing/2014/main" id="{2B16AA32-74D5-4476-B49F-0F198FFA7650}"/>
              </a:ext>
            </a:extLst>
          </p:cNvPr>
          <p:cNvSpPr/>
          <p:nvPr/>
        </p:nvSpPr>
        <p:spPr>
          <a:xfrm rot="3600000">
            <a:off x="5969814" y="2896832"/>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0" name="任意多边形 37">
            <a:extLst>
              <a:ext uri="{FF2B5EF4-FFF2-40B4-BE49-F238E27FC236}">
                <a16:creationId xmlns:a16="http://schemas.microsoft.com/office/drawing/2014/main" id="{993E10D9-2E61-4A7C-BDB3-B483BD750F4B}"/>
              </a:ext>
            </a:extLst>
          </p:cNvPr>
          <p:cNvSpPr/>
          <p:nvPr/>
        </p:nvSpPr>
        <p:spPr>
          <a:xfrm rot="1560000">
            <a:off x="6010891" y="2828966"/>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1" name="任意多边形 38">
            <a:extLst>
              <a:ext uri="{FF2B5EF4-FFF2-40B4-BE49-F238E27FC236}">
                <a16:creationId xmlns:a16="http://schemas.microsoft.com/office/drawing/2014/main" id="{EC3B2DF2-4953-4501-B622-0553545C12F8}"/>
              </a:ext>
            </a:extLst>
          </p:cNvPr>
          <p:cNvSpPr/>
          <p:nvPr/>
        </p:nvSpPr>
        <p:spPr>
          <a:xfrm rot="1560000">
            <a:off x="5868630" y="3087244"/>
            <a:ext cx="135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2" name="任意多边形 39">
            <a:extLst>
              <a:ext uri="{FF2B5EF4-FFF2-40B4-BE49-F238E27FC236}">
                <a16:creationId xmlns:a16="http://schemas.microsoft.com/office/drawing/2014/main" id="{60B20434-7837-45DF-BEF7-8B94E833053B}"/>
              </a:ext>
            </a:extLst>
          </p:cNvPr>
          <p:cNvSpPr/>
          <p:nvPr/>
        </p:nvSpPr>
        <p:spPr>
          <a:xfrm rot="4800000">
            <a:off x="5943640" y="3066513"/>
            <a:ext cx="135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3" name="任意多边形 40">
            <a:extLst>
              <a:ext uri="{FF2B5EF4-FFF2-40B4-BE49-F238E27FC236}">
                <a16:creationId xmlns:a16="http://schemas.microsoft.com/office/drawing/2014/main" id="{9007A2AD-3CF7-4011-9A89-A1F878E8AA21}"/>
              </a:ext>
            </a:extLst>
          </p:cNvPr>
          <p:cNvSpPr/>
          <p:nvPr/>
        </p:nvSpPr>
        <p:spPr>
          <a:xfrm rot="6600000">
            <a:off x="5818010" y="3114715"/>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4" name="任意多边形 41">
            <a:extLst>
              <a:ext uri="{FF2B5EF4-FFF2-40B4-BE49-F238E27FC236}">
                <a16:creationId xmlns:a16="http://schemas.microsoft.com/office/drawing/2014/main" id="{6E1EAD20-BCE8-411E-AC28-03248EB1A0C1}"/>
              </a:ext>
            </a:extLst>
          </p:cNvPr>
          <p:cNvSpPr/>
          <p:nvPr/>
        </p:nvSpPr>
        <p:spPr>
          <a:xfrm rot="780000">
            <a:off x="5907306" y="3027205"/>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5" name="任意多边形 42">
            <a:extLst>
              <a:ext uri="{FF2B5EF4-FFF2-40B4-BE49-F238E27FC236}">
                <a16:creationId xmlns:a16="http://schemas.microsoft.com/office/drawing/2014/main" id="{AF790E2B-480E-4788-B6C9-6ECE6BA08763}"/>
              </a:ext>
            </a:extLst>
          </p:cNvPr>
          <p:cNvSpPr/>
          <p:nvPr/>
        </p:nvSpPr>
        <p:spPr>
          <a:xfrm rot="2880000">
            <a:off x="5510827" y="3056524"/>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6" name="任意多边形 43">
            <a:extLst>
              <a:ext uri="{FF2B5EF4-FFF2-40B4-BE49-F238E27FC236}">
                <a16:creationId xmlns:a16="http://schemas.microsoft.com/office/drawing/2014/main" id="{8CB3C556-7055-4F40-809E-28D17117E80D}"/>
              </a:ext>
            </a:extLst>
          </p:cNvPr>
          <p:cNvSpPr/>
          <p:nvPr/>
        </p:nvSpPr>
        <p:spPr>
          <a:xfrm rot="2100000">
            <a:off x="5435818" y="3121860"/>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7" name="任意多边形 44">
            <a:extLst>
              <a:ext uri="{FF2B5EF4-FFF2-40B4-BE49-F238E27FC236}">
                <a16:creationId xmlns:a16="http://schemas.microsoft.com/office/drawing/2014/main" id="{B0F00460-9431-48C6-B121-F48D196C626E}"/>
              </a:ext>
            </a:extLst>
          </p:cNvPr>
          <p:cNvSpPr/>
          <p:nvPr/>
        </p:nvSpPr>
        <p:spPr>
          <a:xfrm rot="1560000">
            <a:off x="5680493" y="3205797"/>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8" name="任意多边形 45">
            <a:extLst>
              <a:ext uri="{FF2B5EF4-FFF2-40B4-BE49-F238E27FC236}">
                <a16:creationId xmlns:a16="http://schemas.microsoft.com/office/drawing/2014/main" id="{B6B37514-E24A-4AEC-8353-AFD95FE72372}"/>
              </a:ext>
            </a:extLst>
          </p:cNvPr>
          <p:cNvSpPr/>
          <p:nvPr/>
        </p:nvSpPr>
        <p:spPr>
          <a:xfrm rot="3600000">
            <a:off x="6403797" y="3261163"/>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69" name="任意多边形 46">
            <a:extLst>
              <a:ext uri="{FF2B5EF4-FFF2-40B4-BE49-F238E27FC236}">
                <a16:creationId xmlns:a16="http://schemas.microsoft.com/office/drawing/2014/main" id="{658880CA-97F0-4C0F-AAD0-CFB685162209}"/>
              </a:ext>
            </a:extLst>
          </p:cNvPr>
          <p:cNvSpPr/>
          <p:nvPr/>
        </p:nvSpPr>
        <p:spPr>
          <a:xfrm rot="9000000">
            <a:off x="6325216" y="3056836"/>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0" name="任意多边形 47">
            <a:extLst>
              <a:ext uri="{FF2B5EF4-FFF2-40B4-BE49-F238E27FC236}">
                <a16:creationId xmlns:a16="http://schemas.microsoft.com/office/drawing/2014/main" id="{2293A2CD-1FF7-4261-89A3-48F1699111E8}"/>
              </a:ext>
            </a:extLst>
          </p:cNvPr>
          <p:cNvSpPr/>
          <p:nvPr/>
        </p:nvSpPr>
        <p:spPr>
          <a:xfrm rot="9000000">
            <a:off x="6657400" y="3206856"/>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1" name="任意多边形 48">
            <a:extLst>
              <a:ext uri="{FF2B5EF4-FFF2-40B4-BE49-F238E27FC236}">
                <a16:creationId xmlns:a16="http://schemas.microsoft.com/office/drawing/2014/main" id="{5BE603BB-E8B2-4D6A-A726-C6631F1CBB44}"/>
              </a:ext>
            </a:extLst>
          </p:cNvPr>
          <p:cNvSpPr/>
          <p:nvPr/>
        </p:nvSpPr>
        <p:spPr>
          <a:xfrm rot="9000000">
            <a:off x="6635969" y="2988971"/>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2" name="任意多边形 49">
            <a:extLst>
              <a:ext uri="{FF2B5EF4-FFF2-40B4-BE49-F238E27FC236}">
                <a16:creationId xmlns:a16="http://schemas.microsoft.com/office/drawing/2014/main" id="{98AA3313-FAEE-4F5E-9F97-08BB6FD19AD6}"/>
              </a:ext>
            </a:extLst>
          </p:cNvPr>
          <p:cNvSpPr/>
          <p:nvPr/>
        </p:nvSpPr>
        <p:spPr>
          <a:xfrm rot="1560000">
            <a:off x="6030467" y="3034839"/>
            <a:ext cx="27000" cy="270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3" name="任意多边形 50">
            <a:extLst>
              <a:ext uri="{FF2B5EF4-FFF2-40B4-BE49-F238E27FC236}">
                <a16:creationId xmlns:a16="http://schemas.microsoft.com/office/drawing/2014/main" id="{47DC176B-B77E-49A5-81D2-59E20221D0BA}"/>
              </a:ext>
            </a:extLst>
          </p:cNvPr>
          <p:cNvSpPr/>
          <p:nvPr/>
        </p:nvSpPr>
        <p:spPr>
          <a:xfrm rot="1560000">
            <a:off x="6262379" y="2958430"/>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4" name="任意多边形 51">
            <a:extLst>
              <a:ext uri="{FF2B5EF4-FFF2-40B4-BE49-F238E27FC236}">
                <a16:creationId xmlns:a16="http://schemas.microsoft.com/office/drawing/2014/main" id="{2A6F0366-53FC-4F33-A14A-B0C0A52E4B74}"/>
              </a:ext>
            </a:extLst>
          </p:cNvPr>
          <p:cNvSpPr/>
          <p:nvPr/>
        </p:nvSpPr>
        <p:spPr>
          <a:xfrm rot="1560000">
            <a:off x="6380251" y="2906638"/>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5" name="任意多边形 52">
            <a:extLst>
              <a:ext uri="{FF2B5EF4-FFF2-40B4-BE49-F238E27FC236}">
                <a16:creationId xmlns:a16="http://schemas.microsoft.com/office/drawing/2014/main" id="{C5107758-6C2E-40E8-8900-FCD635A98EE1}"/>
              </a:ext>
            </a:extLst>
          </p:cNvPr>
          <p:cNvSpPr/>
          <p:nvPr/>
        </p:nvSpPr>
        <p:spPr>
          <a:xfrm rot="1560000">
            <a:off x="6394539" y="3160241"/>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6" name="任意多边形 53">
            <a:extLst>
              <a:ext uri="{FF2B5EF4-FFF2-40B4-BE49-F238E27FC236}">
                <a16:creationId xmlns:a16="http://schemas.microsoft.com/office/drawing/2014/main" id="{4735BBC1-30F4-43D7-B6A3-269AF4315F9C}"/>
              </a:ext>
            </a:extLst>
          </p:cNvPr>
          <p:cNvSpPr/>
          <p:nvPr/>
        </p:nvSpPr>
        <p:spPr>
          <a:xfrm rot="1560000">
            <a:off x="6399896" y="3094161"/>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7" name="任意多边形 54">
            <a:extLst>
              <a:ext uri="{FF2B5EF4-FFF2-40B4-BE49-F238E27FC236}">
                <a16:creationId xmlns:a16="http://schemas.microsoft.com/office/drawing/2014/main" id="{14C47C0A-92FE-4CAE-A9BC-062F80AF64BE}"/>
              </a:ext>
            </a:extLst>
          </p:cNvPr>
          <p:cNvSpPr/>
          <p:nvPr/>
        </p:nvSpPr>
        <p:spPr>
          <a:xfrm rot="1560000">
            <a:off x="6567775" y="3115593"/>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8" name="任意多边形 56">
            <a:extLst>
              <a:ext uri="{FF2B5EF4-FFF2-40B4-BE49-F238E27FC236}">
                <a16:creationId xmlns:a16="http://schemas.microsoft.com/office/drawing/2014/main" id="{F8C1FDB1-4603-4565-881D-15D5CD1AFD2B}"/>
              </a:ext>
            </a:extLst>
          </p:cNvPr>
          <p:cNvSpPr/>
          <p:nvPr/>
        </p:nvSpPr>
        <p:spPr>
          <a:xfrm rot="1560000">
            <a:off x="6624925" y="3112020"/>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79" name="任意多边形 57">
            <a:extLst>
              <a:ext uri="{FF2B5EF4-FFF2-40B4-BE49-F238E27FC236}">
                <a16:creationId xmlns:a16="http://schemas.microsoft.com/office/drawing/2014/main" id="{3F11D44D-083E-4B8E-8CD6-B13F8A6935C2}"/>
              </a:ext>
            </a:extLst>
          </p:cNvPr>
          <p:cNvSpPr/>
          <p:nvPr/>
        </p:nvSpPr>
        <p:spPr>
          <a:xfrm rot="1560000">
            <a:off x="6630283" y="3158455"/>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0" name="任意多边形 58">
            <a:extLst>
              <a:ext uri="{FF2B5EF4-FFF2-40B4-BE49-F238E27FC236}">
                <a16:creationId xmlns:a16="http://schemas.microsoft.com/office/drawing/2014/main" id="{2DAFB601-74D4-48AD-A182-649046A84B85}"/>
              </a:ext>
            </a:extLst>
          </p:cNvPr>
          <p:cNvSpPr/>
          <p:nvPr/>
        </p:nvSpPr>
        <p:spPr>
          <a:xfrm rot="1560000">
            <a:off x="6657072" y="3019152"/>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1" name="任意多边形 59">
            <a:extLst>
              <a:ext uri="{FF2B5EF4-FFF2-40B4-BE49-F238E27FC236}">
                <a16:creationId xmlns:a16="http://schemas.microsoft.com/office/drawing/2014/main" id="{D2540CB5-00AE-4325-88A8-5F04B6C4F0BB}"/>
              </a:ext>
            </a:extLst>
          </p:cNvPr>
          <p:cNvSpPr/>
          <p:nvPr/>
        </p:nvSpPr>
        <p:spPr>
          <a:xfrm rot="9000000">
            <a:off x="6132335" y="2965753"/>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2" name="任意多边形 60">
            <a:extLst>
              <a:ext uri="{FF2B5EF4-FFF2-40B4-BE49-F238E27FC236}">
                <a16:creationId xmlns:a16="http://schemas.microsoft.com/office/drawing/2014/main" id="{AE6075B7-7724-4E14-9FF0-CC690236DA76}"/>
              </a:ext>
            </a:extLst>
          </p:cNvPr>
          <p:cNvSpPr/>
          <p:nvPr/>
        </p:nvSpPr>
        <p:spPr>
          <a:xfrm rot="1560000">
            <a:off x="5612298" y="3190602"/>
            <a:ext cx="8100" cy="81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3" name="任意多边形 61">
            <a:extLst>
              <a:ext uri="{FF2B5EF4-FFF2-40B4-BE49-F238E27FC236}">
                <a16:creationId xmlns:a16="http://schemas.microsoft.com/office/drawing/2014/main" id="{166163AE-A80D-4556-A966-9CE332AC2920}"/>
              </a:ext>
            </a:extLst>
          </p:cNvPr>
          <p:cNvSpPr/>
          <p:nvPr/>
        </p:nvSpPr>
        <p:spPr>
          <a:xfrm rot="2100000">
            <a:off x="5667991" y="3093286"/>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4" name="任意多边形 62">
            <a:extLst>
              <a:ext uri="{FF2B5EF4-FFF2-40B4-BE49-F238E27FC236}">
                <a16:creationId xmlns:a16="http://schemas.microsoft.com/office/drawing/2014/main" id="{27DEBA0C-FFC9-42DF-9047-0725054C55CE}"/>
              </a:ext>
            </a:extLst>
          </p:cNvPr>
          <p:cNvSpPr/>
          <p:nvPr/>
        </p:nvSpPr>
        <p:spPr>
          <a:xfrm rot="2880000">
            <a:off x="6339502" y="2854713"/>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5" name="任意多边形 63">
            <a:extLst>
              <a:ext uri="{FF2B5EF4-FFF2-40B4-BE49-F238E27FC236}">
                <a16:creationId xmlns:a16="http://schemas.microsoft.com/office/drawing/2014/main" id="{DD5E3D58-7BF9-4D66-94BD-CD9A73302B97}"/>
              </a:ext>
            </a:extLst>
          </p:cNvPr>
          <p:cNvSpPr/>
          <p:nvPr/>
        </p:nvSpPr>
        <p:spPr>
          <a:xfrm rot="2100000">
            <a:off x="6239490" y="2887903"/>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6" name="任意多边形 64">
            <a:extLst>
              <a:ext uri="{FF2B5EF4-FFF2-40B4-BE49-F238E27FC236}">
                <a16:creationId xmlns:a16="http://schemas.microsoft.com/office/drawing/2014/main" id="{945E1C7A-5873-4944-8CD5-722D0645E807}"/>
              </a:ext>
            </a:extLst>
          </p:cNvPr>
          <p:cNvSpPr/>
          <p:nvPr/>
        </p:nvSpPr>
        <p:spPr>
          <a:xfrm rot="3600000">
            <a:off x="5401886" y="2936123"/>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7" name="任意多边形 65">
            <a:extLst>
              <a:ext uri="{FF2B5EF4-FFF2-40B4-BE49-F238E27FC236}">
                <a16:creationId xmlns:a16="http://schemas.microsoft.com/office/drawing/2014/main" id="{8C26D88D-3A95-4D87-9B43-27E7480684EA}"/>
              </a:ext>
            </a:extLst>
          </p:cNvPr>
          <p:cNvSpPr/>
          <p:nvPr/>
        </p:nvSpPr>
        <p:spPr>
          <a:xfrm rot="1560000">
            <a:off x="5223292" y="3011132"/>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75000"/>
                    <a:lumOff val="25000"/>
                    <a:alpha val="0"/>
                  </a:schemeClr>
                </a:gs>
                <a:gs pos="47000">
                  <a:schemeClr val="tx1">
                    <a:lumMod val="75000"/>
                    <a:lumOff val="25000"/>
                  </a:schemeClr>
                </a:gs>
                <a:gs pos="100000">
                  <a:schemeClr val="tx1">
                    <a:lumMod val="75000"/>
                    <a:lumOff val="25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88" name="任意多边形 66">
            <a:extLst>
              <a:ext uri="{FF2B5EF4-FFF2-40B4-BE49-F238E27FC236}">
                <a16:creationId xmlns:a16="http://schemas.microsoft.com/office/drawing/2014/main" id="{D8491737-41AE-4B3C-A899-D9ADAD359E54}"/>
              </a:ext>
            </a:extLst>
          </p:cNvPr>
          <p:cNvSpPr/>
          <p:nvPr/>
        </p:nvSpPr>
        <p:spPr>
          <a:xfrm rot="1560000">
            <a:off x="5350093" y="3057030"/>
            <a:ext cx="13500" cy="13500"/>
          </a:xfrm>
          <a:custGeom>
            <a:avLst/>
            <a:gdLst>
              <a:gd name="connsiteX0" fmla="*/ 0 w 165100"/>
              <a:gd name="connsiteY0" fmla="*/ 31750 h 31750"/>
              <a:gd name="connsiteX1" fmla="*/ 114300 w 165100"/>
              <a:gd name="connsiteY1" fmla="*/ 12700 h 31750"/>
              <a:gd name="connsiteX2" fmla="*/ 165100 w 165100"/>
              <a:gd name="connsiteY2" fmla="*/ 0 h 31750"/>
            </a:gdLst>
            <a:ahLst/>
            <a:cxnLst>
              <a:cxn ang="0">
                <a:pos x="connsiteX0" y="connsiteY0"/>
              </a:cxn>
              <a:cxn ang="0">
                <a:pos x="connsiteX1" y="connsiteY1"/>
              </a:cxn>
              <a:cxn ang="0">
                <a:pos x="connsiteX2" y="connsiteY2"/>
              </a:cxn>
            </a:cxnLst>
            <a:rect l="l" t="t" r="r" b="b"/>
            <a:pathLst>
              <a:path w="165100" h="31750">
                <a:moveTo>
                  <a:pt x="0" y="31750"/>
                </a:moveTo>
                <a:lnTo>
                  <a:pt x="114300" y="12700"/>
                </a:lnTo>
                <a:cubicBezTo>
                  <a:pt x="141817" y="7408"/>
                  <a:pt x="153458" y="3704"/>
                  <a:pt x="165100" y="0"/>
                </a:cubicBezTo>
              </a:path>
            </a:pathLst>
          </a:custGeom>
          <a:solidFill>
            <a:schemeClr val="bg1">
              <a:lumMod val="95000"/>
            </a:schemeClr>
          </a:solidFill>
          <a:ln w="19050" cap="rnd">
            <a:gradFill>
              <a:gsLst>
                <a:gs pos="0">
                  <a:schemeClr val="tx1">
                    <a:lumMod val="50000"/>
                    <a:lumOff val="50000"/>
                    <a:alpha val="0"/>
                  </a:schemeClr>
                </a:gs>
                <a:gs pos="47000">
                  <a:schemeClr val="tx1">
                    <a:lumMod val="65000"/>
                    <a:lumOff val="35000"/>
                  </a:schemeClr>
                </a:gs>
                <a:gs pos="100000">
                  <a:schemeClr val="tx1">
                    <a:lumMod val="50000"/>
                    <a:lumOff val="50000"/>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grpSp>
        <p:nvGrpSpPr>
          <p:cNvPr id="90" name="组合 89">
            <a:extLst>
              <a:ext uri="{FF2B5EF4-FFF2-40B4-BE49-F238E27FC236}">
                <a16:creationId xmlns:a16="http://schemas.microsoft.com/office/drawing/2014/main" id="{1018CB1A-9661-4A82-937F-B3AF46C241B2}"/>
              </a:ext>
            </a:extLst>
          </p:cNvPr>
          <p:cNvGrpSpPr/>
          <p:nvPr/>
        </p:nvGrpSpPr>
        <p:grpSpPr>
          <a:xfrm>
            <a:off x="0" y="3882312"/>
            <a:ext cx="12192000" cy="3882312"/>
            <a:chOff x="0" y="3882312"/>
            <a:chExt cx="12192000" cy="3882312"/>
          </a:xfrm>
        </p:grpSpPr>
        <p:sp>
          <p:nvSpPr>
            <p:cNvPr id="91" name="矩形 90">
              <a:extLst>
                <a:ext uri="{FF2B5EF4-FFF2-40B4-BE49-F238E27FC236}">
                  <a16:creationId xmlns:a16="http://schemas.microsoft.com/office/drawing/2014/main" id="{DFCE831C-5E76-4D56-B673-73DE94130365}"/>
                </a:ext>
              </a:extLst>
            </p:cNvPr>
            <p:cNvSpPr/>
            <p:nvPr/>
          </p:nvSpPr>
          <p:spPr>
            <a:xfrm>
              <a:off x="0" y="3882312"/>
              <a:ext cx="12192000" cy="3882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星形: 五角 91">
              <a:extLst>
                <a:ext uri="{FF2B5EF4-FFF2-40B4-BE49-F238E27FC236}">
                  <a16:creationId xmlns:a16="http://schemas.microsoft.com/office/drawing/2014/main" id="{2D32CBD3-1BC5-47BB-AB33-921D4207D1EB}"/>
                </a:ext>
              </a:extLst>
            </p:cNvPr>
            <p:cNvSpPr/>
            <p:nvPr/>
          </p:nvSpPr>
          <p:spPr>
            <a:xfrm>
              <a:off x="8212229" y="4151136"/>
              <a:ext cx="342036" cy="342036"/>
            </a:xfrm>
            <a:prstGeom prst="star5">
              <a:avLst/>
            </a:prstGeom>
            <a:solidFill>
              <a:srgbClr val="CE92B3"/>
            </a:solidFill>
            <a:ln>
              <a:solidFill>
                <a:srgbClr val="CE92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星形: 五角 92">
              <a:extLst>
                <a:ext uri="{FF2B5EF4-FFF2-40B4-BE49-F238E27FC236}">
                  <a16:creationId xmlns:a16="http://schemas.microsoft.com/office/drawing/2014/main" id="{8F57DFF5-FFF9-4742-9C29-4659412F14BC}"/>
                </a:ext>
              </a:extLst>
            </p:cNvPr>
            <p:cNvSpPr/>
            <p:nvPr/>
          </p:nvSpPr>
          <p:spPr>
            <a:xfrm>
              <a:off x="8902929" y="4552828"/>
              <a:ext cx="204161" cy="204160"/>
            </a:xfrm>
            <a:prstGeom prst="star5">
              <a:avLst/>
            </a:prstGeom>
            <a:solidFill>
              <a:srgbClr val="B28C94"/>
            </a:solidFill>
            <a:ln>
              <a:solidFill>
                <a:srgbClr val="B28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星形: 五角 93">
              <a:extLst>
                <a:ext uri="{FF2B5EF4-FFF2-40B4-BE49-F238E27FC236}">
                  <a16:creationId xmlns:a16="http://schemas.microsoft.com/office/drawing/2014/main" id="{07CF2A53-54F3-41CD-AAE0-1204A0320222}"/>
                </a:ext>
              </a:extLst>
            </p:cNvPr>
            <p:cNvSpPr/>
            <p:nvPr/>
          </p:nvSpPr>
          <p:spPr>
            <a:xfrm>
              <a:off x="8629831" y="4940582"/>
              <a:ext cx="153216" cy="153216"/>
            </a:xfrm>
            <a:prstGeom prst="star5">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2C9B9E5A-718A-45C5-AC75-CDCDE3028A77}"/>
                </a:ext>
              </a:extLst>
            </p:cNvPr>
            <p:cNvSpPr/>
            <p:nvPr/>
          </p:nvSpPr>
          <p:spPr>
            <a:xfrm>
              <a:off x="5716186" y="6447759"/>
              <a:ext cx="76156" cy="76156"/>
            </a:xfrm>
            <a:prstGeom prst="ellipse">
              <a:avLst/>
            </a:prstGeom>
            <a:solidFill>
              <a:srgbClr val="CE92B3"/>
            </a:solidFill>
            <a:ln w="28575">
              <a:solidFill>
                <a:srgbClr val="CE92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a:extLst>
                <a:ext uri="{FF2B5EF4-FFF2-40B4-BE49-F238E27FC236}">
                  <a16:creationId xmlns:a16="http://schemas.microsoft.com/office/drawing/2014/main" id="{954B9695-49BB-46C6-8F4F-EBEE5E6B5D17}"/>
                </a:ext>
              </a:extLst>
            </p:cNvPr>
            <p:cNvSpPr/>
            <p:nvPr/>
          </p:nvSpPr>
          <p:spPr>
            <a:xfrm>
              <a:off x="5944010" y="6447759"/>
              <a:ext cx="76156" cy="76156"/>
            </a:xfrm>
            <a:prstGeom prst="ellipse">
              <a:avLst/>
            </a:prstGeom>
            <a:solidFill>
              <a:srgbClr val="CE92B3"/>
            </a:solidFill>
            <a:ln w="28575">
              <a:solidFill>
                <a:srgbClr val="CE92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a:extLst>
                <a:ext uri="{FF2B5EF4-FFF2-40B4-BE49-F238E27FC236}">
                  <a16:creationId xmlns:a16="http://schemas.microsoft.com/office/drawing/2014/main" id="{D6B3F877-A9B3-41C5-9DD1-3115AF68135C}"/>
                </a:ext>
              </a:extLst>
            </p:cNvPr>
            <p:cNvSpPr/>
            <p:nvPr/>
          </p:nvSpPr>
          <p:spPr>
            <a:xfrm>
              <a:off x="6171834" y="6447759"/>
              <a:ext cx="76156" cy="76156"/>
            </a:xfrm>
            <a:prstGeom prst="ellipse">
              <a:avLst/>
            </a:prstGeom>
            <a:solidFill>
              <a:srgbClr val="CE92B3"/>
            </a:solidFill>
            <a:ln w="28575">
              <a:solidFill>
                <a:srgbClr val="CE92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椭圆 97">
              <a:extLst>
                <a:ext uri="{FF2B5EF4-FFF2-40B4-BE49-F238E27FC236}">
                  <a16:creationId xmlns:a16="http://schemas.microsoft.com/office/drawing/2014/main" id="{23C862F7-7368-493C-A76C-7E5E1F384BE9}"/>
                </a:ext>
              </a:extLst>
            </p:cNvPr>
            <p:cNvSpPr/>
            <p:nvPr/>
          </p:nvSpPr>
          <p:spPr>
            <a:xfrm>
              <a:off x="6399658" y="6447759"/>
              <a:ext cx="76156" cy="76156"/>
            </a:xfrm>
            <a:prstGeom prst="ellipse">
              <a:avLst/>
            </a:prstGeom>
            <a:solidFill>
              <a:srgbClr val="CE92B3"/>
            </a:solidFill>
            <a:ln w="28575">
              <a:solidFill>
                <a:srgbClr val="CE92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矩形 98">
              <a:extLst>
                <a:ext uri="{FF2B5EF4-FFF2-40B4-BE49-F238E27FC236}">
                  <a16:creationId xmlns:a16="http://schemas.microsoft.com/office/drawing/2014/main" id="{408BF6C0-4847-4E50-BF58-06AD5468B1A3}"/>
                </a:ext>
              </a:extLst>
            </p:cNvPr>
            <p:cNvSpPr/>
            <p:nvPr/>
          </p:nvSpPr>
          <p:spPr>
            <a:xfrm>
              <a:off x="0" y="5693634"/>
              <a:ext cx="7920000" cy="92619"/>
            </a:xfrm>
            <a:prstGeom prst="rect">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B28C94"/>
                </a:solidFill>
              </a:endParaRPr>
            </a:p>
          </p:txBody>
        </p:sp>
        <p:sp>
          <p:nvSpPr>
            <p:cNvPr id="100" name="文本框 99">
              <a:extLst>
                <a:ext uri="{FF2B5EF4-FFF2-40B4-BE49-F238E27FC236}">
                  <a16:creationId xmlns:a16="http://schemas.microsoft.com/office/drawing/2014/main" id="{71863E0B-8A9C-4D94-8D70-D0333DF5983D}"/>
                </a:ext>
              </a:extLst>
            </p:cNvPr>
            <p:cNvSpPr txBox="1"/>
            <p:nvPr/>
          </p:nvSpPr>
          <p:spPr>
            <a:xfrm>
              <a:off x="3979772" y="4370523"/>
              <a:ext cx="4232457" cy="1446550"/>
            </a:xfrm>
            <a:prstGeom prst="rect">
              <a:avLst/>
            </a:prstGeom>
            <a:noFill/>
          </p:spPr>
          <p:txBody>
            <a:bodyPr wrap="square" rtlCol="0">
              <a:spAutoFit/>
            </a:bodyPr>
            <a:lstStyle/>
            <a:p>
              <a:pPr algn="ctr"/>
              <a:r>
                <a:rPr lang="en-US" altLang="zh-CN" sz="8800" b="1" kern="100" spc="-150" dirty="0">
                  <a:solidFill>
                    <a:srgbClr val="B28C94"/>
                  </a:solidFill>
                  <a:latin typeface="Ink Free" panose="03080402000500000000" pitchFamily="66" charset="0"/>
                  <a:ea typeface="微软雅黑" panose="020B0503020204020204" pitchFamily="34" charset="-122"/>
                </a:rPr>
                <a:t>Q &amp; A</a:t>
              </a:r>
              <a:endParaRPr lang="zh-CN" altLang="en-US" sz="8800" b="1" kern="100" spc="-150" dirty="0">
                <a:solidFill>
                  <a:srgbClr val="B28C94"/>
                </a:solidFill>
                <a:latin typeface="Ink Free" panose="03080402000500000000" pitchFamily="66" charset="0"/>
                <a:ea typeface="微软雅黑" panose="020B0503020204020204" pitchFamily="34" charset="-122"/>
              </a:endParaRPr>
            </a:p>
          </p:txBody>
        </p:sp>
      </p:grpSp>
    </p:spTree>
    <p:extLst>
      <p:ext uri="{BB962C8B-B14F-4D97-AF65-F5344CB8AC3E}">
        <p14:creationId xmlns:p14="http://schemas.microsoft.com/office/powerpoint/2010/main" val="197882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withEffect">
                                  <p:stCondLst>
                                    <p:cond delay="0"/>
                                  </p:stCondLst>
                                  <p:childTnLst>
                                    <p:animEffect transition="out" filter="wipe(right)">
                                      <p:cBhvr>
                                        <p:cTn id="6" dur="750"/>
                                        <p:tgtEl>
                                          <p:spTgt spid="18"/>
                                        </p:tgtEl>
                                      </p:cBhvr>
                                    </p:animEffect>
                                    <p:set>
                                      <p:cBhvr>
                                        <p:cTn id="7" dur="1" fill="hold">
                                          <p:stCondLst>
                                            <p:cond delay="749"/>
                                          </p:stCondLst>
                                        </p:cTn>
                                        <p:tgtEl>
                                          <p:spTgt spid="18"/>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childTnLst>
                                </p:cTn>
                              </p:par>
                              <p:par>
                                <p:cTn id="10" presetID="42" presetClass="path" presetSubtype="0" decel="100000" fill="hold" nodeType="withEffect">
                                  <p:stCondLst>
                                    <p:cond delay="0"/>
                                  </p:stCondLst>
                                  <p:childTnLst>
                                    <p:animMotion origin="layout" path="M -4.16667E-7 -2.96296E-6 L -0.00755 0.01343 " pathEditMode="relative" rAng="0" ptsTypes="AA">
                                      <p:cBhvr>
                                        <p:cTn id="11" dur="250" spd="-100000" fill="hold"/>
                                        <p:tgtEl>
                                          <p:spTgt spid="29"/>
                                        </p:tgtEl>
                                        <p:attrNameLst>
                                          <p:attrName>ppt_x</p:attrName>
                                          <p:attrName>ppt_y</p:attrName>
                                        </p:attrNameLst>
                                      </p:cBhvr>
                                      <p:rCtr x="-378" y="671"/>
                                    </p:animMotion>
                                  </p:childTnLst>
                                </p:cTn>
                              </p:par>
                              <p:par>
                                <p:cTn id="12" presetID="1"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42" presetClass="path" presetSubtype="0" decel="100000" fill="hold" nodeType="withEffect">
                                  <p:stCondLst>
                                    <p:cond delay="0"/>
                                  </p:stCondLst>
                                  <p:childTnLst>
                                    <p:animMotion origin="layout" path="M -3.125E-6 -2.96296E-6 L -0.00833 -0.0074 " pathEditMode="relative" rAng="0" ptsTypes="AA">
                                      <p:cBhvr>
                                        <p:cTn id="15" dur="250" spd="-100000" fill="hold"/>
                                        <p:tgtEl>
                                          <p:spTgt spid="32"/>
                                        </p:tgtEl>
                                        <p:attrNameLst>
                                          <p:attrName>ppt_x</p:attrName>
                                          <p:attrName>ppt_y</p:attrName>
                                        </p:attrNameLst>
                                      </p:cBhvr>
                                      <p:rCtr x="-417" y="-370"/>
                                    </p:animMotion>
                                  </p:childTnLst>
                                </p:cTn>
                              </p:par>
                              <p:par>
                                <p:cTn id="16" presetID="1"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par>
                                <p:cTn id="18" presetID="42" presetClass="path" presetSubtype="0" decel="100000" fill="hold" nodeType="withEffect">
                                  <p:stCondLst>
                                    <p:cond delay="0"/>
                                  </p:stCondLst>
                                  <p:childTnLst>
                                    <p:animMotion origin="layout" path="M 6.25E-7 2.96296E-6 L -0.00742 -0.0007 " pathEditMode="relative" rAng="0" ptsTypes="AA">
                                      <p:cBhvr>
                                        <p:cTn id="19" dur="250" spd="-100000" fill="hold"/>
                                        <p:tgtEl>
                                          <p:spTgt spid="33"/>
                                        </p:tgtEl>
                                        <p:attrNameLst>
                                          <p:attrName>ppt_x</p:attrName>
                                          <p:attrName>ppt_y</p:attrName>
                                        </p:attrNameLst>
                                      </p:cBhvr>
                                      <p:rCtr x="-378" y="-46"/>
                                    </p:animMotion>
                                  </p:childTnLst>
                                </p:cTn>
                              </p:par>
                              <p:par>
                                <p:cTn id="20" presetID="1" presetClass="entr" presetSubtype="0" fill="hold" nodeType="withEffect">
                                  <p:stCondLst>
                                    <p:cond delay="100"/>
                                  </p:stCondLst>
                                  <p:childTnLst>
                                    <p:set>
                                      <p:cBhvr>
                                        <p:cTn id="21" dur="1" fill="hold">
                                          <p:stCondLst>
                                            <p:cond delay="0"/>
                                          </p:stCondLst>
                                        </p:cTn>
                                        <p:tgtEl>
                                          <p:spTgt spid="70"/>
                                        </p:tgtEl>
                                        <p:attrNameLst>
                                          <p:attrName>style.visibility</p:attrName>
                                        </p:attrNameLst>
                                      </p:cBhvr>
                                      <p:to>
                                        <p:strVal val="visible"/>
                                      </p:to>
                                    </p:set>
                                  </p:childTnLst>
                                </p:cTn>
                              </p:par>
                              <p:par>
                                <p:cTn id="22" presetID="42" presetClass="path" presetSubtype="0" decel="100000" fill="hold" nodeType="withEffect">
                                  <p:stCondLst>
                                    <p:cond delay="100"/>
                                  </p:stCondLst>
                                  <p:childTnLst>
                                    <p:animMotion origin="layout" path="M -4.58333E-6 1.48148E-6 L -0.00612 -0.00093 " pathEditMode="relative" rAng="0" ptsTypes="AA">
                                      <p:cBhvr>
                                        <p:cTn id="23" dur="250" spd="-100000" fill="hold"/>
                                        <p:tgtEl>
                                          <p:spTgt spid="70"/>
                                        </p:tgtEl>
                                        <p:attrNameLst>
                                          <p:attrName>ppt_x</p:attrName>
                                          <p:attrName>ppt_y</p:attrName>
                                        </p:attrNameLst>
                                      </p:cBhvr>
                                      <p:rCtr x="-313" y="-46"/>
                                    </p:animMotion>
                                  </p:childTnLst>
                                </p:cTn>
                              </p:par>
                              <p:par>
                                <p:cTn id="24" presetID="1" presetClass="entr" presetSubtype="0" fill="hold" nodeType="withEffect">
                                  <p:stCondLst>
                                    <p:cond delay="100"/>
                                  </p:stCondLst>
                                  <p:childTnLst>
                                    <p:set>
                                      <p:cBhvr>
                                        <p:cTn id="25" dur="1" fill="hold">
                                          <p:stCondLst>
                                            <p:cond delay="0"/>
                                          </p:stCondLst>
                                        </p:cTn>
                                        <p:tgtEl>
                                          <p:spTgt spid="36"/>
                                        </p:tgtEl>
                                        <p:attrNameLst>
                                          <p:attrName>style.visibility</p:attrName>
                                        </p:attrNameLst>
                                      </p:cBhvr>
                                      <p:to>
                                        <p:strVal val="visible"/>
                                      </p:to>
                                    </p:set>
                                  </p:childTnLst>
                                </p:cTn>
                              </p:par>
                              <p:par>
                                <p:cTn id="26" presetID="42" presetClass="path" presetSubtype="0" decel="100000" fill="hold" nodeType="withEffect">
                                  <p:stCondLst>
                                    <p:cond delay="100"/>
                                  </p:stCondLst>
                                  <p:childTnLst>
                                    <p:animMotion origin="layout" path="M -4.79167E-6 1.11111E-6 L -0.00364 0.00717 " pathEditMode="relative" rAng="0" ptsTypes="AA">
                                      <p:cBhvr>
                                        <p:cTn id="27" dur="250" spd="-100000" fill="hold"/>
                                        <p:tgtEl>
                                          <p:spTgt spid="36"/>
                                        </p:tgtEl>
                                        <p:attrNameLst>
                                          <p:attrName>ppt_x</p:attrName>
                                          <p:attrName>ppt_y</p:attrName>
                                        </p:attrNameLst>
                                      </p:cBhvr>
                                      <p:rCtr x="-182" y="347"/>
                                    </p:animMotion>
                                  </p:childTnLst>
                                </p:cTn>
                              </p:par>
                              <p:par>
                                <p:cTn id="28" presetID="1" presetClass="entr" presetSubtype="0" fill="hold" nodeType="withEffect">
                                  <p:stCondLst>
                                    <p:cond delay="100"/>
                                  </p:stCondLst>
                                  <p:childTnLst>
                                    <p:set>
                                      <p:cBhvr>
                                        <p:cTn id="29" dur="1" fill="hold">
                                          <p:stCondLst>
                                            <p:cond delay="0"/>
                                          </p:stCondLst>
                                        </p:cTn>
                                        <p:tgtEl>
                                          <p:spTgt spid="80"/>
                                        </p:tgtEl>
                                        <p:attrNameLst>
                                          <p:attrName>style.visibility</p:attrName>
                                        </p:attrNameLst>
                                      </p:cBhvr>
                                      <p:to>
                                        <p:strVal val="visible"/>
                                      </p:to>
                                    </p:set>
                                  </p:childTnLst>
                                </p:cTn>
                              </p:par>
                              <p:par>
                                <p:cTn id="30" presetID="42" presetClass="path" presetSubtype="0" decel="100000" fill="hold" nodeType="withEffect">
                                  <p:stCondLst>
                                    <p:cond delay="100"/>
                                  </p:stCondLst>
                                  <p:childTnLst>
                                    <p:animMotion origin="layout" path="M -4.16667E-6 -7.40741E-7 L 0.00066 0.00602 " pathEditMode="relative" rAng="0" ptsTypes="AA">
                                      <p:cBhvr>
                                        <p:cTn id="31" dur="250" spd="-100000" fill="hold"/>
                                        <p:tgtEl>
                                          <p:spTgt spid="80"/>
                                        </p:tgtEl>
                                        <p:attrNameLst>
                                          <p:attrName>ppt_x</p:attrName>
                                          <p:attrName>ppt_y</p:attrName>
                                        </p:attrNameLst>
                                      </p:cBhvr>
                                      <p:rCtr x="26" y="301"/>
                                    </p:animMotion>
                                  </p:childTnLst>
                                </p:cTn>
                              </p:par>
                              <p:par>
                                <p:cTn id="32" presetID="1" presetClass="entr" presetSubtype="0" fill="hold" nodeType="withEffect">
                                  <p:stCondLst>
                                    <p:cond delay="200"/>
                                  </p:stCondLst>
                                  <p:childTnLst>
                                    <p:set>
                                      <p:cBhvr>
                                        <p:cTn id="33" dur="1" fill="hold">
                                          <p:stCondLst>
                                            <p:cond delay="0"/>
                                          </p:stCondLst>
                                        </p:cTn>
                                        <p:tgtEl>
                                          <p:spTgt spid="71"/>
                                        </p:tgtEl>
                                        <p:attrNameLst>
                                          <p:attrName>style.visibility</p:attrName>
                                        </p:attrNameLst>
                                      </p:cBhvr>
                                      <p:to>
                                        <p:strVal val="visible"/>
                                      </p:to>
                                    </p:set>
                                  </p:childTnLst>
                                </p:cTn>
                              </p:par>
                              <p:par>
                                <p:cTn id="34" presetID="42" presetClass="path" presetSubtype="0" decel="100000" fill="hold" nodeType="withEffect">
                                  <p:stCondLst>
                                    <p:cond delay="200"/>
                                  </p:stCondLst>
                                  <p:childTnLst>
                                    <p:animMotion origin="layout" path="M -1.66667E-6 4.44444E-6 L 0.00065 0.00601 " pathEditMode="relative" rAng="0" ptsTypes="AA">
                                      <p:cBhvr>
                                        <p:cTn id="35" dur="250" spd="-100000" fill="hold"/>
                                        <p:tgtEl>
                                          <p:spTgt spid="71"/>
                                        </p:tgtEl>
                                        <p:attrNameLst>
                                          <p:attrName>ppt_x</p:attrName>
                                          <p:attrName>ppt_y</p:attrName>
                                        </p:attrNameLst>
                                      </p:cBhvr>
                                      <p:rCtr x="26" y="301"/>
                                    </p:animMotion>
                                  </p:childTnLst>
                                </p:cTn>
                              </p:par>
                              <p:par>
                                <p:cTn id="36" presetID="1" presetClass="entr" presetSubtype="0" fill="hold" nodeType="withEffect">
                                  <p:stCondLst>
                                    <p:cond delay="200"/>
                                  </p:stCondLst>
                                  <p:childTnLst>
                                    <p:set>
                                      <p:cBhvr>
                                        <p:cTn id="37" dur="1" fill="hold">
                                          <p:stCondLst>
                                            <p:cond delay="0"/>
                                          </p:stCondLst>
                                        </p:cTn>
                                        <p:tgtEl>
                                          <p:spTgt spid="79"/>
                                        </p:tgtEl>
                                        <p:attrNameLst>
                                          <p:attrName>style.visibility</p:attrName>
                                        </p:attrNameLst>
                                      </p:cBhvr>
                                      <p:to>
                                        <p:strVal val="visible"/>
                                      </p:to>
                                    </p:set>
                                  </p:childTnLst>
                                </p:cTn>
                              </p:par>
                              <p:par>
                                <p:cTn id="38" presetID="42" presetClass="path" presetSubtype="0" decel="100000" fill="hold" nodeType="withEffect">
                                  <p:stCondLst>
                                    <p:cond delay="200"/>
                                  </p:stCondLst>
                                  <p:childTnLst>
                                    <p:animMotion origin="layout" path="M -6.25E-7 -1.11111E-6 L -0.00612 -0.00092 " pathEditMode="relative" rAng="0" ptsTypes="AA">
                                      <p:cBhvr>
                                        <p:cTn id="39" dur="250" spd="-100000" fill="hold"/>
                                        <p:tgtEl>
                                          <p:spTgt spid="79"/>
                                        </p:tgtEl>
                                        <p:attrNameLst>
                                          <p:attrName>ppt_x</p:attrName>
                                          <p:attrName>ppt_y</p:attrName>
                                        </p:attrNameLst>
                                      </p:cBhvr>
                                      <p:rCtr x="-313" y="-46"/>
                                    </p:animMotion>
                                  </p:childTnLst>
                                </p:cTn>
                              </p:par>
                              <p:par>
                                <p:cTn id="40" presetID="1" presetClass="entr" presetSubtype="0" fill="hold" nodeType="withEffect">
                                  <p:stCondLst>
                                    <p:cond delay="200"/>
                                  </p:stCondLst>
                                  <p:childTnLst>
                                    <p:set>
                                      <p:cBhvr>
                                        <p:cTn id="41" dur="1" fill="hold">
                                          <p:stCondLst>
                                            <p:cond delay="0"/>
                                          </p:stCondLst>
                                        </p:cTn>
                                        <p:tgtEl>
                                          <p:spTgt spid="78"/>
                                        </p:tgtEl>
                                        <p:attrNameLst>
                                          <p:attrName>style.visibility</p:attrName>
                                        </p:attrNameLst>
                                      </p:cBhvr>
                                      <p:to>
                                        <p:strVal val="visible"/>
                                      </p:to>
                                    </p:set>
                                  </p:childTnLst>
                                </p:cTn>
                              </p:par>
                              <p:par>
                                <p:cTn id="42" presetID="42" presetClass="path" presetSubtype="0" decel="100000" fill="hold" nodeType="withEffect">
                                  <p:stCondLst>
                                    <p:cond delay="200"/>
                                  </p:stCondLst>
                                  <p:childTnLst>
                                    <p:animMotion origin="layout" path="M 2.08333E-7 3.33333E-6 L -0.00612 -0.00093 " pathEditMode="relative" rAng="0" ptsTypes="AA">
                                      <p:cBhvr>
                                        <p:cTn id="43" dur="250" spd="-100000" fill="hold"/>
                                        <p:tgtEl>
                                          <p:spTgt spid="78"/>
                                        </p:tgtEl>
                                        <p:attrNameLst>
                                          <p:attrName>ppt_x</p:attrName>
                                          <p:attrName>ppt_y</p:attrName>
                                        </p:attrNameLst>
                                      </p:cBhvr>
                                      <p:rCtr x="-313" y="-46"/>
                                    </p:animMotion>
                                  </p:childTnLst>
                                </p:cTn>
                              </p:par>
                              <p:par>
                                <p:cTn id="44" presetID="1" presetClass="entr" presetSubtype="0" fill="hold" nodeType="withEffect">
                                  <p:stCondLst>
                                    <p:cond delay="200"/>
                                  </p:stCondLst>
                                  <p:childTnLst>
                                    <p:set>
                                      <p:cBhvr>
                                        <p:cTn id="45" dur="1" fill="hold">
                                          <p:stCondLst>
                                            <p:cond delay="0"/>
                                          </p:stCondLst>
                                        </p:cTn>
                                        <p:tgtEl>
                                          <p:spTgt spid="77"/>
                                        </p:tgtEl>
                                        <p:attrNameLst>
                                          <p:attrName>style.visibility</p:attrName>
                                        </p:attrNameLst>
                                      </p:cBhvr>
                                      <p:to>
                                        <p:strVal val="visible"/>
                                      </p:to>
                                    </p:set>
                                  </p:childTnLst>
                                </p:cTn>
                              </p:par>
                              <p:par>
                                <p:cTn id="46" presetID="42" presetClass="path" presetSubtype="0" decel="100000" fill="hold" nodeType="withEffect">
                                  <p:stCondLst>
                                    <p:cond delay="200"/>
                                  </p:stCondLst>
                                  <p:childTnLst>
                                    <p:animMotion origin="layout" path="M -2.29167E-6 -1.11111E-6 L -0.00612 -0.00092 " pathEditMode="relative" rAng="0" ptsTypes="AA">
                                      <p:cBhvr>
                                        <p:cTn id="47" dur="250" spd="-100000" fill="hold"/>
                                        <p:tgtEl>
                                          <p:spTgt spid="77"/>
                                        </p:tgtEl>
                                        <p:attrNameLst>
                                          <p:attrName>ppt_x</p:attrName>
                                          <p:attrName>ppt_y</p:attrName>
                                        </p:attrNameLst>
                                      </p:cBhvr>
                                      <p:rCtr x="-313" y="-46"/>
                                    </p:animMotion>
                                  </p:childTnLst>
                                </p:cTn>
                              </p:par>
                              <p:par>
                                <p:cTn id="48" presetID="1" presetClass="entr" presetSubtype="0" fill="hold" nodeType="withEffect">
                                  <p:stCondLst>
                                    <p:cond delay="200"/>
                                  </p:stCondLst>
                                  <p:childTnLst>
                                    <p:set>
                                      <p:cBhvr>
                                        <p:cTn id="49" dur="1" fill="hold">
                                          <p:stCondLst>
                                            <p:cond delay="0"/>
                                          </p:stCondLst>
                                        </p:cTn>
                                        <p:tgtEl>
                                          <p:spTgt spid="50"/>
                                        </p:tgtEl>
                                        <p:attrNameLst>
                                          <p:attrName>style.visibility</p:attrName>
                                        </p:attrNameLst>
                                      </p:cBhvr>
                                      <p:to>
                                        <p:strVal val="visible"/>
                                      </p:to>
                                    </p:set>
                                  </p:childTnLst>
                                </p:cTn>
                              </p:par>
                              <p:par>
                                <p:cTn id="50" presetID="42" presetClass="path" presetSubtype="0" decel="100000" fill="hold" nodeType="withEffect">
                                  <p:stCondLst>
                                    <p:cond delay="200"/>
                                  </p:stCondLst>
                                  <p:childTnLst>
                                    <p:animMotion origin="layout" path="M 2.29167E-6 3.33333E-6 L -0.01042 3.33333E-6 " pathEditMode="relative" rAng="0" ptsTypes="AA">
                                      <p:cBhvr>
                                        <p:cTn id="51" dur="250" spd="-100000" fill="hold"/>
                                        <p:tgtEl>
                                          <p:spTgt spid="50"/>
                                        </p:tgtEl>
                                        <p:attrNameLst>
                                          <p:attrName>ppt_x</p:attrName>
                                          <p:attrName>ppt_y</p:attrName>
                                        </p:attrNameLst>
                                      </p:cBhvr>
                                      <p:rCtr x="-521" y="0"/>
                                    </p:animMotion>
                                  </p:childTnLst>
                                </p:cTn>
                              </p:par>
                              <p:par>
                                <p:cTn id="52" presetID="1" presetClass="entr" presetSubtype="0" fill="hold" nodeType="withEffect">
                                  <p:stCondLst>
                                    <p:cond delay="300"/>
                                  </p:stCondLst>
                                  <p:childTnLst>
                                    <p:set>
                                      <p:cBhvr>
                                        <p:cTn id="53" dur="1" fill="hold">
                                          <p:stCondLst>
                                            <p:cond delay="0"/>
                                          </p:stCondLst>
                                        </p:cTn>
                                        <p:tgtEl>
                                          <p:spTgt spid="31"/>
                                        </p:tgtEl>
                                        <p:attrNameLst>
                                          <p:attrName>style.visibility</p:attrName>
                                        </p:attrNameLst>
                                      </p:cBhvr>
                                      <p:to>
                                        <p:strVal val="visible"/>
                                      </p:to>
                                    </p:set>
                                  </p:childTnLst>
                                </p:cTn>
                              </p:par>
                              <p:par>
                                <p:cTn id="54" presetID="42" presetClass="path" presetSubtype="0" decel="100000" fill="hold" nodeType="withEffect">
                                  <p:stCondLst>
                                    <p:cond delay="300"/>
                                  </p:stCondLst>
                                  <p:childTnLst>
                                    <p:animMotion origin="layout" path="M -4.79167E-6 2.59259E-6 L -0.00859 0.01528 " pathEditMode="relative" rAng="0" ptsTypes="AA">
                                      <p:cBhvr>
                                        <p:cTn id="55" dur="250" spd="-100000" fill="hold"/>
                                        <p:tgtEl>
                                          <p:spTgt spid="31"/>
                                        </p:tgtEl>
                                        <p:attrNameLst>
                                          <p:attrName>ppt_x</p:attrName>
                                          <p:attrName>ppt_y</p:attrName>
                                        </p:attrNameLst>
                                      </p:cBhvr>
                                      <p:rCtr x="-430" y="764"/>
                                    </p:animMotion>
                                  </p:childTnLst>
                                </p:cTn>
                              </p:par>
                              <p:par>
                                <p:cTn id="56" presetID="1" presetClass="entr" presetSubtype="0" fill="hold" nodeType="withEffect">
                                  <p:stCondLst>
                                    <p:cond delay="300"/>
                                  </p:stCondLst>
                                  <p:childTnLst>
                                    <p:set>
                                      <p:cBhvr>
                                        <p:cTn id="57" dur="1" fill="hold">
                                          <p:stCondLst>
                                            <p:cond delay="0"/>
                                          </p:stCondLst>
                                        </p:cTn>
                                        <p:tgtEl>
                                          <p:spTgt spid="47"/>
                                        </p:tgtEl>
                                        <p:attrNameLst>
                                          <p:attrName>style.visibility</p:attrName>
                                        </p:attrNameLst>
                                      </p:cBhvr>
                                      <p:to>
                                        <p:strVal val="visible"/>
                                      </p:to>
                                    </p:set>
                                  </p:childTnLst>
                                </p:cTn>
                              </p:par>
                              <p:par>
                                <p:cTn id="58" presetID="42" presetClass="path" presetSubtype="0" decel="100000" fill="hold" nodeType="withEffect">
                                  <p:stCondLst>
                                    <p:cond delay="300"/>
                                  </p:stCondLst>
                                  <p:childTnLst>
                                    <p:animMotion origin="layout" path="M 1.25E-6 -7.40741E-7 L 0.00169 0.00995 " pathEditMode="relative" rAng="0" ptsTypes="AA">
                                      <p:cBhvr>
                                        <p:cTn id="59" dur="250" spd="-100000" fill="hold"/>
                                        <p:tgtEl>
                                          <p:spTgt spid="47"/>
                                        </p:tgtEl>
                                        <p:attrNameLst>
                                          <p:attrName>ppt_x</p:attrName>
                                          <p:attrName>ppt_y</p:attrName>
                                        </p:attrNameLst>
                                      </p:cBhvr>
                                      <p:rCtr x="78" y="486"/>
                                    </p:animMotion>
                                  </p:childTnLst>
                                </p:cTn>
                              </p:par>
                              <p:par>
                                <p:cTn id="60" presetID="1" presetClass="entr" presetSubtype="0" fill="hold" nodeType="withEffect">
                                  <p:stCondLst>
                                    <p:cond delay="300"/>
                                  </p:stCondLst>
                                  <p:childTnLst>
                                    <p:set>
                                      <p:cBhvr>
                                        <p:cTn id="61" dur="1" fill="hold">
                                          <p:stCondLst>
                                            <p:cond delay="0"/>
                                          </p:stCondLst>
                                        </p:cTn>
                                        <p:tgtEl>
                                          <p:spTgt spid="30"/>
                                        </p:tgtEl>
                                        <p:attrNameLst>
                                          <p:attrName>style.visibility</p:attrName>
                                        </p:attrNameLst>
                                      </p:cBhvr>
                                      <p:to>
                                        <p:strVal val="visible"/>
                                      </p:to>
                                    </p:set>
                                  </p:childTnLst>
                                </p:cTn>
                              </p:par>
                              <p:par>
                                <p:cTn id="62" presetID="42" presetClass="path" presetSubtype="0" decel="100000" fill="hold" nodeType="withEffect">
                                  <p:stCondLst>
                                    <p:cond delay="300"/>
                                  </p:stCondLst>
                                  <p:childTnLst>
                                    <p:animMotion origin="layout" path="M 4.58333E-6 -2.59259E-6 L -0.00131 0.02037 " pathEditMode="relative" rAng="0" ptsTypes="AA">
                                      <p:cBhvr>
                                        <p:cTn id="63" dur="250" spd="-100000" fill="hold"/>
                                        <p:tgtEl>
                                          <p:spTgt spid="30"/>
                                        </p:tgtEl>
                                        <p:attrNameLst>
                                          <p:attrName>ppt_x</p:attrName>
                                          <p:attrName>ppt_y</p:attrName>
                                        </p:attrNameLst>
                                      </p:cBhvr>
                                      <p:rCtr x="-65" y="1019"/>
                                    </p:animMotion>
                                  </p:childTnLst>
                                </p:cTn>
                              </p:par>
                              <p:par>
                                <p:cTn id="64" presetID="1" presetClass="entr" presetSubtype="0" fill="hold" nodeType="withEffect">
                                  <p:stCondLst>
                                    <p:cond delay="300"/>
                                  </p:stCondLst>
                                  <p:childTnLst>
                                    <p:set>
                                      <p:cBhvr>
                                        <p:cTn id="65" dur="1" fill="hold">
                                          <p:stCondLst>
                                            <p:cond delay="0"/>
                                          </p:stCondLst>
                                        </p:cTn>
                                        <p:tgtEl>
                                          <p:spTgt spid="34"/>
                                        </p:tgtEl>
                                        <p:attrNameLst>
                                          <p:attrName>style.visibility</p:attrName>
                                        </p:attrNameLst>
                                      </p:cBhvr>
                                      <p:to>
                                        <p:strVal val="visible"/>
                                      </p:to>
                                    </p:set>
                                  </p:childTnLst>
                                </p:cTn>
                              </p:par>
                              <p:par>
                                <p:cTn id="66" presetID="42" presetClass="path" presetSubtype="0" decel="100000" fill="hold" nodeType="withEffect">
                                  <p:stCondLst>
                                    <p:cond delay="300"/>
                                  </p:stCondLst>
                                  <p:childTnLst>
                                    <p:animMotion origin="layout" path="M -2.91667E-6 -4.81481E-6 L -0.00547 0.05047 " pathEditMode="relative" rAng="0" ptsTypes="AA">
                                      <p:cBhvr>
                                        <p:cTn id="67" dur="250" spd="-100000" fill="hold"/>
                                        <p:tgtEl>
                                          <p:spTgt spid="34"/>
                                        </p:tgtEl>
                                        <p:attrNameLst>
                                          <p:attrName>ppt_x</p:attrName>
                                          <p:attrName>ppt_y</p:attrName>
                                        </p:attrNameLst>
                                      </p:cBhvr>
                                      <p:rCtr x="-273" y="2523"/>
                                    </p:animMotion>
                                  </p:childTnLst>
                                </p:cTn>
                              </p:par>
                              <p:par>
                                <p:cTn id="68" presetID="1" presetClass="entr" presetSubtype="0" fill="hold" nodeType="withEffect">
                                  <p:stCondLst>
                                    <p:cond delay="300"/>
                                  </p:stCondLst>
                                  <p:childTnLst>
                                    <p:set>
                                      <p:cBhvr>
                                        <p:cTn id="69" dur="1" fill="hold">
                                          <p:stCondLst>
                                            <p:cond delay="0"/>
                                          </p:stCondLst>
                                        </p:cTn>
                                        <p:tgtEl>
                                          <p:spTgt spid="68"/>
                                        </p:tgtEl>
                                        <p:attrNameLst>
                                          <p:attrName>style.visibility</p:attrName>
                                        </p:attrNameLst>
                                      </p:cBhvr>
                                      <p:to>
                                        <p:strVal val="visible"/>
                                      </p:to>
                                    </p:set>
                                  </p:childTnLst>
                                </p:cTn>
                              </p:par>
                              <p:par>
                                <p:cTn id="70" presetID="42" presetClass="path" presetSubtype="0" decel="100000" fill="hold" nodeType="withEffect">
                                  <p:stCondLst>
                                    <p:cond delay="300"/>
                                  </p:stCondLst>
                                  <p:childTnLst>
                                    <p:animMotion origin="layout" path="M -1.25E-6 1.11111E-6 L 0.00221 -0.02338 " pathEditMode="relative" rAng="0" ptsTypes="AA">
                                      <p:cBhvr>
                                        <p:cTn id="71" dur="250" spd="-100000" fill="hold"/>
                                        <p:tgtEl>
                                          <p:spTgt spid="68"/>
                                        </p:tgtEl>
                                        <p:attrNameLst>
                                          <p:attrName>ppt_x</p:attrName>
                                          <p:attrName>ppt_y</p:attrName>
                                        </p:attrNameLst>
                                      </p:cBhvr>
                                      <p:rCtr x="104" y="-1181"/>
                                    </p:animMotion>
                                  </p:childTnLst>
                                </p:cTn>
                              </p:par>
                              <p:par>
                                <p:cTn id="72" presetID="1" presetClass="entr" presetSubtype="0" fill="hold" nodeType="withEffect">
                                  <p:stCondLst>
                                    <p:cond delay="400"/>
                                  </p:stCondLst>
                                  <p:childTnLst>
                                    <p:set>
                                      <p:cBhvr>
                                        <p:cTn id="73" dur="1" fill="hold">
                                          <p:stCondLst>
                                            <p:cond delay="0"/>
                                          </p:stCondLst>
                                        </p:cTn>
                                        <p:tgtEl>
                                          <p:spTgt spid="75"/>
                                        </p:tgtEl>
                                        <p:attrNameLst>
                                          <p:attrName>style.visibility</p:attrName>
                                        </p:attrNameLst>
                                      </p:cBhvr>
                                      <p:to>
                                        <p:strVal val="visible"/>
                                      </p:to>
                                    </p:set>
                                  </p:childTnLst>
                                </p:cTn>
                              </p:par>
                              <p:par>
                                <p:cTn id="74" presetID="42" presetClass="path" presetSubtype="0" decel="100000" fill="hold" nodeType="withEffect">
                                  <p:stCondLst>
                                    <p:cond delay="400"/>
                                  </p:stCondLst>
                                  <p:childTnLst>
                                    <p:animMotion origin="layout" path="M 4.16667E-7 -2.59259E-6 L -0.00078 -0.00717 " pathEditMode="relative" rAng="0" ptsTypes="AA">
                                      <p:cBhvr>
                                        <p:cTn id="75" dur="250" spd="-100000" fill="hold"/>
                                        <p:tgtEl>
                                          <p:spTgt spid="75"/>
                                        </p:tgtEl>
                                        <p:attrNameLst>
                                          <p:attrName>ppt_x</p:attrName>
                                          <p:attrName>ppt_y</p:attrName>
                                        </p:attrNameLst>
                                      </p:cBhvr>
                                      <p:rCtr x="-39" y="-370"/>
                                    </p:animMotion>
                                  </p:childTnLst>
                                </p:cTn>
                              </p:par>
                              <p:par>
                                <p:cTn id="76" presetID="1" presetClass="entr" presetSubtype="0" fill="hold" nodeType="withEffect">
                                  <p:stCondLst>
                                    <p:cond delay="400"/>
                                  </p:stCondLst>
                                  <p:childTnLst>
                                    <p:set>
                                      <p:cBhvr>
                                        <p:cTn id="77" dur="1" fill="hold">
                                          <p:stCondLst>
                                            <p:cond delay="0"/>
                                          </p:stCondLst>
                                        </p:cTn>
                                        <p:tgtEl>
                                          <p:spTgt spid="76"/>
                                        </p:tgtEl>
                                        <p:attrNameLst>
                                          <p:attrName>style.visibility</p:attrName>
                                        </p:attrNameLst>
                                      </p:cBhvr>
                                      <p:to>
                                        <p:strVal val="visible"/>
                                      </p:to>
                                    </p:set>
                                  </p:childTnLst>
                                </p:cTn>
                              </p:par>
                              <p:par>
                                <p:cTn id="78" presetID="42" presetClass="path" presetSubtype="0" decel="100000" fill="hold" nodeType="withEffect">
                                  <p:stCondLst>
                                    <p:cond delay="400"/>
                                  </p:stCondLst>
                                  <p:childTnLst>
                                    <p:animMotion origin="layout" path="M -4.16667E-7 -3.7037E-7 L -0.00143 -0.00486 " pathEditMode="relative" rAng="0" ptsTypes="AA">
                                      <p:cBhvr>
                                        <p:cTn id="79" dur="250" spd="-100000" fill="hold"/>
                                        <p:tgtEl>
                                          <p:spTgt spid="76"/>
                                        </p:tgtEl>
                                        <p:attrNameLst>
                                          <p:attrName>ppt_x</p:attrName>
                                          <p:attrName>ppt_y</p:attrName>
                                        </p:attrNameLst>
                                      </p:cBhvr>
                                      <p:rCtr x="-78" y="-255"/>
                                    </p:animMotion>
                                  </p:childTnLst>
                                </p:cTn>
                              </p:par>
                              <p:par>
                                <p:cTn id="80" presetID="1" presetClass="entr" presetSubtype="0" fill="hold" nodeType="withEffect">
                                  <p:stCondLst>
                                    <p:cond delay="400"/>
                                  </p:stCondLst>
                                  <p:childTnLst>
                                    <p:set>
                                      <p:cBhvr>
                                        <p:cTn id="81" dur="1" fill="hold">
                                          <p:stCondLst>
                                            <p:cond delay="0"/>
                                          </p:stCondLst>
                                        </p:cTn>
                                        <p:tgtEl>
                                          <p:spTgt spid="48"/>
                                        </p:tgtEl>
                                        <p:attrNameLst>
                                          <p:attrName>style.visibility</p:attrName>
                                        </p:attrNameLst>
                                      </p:cBhvr>
                                      <p:to>
                                        <p:strVal val="visible"/>
                                      </p:to>
                                    </p:set>
                                  </p:childTnLst>
                                </p:cTn>
                              </p:par>
                              <p:par>
                                <p:cTn id="82" presetID="42" presetClass="path" presetSubtype="0" decel="100000" fill="hold" nodeType="withEffect">
                                  <p:stCondLst>
                                    <p:cond delay="400"/>
                                  </p:stCondLst>
                                  <p:childTnLst>
                                    <p:animMotion origin="layout" path="M -4.375E-6 3.7037E-7 L 0.00066 -0.0088 " pathEditMode="relative" rAng="0" ptsTypes="AA">
                                      <p:cBhvr>
                                        <p:cTn id="83" dur="250" spd="-100000" fill="hold"/>
                                        <p:tgtEl>
                                          <p:spTgt spid="48"/>
                                        </p:tgtEl>
                                        <p:attrNameLst>
                                          <p:attrName>ppt_x</p:attrName>
                                          <p:attrName>ppt_y</p:attrName>
                                        </p:attrNameLst>
                                      </p:cBhvr>
                                      <p:rCtr x="26" y="-440"/>
                                    </p:animMotion>
                                  </p:childTnLst>
                                </p:cTn>
                              </p:par>
                              <p:par>
                                <p:cTn id="84" presetID="1" presetClass="entr" presetSubtype="0" fill="hold" nodeType="withEffect">
                                  <p:stCondLst>
                                    <p:cond delay="400"/>
                                  </p:stCondLst>
                                  <p:childTnLst>
                                    <p:set>
                                      <p:cBhvr>
                                        <p:cTn id="85" dur="1" fill="hold">
                                          <p:stCondLst>
                                            <p:cond delay="0"/>
                                          </p:stCondLst>
                                        </p:cTn>
                                        <p:tgtEl>
                                          <p:spTgt spid="52"/>
                                        </p:tgtEl>
                                        <p:attrNameLst>
                                          <p:attrName>style.visibility</p:attrName>
                                        </p:attrNameLst>
                                      </p:cBhvr>
                                      <p:to>
                                        <p:strVal val="visible"/>
                                      </p:to>
                                    </p:set>
                                  </p:childTnLst>
                                </p:cTn>
                              </p:par>
                              <p:par>
                                <p:cTn id="86" presetID="42" presetClass="path" presetSubtype="0" decel="100000" fill="hold" nodeType="withEffect">
                                  <p:stCondLst>
                                    <p:cond delay="400"/>
                                  </p:stCondLst>
                                  <p:childTnLst>
                                    <p:animMotion origin="layout" path="M -4.58333E-6 1.11111E-6 L 0.0004 0.01528 " pathEditMode="relative" rAng="0" ptsTypes="AA">
                                      <p:cBhvr>
                                        <p:cTn id="87" dur="250" spd="-100000" fill="hold"/>
                                        <p:tgtEl>
                                          <p:spTgt spid="52"/>
                                        </p:tgtEl>
                                        <p:attrNameLst>
                                          <p:attrName>ppt_x</p:attrName>
                                          <p:attrName>ppt_y</p:attrName>
                                        </p:attrNameLst>
                                      </p:cBhvr>
                                      <p:rCtr x="13" y="764"/>
                                    </p:animMotion>
                                  </p:childTnLst>
                                </p:cTn>
                              </p:par>
                              <p:par>
                                <p:cTn id="88" presetID="1" presetClass="entr" presetSubtype="0" fill="hold" nodeType="withEffect">
                                  <p:stCondLst>
                                    <p:cond delay="400"/>
                                  </p:stCondLst>
                                  <p:childTnLst>
                                    <p:set>
                                      <p:cBhvr>
                                        <p:cTn id="89" dur="1" fill="hold">
                                          <p:stCondLst>
                                            <p:cond delay="0"/>
                                          </p:stCondLst>
                                        </p:cTn>
                                        <p:tgtEl>
                                          <p:spTgt spid="69"/>
                                        </p:tgtEl>
                                        <p:attrNameLst>
                                          <p:attrName>style.visibility</p:attrName>
                                        </p:attrNameLst>
                                      </p:cBhvr>
                                      <p:to>
                                        <p:strVal val="visible"/>
                                      </p:to>
                                    </p:set>
                                  </p:childTnLst>
                                </p:cTn>
                              </p:par>
                              <p:par>
                                <p:cTn id="90" presetID="42" presetClass="path" presetSubtype="0" decel="100000" fill="hold" nodeType="withEffect">
                                  <p:stCondLst>
                                    <p:cond delay="400"/>
                                  </p:stCondLst>
                                  <p:childTnLst>
                                    <p:animMotion origin="layout" path="M -8.33333E-7 7.40741E-7 L 0.00352 -0.00347 " pathEditMode="relative" rAng="0" ptsTypes="AA">
                                      <p:cBhvr>
                                        <p:cTn id="91" dur="250" spd="-100000" fill="hold"/>
                                        <p:tgtEl>
                                          <p:spTgt spid="69"/>
                                        </p:tgtEl>
                                        <p:attrNameLst>
                                          <p:attrName>ppt_x</p:attrName>
                                          <p:attrName>ppt_y</p:attrName>
                                        </p:attrNameLst>
                                      </p:cBhvr>
                                      <p:rCtr x="169" y="-185"/>
                                    </p:animMotion>
                                  </p:childTnLst>
                                </p:cTn>
                              </p:par>
                              <p:par>
                                <p:cTn id="92" presetID="1" presetClass="entr" presetSubtype="0" fill="hold" nodeType="withEffect">
                                  <p:stCondLst>
                                    <p:cond delay="400"/>
                                  </p:stCondLst>
                                  <p:childTnLst>
                                    <p:set>
                                      <p:cBhvr>
                                        <p:cTn id="93" dur="1" fill="hold">
                                          <p:stCondLst>
                                            <p:cond delay="0"/>
                                          </p:stCondLst>
                                        </p:cTn>
                                        <p:tgtEl>
                                          <p:spTgt spid="74"/>
                                        </p:tgtEl>
                                        <p:attrNameLst>
                                          <p:attrName>style.visibility</p:attrName>
                                        </p:attrNameLst>
                                      </p:cBhvr>
                                      <p:to>
                                        <p:strVal val="visible"/>
                                      </p:to>
                                    </p:set>
                                  </p:childTnLst>
                                </p:cTn>
                              </p:par>
                              <p:par>
                                <p:cTn id="94" presetID="42" presetClass="path" presetSubtype="0" decel="100000" fill="hold" nodeType="withEffect">
                                  <p:stCondLst>
                                    <p:cond delay="400"/>
                                  </p:stCondLst>
                                  <p:childTnLst>
                                    <p:animMotion origin="layout" path="M 2.29167E-6 4.44444E-6 L 0.00078 0.02638 " pathEditMode="relative" rAng="0" ptsTypes="AA">
                                      <p:cBhvr>
                                        <p:cTn id="95" dur="250" spd="-100000" fill="hold"/>
                                        <p:tgtEl>
                                          <p:spTgt spid="74"/>
                                        </p:tgtEl>
                                        <p:attrNameLst>
                                          <p:attrName>ppt_x</p:attrName>
                                          <p:attrName>ppt_y</p:attrName>
                                        </p:attrNameLst>
                                      </p:cBhvr>
                                      <p:rCtr x="39" y="1319"/>
                                    </p:animMotion>
                                  </p:childTnLst>
                                </p:cTn>
                              </p:par>
                              <p:par>
                                <p:cTn id="96" presetID="1" presetClass="entr" presetSubtype="0" fill="hold" nodeType="withEffect">
                                  <p:stCondLst>
                                    <p:cond delay="400"/>
                                  </p:stCondLst>
                                  <p:childTnLst>
                                    <p:set>
                                      <p:cBhvr>
                                        <p:cTn id="97" dur="1" fill="hold">
                                          <p:stCondLst>
                                            <p:cond delay="0"/>
                                          </p:stCondLst>
                                        </p:cTn>
                                        <p:tgtEl>
                                          <p:spTgt spid="84"/>
                                        </p:tgtEl>
                                        <p:attrNameLst>
                                          <p:attrName>style.visibility</p:attrName>
                                        </p:attrNameLst>
                                      </p:cBhvr>
                                      <p:to>
                                        <p:strVal val="visible"/>
                                      </p:to>
                                    </p:set>
                                  </p:childTnLst>
                                </p:cTn>
                              </p:par>
                              <p:par>
                                <p:cTn id="98" presetID="42" presetClass="path" presetSubtype="0" decel="100000" fill="hold" nodeType="withEffect">
                                  <p:stCondLst>
                                    <p:cond delay="400"/>
                                  </p:stCondLst>
                                  <p:childTnLst>
                                    <p:animMotion origin="layout" path="M -2.70833E-6 3.7037E-7 L 0.0013 0.03588 " pathEditMode="relative" rAng="0" ptsTypes="AA">
                                      <p:cBhvr>
                                        <p:cTn id="99" dur="250" spd="-100000" fill="hold"/>
                                        <p:tgtEl>
                                          <p:spTgt spid="84"/>
                                        </p:tgtEl>
                                        <p:attrNameLst>
                                          <p:attrName>ppt_x</p:attrName>
                                          <p:attrName>ppt_y</p:attrName>
                                        </p:attrNameLst>
                                      </p:cBhvr>
                                      <p:rCtr x="65" y="1782"/>
                                    </p:animMotion>
                                  </p:childTnLst>
                                </p:cTn>
                              </p:par>
                              <p:par>
                                <p:cTn id="100" presetID="1" presetClass="entr" presetSubtype="0" fill="hold" nodeType="withEffect">
                                  <p:stCondLst>
                                    <p:cond delay="400"/>
                                  </p:stCondLst>
                                  <p:childTnLst>
                                    <p:set>
                                      <p:cBhvr>
                                        <p:cTn id="101" dur="1" fill="hold">
                                          <p:stCondLst>
                                            <p:cond delay="0"/>
                                          </p:stCondLst>
                                        </p:cTn>
                                        <p:tgtEl>
                                          <p:spTgt spid="45"/>
                                        </p:tgtEl>
                                        <p:attrNameLst>
                                          <p:attrName>style.visibility</p:attrName>
                                        </p:attrNameLst>
                                      </p:cBhvr>
                                      <p:to>
                                        <p:strVal val="visible"/>
                                      </p:to>
                                    </p:set>
                                  </p:childTnLst>
                                </p:cTn>
                              </p:par>
                              <p:par>
                                <p:cTn id="102" presetID="42" presetClass="path" presetSubtype="0" decel="100000" fill="hold" nodeType="withEffect">
                                  <p:stCondLst>
                                    <p:cond delay="400"/>
                                  </p:stCondLst>
                                  <p:childTnLst>
                                    <p:animMotion origin="layout" path="M -2.08333E-6 2.96296E-6 L -0.00833 -0.00533 " pathEditMode="relative" rAng="0" ptsTypes="AA">
                                      <p:cBhvr>
                                        <p:cTn id="103" dur="250" spd="-100000" fill="hold"/>
                                        <p:tgtEl>
                                          <p:spTgt spid="45"/>
                                        </p:tgtEl>
                                        <p:attrNameLst>
                                          <p:attrName>ppt_x</p:attrName>
                                          <p:attrName>ppt_y</p:attrName>
                                        </p:attrNameLst>
                                      </p:cBhvr>
                                      <p:rCtr x="-417" y="-278"/>
                                    </p:animMotion>
                                  </p:childTnLst>
                                </p:cTn>
                              </p:par>
                              <p:par>
                                <p:cTn id="104" presetID="1" presetClass="entr" presetSubtype="0" fill="hold" nodeType="withEffect">
                                  <p:stCondLst>
                                    <p:cond delay="450"/>
                                  </p:stCondLst>
                                  <p:childTnLst>
                                    <p:set>
                                      <p:cBhvr>
                                        <p:cTn id="105" dur="1" fill="hold">
                                          <p:stCondLst>
                                            <p:cond delay="0"/>
                                          </p:stCondLst>
                                        </p:cTn>
                                        <p:tgtEl>
                                          <p:spTgt spid="73"/>
                                        </p:tgtEl>
                                        <p:attrNameLst>
                                          <p:attrName>style.visibility</p:attrName>
                                        </p:attrNameLst>
                                      </p:cBhvr>
                                      <p:to>
                                        <p:strVal val="visible"/>
                                      </p:to>
                                    </p:set>
                                  </p:childTnLst>
                                </p:cTn>
                              </p:par>
                              <p:par>
                                <p:cTn id="106" presetID="42" presetClass="path" presetSubtype="0" decel="100000" fill="hold" nodeType="withEffect">
                                  <p:stCondLst>
                                    <p:cond delay="450"/>
                                  </p:stCondLst>
                                  <p:childTnLst>
                                    <p:animMotion origin="layout" path="M -2.29167E-6 -4.44444E-6 L 0.00117 0.01621 " pathEditMode="relative" rAng="0" ptsTypes="AA">
                                      <p:cBhvr>
                                        <p:cTn id="107" dur="250" spd="-100000" fill="hold"/>
                                        <p:tgtEl>
                                          <p:spTgt spid="73"/>
                                        </p:tgtEl>
                                        <p:attrNameLst>
                                          <p:attrName>ppt_x</p:attrName>
                                          <p:attrName>ppt_y</p:attrName>
                                        </p:attrNameLst>
                                      </p:cBhvr>
                                      <p:rCtr x="52" y="810"/>
                                    </p:animMotion>
                                  </p:childTnLst>
                                </p:cTn>
                              </p:par>
                              <p:par>
                                <p:cTn id="108" presetID="1" presetClass="entr" presetSubtype="0" fill="hold" nodeType="withEffect">
                                  <p:stCondLst>
                                    <p:cond delay="450"/>
                                  </p:stCondLst>
                                  <p:childTnLst>
                                    <p:set>
                                      <p:cBhvr>
                                        <p:cTn id="109" dur="1" fill="hold">
                                          <p:stCondLst>
                                            <p:cond delay="0"/>
                                          </p:stCondLst>
                                        </p:cTn>
                                        <p:tgtEl>
                                          <p:spTgt spid="85"/>
                                        </p:tgtEl>
                                        <p:attrNameLst>
                                          <p:attrName>style.visibility</p:attrName>
                                        </p:attrNameLst>
                                      </p:cBhvr>
                                      <p:to>
                                        <p:strVal val="visible"/>
                                      </p:to>
                                    </p:set>
                                  </p:childTnLst>
                                </p:cTn>
                              </p:par>
                              <p:par>
                                <p:cTn id="110" presetID="42" presetClass="path" presetSubtype="0" decel="100000" fill="hold" nodeType="withEffect">
                                  <p:stCondLst>
                                    <p:cond delay="450"/>
                                  </p:stCondLst>
                                  <p:childTnLst>
                                    <p:animMotion origin="layout" path="M 4.16667E-7 -7.40741E-7 L 0.00104 0.0294 " pathEditMode="relative" rAng="0" ptsTypes="AA">
                                      <p:cBhvr>
                                        <p:cTn id="111" dur="250" spd="-100000" fill="hold"/>
                                        <p:tgtEl>
                                          <p:spTgt spid="85"/>
                                        </p:tgtEl>
                                        <p:attrNameLst>
                                          <p:attrName>ppt_x</p:attrName>
                                          <p:attrName>ppt_y</p:attrName>
                                        </p:attrNameLst>
                                      </p:cBhvr>
                                      <p:rCtr x="52" y="1458"/>
                                    </p:animMotion>
                                  </p:childTnLst>
                                </p:cTn>
                              </p:par>
                              <p:par>
                                <p:cTn id="112" presetID="1" presetClass="entr" presetSubtype="0" fill="hold" nodeType="withEffect">
                                  <p:stCondLst>
                                    <p:cond delay="450"/>
                                  </p:stCondLst>
                                  <p:childTnLst>
                                    <p:set>
                                      <p:cBhvr>
                                        <p:cTn id="113" dur="1" fill="hold">
                                          <p:stCondLst>
                                            <p:cond delay="0"/>
                                          </p:stCondLst>
                                        </p:cTn>
                                        <p:tgtEl>
                                          <p:spTgt spid="27"/>
                                        </p:tgtEl>
                                        <p:attrNameLst>
                                          <p:attrName>style.visibility</p:attrName>
                                        </p:attrNameLst>
                                      </p:cBhvr>
                                      <p:to>
                                        <p:strVal val="visible"/>
                                      </p:to>
                                    </p:set>
                                  </p:childTnLst>
                                </p:cTn>
                              </p:par>
                              <p:par>
                                <p:cTn id="114" presetID="42" presetClass="path" presetSubtype="0" decel="100000" fill="hold" nodeType="withEffect">
                                  <p:stCondLst>
                                    <p:cond delay="450"/>
                                  </p:stCondLst>
                                  <p:childTnLst>
                                    <p:animMotion origin="layout" path="M 4.16667E-6 2.59259E-6 L 0.00924 -0.04653 " pathEditMode="relative" rAng="0" ptsTypes="AA">
                                      <p:cBhvr>
                                        <p:cTn id="115" dur="250" spd="-100000" fill="hold"/>
                                        <p:tgtEl>
                                          <p:spTgt spid="27"/>
                                        </p:tgtEl>
                                        <p:attrNameLst>
                                          <p:attrName>ppt_x</p:attrName>
                                          <p:attrName>ppt_y</p:attrName>
                                        </p:attrNameLst>
                                      </p:cBhvr>
                                      <p:rCtr x="456" y="-2338"/>
                                    </p:animMotion>
                                  </p:childTnLst>
                                </p:cTn>
                              </p:par>
                              <p:par>
                                <p:cTn id="116" presetID="1" presetClass="entr" presetSubtype="0" fill="hold" nodeType="withEffect">
                                  <p:stCondLst>
                                    <p:cond delay="450"/>
                                  </p:stCondLst>
                                  <p:childTnLst>
                                    <p:set>
                                      <p:cBhvr>
                                        <p:cTn id="117" dur="1" fill="hold">
                                          <p:stCondLst>
                                            <p:cond delay="0"/>
                                          </p:stCondLst>
                                        </p:cTn>
                                        <p:tgtEl>
                                          <p:spTgt spid="44"/>
                                        </p:tgtEl>
                                        <p:attrNameLst>
                                          <p:attrName>style.visibility</p:attrName>
                                        </p:attrNameLst>
                                      </p:cBhvr>
                                      <p:to>
                                        <p:strVal val="visible"/>
                                      </p:to>
                                    </p:set>
                                  </p:childTnLst>
                                </p:cTn>
                              </p:par>
                              <p:par>
                                <p:cTn id="118" presetID="42" presetClass="path" presetSubtype="0" decel="100000" fill="hold" nodeType="withEffect">
                                  <p:stCondLst>
                                    <p:cond delay="450"/>
                                  </p:stCondLst>
                                  <p:childTnLst>
                                    <p:animMotion origin="layout" path="M -2.29167E-6 -4.81481E-6 L 0.00378 -0.02337 " pathEditMode="relative" rAng="0" ptsTypes="AA">
                                      <p:cBhvr>
                                        <p:cTn id="119" dur="250" spd="-100000" fill="hold"/>
                                        <p:tgtEl>
                                          <p:spTgt spid="44"/>
                                        </p:tgtEl>
                                        <p:attrNameLst>
                                          <p:attrName>ppt_x</p:attrName>
                                          <p:attrName>ppt_y</p:attrName>
                                        </p:attrNameLst>
                                      </p:cBhvr>
                                      <p:rCtr x="182" y="-1181"/>
                                    </p:animMotion>
                                  </p:childTnLst>
                                </p:cTn>
                              </p:par>
                              <p:par>
                                <p:cTn id="120" presetID="1" presetClass="entr" presetSubtype="0" fill="hold" nodeType="withEffect">
                                  <p:stCondLst>
                                    <p:cond delay="450"/>
                                  </p:stCondLst>
                                  <p:childTnLst>
                                    <p:set>
                                      <p:cBhvr>
                                        <p:cTn id="121" dur="1" fill="hold">
                                          <p:stCondLst>
                                            <p:cond delay="0"/>
                                          </p:stCondLst>
                                        </p:cTn>
                                        <p:tgtEl>
                                          <p:spTgt spid="81"/>
                                        </p:tgtEl>
                                        <p:attrNameLst>
                                          <p:attrName>style.visibility</p:attrName>
                                        </p:attrNameLst>
                                      </p:cBhvr>
                                      <p:to>
                                        <p:strVal val="visible"/>
                                      </p:to>
                                    </p:set>
                                  </p:childTnLst>
                                </p:cTn>
                              </p:par>
                              <p:par>
                                <p:cTn id="122" presetID="42" presetClass="path" presetSubtype="0" decel="100000" fill="hold" nodeType="withEffect">
                                  <p:stCondLst>
                                    <p:cond delay="450"/>
                                  </p:stCondLst>
                                  <p:childTnLst>
                                    <p:animMotion origin="layout" path="M 4.375E-6 -3.33333E-6 L 0.00169 0.01436 " pathEditMode="relative" rAng="0" ptsTypes="AA">
                                      <p:cBhvr>
                                        <p:cTn id="123" dur="250" spd="-100000" fill="hold"/>
                                        <p:tgtEl>
                                          <p:spTgt spid="81"/>
                                        </p:tgtEl>
                                        <p:attrNameLst>
                                          <p:attrName>ppt_x</p:attrName>
                                          <p:attrName>ppt_y</p:attrName>
                                        </p:attrNameLst>
                                      </p:cBhvr>
                                      <p:rCtr x="78" y="718"/>
                                    </p:animMotion>
                                  </p:childTnLst>
                                </p:cTn>
                              </p:par>
                              <p:par>
                                <p:cTn id="124" presetID="1" presetClass="entr" presetSubtype="0" fill="hold" nodeType="withEffect">
                                  <p:stCondLst>
                                    <p:cond delay="450"/>
                                  </p:stCondLst>
                                  <p:childTnLst>
                                    <p:set>
                                      <p:cBhvr>
                                        <p:cTn id="125" dur="1" fill="hold">
                                          <p:stCondLst>
                                            <p:cond delay="0"/>
                                          </p:stCondLst>
                                        </p:cTn>
                                        <p:tgtEl>
                                          <p:spTgt spid="58"/>
                                        </p:tgtEl>
                                        <p:attrNameLst>
                                          <p:attrName>style.visibility</p:attrName>
                                        </p:attrNameLst>
                                      </p:cBhvr>
                                      <p:to>
                                        <p:strVal val="visible"/>
                                      </p:to>
                                    </p:set>
                                  </p:childTnLst>
                                </p:cTn>
                              </p:par>
                              <p:par>
                                <p:cTn id="126" presetID="42" presetClass="path" presetSubtype="0" decel="100000" fill="hold" nodeType="withEffect">
                                  <p:stCondLst>
                                    <p:cond delay="450"/>
                                  </p:stCondLst>
                                  <p:childTnLst>
                                    <p:animMotion origin="layout" path="M -4.375E-6 -4.07407E-6 L -0.00039 0.01829 " pathEditMode="relative" rAng="0" ptsTypes="AA">
                                      <p:cBhvr>
                                        <p:cTn id="127" dur="250" spd="-100000" fill="hold"/>
                                        <p:tgtEl>
                                          <p:spTgt spid="58"/>
                                        </p:tgtEl>
                                        <p:attrNameLst>
                                          <p:attrName>ppt_x</p:attrName>
                                          <p:attrName>ppt_y</p:attrName>
                                        </p:attrNameLst>
                                      </p:cBhvr>
                                      <p:rCtr x="-26" y="903"/>
                                    </p:animMotion>
                                  </p:childTnLst>
                                </p:cTn>
                              </p:par>
                              <p:par>
                                <p:cTn id="128" presetID="1" presetClass="entr" presetSubtype="0" fill="hold" nodeType="withEffect">
                                  <p:stCondLst>
                                    <p:cond delay="450"/>
                                  </p:stCondLst>
                                  <p:childTnLst>
                                    <p:set>
                                      <p:cBhvr>
                                        <p:cTn id="129" dur="1" fill="hold">
                                          <p:stCondLst>
                                            <p:cond delay="0"/>
                                          </p:stCondLst>
                                        </p:cTn>
                                        <p:tgtEl>
                                          <p:spTgt spid="35"/>
                                        </p:tgtEl>
                                        <p:attrNameLst>
                                          <p:attrName>style.visibility</p:attrName>
                                        </p:attrNameLst>
                                      </p:cBhvr>
                                      <p:to>
                                        <p:strVal val="visible"/>
                                      </p:to>
                                    </p:set>
                                  </p:childTnLst>
                                </p:cTn>
                              </p:par>
                              <p:par>
                                <p:cTn id="130" presetID="42" presetClass="path" presetSubtype="0" decel="100000" fill="hold" nodeType="withEffect">
                                  <p:stCondLst>
                                    <p:cond delay="450"/>
                                  </p:stCondLst>
                                  <p:childTnLst>
                                    <p:animMotion origin="layout" path="M -1.25E-6 4.81481E-6 L -0.00065 0.04513 " pathEditMode="relative" rAng="0" ptsTypes="AA">
                                      <p:cBhvr>
                                        <p:cTn id="131" dur="250" spd="-100000" fill="hold"/>
                                        <p:tgtEl>
                                          <p:spTgt spid="35"/>
                                        </p:tgtEl>
                                        <p:attrNameLst>
                                          <p:attrName>ppt_x</p:attrName>
                                          <p:attrName>ppt_y</p:attrName>
                                        </p:attrNameLst>
                                      </p:cBhvr>
                                      <p:rCtr x="-39" y="2245"/>
                                    </p:animMotion>
                                  </p:childTnLst>
                                </p:cTn>
                              </p:par>
                              <p:par>
                                <p:cTn id="132" presetID="1" presetClass="entr" presetSubtype="0" fill="hold" nodeType="withEffect">
                                  <p:stCondLst>
                                    <p:cond delay="450"/>
                                  </p:stCondLst>
                                  <p:childTnLst>
                                    <p:set>
                                      <p:cBhvr>
                                        <p:cTn id="133" dur="1" fill="hold">
                                          <p:stCondLst>
                                            <p:cond delay="0"/>
                                          </p:stCondLst>
                                        </p:cTn>
                                        <p:tgtEl>
                                          <p:spTgt spid="51"/>
                                        </p:tgtEl>
                                        <p:attrNameLst>
                                          <p:attrName>style.visibility</p:attrName>
                                        </p:attrNameLst>
                                      </p:cBhvr>
                                      <p:to>
                                        <p:strVal val="visible"/>
                                      </p:to>
                                    </p:set>
                                  </p:childTnLst>
                                </p:cTn>
                              </p:par>
                              <p:par>
                                <p:cTn id="134" presetID="42" presetClass="path" presetSubtype="0" decel="100000" fill="hold" nodeType="withEffect">
                                  <p:stCondLst>
                                    <p:cond delay="450"/>
                                  </p:stCondLst>
                                  <p:childTnLst>
                                    <p:animMotion origin="layout" path="M -3.125E-6 -4.44444E-6 L 0.00313 -0.02939 " pathEditMode="relative" rAng="0" ptsTypes="AA">
                                      <p:cBhvr>
                                        <p:cTn id="135" dur="250" spd="-100000" fill="hold"/>
                                        <p:tgtEl>
                                          <p:spTgt spid="51"/>
                                        </p:tgtEl>
                                        <p:attrNameLst>
                                          <p:attrName>ppt_x</p:attrName>
                                          <p:attrName>ppt_y</p:attrName>
                                        </p:attrNameLst>
                                      </p:cBhvr>
                                      <p:rCtr x="156" y="-1481"/>
                                    </p:animMotion>
                                  </p:childTnLst>
                                </p:cTn>
                              </p:par>
                              <p:par>
                                <p:cTn id="136" presetID="1" presetClass="entr" presetSubtype="0" fill="hold" nodeType="withEffect">
                                  <p:stCondLst>
                                    <p:cond delay="450"/>
                                  </p:stCondLst>
                                  <p:childTnLst>
                                    <p:set>
                                      <p:cBhvr>
                                        <p:cTn id="137" dur="1" fill="hold">
                                          <p:stCondLst>
                                            <p:cond delay="0"/>
                                          </p:stCondLst>
                                        </p:cTn>
                                        <p:tgtEl>
                                          <p:spTgt spid="53"/>
                                        </p:tgtEl>
                                        <p:attrNameLst>
                                          <p:attrName>style.visibility</p:attrName>
                                        </p:attrNameLst>
                                      </p:cBhvr>
                                      <p:to>
                                        <p:strVal val="visible"/>
                                      </p:to>
                                    </p:set>
                                  </p:childTnLst>
                                </p:cTn>
                              </p:par>
                              <p:par>
                                <p:cTn id="138" presetID="42" presetClass="path" presetSubtype="0" decel="100000" fill="hold" nodeType="withEffect">
                                  <p:stCondLst>
                                    <p:cond delay="450"/>
                                  </p:stCondLst>
                                  <p:childTnLst>
                                    <p:animMotion origin="layout" path="M -3.33333E-6 2.59259E-6 L -3.33333E-6 0.02407 " pathEditMode="relative" rAng="0" ptsTypes="AA">
                                      <p:cBhvr>
                                        <p:cTn id="139" dur="250" spd="-100000" fill="hold"/>
                                        <p:tgtEl>
                                          <p:spTgt spid="53"/>
                                        </p:tgtEl>
                                        <p:attrNameLst>
                                          <p:attrName>ppt_x</p:attrName>
                                          <p:attrName>ppt_y</p:attrName>
                                        </p:attrNameLst>
                                      </p:cBhvr>
                                      <p:rCtr x="0" y="1204"/>
                                    </p:animMotion>
                                  </p:childTnLst>
                                </p:cTn>
                              </p:par>
                              <p:par>
                                <p:cTn id="140" presetID="1" presetClass="entr" presetSubtype="0" fill="hold" nodeType="withEffect">
                                  <p:stCondLst>
                                    <p:cond delay="450"/>
                                  </p:stCondLst>
                                  <p:childTnLst>
                                    <p:set>
                                      <p:cBhvr>
                                        <p:cTn id="141" dur="1" fill="hold">
                                          <p:stCondLst>
                                            <p:cond delay="0"/>
                                          </p:stCondLst>
                                        </p:cTn>
                                        <p:tgtEl>
                                          <p:spTgt spid="28"/>
                                        </p:tgtEl>
                                        <p:attrNameLst>
                                          <p:attrName>style.visibility</p:attrName>
                                        </p:attrNameLst>
                                      </p:cBhvr>
                                      <p:to>
                                        <p:strVal val="visible"/>
                                      </p:to>
                                    </p:set>
                                  </p:childTnLst>
                                </p:cTn>
                              </p:par>
                              <p:par>
                                <p:cTn id="142" presetID="42" presetClass="path" presetSubtype="0" decel="100000" fill="hold" nodeType="withEffect">
                                  <p:stCondLst>
                                    <p:cond delay="450"/>
                                  </p:stCondLst>
                                  <p:childTnLst>
                                    <p:animMotion origin="layout" path="M -3.54167E-6 -4.44444E-6 L 0.00495 -0.04606 " pathEditMode="relative" rAng="0" ptsTypes="AA">
                                      <p:cBhvr>
                                        <p:cTn id="143" dur="250" spd="-100000" fill="hold"/>
                                        <p:tgtEl>
                                          <p:spTgt spid="28"/>
                                        </p:tgtEl>
                                        <p:attrNameLst>
                                          <p:attrName>ppt_x</p:attrName>
                                          <p:attrName>ppt_y</p:attrName>
                                        </p:attrNameLst>
                                      </p:cBhvr>
                                      <p:rCtr x="247" y="-2315"/>
                                    </p:animMotion>
                                  </p:childTnLst>
                                </p:cTn>
                              </p:par>
                              <p:par>
                                <p:cTn id="144" presetID="1" presetClass="entr" presetSubtype="0" fill="hold" nodeType="withEffect">
                                  <p:stCondLst>
                                    <p:cond delay="450"/>
                                  </p:stCondLst>
                                  <p:childTnLst>
                                    <p:set>
                                      <p:cBhvr>
                                        <p:cTn id="145" dur="1" fill="hold">
                                          <p:stCondLst>
                                            <p:cond delay="0"/>
                                          </p:stCondLst>
                                        </p:cTn>
                                        <p:tgtEl>
                                          <p:spTgt spid="72"/>
                                        </p:tgtEl>
                                        <p:attrNameLst>
                                          <p:attrName>style.visibility</p:attrName>
                                        </p:attrNameLst>
                                      </p:cBhvr>
                                      <p:to>
                                        <p:strVal val="visible"/>
                                      </p:to>
                                    </p:set>
                                  </p:childTnLst>
                                </p:cTn>
                              </p:par>
                              <p:par>
                                <p:cTn id="146" presetID="42" presetClass="path" presetSubtype="0" decel="100000" fill="hold" nodeType="withEffect">
                                  <p:stCondLst>
                                    <p:cond delay="450"/>
                                  </p:stCondLst>
                                  <p:childTnLst>
                                    <p:animMotion origin="layout" path="M -3.125E-6 -4.44444E-6 L 0.00391 0.00973 " pathEditMode="relative" rAng="0" ptsTypes="AA">
                                      <p:cBhvr>
                                        <p:cTn id="147" dur="250" spd="-100000" fill="hold"/>
                                        <p:tgtEl>
                                          <p:spTgt spid="72"/>
                                        </p:tgtEl>
                                        <p:attrNameLst>
                                          <p:attrName>ppt_x</p:attrName>
                                          <p:attrName>ppt_y</p:attrName>
                                        </p:attrNameLst>
                                      </p:cBhvr>
                                      <p:rCtr x="195" y="486"/>
                                    </p:animMotion>
                                  </p:childTnLst>
                                </p:cTn>
                              </p:par>
                              <p:par>
                                <p:cTn id="148" presetID="1" presetClass="entr" presetSubtype="0" fill="hold" nodeType="withEffect">
                                  <p:stCondLst>
                                    <p:cond delay="500"/>
                                  </p:stCondLst>
                                  <p:childTnLst>
                                    <p:set>
                                      <p:cBhvr>
                                        <p:cTn id="149" dur="1" fill="hold">
                                          <p:stCondLst>
                                            <p:cond delay="0"/>
                                          </p:stCondLst>
                                        </p:cTn>
                                        <p:tgtEl>
                                          <p:spTgt spid="59"/>
                                        </p:tgtEl>
                                        <p:attrNameLst>
                                          <p:attrName>style.visibility</p:attrName>
                                        </p:attrNameLst>
                                      </p:cBhvr>
                                      <p:to>
                                        <p:strVal val="visible"/>
                                      </p:to>
                                    </p:set>
                                  </p:childTnLst>
                                </p:cTn>
                              </p:par>
                              <p:par>
                                <p:cTn id="150" presetID="42" presetClass="path" presetSubtype="0" decel="100000" fill="hold" nodeType="withEffect">
                                  <p:stCondLst>
                                    <p:cond delay="500"/>
                                  </p:stCondLst>
                                  <p:childTnLst>
                                    <p:animMotion origin="layout" path="M -4.375E-6 3.7037E-7 L 0.003 0.02755 " pathEditMode="relative" rAng="0" ptsTypes="AA">
                                      <p:cBhvr>
                                        <p:cTn id="151" dur="250" spd="-100000" fill="hold"/>
                                        <p:tgtEl>
                                          <p:spTgt spid="59"/>
                                        </p:tgtEl>
                                        <p:attrNameLst>
                                          <p:attrName>ppt_x</p:attrName>
                                          <p:attrName>ppt_y</p:attrName>
                                        </p:attrNameLst>
                                      </p:cBhvr>
                                      <p:rCtr x="143" y="1366"/>
                                    </p:animMotion>
                                  </p:childTnLst>
                                </p:cTn>
                              </p:par>
                              <p:par>
                                <p:cTn id="152" presetID="1" presetClass="entr" presetSubtype="0" fill="hold" nodeType="withEffect">
                                  <p:stCondLst>
                                    <p:cond delay="500"/>
                                  </p:stCondLst>
                                  <p:childTnLst>
                                    <p:set>
                                      <p:cBhvr>
                                        <p:cTn id="153" dur="1" fill="hold">
                                          <p:stCondLst>
                                            <p:cond delay="0"/>
                                          </p:stCondLst>
                                        </p:cTn>
                                        <p:tgtEl>
                                          <p:spTgt spid="60"/>
                                        </p:tgtEl>
                                        <p:attrNameLst>
                                          <p:attrName>style.visibility</p:attrName>
                                        </p:attrNameLst>
                                      </p:cBhvr>
                                      <p:to>
                                        <p:strVal val="visible"/>
                                      </p:to>
                                    </p:set>
                                  </p:childTnLst>
                                </p:cTn>
                              </p:par>
                              <p:par>
                                <p:cTn id="154" presetID="42" presetClass="path" presetSubtype="0" decel="100000" fill="hold" nodeType="withEffect">
                                  <p:stCondLst>
                                    <p:cond delay="500"/>
                                  </p:stCondLst>
                                  <p:childTnLst>
                                    <p:animMotion origin="layout" path="M 4.16667E-7 4.07407E-6 L 0.00299 0.0412 " pathEditMode="relative" rAng="0" ptsTypes="AA">
                                      <p:cBhvr>
                                        <p:cTn id="155" dur="250" spd="-100000" fill="hold"/>
                                        <p:tgtEl>
                                          <p:spTgt spid="60"/>
                                        </p:tgtEl>
                                        <p:attrNameLst>
                                          <p:attrName>ppt_x</p:attrName>
                                          <p:attrName>ppt_y</p:attrName>
                                        </p:attrNameLst>
                                      </p:cBhvr>
                                      <p:rCtr x="143" y="2060"/>
                                    </p:animMotion>
                                  </p:childTnLst>
                                </p:cTn>
                              </p:par>
                              <p:par>
                                <p:cTn id="156" presetID="1" presetClass="entr" presetSubtype="0" fill="hold" nodeType="withEffect">
                                  <p:stCondLst>
                                    <p:cond delay="500"/>
                                  </p:stCondLst>
                                  <p:childTnLst>
                                    <p:set>
                                      <p:cBhvr>
                                        <p:cTn id="157" dur="1" fill="hold">
                                          <p:stCondLst>
                                            <p:cond delay="0"/>
                                          </p:stCondLst>
                                        </p:cTn>
                                        <p:tgtEl>
                                          <p:spTgt spid="64"/>
                                        </p:tgtEl>
                                        <p:attrNameLst>
                                          <p:attrName>style.visibility</p:attrName>
                                        </p:attrNameLst>
                                      </p:cBhvr>
                                      <p:to>
                                        <p:strVal val="visible"/>
                                      </p:to>
                                    </p:set>
                                  </p:childTnLst>
                                </p:cTn>
                              </p:par>
                              <p:par>
                                <p:cTn id="158" presetID="42" presetClass="path" presetSubtype="0" decel="100000" fill="hold" nodeType="withEffect">
                                  <p:stCondLst>
                                    <p:cond delay="500"/>
                                  </p:stCondLst>
                                  <p:childTnLst>
                                    <p:animMotion origin="layout" path="M 3.95833E-6 -1.11111E-6 L 0.00052 0.01296 " pathEditMode="relative" rAng="0" ptsTypes="AA">
                                      <p:cBhvr>
                                        <p:cTn id="159" dur="250" spd="-100000" fill="hold"/>
                                        <p:tgtEl>
                                          <p:spTgt spid="64"/>
                                        </p:tgtEl>
                                        <p:attrNameLst>
                                          <p:attrName>ppt_x</p:attrName>
                                          <p:attrName>ppt_y</p:attrName>
                                        </p:attrNameLst>
                                      </p:cBhvr>
                                      <p:rCtr x="26" y="648"/>
                                    </p:animMotion>
                                  </p:childTnLst>
                                </p:cTn>
                              </p:par>
                              <p:par>
                                <p:cTn id="160" presetID="1" presetClass="entr" presetSubtype="0" fill="hold" nodeType="withEffect">
                                  <p:stCondLst>
                                    <p:cond delay="500"/>
                                  </p:stCondLst>
                                  <p:childTnLst>
                                    <p:set>
                                      <p:cBhvr>
                                        <p:cTn id="161" dur="1" fill="hold">
                                          <p:stCondLst>
                                            <p:cond delay="0"/>
                                          </p:stCondLst>
                                        </p:cTn>
                                        <p:tgtEl>
                                          <p:spTgt spid="62"/>
                                        </p:tgtEl>
                                        <p:attrNameLst>
                                          <p:attrName>style.visibility</p:attrName>
                                        </p:attrNameLst>
                                      </p:cBhvr>
                                      <p:to>
                                        <p:strVal val="visible"/>
                                      </p:to>
                                    </p:set>
                                  </p:childTnLst>
                                </p:cTn>
                              </p:par>
                              <p:par>
                                <p:cTn id="162" presetID="42" presetClass="path" presetSubtype="0" decel="100000" fill="hold" nodeType="withEffect">
                                  <p:stCondLst>
                                    <p:cond delay="500"/>
                                  </p:stCondLst>
                                  <p:childTnLst>
                                    <p:animMotion origin="layout" path="M -8.33333E-7 -4.07407E-6 L 0.00417 0.00764 " pathEditMode="relative" rAng="0" ptsTypes="AA">
                                      <p:cBhvr>
                                        <p:cTn id="163" dur="250" spd="-100000" fill="hold"/>
                                        <p:tgtEl>
                                          <p:spTgt spid="62"/>
                                        </p:tgtEl>
                                        <p:attrNameLst>
                                          <p:attrName>ppt_x</p:attrName>
                                          <p:attrName>ppt_y</p:attrName>
                                        </p:attrNameLst>
                                      </p:cBhvr>
                                      <p:rCtr x="208" y="370"/>
                                    </p:animMotion>
                                  </p:childTnLst>
                                </p:cTn>
                              </p:par>
                              <p:par>
                                <p:cTn id="164" presetID="1" presetClass="entr" presetSubtype="0" fill="hold" nodeType="withEffect">
                                  <p:stCondLst>
                                    <p:cond delay="500"/>
                                  </p:stCondLst>
                                  <p:childTnLst>
                                    <p:set>
                                      <p:cBhvr>
                                        <p:cTn id="165" dur="1" fill="hold">
                                          <p:stCondLst>
                                            <p:cond delay="0"/>
                                          </p:stCondLst>
                                        </p:cTn>
                                        <p:tgtEl>
                                          <p:spTgt spid="55"/>
                                        </p:tgtEl>
                                        <p:attrNameLst>
                                          <p:attrName>style.visibility</p:attrName>
                                        </p:attrNameLst>
                                      </p:cBhvr>
                                      <p:to>
                                        <p:strVal val="visible"/>
                                      </p:to>
                                    </p:set>
                                  </p:childTnLst>
                                </p:cTn>
                              </p:par>
                              <p:par>
                                <p:cTn id="166" presetID="42" presetClass="path" presetSubtype="0" decel="100000" fill="hold" nodeType="withEffect">
                                  <p:stCondLst>
                                    <p:cond delay="500"/>
                                  </p:stCondLst>
                                  <p:childTnLst>
                                    <p:animMotion origin="layout" path="M -8.33333E-7 -4.44444E-6 L 0.00547 -0.00648 " pathEditMode="relative" rAng="0" ptsTypes="AA">
                                      <p:cBhvr>
                                        <p:cTn id="167" dur="250" spd="-100000" fill="hold"/>
                                        <p:tgtEl>
                                          <p:spTgt spid="55"/>
                                        </p:tgtEl>
                                        <p:attrNameLst>
                                          <p:attrName>ppt_x</p:attrName>
                                          <p:attrName>ppt_y</p:attrName>
                                        </p:attrNameLst>
                                      </p:cBhvr>
                                      <p:rCtr x="273" y="-324"/>
                                    </p:animMotion>
                                  </p:childTnLst>
                                </p:cTn>
                              </p:par>
                              <p:par>
                                <p:cTn id="168" presetID="1" presetClass="entr" presetSubtype="0" fill="hold" nodeType="withEffect">
                                  <p:stCondLst>
                                    <p:cond delay="500"/>
                                  </p:stCondLst>
                                  <p:childTnLst>
                                    <p:set>
                                      <p:cBhvr>
                                        <p:cTn id="169" dur="1" fill="hold">
                                          <p:stCondLst>
                                            <p:cond delay="0"/>
                                          </p:stCondLst>
                                        </p:cTn>
                                        <p:tgtEl>
                                          <p:spTgt spid="49"/>
                                        </p:tgtEl>
                                        <p:attrNameLst>
                                          <p:attrName>style.visibility</p:attrName>
                                        </p:attrNameLst>
                                      </p:cBhvr>
                                      <p:to>
                                        <p:strVal val="visible"/>
                                      </p:to>
                                    </p:set>
                                  </p:childTnLst>
                                </p:cTn>
                              </p:par>
                              <p:par>
                                <p:cTn id="170" presetID="42" presetClass="path" presetSubtype="0" decel="100000" fill="hold" nodeType="withEffect">
                                  <p:stCondLst>
                                    <p:cond delay="500"/>
                                  </p:stCondLst>
                                  <p:childTnLst>
                                    <p:animMotion origin="layout" path="M -3.33333E-6 0 L 0.00391 -0.0125 " pathEditMode="relative" rAng="0" ptsTypes="AA">
                                      <p:cBhvr>
                                        <p:cTn id="171" dur="250" spd="-100000" fill="hold"/>
                                        <p:tgtEl>
                                          <p:spTgt spid="49"/>
                                        </p:tgtEl>
                                        <p:attrNameLst>
                                          <p:attrName>ppt_x</p:attrName>
                                          <p:attrName>ppt_y</p:attrName>
                                        </p:attrNameLst>
                                      </p:cBhvr>
                                      <p:rCtr x="195" y="-625"/>
                                    </p:animMotion>
                                  </p:childTnLst>
                                </p:cTn>
                              </p:par>
                              <p:par>
                                <p:cTn id="172" presetID="1" presetClass="entr" presetSubtype="0" fill="hold" nodeType="withEffect">
                                  <p:stCondLst>
                                    <p:cond delay="500"/>
                                  </p:stCondLst>
                                  <p:childTnLst>
                                    <p:set>
                                      <p:cBhvr>
                                        <p:cTn id="173" dur="1" fill="hold">
                                          <p:stCondLst>
                                            <p:cond delay="0"/>
                                          </p:stCondLst>
                                        </p:cTn>
                                        <p:tgtEl>
                                          <p:spTgt spid="61"/>
                                        </p:tgtEl>
                                        <p:attrNameLst>
                                          <p:attrName>style.visibility</p:attrName>
                                        </p:attrNameLst>
                                      </p:cBhvr>
                                      <p:to>
                                        <p:strVal val="visible"/>
                                      </p:to>
                                    </p:set>
                                  </p:childTnLst>
                                </p:cTn>
                              </p:par>
                              <p:par>
                                <p:cTn id="174" presetID="42" presetClass="path" presetSubtype="0" decel="100000" fill="hold" nodeType="withEffect">
                                  <p:stCondLst>
                                    <p:cond delay="500"/>
                                  </p:stCondLst>
                                  <p:childTnLst>
                                    <p:animMotion origin="layout" path="M -1.04167E-6 -3.33333E-6 L -0.00742 0.00139 " pathEditMode="relative" rAng="0" ptsTypes="AA">
                                      <p:cBhvr>
                                        <p:cTn id="175" dur="250" spd="-100000" fill="hold"/>
                                        <p:tgtEl>
                                          <p:spTgt spid="61"/>
                                        </p:tgtEl>
                                        <p:attrNameLst>
                                          <p:attrName>ppt_x</p:attrName>
                                          <p:attrName>ppt_y</p:attrName>
                                        </p:attrNameLst>
                                      </p:cBhvr>
                                      <p:rCtr x="-378" y="69"/>
                                    </p:animMotion>
                                  </p:childTnLst>
                                </p:cTn>
                              </p:par>
                              <p:par>
                                <p:cTn id="176" presetID="1" presetClass="entr" presetSubtype="0" fill="hold" nodeType="withEffect">
                                  <p:stCondLst>
                                    <p:cond delay="500"/>
                                  </p:stCondLst>
                                  <p:childTnLst>
                                    <p:set>
                                      <p:cBhvr>
                                        <p:cTn id="177" dur="1" fill="hold">
                                          <p:stCondLst>
                                            <p:cond delay="0"/>
                                          </p:stCondLst>
                                        </p:cTn>
                                        <p:tgtEl>
                                          <p:spTgt spid="63"/>
                                        </p:tgtEl>
                                        <p:attrNameLst>
                                          <p:attrName>style.visibility</p:attrName>
                                        </p:attrNameLst>
                                      </p:cBhvr>
                                      <p:to>
                                        <p:strVal val="visible"/>
                                      </p:to>
                                    </p:set>
                                  </p:childTnLst>
                                </p:cTn>
                              </p:par>
                              <p:par>
                                <p:cTn id="178" presetID="42" presetClass="path" presetSubtype="0" decel="100000" fill="hold" nodeType="withEffect">
                                  <p:stCondLst>
                                    <p:cond delay="500"/>
                                  </p:stCondLst>
                                  <p:childTnLst>
                                    <p:animMotion origin="layout" path="M -4.375E-6 -2.59259E-6 L -0.00742 0.00023 " pathEditMode="relative" rAng="0" ptsTypes="AA">
                                      <p:cBhvr>
                                        <p:cTn id="179" dur="250" spd="-100000" fill="hold"/>
                                        <p:tgtEl>
                                          <p:spTgt spid="63"/>
                                        </p:tgtEl>
                                        <p:attrNameLst>
                                          <p:attrName>ppt_x</p:attrName>
                                          <p:attrName>ppt_y</p:attrName>
                                        </p:attrNameLst>
                                      </p:cBhvr>
                                      <p:rCtr x="-378" y="0"/>
                                    </p:animMotion>
                                  </p:childTnLst>
                                </p:cTn>
                              </p:par>
                              <p:par>
                                <p:cTn id="180" presetID="1" presetClass="entr" presetSubtype="0" fill="hold" nodeType="withEffect">
                                  <p:stCondLst>
                                    <p:cond delay="550"/>
                                  </p:stCondLst>
                                  <p:childTnLst>
                                    <p:set>
                                      <p:cBhvr>
                                        <p:cTn id="181" dur="1" fill="hold">
                                          <p:stCondLst>
                                            <p:cond delay="0"/>
                                          </p:stCondLst>
                                        </p:cTn>
                                        <p:tgtEl>
                                          <p:spTgt spid="54"/>
                                        </p:tgtEl>
                                        <p:attrNameLst>
                                          <p:attrName>style.visibility</p:attrName>
                                        </p:attrNameLst>
                                      </p:cBhvr>
                                      <p:to>
                                        <p:strVal val="visible"/>
                                      </p:to>
                                    </p:set>
                                  </p:childTnLst>
                                </p:cTn>
                              </p:par>
                              <p:par>
                                <p:cTn id="182" presetID="42" presetClass="path" presetSubtype="0" decel="100000" fill="hold" nodeType="withEffect">
                                  <p:stCondLst>
                                    <p:cond delay="550"/>
                                  </p:stCondLst>
                                  <p:childTnLst>
                                    <p:animMotion origin="layout" path="M -2.91667E-6 -1.11111E-6 L -0.00521 0.01181 " pathEditMode="relative" rAng="0" ptsTypes="AA">
                                      <p:cBhvr>
                                        <p:cTn id="183" dur="250" spd="-100000" fill="hold"/>
                                        <p:tgtEl>
                                          <p:spTgt spid="54"/>
                                        </p:tgtEl>
                                        <p:attrNameLst>
                                          <p:attrName>ppt_x</p:attrName>
                                          <p:attrName>ppt_y</p:attrName>
                                        </p:attrNameLst>
                                      </p:cBhvr>
                                      <p:rCtr x="-260" y="579"/>
                                    </p:animMotion>
                                  </p:childTnLst>
                                </p:cTn>
                              </p:par>
                              <p:par>
                                <p:cTn id="184" presetID="1" presetClass="entr" presetSubtype="0" fill="hold" nodeType="withEffect">
                                  <p:stCondLst>
                                    <p:cond delay="550"/>
                                  </p:stCondLst>
                                  <p:childTnLst>
                                    <p:set>
                                      <p:cBhvr>
                                        <p:cTn id="185" dur="1" fill="hold">
                                          <p:stCondLst>
                                            <p:cond delay="0"/>
                                          </p:stCondLst>
                                        </p:cTn>
                                        <p:tgtEl>
                                          <p:spTgt spid="57"/>
                                        </p:tgtEl>
                                        <p:attrNameLst>
                                          <p:attrName>style.visibility</p:attrName>
                                        </p:attrNameLst>
                                      </p:cBhvr>
                                      <p:to>
                                        <p:strVal val="visible"/>
                                      </p:to>
                                    </p:set>
                                  </p:childTnLst>
                                </p:cTn>
                              </p:par>
                              <p:par>
                                <p:cTn id="186" presetID="42" presetClass="path" presetSubtype="0" decel="100000" fill="hold" nodeType="withEffect">
                                  <p:stCondLst>
                                    <p:cond delay="550"/>
                                  </p:stCondLst>
                                  <p:childTnLst>
                                    <p:animMotion origin="layout" path="M 1.875E-6 -7.40741E-7 L -0.00404 -0.01366 " pathEditMode="relative" rAng="0" ptsTypes="AA">
                                      <p:cBhvr>
                                        <p:cTn id="187" dur="250" spd="-100000" fill="hold"/>
                                        <p:tgtEl>
                                          <p:spTgt spid="57"/>
                                        </p:tgtEl>
                                        <p:attrNameLst>
                                          <p:attrName>ppt_x</p:attrName>
                                          <p:attrName>ppt_y</p:attrName>
                                        </p:attrNameLst>
                                      </p:cBhvr>
                                      <p:rCtr x="-208" y="-694"/>
                                    </p:animMotion>
                                  </p:childTnLst>
                                </p:cTn>
                              </p:par>
                              <p:par>
                                <p:cTn id="188" presetID="1" presetClass="entr" presetSubtype="0" fill="hold" nodeType="withEffect">
                                  <p:stCondLst>
                                    <p:cond delay="550"/>
                                  </p:stCondLst>
                                  <p:childTnLst>
                                    <p:set>
                                      <p:cBhvr>
                                        <p:cTn id="189" dur="1" fill="hold">
                                          <p:stCondLst>
                                            <p:cond delay="0"/>
                                          </p:stCondLst>
                                        </p:cTn>
                                        <p:tgtEl>
                                          <p:spTgt spid="22"/>
                                        </p:tgtEl>
                                        <p:attrNameLst>
                                          <p:attrName>style.visibility</p:attrName>
                                        </p:attrNameLst>
                                      </p:cBhvr>
                                      <p:to>
                                        <p:strVal val="visible"/>
                                      </p:to>
                                    </p:set>
                                  </p:childTnLst>
                                </p:cTn>
                              </p:par>
                              <p:par>
                                <p:cTn id="190" presetID="42" presetClass="path" presetSubtype="0" decel="100000" fill="hold" nodeType="withEffect">
                                  <p:stCondLst>
                                    <p:cond delay="550"/>
                                  </p:stCondLst>
                                  <p:childTnLst>
                                    <p:animMotion origin="layout" path="M 3.33333E-6 -1.85185E-6 L -0.0017 0.02685 " pathEditMode="relative" rAng="0" ptsTypes="AA">
                                      <p:cBhvr>
                                        <p:cTn id="191" dur="250" spd="-100000" fill="hold"/>
                                        <p:tgtEl>
                                          <p:spTgt spid="22"/>
                                        </p:tgtEl>
                                        <p:attrNameLst>
                                          <p:attrName>ppt_x</p:attrName>
                                          <p:attrName>ppt_y</p:attrName>
                                        </p:attrNameLst>
                                      </p:cBhvr>
                                      <p:rCtr x="-91" y="1343"/>
                                    </p:animMotion>
                                  </p:childTnLst>
                                </p:cTn>
                              </p:par>
                              <p:par>
                                <p:cTn id="192" presetID="1" presetClass="entr" presetSubtype="0" fill="hold" nodeType="withEffect">
                                  <p:stCondLst>
                                    <p:cond delay="550"/>
                                  </p:stCondLst>
                                  <p:childTnLst>
                                    <p:set>
                                      <p:cBhvr>
                                        <p:cTn id="193" dur="1" fill="hold">
                                          <p:stCondLst>
                                            <p:cond delay="0"/>
                                          </p:stCondLst>
                                        </p:cTn>
                                        <p:tgtEl>
                                          <p:spTgt spid="83"/>
                                        </p:tgtEl>
                                        <p:attrNameLst>
                                          <p:attrName>style.visibility</p:attrName>
                                        </p:attrNameLst>
                                      </p:cBhvr>
                                      <p:to>
                                        <p:strVal val="visible"/>
                                      </p:to>
                                    </p:set>
                                  </p:childTnLst>
                                </p:cTn>
                              </p:par>
                              <p:par>
                                <p:cTn id="194" presetID="42" presetClass="path" presetSubtype="0" decel="100000" fill="hold" nodeType="withEffect">
                                  <p:stCondLst>
                                    <p:cond delay="550"/>
                                  </p:stCondLst>
                                  <p:childTnLst>
                                    <p:animMotion origin="layout" path="M -4.58333E-6 -3.33333E-6 L -0.00703 0.00139 " pathEditMode="relative" rAng="0" ptsTypes="AA">
                                      <p:cBhvr>
                                        <p:cTn id="195" dur="250" spd="-100000" fill="hold"/>
                                        <p:tgtEl>
                                          <p:spTgt spid="83"/>
                                        </p:tgtEl>
                                        <p:attrNameLst>
                                          <p:attrName>ppt_x</p:attrName>
                                          <p:attrName>ppt_y</p:attrName>
                                        </p:attrNameLst>
                                      </p:cBhvr>
                                      <p:rCtr x="-352" y="69"/>
                                    </p:animMotion>
                                  </p:childTnLst>
                                </p:cTn>
                              </p:par>
                              <p:par>
                                <p:cTn id="196" presetID="1" presetClass="entr" presetSubtype="0" fill="hold" nodeType="withEffect">
                                  <p:stCondLst>
                                    <p:cond delay="550"/>
                                  </p:stCondLst>
                                  <p:childTnLst>
                                    <p:set>
                                      <p:cBhvr>
                                        <p:cTn id="197" dur="1" fill="hold">
                                          <p:stCondLst>
                                            <p:cond delay="0"/>
                                          </p:stCondLst>
                                        </p:cTn>
                                        <p:tgtEl>
                                          <p:spTgt spid="56"/>
                                        </p:tgtEl>
                                        <p:attrNameLst>
                                          <p:attrName>style.visibility</p:attrName>
                                        </p:attrNameLst>
                                      </p:cBhvr>
                                      <p:to>
                                        <p:strVal val="visible"/>
                                      </p:to>
                                    </p:set>
                                  </p:childTnLst>
                                </p:cTn>
                              </p:par>
                              <p:par>
                                <p:cTn id="198" presetID="42" presetClass="path" presetSubtype="0" decel="100000" fill="hold" nodeType="withEffect">
                                  <p:stCondLst>
                                    <p:cond delay="550"/>
                                  </p:stCondLst>
                                  <p:childTnLst>
                                    <p:animMotion origin="layout" path="M 4.79167E-6 3.7037E-7 L -0.00196 -0.02639 " pathEditMode="relative" rAng="0" ptsTypes="AA">
                                      <p:cBhvr>
                                        <p:cTn id="199" dur="250" spd="-100000" fill="hold"/>
                                        <p:tgtEl>
                                          <p:spTgt spid="56"/>
                                        </p:tgtEl>
                                        <p:attrNameLst>
                                          <p:attrName>ppt_x</p:attrName>
                                          <p:attrName>ppt_y</p:attrName>
                                        </p:attrNameLst>
                                      </p:cBhvr>
                                      <p:rCtr x="-104" y="-1319"/>
                                    </p:animMotion>
                                  </p:childTnLst>
                                </p:cTn>
                              </p:par>
                              <p:par>
                                <p:cTn id="200" presetID="1" presetClass="entr" presetSubtype="0" fill="hold" nodeType="withEffect">
                                  <p:stCondLst>
                                    <p:cond delay="550"/>
                                  </p:stCondLst>
                                  <p:childTnLst>
                                    <p:set>
                                      <p:cBhvr>
                                        <p:cTn id="201" dur="1" fill="hold">
                                          <p:stCondLst>
                                            <p:cond delay="0"/>
                                          </p:stCondLst>
                                        </p:cTn>
                                        <p:tgtEl>
                                          <p:spTgt spid="46"/>
                                        </p:tgtEl>
                                        <p:attrNameLst>
                                          <p:attrName>style.visibility</p:attrName>
                                        </p:attrNameLst>
                                      </p:cBhvr>
                                      <p:to>
                                        <p:strVal val="visible"/>
                                      </p:to>
                                    </p:set>
                                  </p:childTnLst>
                                </p:cTn>
                              </p:par>
                              <p:par>
                                <p:cTn id="202" presetID="42" presetClass="path" presetSubtype="0" decel="100000" fill="hold" nodeType="withEffect">
                                  <p:stCondLst>
                                    <p:cond delay="550"/>
                                  </p:stCondLst>
                                  <p:childTnLst>
                                    <p:animMotion origin="layout" path="M -4.375E-6 2.22222E-6 L -0.0052 -0.00695 " pathEditMode="relative" rAng="0" ptsTypes="AA">
                                      <p:cBhvr>
                                        <p:cTn id="203" dur="250" spd="-100000" fill="hold"/>
                                        <p:tgtEl>
                                          <p:spTgt spid="46"/>
                                        </p:tgtEl>
                                        <p:attrNameLst>
                                          <p:attrName>ppt_x</p:attrName>
                                          <p:attrName>ppt_y</p:attrName>
                                        </p:attrNameLst>
                                      </p:cBhvr>
                                      <p:rCtr x="-260" y="-347"/>
                                    </p:animMotion>
                                  </p:childTnLst>
                                </p:cTn>
                              </p:par>
                              <p:par>
                                <p:cTn id="204" presetID="1" presetClass="entr" presetSubtype="0" fill="hold" nodeType="withEffect">
                                  <p:stCondLst>
                                    <p:cond delay="550"/>
                                  </p:stCondLst>
                                  <p:childTnLst>
                                    <p:set>
                                      <p:cBhvr>
                                        <p:cTn id="205" dur="1" fill="hold">
                                          <p:stCondLst>
                                            <p:cond delay="0"/>
                                          </p:stCondLst>
                                        </p:cTn>
                                        <p:tgtEl>
                                          <p:spTgt spid="67"/>
                                        </p:tgtEl>
                                        <p:attrNameLst>
                                          <p:attrName>style.visibility</p:attrName>
                                        </p:attrNameLst>
                                      </p:cBhvr>
                                      <p:to>
                                        <p:strVal val="visible"/>
                                      </p:to>
                                    </p:set>
                                  </p:childTnLst>
                                </p:cTn>
                              </p:par>
                              <p:par>
                                <p:cTn id="206" presetID="42" presetClass="path" presetSubtype="0" decel="100000" fill="hold" nodeType="withEffect">
                                  <p:stCondLst>
                                    <p:cond delay="550"/>
                                  </p:stCondLst>
                                  <p:childTnLst>
                                    <p:animMotion origin="layout" path="M 3.75E-6 2.96296E-6 L -0.00599 -0.01135 " pathEditMode="relative" rAng="0" ptsTypes="AA">
                                      <p:cBhvr>
                                        <p:cTn id="207" dur="250" spd="-100000" fill="hold"/>
                                        <p:tgtEl>
                                          <p:spTgt spid="67"/>
                                        </p:tgtEl>
                                        <p:attrNameLst>
                                          <p:attrName>ppt_x</p:attrName>
                                          <p:attrName>ppt_y</p:attrName>
                                        </p:attrNameLst>
                                      </p:cBhvr>
                                      <p:rCtr x="-299" y="-579"/>
                                    </p:animMotion>
                                  </p:childTnLst>
                                </p:cTn>
                              </p:par>
                              <p:par>
                                <p:cTn id="208" presetID="1" presetClass="entr" presetSubtype="0" fill="hold" nodeType="withEffect">
                                  <p:stCondLst>
                                    <p:cond delay="550"/>
                                  </p:stCondLst>
                                  <p:childTnLst>
                                    <p:set>
                                      <p:cBhvr>
                                        <p:cTn id="209" dur="1" fill="hold">
                                          <p:stCondLst>
                                            <p:cond delay="0"/>
                                          </p:stCondLst>
                                        </p:cTn>
                                        <p:tgtEl>
                                          <p:spTgt spid="82"/>
                                        </p:tgtEl>
                                        <p:attrNameLst>
                                          <p:attrName>style.visibility</p:attrName>
                                        </p:attrNameLst>
                                      </p:cBhvr>
                                      <p:to>
                                        <p:strVal val="visible"/>
                                      </p:to>
                                    </p:set>
                                  </p:childTnLst>
                                </p:cTn>
                              </p:par>
                              <p:par>
                                <p:cTn id="210" presetID="42" presetClass="path" presetSubtype="0" decel="100000" fill="hold" nodeType="withEffect">
                                  <p:stCondLst>
                                    <p:cond delay="550"/>
                                  </p:stCondLst>
                                  <p:childTnLst>
                                    <p:animMotion origin="layout" path="M 3.125E-6 -7.40741E-7 L -0.00508 -0.00787 " pathEditMode="relative" rAng="0" ptsTypes="AA">
                                      <p:cBhvr>
                                        <p:cTn id="211" dur="250" spd="-100000" fill="hold"/>
                                        <p:tgtEl>
                                          <p:spTgt spid="82"/>
                                        </p:tgtEl>
                                        <p:attrNameLst>
                                          <p:attrName>ppt_x</p:attrName>
                                          <p:attrName>ppt_y</p:attrName>
                                        </p:attrNameLst>
                                      </p:cBhvr>
                                      <p:rCtr x="-260" y="-394"/>
                                    </p:animMotion>
                                  </p:childTnLst>
                                </p:cTn>
                              </p:par>
                              <p:par>
                                <p:cTn id="212" presetID="1" presetClass="entr" presetSubtype="0" fill="hold" nodeType="withEffect">
                                  <p:stCondLst>
                                    <p:cond delay="550"/>
                                  </p:stCondLst>
                                  <p:childTnLst>
                                    <p:set>
                                      <p:cBhvr>
                                        <p:cTn id="213" dur="1" fill="hold">
                                          <p:stCondLst>
                                            <p:cond delay="0"/>
                                          </p:stCondLst>
                                        </p:cTn>
                                        <p:tgtEl>
                                          <p:spTgt spid="37"/>
                                        </p:tgtEl>
                                        <p:attrNameLst>
                                          <p:attrName>style.visibility</p:attrName>
                                        </p:attrNameLst>
                                      </p:cBhvr>
                                      <p:to>
                                        <p:strVal val="visible"/>
                                      </p:to>
                                    </p:set>
                                  </p:childTnLst>
                                </p:cTn>
                              </p:par>
                              <p:par>
                                <p:cTn id="214" presetID="42" presetClass="path" presetSubtype="0" decel="100000" fill="hold" nodeType="withEffect">
                                  <p:stCondLst>
                                    <p:cond delay="550"/>
                                  </p:stCondLst>
                                  <p:childTnLst>
                                    <p:animMotion origin="layout" path="M 5E-6 2.59259E-6 L -0.00937 -0.00116 " pathEditMode="relative" rAng="0" ptsTypes="AA">
                                      <p:cBhvr>
                                        <p:cTn id="215" dur="250" spd="-100000" fill="hold"/>
                                        <p:tgtEl>
                                          <p:spTgt spid="37"/>
                                        </p:tgtEl>
                                        <p:attrNameLst>
                                          <p:attrName>ppt_x</p:attrName>
                                          <p:attrName>ppt_y</p:attrName>
                                        </p:attrNameLst>
                                      </p:cBhvr>
                                      <p:rCtr x="-469" y="-69"/>
                                    </p:animMotion>
                                  </p:childTnLst>
                                </p:cTn>
                              </p:par>
                              <p:par>
                                <p:cTn id="216" presetID="1" presetClass="entr" presetSubtype="0" fill="hold" nodeType="withEffect">
                                  <p:stCondLst>
                                    <p:cond delay="550"/>
                                  </p:stCondLst>
                                  <p:childTnLst>
                                    <p:set>
                                      <p:cBhvr>
                                        <p:cTn id="217" dur="1" fill="hold">
                                          <p:stCondLst>
                                            <p:cond delay="0"/>
                                          </p:stCondLst>
                                        </p:cTn>
                                        <p:tgtEl>
                                          <p:spTgt spid="21"/>
                                        </p:tgtEl>
                                        <p:attrNameLst>
                                          <p:attrName>style.visibility</p:attrName>
                                        </p:attrNameLst>
                                      </p:cBhvr>
                                      <p:to>
                                        <p:strVal val="visible"/>
                                      </p:to>
                                    </p:set>
                                  </p:childTnLst>
                                </p:cTn>
                              </p:par>
                              <p:par>
                                <p:cTn id="218" presetID="42" presetClass="path" presetSubtype="0" decel="100000" fill="hold" nodeType="withEffect">
                                  <p:stCondLst>
                                    <p:cond delay="550"/>
                                  </p:stCondLst>
                                  <p:childTnLst>
                                    <p:animMotion origin="layout" path="M 4.375E-6 1.11111E-6 L -0.01654 0.04838 " pathEditMode="relative" rAng="0" ptsTypes="AA">
                                      <p:cBhvr>
                                        <p:cTn id="219" dur="250" spd="-100000" fill="hold"/>
                                        <p:tgtEl>
                                          <p:spTgt spid="21"/>
                                        </p:tgtEl>
                                        <p:attrNameLst>
                                          <p:attrName>ppt_x</p:attrName>
                                          <p:attrName>ppt_y</p:attrName>
                                        </p:attrNameLst>
                                      </p:cBhvr>
                                      <p:rCtr x="-833" y="2407"/>
                                    </p:animMotion>
                                  </p:childTnLst>
                                </p:cTn>
                              </p:par>
                              <p:par>
                                <p:cTn id="220" presetID="1" presetClass="entr" presetSubtype="0" fill="hold" nodeType="withEffect">
                                  <p:stCondLst>
                                    <p:cond delay="550"/>
                                  </p:stCondLst>
                                  <p:childTnLst>
                                    <p:set>
                                      <p:cBhvr>
                                        <p:cTn id="221" dur="1" fill="hold">
                                          <p:stCondLst>
                                            <p:cond delay="0"/>
                                          </p:stCondLst>
                                        </p:cTn>
                                        <p:tgtEl>
                                          <p:spTgt spid="38"/>
                                        </p:tgtEl>
                                        <p:attrNameLst>
                                          <p:attrName>style.visibility</p:attrName>
                                        </p:attrNameLst>
                                      </p:cBhvr>
                                      <p:to>
                                        <p:strVal val="visible"/>
                                      </p:to>
                                    </p:set>
                                  </p:childTnLst>
                                </p:cTn>
                              </p:par>
                              <p:par>
                                <p:cTn id="222" presetID="42" presetClass="path" presetSubtype="0" decel="100000" fill="hold" nodeType="withEffect">
                                  <p:stCondLst>
                                    <p:cond delay="550"/>
                                  </p:stCondLst>
                                  <p:childTnLst>
                                    <p:animMotion origin="layout" path="M 8.33333E-7 -2.22222E-6 L -0.00677 -0.00764 " pathEditMode="relative" rAng="0" ptsTypes="AA">
                                      <p:cBhvr>
                                        <p:cTn id="223" dur="250" spd="-100000" fill="hold"/>
                                        <p:tgtEl>
                                          <p:spTgt spid="38"/>
                                        </p:tgtEl>
                                        <p:attrNameLst>
                                          <p:attrName>ppt_x</p:attrName>
                                          <p:attrName>ppt_y</p:attrName>
                                        </p:attrNameLst>
                                      </p:cBhvr>
                                      <p:rCtr x="-339" y="-394"/>
                                    </p:animMotion>
                                  </p:childTnLst>
                                </p:cTn>
                              </p:par>
                              <p:par>
                                <p:cTn id="224" presetID="1" presetClass="entr" presetSubtype="0" fill="hold" nodeType="withEffect">
                                  <p:stCondLst>
                                    <p:cond delay="550"/>
                                  </p:stCondLst>
                                  <p:childTnLst>
                                    <p:set>
                                      <p:cBhvr>
                                        <p:cTn id="225" dur="1" fill="hold">
                                          <p:stCondLst>
                                            <p:cond delay="0"/>
                                          </p:stCondLst>
                                        </p:cTn>
                                        <p:tgtEl>
                                          <p:spTgt spid="66"/>
                                        </p:tgtEl>
                                        <p:attrNameLst>
                                          <p:attrName>style.visibility</p:attrName>
                                        </p:attrNameLst>
                                      </p:cBhvr>
                                      <p:to>
                                        <p:strVal val="visible"/>
                                      </p:to>
                                    </p:set>
                                  </p:childTnLst>
                                </p:cTn>
                              </p:par>
                              <p:par>
                                <p:cTn id="226" presetID="42" presetClass="path" presetSubtype="0" decel="100000" fill="hold" nodeType="withEffect">
                                  <p:stCondLst>
                                    <p:cond delay="550"/>
                                  </p:stCondLst>
                                  <p:childTnLst>
                                    <p:animMotion origin="layout" path="M -4.16667E-6 -5.55112E-17 L -0.00325 -0.00602 " pathEditMode="relative" rAng="0" ptsTypes="AA">
                                      <p:cBhvr>
                                        <p:cTn id="227" dur="250" spd="-100000" fill="hold"/>
                                        <p:tgtEl>
                                          <p:spTgt spid="66"/>
                                        </p:tgtEl>
                                        <p:attrNameLst>
                                          <p:attrName>ppt_x</p:attrName>
                                          <p:attrName>ppt_y</p:attrName>
                                        </p:attrNameLst>
                                      </p:cBhvr>
                                      <p:rCtr x="-169" y="-301"/>
                                    </p:animMotion>
                                  </p:childTnLst>
                                </p:cTn>
                              </p:par>
                              <p:par>
                                <p:cTn id="228" presetID="1" presetClass="entr" presetSubtype="0" fill="hold" nodeType="withEffect">
                                  <p:stCondLst>
                                    <p:cond delay="600"/>
                                  </p:stCondLst>
                                  <p:childTnLst>
                                    <p:set>
                                      <p:cBhvr>
                                        <p:cTn id="229" dur="1" fill="hold">
                                          <p:stCondLst>
                                            <p:cond delay="0"/>
                                          </p:stCondLst>
                                        </p:cTn>
                                        <p:tgtEl>
                                          <p:spTgt spid="65"/>
                                        </p:tgtEl>
                                        <p:attrNameLst>
                                          <p:attrName>style.visibility</p:attrName>
                                        </p:attrNameLst>
                                      </p:cBhvr>
                                      <p:to>
                                        <p:strVal val="visible"/>
                                      </p:to>
                                    </p:set>
                                  </p:childTnLst>
                                </p:cTn>
                              </p:par>
                              <p:par>
                                <p:cTn id="230" presetID="42" presetClass="path" presetSubtype="0" decel="100000" fill="hold" nodeType="withEffect">
                                  <p:stCondLst>
                                    <p:cond delay="600"/>
                                  </p:stCondLst>
                                  <p:childTnLst>
                                    <p:animMotion origin="layout" path="M -3.95833E-6 2.22222E-6 L -0.00078 0.00694 " pathEditMode="relative" rAng="0" ptsTypes="AA">
                                      <p:cBhvr>
                                        <p:cTn id="231" dur="250" spd="-100000" fill="hold"/>
                                        <p:tgtEl>
                                          <p:spTgt spid="65"/>
                                        </p:tgtEl>
                                        <p:attrNameLst>
                                          <p:attrName>ppt_x</p:attrName>
                                          <p:attrName>ppt_y</p:attrName>
                                        </p:attrNameLst>
                                      </p:cBhvr>
                                      <p:rCtr x="-39" y="347"/>
                                    </p:animMotion>
                                  </p:childTnLst>
                                </p:cTn>
                              </p:par>
                              <p:par>
                                <p:cTn id="232" presetID="1" presetClass="entr" presetSubtype="0" fill="hold" nodeType="withEffect">
                                  <p:stCondLst>
                                    <p:cond delay="600"/>
                                  </p:stCondLst>
                                  <p:childTnLst>
                                    <p:set>
                                      <p:cBhvr>
                                        <p:cTn id="233" dur="1" fill="hold">
                                          <p:stCondLst>
                                            <p:cond delay="0"/>
                                          </p:stCondLst>
                                        </p:cTn>
                                        <p:tgtEl>
                                          <p:spTgt spid="39"/>
                                        </p:tgtEl>
                                        <p:attrNameLst>
                                          <p:attrName>style.visibility</p:attrName>
                                        </p:attrNameLst>
                                      </p:cBhvr>
                                      <p:to>
                                        <p:strVal val="visible"/>
                                      </p:to>
                                    </p:set>
                                  </p:childTnLst>
                                </p:cTn>
                              </p:par>
                              <p:par>
                                <p:cTn id="234" presetID="42" presetClass="path" presetSubtype="0" decel="100000" fill="hold" nodeType="withEffect">
                                  <p:stCondLst>
                                    <p:cond delay="600"/>
                                  </p:stCondLst>
                                  <p:childTnLst>
                                    <p:animMotion origin="layout" path="M 2.08333E-7 -1.48148E-6 L 0.0013 0.02408 " pathEditMode="relative" rAng="0" ptsTypes="AA">
                                      <p:cBhvr>
                                        <p:cTn id="235" dur="250" spd="-100000" fill="hold"/>
                                        <p:tgtEl>
                                          <p:spTgt spid="39"/>
                                        </p:tgtEl>
                                        <p:attrNameLst>
                                          <p:attrName>ppt_x</p:attrName>
                                          <p:attrName>ppt_y</p:attrName>
                                        </p:attrNameLst>
                                      </p:cBhvr>
                                      <p:rCtr x="65" y="1204"/>
                                    </p:animMotion>
                                  </p:childTnLst>
                                </p:cTn>
                              </p:par>
                              <p:par>
                                <p:cTn id="236" presetID="1" presetClass="entr" presetSubtype="0" fill="hold" nodeType="withEffect">
                                  <p:stCondLst>
                                    <p:cond delay="600"/>
                                  </p:stCondLst>
                                  <p:childTnLst>
                                    <p:set>
                                      <p:cBhvr>
                                        <p:cTn id="237" dur="1" fill="hold">
                                          <p:stCondLst>
                                            <p:cond delay="0"/>
                                          </p:stCondLst>
                                        </p:cTn>
                                        <p:tgtEl>
                                          <p:spTgt spid="41"/>
                                        </p:tgtEl>
                                        <p:attrNameLst>
                                          <p:attrName>style.visibility</p:attrName>
                                        </p:attrNameLst>
                                      </p:cBhvr>
                                      <p:to>
                                        <p:strVal val="visible"/>
                                      </p:to>
                                    </p:set>
                                  </p:childTnLst>
                                </p:cTn>
                              </p:par>
                              <p:par>
                                <p:cTn id="238" presetID="42" presetClass="path" presetSubtype="0" decel="100000" fill="hold" nodeType="withEffect">
                                  <p:stCondLst>
                                    <p:cond delay="600"/>
                                  </p:stCondLst>
                                  <p:childTnLst>
                                    <p:animMotion origin="layout" path="M 1.875E-6 -4.07407E-6 L 0.0013 0.03588 " pathEditMode="relative" rAng="0" ptsTypes="AA">
                                      <p:cBhvr>
                                        <p:cTn id="239" dur="250" spd="-100000" fill="hold"/>
                                        <p:tgtEl>
                                          <p:spTgt spid="41"/>
                                        </p:tgtEl>
                                        <p:attrNameLst>
                                          <p:attrName>ppt_x</p:attrName>
                                          <p:attrName>ppt_y</p:attrName>
                                        </p:attrNameLst>
                                      </p:cBhvr>
                                      <p:rCtr x="65" y="1782"/>
                                    </p:animMotion>
                                  </p:childTnLst>
                                </p:cTn>
                              </p:par>
                              <p:par>
                                <p:cTn id="240" presetID="1" presetClass="entr" presetSubtype="0" fill="hold" nodeType="withEffect">
                                  <p:stCondLst>
                                    <p:cond delay="600"/>
                                  </p:stCondLst>
                                  <p:childTnLst>
                                    <p:set>
                                      <p:cBhvr>
                                        <p:cTn id="241" dur="1" fill="hold">
                                          <p:stCondLst>
                                            <p:cond delay="0"/>
                                          </p:stCondLst>
                                        </p:cTn>
                                        <p:tgtEl>
                                          <p:spTgt spid="86"/>
                                        </p:tgtEl>
                                        <p:attrNameLst>
                                          <p:attrName>style.visibility</p:attrName>
                                        </p:attrNameLst>
                                      </p:cBhvr>
                                      <p:to>
                                        <p:strVal val="visible"/>
                                      </p:to>
                                    </p:set>
                                  </p:childTnLst>
                                </p:cTn>
                              </p:par>
                              <p:par>
                                <p:cTn id="242" presetID="42" presetClass="path" presetSubtype="0" decel="100000" fill="hold" nodeType="withEffect">
                                  <p:stCondLst>
                                    <p:cond delay="600"/>
                                  </p:stCondLst>
                                  <p:childTnLst>
                                    <p:animMotion origin="layout" path="M 2.08333E-7 3.33333E-6 L 0.00586 0.0199 " pathEditMode="relative" rAng="0" ptsTypes="AA">
                                      <p:cBhvr>
                                        <p:cTn id="243" dur="250" spd="-100000" fill="hold"/>
                                        <p:tgtEl>
                                          <p:spTgt spid="86"/>
                                        </p:tgtEl>
                                        <p:attrNameLst>
                                          <p:attrName>ppt_x</p:attrName>
                                          <p:attrName>ppt_y</p:attrName>
                                        </p:attrNameLst>
                                      </p:cBhvr>
                                      <p:rCtr x="286" y="995"/>
                                    </p:animMotion>
                                  </p:childTnLst>
                                </p:cTn>
                              </p:par>
                              <p:par>
                                <p:cTn id="244" presetID="1" presetClass="entr" presetSubtype="0" fill="hold" nodeType="withEffect">
                                  <p:stCondLst>
                                    <p:cond delay="600"/>
                                  </p:stCondLst>
                                  <p:childTnLst>
                                    <p:set>
                                      <p:cBhvr>
                                        <p:cTn id="245" dur="1" fill="hold">
                                          <p:stCondLst>
                                            <p:cond delay="0"/>
                                          </p:stCondLst>
                                        </p:cTn>
                                        <p:tgtEl>
                                          <p:spTgt spid="88"/>
                                        </p:tgtEl>
                                        <p:attrNameLst>
                                          <p:attrName>style.visibility</p:attrName>
                                        </p:attrNameLst>
                                      </p:cBhvr>
                                      <p:to>
                                        <p:strVal val="visible"/>
                                      </p:to>
                                    </p:set>
                                  </p:childTnLst>
                                </p:cTn>
                              </p:par>
                              <p:par>
                                <p:cTn id="246" presetID="42" presetClass="path" presetSubtype="0" decel="100000" fill="hold" nodeType="withEffect">
                                  <p:stCondLst>
                                    <p:cond delay="600"/>
                                  </p:stCondLst>
                                  <p:childTnLst>
                                    <p:animMotion origin="layout" path="M -2.91667E-6 7.40741E-7 L 0.00925 0.00208 " pathEditMode="relative" rAng="0" ptsTypes="AA">
                                      <p:cBhvr>
                                        <p:cTn id="247" dur="250" spd="-100000" fill="hold"/>
                                        <p:tgtEl>
                                          <p:spTgt spid="88"/>
                                        </p:tgtEl>
                                        <p:attrNameLst>
                                          <p:attrName>ppt_x</p:attrName>
                                          <p:attrName>ppt_y</p:attrName>
                                        </p:attrNameLst>
                                      </p:cBhvr>
                                      <p:rCtr x="456" y="93"/>
                                    </p:animMotion>
                                  </p:childTnLst>
                                </p:cTn>
                              </p:par>
                              <p:par>
                                <p:cTn id="248" presetID="1" presetClass="entr" presetSubtype="0" fill="hold" nodeType="withEffect">
                                  <p:stCondLst>
                                    <p:cond delay="600"/>
                                  </p:stCondLst>
                                  <p:childTnLst>
                                    <p:set>
                                      <p:cBhvr>
                                        <p:cTn id="249" dur="1" fill="hold">
                                          <p:stCondLst>
                                            <p:cond delay="0"/>
                                          </p:stCondLst>
                                        </p:cTn>
                                        <p:tgtEl>
                                          <p:spTgt spid="87"/>
                                        </p:tgtEl>
                                        <p:attrNameLst>
                                          <p:attrName>style.visibility</p:attrName>
                                        </p:attrNameLst>
                                      </p:cBhvr>
                                      <p:to>
                                        <p:strVal val="visible"/>
                                      </p:to>
                                    </p:set>
                                  </p:childTnLst>
                                </p:cTn>
                              </p:par>
                              <p:par>
                                <p:cTn id="250" presetID="42" presetClass="path" presetSubtype="0" decel="100000" fill="hold" nodeType="withEffect">
                                  <p:stCondLst>
                                    <p:cond delay="600"/>
                                  </p:stCondLst>
                                  <p:childTnLst>
                                    <p:animMotion origin="layout" path="M 3.75E-6 3.7037E-6 L 0.02018 0.01319 " pathEditMode="relative" rAng="0" ptsTypes="AA">
                                      <p:cBhvr>
                                        <p:cTn id="251" dur="250" spd="-100000" fill="hold"/>
                                        <p:tgtEl>
                                          <p:spTgt spid="87"/>
                                        </p:tgtEl>
                                        <p:attrNameLst>
                                          <p:attrName>ppt_x</p:attrName>
                                          <p:attrName>ppt_y</p:attrName>
                                        </p:attrNameLst>
                                      </p:cBhvr>
                                      <p:rCtr x="1003" y="648"/>
                                    </p:animMotion>
                                  </p:childTnLst>
                                </p:cTn>
                              </p:par>
                              <p:par>
                                <p:cTn id="252" presetID="1" presetClass="entr" presetSubtype="0" fill="hold" nodeType="withEffect">
                                  <p:stCondLst>
                                    <p:cond delay="600"/>
                                  </p:stCondLst>
                                  <p:childTnLst>
                                    <p:set>
                                      <p:cBhvr>
                                        <p:cTn id="253" dur="1" fill="hold">
                                          <p:stCondLst>
                                            <p:cond delay="0"/>
                                          </p:stCondLst>
                                        </p:cTn>
                                        <p:tgtEl>
                                          <p:spTgt spid="43"/>
                                        </p:tgtEl>
                                        <p:attrNameLst>
                                          <p:attrName>style.visibility</p:attrName>
                                        </p:attrNameLst>
                                      </p:cBhvr>
                                      <p:to>
                                        <p:strVal val="visible"/>
                                      </p:to>
                                    </p:set>
                                  </p:childTnLst>
                                </p:cTn>
                              </p:par>
                              <p:par>
                                <p:cTn id="254" presetID="42" presetClass="path" presetSubtype="0" decel="100000" fill="hold" nodeType="withEffect">
                                  <p:stCondLst>
                                    <p:cond delay="600"/>
                                  </p:stCondLst>
                                  <p:childTnLst>
                                    <p:animMotion origin="layout" path="M 5E-6 -1.11111E-6 L 0.02032 0.01991 " pathEditMode="relative" rAng="0" ptsTypes="AA">
                                      <p:cBhvr>
                                        <p:cTn id="255" dur="250" spd="-100000" fill="hold"/>
                                        <p:tgtEl>
                                          <p:spTgt spid="43"/>
                                        </p:tgtEl>
                                        <p:attrNameLst>
                                          <p:attrName>ppt_x</p:attrName>
                                          <p:attrName>ppt_y</p:attrName>
                                        </p:attrNameLst>
                                      </p:cBhvr>
                                      <p:rCtr x="1016" y="995"/>
                                    </p:animMotion>
                                  </p:childTnLst>
                                </p:cTn>
                              </p:par>
                              <p:par>
                                <p:cTn id="256" presetID="1" presetClass="entr" presetSubtype="0" fill="hold" nodeType="withEffect">
                                  <p:stCondLst>
                                    <p:cond delay="600"/>
                                  </p:stCondLst>
                                  <p:childTnLst>
                                    <p:set>
                                      <p:cBhvr>
                                        <p:cTn id="257" dur="1" fill="hold">
                                          <p:stCondLst>
                                            <p:cond delay="0"/>
                                          </p:stCondLst>
                                        </p:cTn>
                                        <p:tgtEl>
                                          <p:spTgt spid="40"/>
                                        </p:tgtEl>
                                        <p:attrNameLst>
                                          <p:attrName>style.visibility</p:attrName>
                                        </p:attrNameLst>
                                      </p:cBhvr>
                                      <p:to>
                                        <p:strVal val="visible"/>
                                      </p:to>
                                    </p:set>
                                  </p:childTnLst>
                                </p:cTn>
                              </p:par>
                              <p:par>
                                <p:cTn id="258" presetID="42" presetClass="path" presetSubtype="0" decel="100000" fill="hold" nodeType="withEffect">
                                  <p:stCondLst>
                                    <p:cond delay="600"/>
                                  </p:stCondLst>
                                  <p:childTnLst>
                                    <p:animMotion origin="layout" path="M -6.25E-7 -2.96296E-6 L 0.0181 0.02778 " pathEditMode="relative" rAng="0" ptsTypes="AA">
                                      <p:cBhvr>
                                        <p:cTn id="259" dur="250" spd="-100000" fill="hold"/>
                                        <p:tgtEl>
                                          <p:spTgt spid="40"/>
                                        </p:tgtEl>
                                        <p:attrNameLst>
                                          <p:attrName>ppt_x</p:attrName>
                                          <p:attrName>ppt_y</p:attrName>
                                        </p:attrNameLst>
                                      </p:cBhvr>
                                      <p:rCtr x="898" y="1389"/>
                                    </p:animMotion>
                                  </p:childTnLst>
                                </p:cTn>
                              </p:par>
                              <p:par>
                                <p:cTn id="260" presetID="1" presetClass="entr" presetSubtype="0" fill="hold" nodeType="withEffect">
                                  <p:stCondLst>
                                    <p:cond delay="600"/>
                                  </p:stCondLst>
                                  <p:childTnLst>
                                    <p:set>
                                      <p:cBhvr>
                                        <p:cTn id="261" dur="1" fill="hold">
                                          <p:stCondLst>
                                            <p:cond delay="0"/>
                                          </p:stCondLst>
                                        </p:cTn>
                                        <p:tgtEl>
                                          <p:spTgt spid="42"/>
                                        </p:tgtEl>
                                        <p:attrNameLst>
                                          <p:attrName>style.visibility</p:attrName>
                                        </p:attrNameLst>
                                      </p:cBhvr>
                                      <p:to>
                                        <p:strVal val="visible"/>
                                      </p:to>
                                    </p:set>
                                  </p:childTnLst>
                                </p:cTn>
                              </p:par>
                              <p:par>
                                <p:cTn id="262" presetID="42" presetClass="path" presetSubtype="0" decel="100000" fill="hold" nodeType="withEffect">
                                  <p:stCondLst>
                                    <p:cond delay="600"/>
                                  </p:stCondLst>
                                  <p:childTnLst>
                                    <p:animMotion origin="layout" path="M 3.125E-6 3.7037E-7 L 0.00612 0.02616 " pathEditMode="relative" rAng="0" ptsTypes="AA">
                                      <p:cBhvr>
                                        <p:cTn id="263" dur="250" spd="-100000" fill="hold"/>
                                        <p:tgtEl>
                                          <p:spTgt spid="42"/>
                                        </p:tgtEl>
                                        <p:attrNameLst>
                                          <p:attrName>ppt_x</p:attrName>
                                          <p:attrName>ppt_y</p:attrName>
                                        </p:attrNameLst>
                                      </p:cBhvr>
                                      <p:rCtr x="299" y="1296"/>
                                    </p:animMotion>
                                  </p:childTnLst>
                                </p:cTn>
                              </p:par>
                              <p:par>
                                <p:cTn id="264" presetID="42" presetClass="path" presetSubtype="0" accel="100000" fill="hold" nodeType="withEffect">
                                  <p:stCondLst>
                                    <p:cond delay="1207"/>
                                  </p:stCondLst>
                                  <p:childTnLst>
                                    <p:animMotion origin="layout" path="M -4.16667E-7 -2.96296E-6 L 0.15599 -0.57361 " pathEditMode="relative" rAng="0" ptsTypes="AA">
                                      <p:cBhvr>
                                        <p:cTn id="265" dur="500" fill="hold"/>
                                        <p:tgtEl>
                                          <p:spTgt spid="29"/>
                                        </p:tgtEl>
                                        <p:attrNameLst>
                                          <p:attrName>ppt_x</p:attrName>
                                          <p:attrName>ppt_y</p:attrName>
                                        </p:attrNameLst>
                                      </p:cBhvr>
                                      <p:rCtr x="7799" y="-28681"/>
                                    </p:animMotion>
                                  </p:childTnLst>
                                </p:cTn>
                              </p:par>
                              <p:par>
                                <p:cTn id="266" presetID="42" presetClass="path" presetSubtype="0" accel="100000" fill="hold" nodeType="withEffect">
                                  <p:stCondLst>
                                    <p:cond delay="1020"/>
                                  </p:stCondLst>
                                  <p:childTnLst>
                                    <p:animMotion origin="layout" path="M -3.125E-6 -2.96296E-6 L 0.26341 -0.58727 " pathEditMode="relative" rAng="0" ptsTypes="AA">
                                      <p:cBhvr>
                                        <p:cTn id="267" dur="500" fill="hold"/>
                                        <p:tgtEl>
                                          <p:spTgt spid="32"/>
                                        </p:tgtEl>
                                        <p:attrNameLst>
                                          <p:attrName>ppt_x</p:attrName>
                                          <p:attrName>ppt_y</p:attrName>
                                        </p:attrNameLst>
                                      </p:cBhvr>
                                      <p:rCtr x="13164" y="-29375"/>
                                    </p:animMotion>
                                  </p:childTnLst>
                                </p:cTn>
                              </p:par>
                              <p:par>
                                <p:cTn id="268" presetID="42" presetClass="path" presetSubtype="0" accel="100000" fill="hold" nodeType="withEffect">
                                  <p:stCondLst>
                                    <p:cond delay="1048"/>
                                  </p:stCondLst>
                                  <p:childTnLst>
                                    <p:animMotion origin="layout" path="M 6.25E-7 2.96296E-6 L 0.19023 -0.56482 " pathEditMode="relative" rAng="0" ptsTypes="AA">
                                      <p:cBhvr>
                                        <p:cTn id="269" dur="500" fill="hold"/>
                                        <p:tgtEl>
                                          <p:spTgt spid="33"/>
                                        </p:tgtEl>
                                        <p:attrNameLst>
                                          <p:attrName>ppt_x</p:attrName>
                                          <p:attrName>ppt_y</p:attrName>
                                        </p:attrNameLst>
                                      </p:cBhvr>
                                      <p:rCtr x="9505" y="-28241"/>
                                    </p:animMotion>
                                  </p:childTnLst>
                                </p:cTn>
                              </p:par>
                              <p:par>
                                <p:cTn id="270" presetID="42" presetClass="path" presetSubtype="0" accel="100000" fill="hold" nodeType="withEffect">
                                  <p:stCondLst>
                                    <p:cond delay="1170"/>
                                  </p:stCondLst>
                                  <p:childTnLst>
                                    <p:animMotion origin="layout" path="M -4.58333E-6 1.48148E-6 L 0.09206 -0.57222 " pathEditMode="relative" rAng="0" ptsTypes="AA">
                                      <p:cBhvr>
                                        <p:cTn id="271" dur="500" fill="hold"/>
                                        <p:tgtEl>
                                          <p:spTgt spid="70"/>
                                        </p:tgtEl>
                                        <p:attrNameLst>
                                          <p:attrName>ppt_x</p:attrName>
                                          <p:attrName>ppt_y</p:attrName>
                                        </p:attrNameLst>
                                      </p:cBhvr>
                                      <p:rCtr x="4596" y="-28611"/>
                                    </p:animMotion>
                                  </p:childTnLst>
                                </p:cTn>
                              </p:par>
                              <p:par>
                                <p:cTn id="272" presetID="42" presetClass="path" presetSubtype="0" accel="100000" fill="hold" nodeType="withEffect">
                                  <p:stCondLst>
                                    <p:cond delay="1114"/>
                                  </p:stCondLst>
                                  <p:childTnLst>
                                    <p:animMotion origin="layout" path="M -4.79167E-6 1.11111E-6 L 0.07097 -0.59445 " pathEditMode="relative" rAng="0" ptsTypes="AA">
                                      <p:cBhvr>
                                        <p:cTn id="273" dur="500" fill="hold"/>
                                        <p:tgtEl>
                                          <p:spTgt spid="36"/>
                                        </p:tgtEl>
                                        <p:attrNameLst>
                                          <p:attrName>ppt_x</p:attrName>
                                          <p:attrName>ppt_y</p:attrName>
                                        </p:attrNameLst>
                                      </p:cBhvr>
                                      <p:rCtr x="3542" y="-29722"/>
                                    </p:animMotion>
                                  </p:childTnLst>
                                </p:cTn>
                              </p:par>
                              <p:par>
                                <p:cTn id="274" presetID="42" presetClass="path" presetSubtype="0" accel="100000" fill="hold" nodeType="withEffect">
                                  <p:stCondLst>
                                    <p:cond delay="1089"/>
                                  </p:stCondLst>
                                  <p:childTnLst>
                                    <p:animMotion origin="layout" path="M -4.16667E-6 -7.40741E-7 L 0.13933 -0.57546 " pathEditMode="relative" rAng="0" ptsTypes="AA">
                                      <p:cBhvr>
                                        <p:cTn id="275" dur="500" fill="hold"/>
                                        <p:tgtEl>
                                          <p:spTgt spid="80"/>
                                        </p:tgtEl>
                                        <p:attrNameLst>
                                          <p:attrName>ppt_x</p:attrName>
                                          <p:attrName>ppt_y</p:attrName>
                                        </p:attrNameLst>
                                      </p:cBhvr>
                                      <p:rCtr x="6966" y="-28773"/>
                                    </p:animMotion>
                                  </p:childTnLst>
                                </p:cTn>
                              </p:par>
                              <p:par>
                                <p:cTn id="276" presetID="42" presetClass="path" presetSubtype="0" accel="100000" fill="hold" nodeType="withEffect">
                                  <p:stCondLst>
                                    <p:cond delay="1037"/>
                                  </p:stCondLst>
                                  <p:childTnLst>
                                    <p:animMotion origin="layout" path="M -1.66667E-6 4.44444E-6 L -0.02943 -0.54723 " pathEditMode="relative" rAng="0" ptsTypes="AA">
                                      <p:cBhvr>
                                        <p:cTn id="277" dur="500" fill="hold"/>
                                        <p:tgtEl>
                                          <p:spTgt spid="71"/>
                                        </p:tgtEl>
                                        <p:attrNameLst>
                                          <p:attrName>ppt_x</p:attrName>
                                          <p:attrName>ppt_y</p:attrName>
                                        </p:attrNameLst>
                                      </p:cBhvr>
                                      <p:rCtr x="-1471" y="-27361"/>
                                    </p:animMotion>
                                  </p:childTnLst>
                                </p:cTn>
                              </p:par>
                              <p:par>
                                <p:cTn id="278" presetID="42" presetClass="path" presetSubtype="0" accel="100000" fill="hold" nodeType="withEffect">
                                  <p:stCondLst>
                                    <p:cond delay="1176"/>
                                  </p:stCondLst>
                                  <p:childTnLst>
                                    <p:animMotion origin="layout" path="M -6.25E-7 -1.11111E-6 L 0.22878 -0.57477 " pathEditMode="relative" rAng="0" ptsTypes="AA">
                                      <p:cBhvr>
                                        <p:cTn id="279" dur="500" fill="hold"/>
                                        <p:tgtEl>
                                          <p:spTgt spid="79"/>
                                        </p:tgtEl>
                                        <p:attrNameLst>
                                          <p:attrName>ppt_x</p:attrName>
                                          <p:attrName>ppt_y</p:attrName>
                                        </p:attrNameLst>
                                      </p:cBhvr>
                                      <p:rCtr x="11432" y="-28750"/>
                                    </p:animMotion>
                                  </p:childTnLst>
                                </p:cTn>
                              </p:par>
                              <p:par>
                                <p:cTn id="280" presetID="42" presetClass="path" presetSubtype="0" accel="100000" fill="hold" nodeType="withEffect">
                                  <p:stCondLst>
                                    <p:cond delay="1232"/>
                                  </p:stCondLst>
                                  <p:childTnLst>
                                    <p:animMotion origin="layout" path="M 2.08333E-7 3.33333E-6 L 0.11367 -0.58241 " pathEditMode="relative" rAng="0" ptsTypes="AA">
                                      <p:cBhvr>
                                        <p:cTn id="281" dur="500" fill="hold"/>
                                        <p:tgtEl>
                                          <p:spTgt spid="78"/>
                                        </p:tgtEl>
                                        <p:attrNameLst>
                                          <p:attrName>ppt_x</p:attrName>
                                          <p:attrName>ppt_y</p:attrName>
                                        </p:attrNameLst>
                                      </p:cBhvr>
                                      <p:rCtr x="5677" y="-29120"/>
                                    </p:animMotion>
                                  </p:childTnLst>
                                </p:cTn>
                              </p:par>
                              <p:par>
                                <p:cTn id="282" presetID="42" presetClass="path" presetSubtype="0" accel="100000" fill="hold" nodeType="withEffect">
                                  <p:stCondLst>
                                    <p:cond delay="1133"/>
                                  </p:stCondLst>
                                  <p:childTnLst>
                                    <p:animMotion origin="layout" path="M -2.29167E-6 -1.11111E-6 L 0.09388 -0.58125 " pathEditMode="relative" rAng="0" ptsTypes="AA">
                                      <p:cBhvr>
                                        <p:cTn id="283" dur="500" fill="hold"/>
                                        <p:tgtEl>
                                          <p:spTgt spid="77"/>
                                        </p:tgtEl>
                                        <p:attrNameLst>
                                          <p:attrName>ppt_x</p:attrName>
                                          <p:attrName>ppt_y</p:attrName>
                                        </p:attrNameLst>
                                      </p:cBhvr>
                                      <p:rCtr x="4688" y="-29074"/>
                                    </p:animMotion>
                                  </p:childTnLst>
                                </p:cTn>
                              </p:par>
                              <p:par>
                                <p:cTn id="284" presetID="42" presetClass="path" presetSubtype="0" accel="100000" fill="hold" nodeType="withEffect">
                                  <p:stCondLst>
                                    <p:cond delay="1022"/>
                                  </p:stCondLst>
                                  <p:childTnLst>
                                    <p:animMotion origin="layout" path="M 2.29167E-6 3.33333E-6 L 0.06914 -0.5875 " pathEditMode="relative" rAng="0" ptsTypes="AA">
                                      <p:cBhvr>
                                        <p:cTn id="285" dur="500" fill="hold"/>
                                        <p:tgtEl>
                                          <p:spTgt spid="50"/>
                                        </p:tgtEl>
                                        <p:attrNameLst>
                                          <p:attrName>ppt_x</p:attrName>
                                          <p:attrName>ppt_y</p:attrName>
                                        </p:attrNameLst>
                                      </p:cBhvr>
                                      <p:rCtr x="3451" y="-29375"/>
                                    </p:animMotion>
                                  </p:childTnLst>
                                </p:cTn>
                              </p:par>
                              <p:par>
                                <p:cTn id="286" presetID="42" presetClass="path" presetSubtype="0" accel="100000" fill="hold" nodeType="withEffect">
                                  <p:stCondLst>
                                    <p:cond delay="1189"/>
                                  </p:stCondLst>
                                  <p:childTnLst>
                                    <p:animMotion origin="layout" path="M -4.79167E-6 2.59259E-6 L 0.11784 -0.59861 " pathEditMode="relative" rAng="0" ptsTypes="AA">
                                      <p:cBhvr>
                                        <p:cTn id="287" dur="500" fill="hold"/>
                                        <p:tgtEl>
                                          <p:spTgt spid="31"/>
                                        </p:tgtEl>
                                        <p:attrNameLst>
                                          <p:attrName>ppt_x</p:attrName>
                                          <p:attrName>ppt_y</p:attrName>
                                        </p:attrNameLst>
                                      </p:cBhvr>
                                      <p:rCtr x="5885" y="-29931"/>
                                    </p:animMotion>
                                  </p:childTnLst>
                                </p:cTn>
                              </p:par>
                              <p:par>
                                <p:cTn id="288" presetID="42" presetClass="path" presetSubtype="0" accel="100000" fill="hold" nodeType="withEffect">
                                  <p:stCondLst>
                                    <p:cond delay="1100"/>
                                  </p:stCondLst>
                                  <p:childTnLst>
                                    <p:animMotion origin="layout" path="M 1.25E-6 -7.40741E-7 L 0.16992 -0.53935 " pathEditMode="relative" rAng="0" ptsTypes="AA">
                                      <p:cBhvr>
                                        <p:cTn id="289" dur="500" fill="hold"/>
                                        <p:tgtEl>
                                          <p:spTgt spid="47"/>
                                        </p:tgtEl>
                                        <p:attrNameLst>
                                          <p:attrName>ppt_x</p:attrName>
                                          <p:attrName>ppt_y</p:attrName>
                                        </p:attrNameLst>
                                      </p:cBhvr>
                                      <p:rCtr x="8490" y="-26968"/>
                                    </p:animMotion>
                                  </p:childTnLst>
                                </p:cTn>
                              </p:par>
                              <p:par>
                                <p:cTn id="290" presetID="42" presetClass="path" presetSubtype="0" accel="100000" fill="hold" nodeType="withEffect">
                                  <p:stCondLst>
                                    <p:cond delay="1115"/>
                                  </p:stCondLst>
                                  <p:childTnLst>
                                    <p:animMotion origin="layout" path="M 4.58333E-6 -2.59259E-6 L 0.19114 -0.52615 " pathEditMode="relative" rAng="0" ptsTypes="AA">
                                      <p:cBhvr>
                                        <p:cTn id="291" dur="500" fill="hold"/>
                                        <p:tgtEl>
                                          <p:spTgt spid="30"/>
                                        </p:tgtEl>
                                        <p:attrNameLst>
                                          <p:attrName>ppt_x</p:attrName>
                                          <p:attrName>ppt_y</p:attrName>
                                        </p:attrNameLst>
                                      </p:cBhvr>
                                      <p:rCtr x="9557" y="-26319"/>
                                    </p:animMotion>
                                  </p:childTnLst>
                                </p:cTn>
                              </p:par>
                              <p:par>
                                <p:cTn id="292" presetID="42" presetClass="path" presetSubtype="0" accel="100000" fill="hold" nodeType="withEffect">
                                  <p:stCondLst>
                                    <p:cond delay="1123"/>
                                  </p:stCondLst>
                                  <p:childTnLst>
                                    <p:animMotion origin="layout" path="M -2.91667E-6 -4.81481E-6 L 0.05339 -0.54745 " pathEditMode="relative" rAng="0" ptsTypes="AA">
                                      <p:cBhvr>
                                        <p:cTn id="293" dur="500" fill="hold"/>
                                        <p:tgtEl>
                                          <p:spTgt spid="34"/>
                                        </p:tgtEl>
                                        <p:attrNameLst>
                                          <p:attrName>ppt_x</p:attrName>
                                          <p:attrName>ppt_y</p:attrName>
                                        </p:attrNameLst>
                                      </p:cBhvr>
                                      <p:rCtr x="2669" y="-27384"/>
                                    </p:animMotion>
                                  </p:childTnLst>
                                </p:cTn>
                              </p:par>
                              <p:par>
                                <p:cTn id="294" presetID="42" presetClass="path" presetSubtype="0" accel="100000" fill="hold" nodeType="withEffect">
                                  <p:stCondLst>
                                    <p:cond delay="1052"/>
                                  </p:stCondLst>
                                  <p:childTnLst>
                                    <p:animMotion origin="layout" path="M -1.25E-6 1.11111E-6 L -0.17279 -0.57847 " pathEditMode="relative" rAng="0" ptsTypes="AA">
                                      <p:cBhvr>
                                        <p:cTn id="295" dur="500" fill="hold"/>
                                        <p:tgtEl>
                                          <p:spTgt spid="68"/>
                                        </p:tgtEl>
                                        <p:attrNameLst>
                                          <p:attrName>ppt_x</p:attrName>
                                          <p:attrName>ppt_y</p:attrName>
                                        </p:attrNameLst>
                                      </p:cBhvr>
                                      <p:rCtr x="-8646" y="-28935"/>
                                    </p:animMotion>
                                  </p:childTnLst>
                                </p:cTn>
                              </p:par>
                              <p:par>
                                <p:cTn id="296" presetID="42" presetClass="path" presetSubtype="0" accel="100000" fill="hold" nodeType="withEffect">
                                  <p:stCondLst>
                                    <p:cond delay="1082"/>
                                  </p:stCondLst>
                                  <p:childTnLst>
                                    <p:animMotion origin="layout" path="M 4.16667E-7 -2.59259E-6 L 0.21471 -0.60509 " pathEditMode="relative" rAng="0" ptsTypes="AA">
                                      <p:cBhvr>
                                        <p:cTn id="297" dur="500" fill="hold"/>
                                        <p:tgtEl>
                                          <p:spTgt spid="75"/>
                                        </p:tgtEl>
                                        <p:attrNameLst>
                                          <p:attrName>ppt_x</p:attrName>
                                          <p:attrName>ppt_y</p:attrName>
                                        </p:attrNameLst>
                                      </p:cBhvr>
                                      <p:rCtr x="10729" y="-30255"/>
                                    </p:animMotion>
                                  </p:childTnLst>
                                </p:cTn>
                              </p:par>
                              <p:par>
                                <p:cTn id="298" presetID="42" presetClass="path" presetSubtype="0" accel="100000" fill="hold" nodeType="withEffect">
                                  <p:stCondLst>
                                    <p:cond delay="1024"/>
                                  </p:stCondLst>
                                  <p:childTnLst>
                                    <p:animMotion origin="layout" path="M -4.16667E-7 -3.7037E-7 L 0.1474 -0.55116 " pathEditMode="relative" rAng="0" ptsTypes="AA">
                                      <p:cBhvr>
                                        <p:cTn id="299" dur="500" fill="hold"/>
                                        <p:tgtEl>
                                          <p:spTgt spid="76"/>
                                        </p:tgtEl>
                                        <p:attrNameLst>
                                          <p:attrName>ppt_x</p:attrName>
                                          <p:attrName>ppt_y</p:attrName>
                                        </p:attrNameLst>
                                      </p:cBhvr>
                                      <p:rCtr x="7370" y="-27569"/>
                                    </p:animMotion>
                                  </p:childTnLst>
                                </p:cTn>
                              </p:par>
                              <p:par>
                                <p:cTn id="300" presetID="42" presetClass="path" presetSubtype="0" accel="100000" fill="hold" nodeType="withEffect">
                                  <p:stCondLst>
                                    <p:cond delay="1147"/>
                                  </p:stCondLst>
                                  <p:childTnLst>
                                    <p:animMotion origin="layout" path="M -4.375E-6 3.7037E-7 L 0.13295 -0.59421 " pathEditMode="relative" rAng="0" ptsTypes="AA">
                                      <p:cBhvr>
                                        <p:cTn id="301" dur="500" fill="hold"/>
                                        <p:tgtEl>
                                          <p:spTgt spid="48"/>
                                        </p:tgtEl>
                                        <p:attrNameLst>
                                          <p:attrName>ppt_x</p:attrName>
                                          <p:attrName>ppt_y</p:attrName>
                                        </p:attrNameLst>
                                      </p:cBhvr>
                                      <p:rCtr x="6641" y="-29722"/>
                                    </p:animMotion>
                                  </p:childTnLst>
                                </p:cTn>
                              </p:par>
                              <p:par>
                                <p:cTn id="302" presetID="42" presetClass="path" presetSubtype="0" accel="100000" fill="hold" nodeType="withEffect">
                                  <p:stCondLst>
                                    <p:cond delay="1042"/>
                                  </p:stCondLst>
                                  <p:childTnLst>
                                    <p:animMotion origin="layout" path="M -4.58333E-6 1.11111E-6 L 0.09922 -0.54908 " pathEditMode="relative" rAng="0" ptsTypes="AA">
                                      <p:cBhvr>
                                        <p:cTn id="303" dur="500" fill="hold"/>
                                        <p:tgtEl>
                                          <p:spTgt spid="52"/>
                                        </p:tgtEl>
                                        <p:attrNameLst>
                                          <p:attrName>ppt_x</p:attrName>
                                          <p:attrName>ppt_y</p:attrName>
                                        </p:attrNameLst>
                                      </p:cBhvr>
                                      <p:rCtr x="4961" y="-27454"/>
                                    </p:animMotion>
                                  </p:childTnLst>
                                </p:cTn>
                              </p:par>
                              <p:par>
                                <p:cTn id="304" presetID="42" presetClass="path" presetSubtype="0" accel="100000" fill="hold" nodeType="withEffect">
                                  <p:stCondLst>
                                    <p:cond delay="1232"/>
                                  </p:stCondLst>
                                  <p:childTnLst>
                                    <p:animMotion origin="layout" path="M -8.33333E-7 7.40741E-7 L 0.10964 -0.53009 " pathEditMode="relative" rAng="0" ptsTypes="AA">
                                      <p:cBhvr>
                                        <p:cTn id="305" dur="500" fill="hold"/>
                                        <p:tgtEl>
                                          <p:spTgt spid="69"/>
                                        </p:tgtEl>
                                        <p:attrNameLst>
                                          <p:attrName>ppt_x</p:attrName>
                                          <p:attrName>ppt_y</p:attrName>
                                        </p:attrNameLst>
                                      </p:cBhvr>
                                      <p:rCtr x="5482" y="-26505"/>
                                    </p:animMotion>
                                  </p:childTnLst>
                                </p:cTn>
                              </p:par>
                              <p:par>
                                <p:cTn id="306" presetID="42" presetClass="path" presetSubtype="0" accel="100000" fill="hold" nodeType="withEffect">
                                  <p:stCondLst>
                                    <p:cond delay="1024"/>
                                  </p:stCondLst>
                                  <p:childTnLst>
                                    <p:animMotion origin="layout" path="M 2.29167E-6 4.44444E-6 L 0.03737 -0.56274 " pathEditMode="relative" rAng="0" ptsTypes="AA">
                                      <p:cBhvr>
                                        <p:cTn id="307" dur="500" fill="hold"/>
                                        <p:tgtEl>
                                          <p:spTgt spid="74"/>
                                        </p:tgtEl>
                                        <p:attrNameLst>
                                          <p:attrName>ppt_x</p:attrName>
                                          <p:attrName>ppt_y</p:attrName>
                                        </p:attrNameLst>
                                      </p:cBhvr>
                                      <p:rCtr x="1862" y="-28148"/>
                                    </p:animMotion>
                                  </p:childTnLst>
                                </p:cTn>
                              </p:par>
                              <p:par>
                                <p:cTn id="308" presetID="42" presetClass="path" presetSubtype="0" accel="100000" fill="hold" nodeType="withEffect">
                                  <p:stCondLst>
                                    <p:cond delay="1111"/>
                                  </p:stCondLst>
                                  <p:childTnLst>
                                    <p:animMotion origin="layout" path="M -2.70833E-6 3.7037E-7 L 0.16029 -0.56713 " pathEditMode="relative" rAng="0" ptsTypes="AA">
                                      <p:cBhvr>
                                        <p:cTn id="309" dur="500" fill="hold"/>
                                        <p:tgtEl>
                                          <p:spTgt spid="84"/>
                                        </p:tgtEl>
                                        <p:attrNameLst>
                                          <p:attrName>ppt_x</p:attrName>
                                          <p:attrName>ppt_y</p:attrName>
                                        </p:attrNameLst>
                                      </p:cBhvr>
                                      <p:rCtr x="8008" y="-28356"/>
                                    </p:animMotion>
                                  </p:childTnLst>
                                </p:cTn>
                              </p:par>
                              <p:par>
                                <p:cTn id="310" presetID="42" presetClass="path" presetSubtype="0" accel="100000" fill="hold" nodeType="withEffect">
                                  <p:stCondLst>
                                    <p:cond delay="1068"/>
                                  </p:stCondLst>
                                  <p:childTnLst>
                                    <p:animMotion origin="layout" path="M -2.08333E-6 2.96296E-6 L 0.12188 -0.56111 " pathEditMode="relative" rAng="0" ptsTypes="AA">
                                      <p:cBhvr>
                                        <p:cTn id="311" dur="500" fill="hold"/>
                                        <p:tgtEl>
                                          <p:spTgt spid="45"/>
                                        </p:tgtEl>
                                        <p:attrNameLst>
                                          <p:attrName>ppt_x</p:attrName>
                                          <p:attrName>ppt_y</p:attrName>
                                        </p:attrNameLst>
                                      </p:cBhvr>
                                      <p:rCtr x="6094" y="-28056"/>
                                    </p:animMotion>
                                  </p:childTnLst>
                                </p:cTn>
                              </p:par>
                              <p:par>
                                <p:cTn id="312" presetID="42" presetClass="path" presetSubtype="0" accel="100000" fill="hold" nodeType="withEffect">
                                  <p:stCondLst>
                                    <p:cond delay="1218"/>
                                  </p:stCondLst>
                                  <p:childTnLst>
                                    <p:animMotion origin="layout" path="M -2.29167E-6 -4.44444E-6 L 0.14779 -0.51481 " pathEditMode="relative" rAng="0" ptsTypes="AA">
                                      <p:cBhvr>
                                        <p:cTn id="313" dur="500" fill="hold"/>
                                        <p:tgtEl>
                                          <p:spTgt spid="73"/>
                                        </p:tgtEl>
                                        <p:attrNameLst>
                                          <p:attrName>ppt_x</p:attrName>
                                          <p:attrName>ppt_y</p:attrName>
                                        </p:attrNameLst>
                                      </p:cBhvr>
                                      <p:rCtr x="7383" y="-25741"/>
                                    </p:animMotion>
                                  </p:childTnLst>
                                </p:cTn>
                              </p:par>
                              <p:par>
                                <p:cTn id="314" presetID="42" presetClass="path" presetSubtype="0" accel="100000" fill="hold" nodeType="withEffect">
                                  <p:stCondLst>
                                    <p:cond delay="1188"/>
                                  </p:stCondLst>
                                  <p:childTnLst>
                                    <p:animMotion origin="layout" path="M 4.16667E-7 -7.40741E-7 L 0.05794 -0.53912 " pathEditMode="relative" rAng="0" ptsTypes="AA">
                                      <p:cBhvr>
                                        <p:cTn id="315" dur="500" fill="hold"/>
                                        <p:tgtEl>
                                          <p:spTgt spid="85"/>
                                        </p:tgtEl>
                                        <p:attrNameLst>
                                          <p:attrName>ppt_x</p:attrName>
                                          <p:attrName>ppt_y</p:attrName>
                                        </p:attrNameLst>
                                      </p:cBhvr>
                                      <p:rCtr x="2891" y="-26968"/>
                                    </p:animMotion>
                                  </p:childTnLst>
                                </p:cTn>
                              </p:par>
                              <p:par>
                                <p:cTn id="316" presetID="42" presetClass="path" presetSubtype="0" accel="100000" fill="hold" nodeType="withEffect">
                                  <p:stCondLst>
                                    <p:cond delay="1068"/>
                                  </p:stCondLst>
                                  <p:childTnLst>
                                    <p:animMotion origin="layout" path="M 4.16667E-6 2.59259E-6 L 0.06458 -0.6831 " pathEditMode="relative" rAng="0" ptsTypes="AA">
                                      <p:cBhvr>
                                        <p:cTn id="317" dur="500" fill="hold"/>
                                        <p:tgtEl>
                                          <p:spTgt spid="27"/>
                                        </p:tgtEl>
                                        <p:attrNameLst>
                                          <p:attrName>ppt_x</p:attrName>
                                          <p:attrName>ppt_y</p:attrName>
                                        </p:attrNameLst>
                                      </p:cBhvr>
                                      <p:rCtr x="3229" y="-34167"/>
                                    </p:animMotion>
                                  </p:childTnLst>
                                </p:cTn>
                              </p:par>
                              <p:par>
                                <p:cTn id="318" presetID="42" presetClass="path" presetSubtype="0" accel="100000" fill="hold" nodeType="withEffect">
                                  <p:stCondLst>
                                    <p:cond delay="1168"/>
                                  </p:stCondLst>
                                  <p:childTnLst>
                                    <p:animMotion origin="layout" path="M -2.29167E-6 -4.81481E-6 L 0.01302 -0.58703 " pathEditMode="relative" rAng="0" ptsTypes="AA">
                                      <p:cBhvr>
                                        <p:cTn id="319" dur="500" fill="hold"/>
                                        <p:tgtEl>
                                          <p:spTgt spid="44"/>
                                        </p:tgtEl>
                                        <p:attrNameLst>
                                          <p:attrName>ppt_x</p:attrName>
                                          <p:attrName>ppt_y</p:attrName>
                                        </p:attrNameLst>
                                      </p:cBhvr>
                                      <p:rCtr x="651" y="-29352"/>
                                    </p:animMotion>
                                  </p:childTnLst>
                                </p:cTn>
                              </p:par>
                              <p:par>
                                <p:cTn id="320" presetID="42" presetClass="path" presetSubtype="0" accel="100000" fill="hold" nodeType="withEffect">
                                  <p:stCondLst>
                                    <p:cond delay="1064"/>
                                  </p:stCondLst>
                                  <p:childTnLst>
                                    <p:animMotion origin="layout" path="M 4.375E-6 -3.33333E-6 L 0.06549 -0.50926 " pathEditMode="relative" rAng="0" ptsTypes="AA">
                                      <p:cBhvr>
                                        <p:cTn id="321" dur="500" fill="hold"/>
                                        <p:tgtEl>
                                          <p:spTgt spid="81"/>
                                        </p:tgtEl>
                                        <p:attrNameLst>
                                          <p:attrName>ppt_x</p:attrName>
                                          <p:attrName>ppt_y</p:attrName>
                                        </p:attrNameLst>
                                      </p:cBhvr>
                                      <p:rCtr x="3268" y="-25463"/>
                                    </p:animMotion>
                                  </p:childTnLst>
                                </p:cTn>
                              </p:par>
                              <p:par>
                                <p:cTn id="322" presetID="42" presetClass="path" presetSubtype="0" accel="100000" fill="hold" nodeType="withEffect">
                                  <p:stCondLst>
                                    <p:cond delay="1022"/>
                                  </p:stCondLst>
                                  <p:childTnLst>
                                    <p:animMotion origin="layout" path="M -4.375E-6 -4.07407E-6 L 0.04558 -0.59027 " pathEditMode="relative" rAng="0" ptsTypes="AA">
                                      <p:cBhvr>
                                        <p:cTn id="323" dur="500" fill="hold"/>
                                        <p:tgtEl>
                                          <p:spTgt spid="58"/>
                                        </p:tgtEl>
                                        <p:attrNameLst>
                                          <p:attrName>ppt_x</p:attrName>
                                          <p:attrName>ppt_y</p:attrName>
                                        </p:attrNameLst>
                                      </p:cBhvr>
                                      <p:rCtr x="2279" y="-29514"/>
                                    </p:animMotion>
                                  </p:childTnLst>
                                </p:cTn>
                              </p:par>
                              <p:par>
                                <p:cTn id="324" presetID="42" presetClass="path" presetSubtype="0" accel="100000" fill="hold" nodeType="withEffect">
                                  <p:stCondLst>
                                    <p:cond delay="1008"/>
                                  </p:stCondLst>
                                  <p:childTnLst>
                                    <p:animMotion origin="layout" path="M -1.25E-6 4.81481E-6 L -0.03854 -0.53218 " pathEditMode="relative" rAng="0" ptsTypes="AA">
                                      <p:cBhvr>
                                        <p:cTn id="325" dur="500" fill="hold"/>
                                        <p:tgtEl>
                                          <p:spTgt spid="35"/>
                                        </p:tgtEl>
                                        <p:attrNameLst>
                                          <p:attrName>ppt_x</p:attrName>
                                          <p:attrName>ppt_y</p:attrName>
                                        </p:attrNameLst>
                                      </p:cBhvr>
                                      <p:rCtr x="-1927" y="-26620"/>
                                    </p:animMotion>
                                  </p:childTnLst>
                                </p:cTn>
                              </p:par>
                              <p:par>
                                <p:cTn id="326" presetID="42" presetClass="path" presetSubtype="0" accel="100000" fill="hold" nodeType="withEffect">
                                  <p:stCondLst>
                                    <p:cond delay="1081"/>
                                  </p:stCondLst>
                                  <p:childTnLst>
                                    <p:animMotion origin="layout" path="M -3.125E-6 -4.44444E-6 L -0.04218 -0.64236 " pathEditMode="relative" rAng="0" ptsTypes="AA">
                                      <p:cBhvr>
                                        <p:cTn id="327" dur="500" fill="hold"/>
                                        <p:tgtEl>
                                          <p:spTgt spid="51"/>
                                        </p:tgtEl>
                                        <p:attrNameLst>
                                          <p:attrName>ppt_x</p:attrName>
                                          <p:attrName>ppt_y</p:attrName>
                                        </p:attrNameLst>
                                      </p:cBhvr>
                                      <p:rCtr x="-2109" y="-32130"/>
                                    </p:animMotion>
                                  </p:childTnLst>
                                </p:cTn>
                              </p:par>
                              <p:par>
                                <p:cTn id="328" presetID="42" presetClass="path" presetSubtype="0" accel="100000" fill="hold" nodeType="withEffect">
                                  <p:stCondLst>
                                    <p:cond delay="1198"/>
                                  </p:stCondLst>
                                  <p:childTnLst>
                                    <p:animMotion origin="layout" path="M -3.33333E-6 2.59259E-6 L 0.08868 -0.60093 " pathEditMode="relative" rAng="0" ptsTypes="AA">
                                      <p:cBhvr>
                                        <p:cTn id="329" dur="500" fill="hold"/>
                                        <p:tgtEl>
                                          <p:spTgt spid="53"/>
                                        </p:tgtEl>
                                        <p:attrNameLst>
                                          <p:attrName>ppt_x</p:attrName>
                                          <p:attrName>ppt_y</p:attrName>
                                        </p:attrNameLst>
                                      </p:cBhvr>
                                      <p:rCtr x="4427" y="-30046"/>
                                    </p:animMotion>
                                  </p:childTnLst>
                                </p:cTn>
                              </p:par>
                              <p:par>
                                <p:cTn id="330" presetID="42" presetClass="path" presetSubtype="0" accel="100000" fill="hold" nodeType="withEffect">
                                  <p:stCondLst>
                                    <p:cond delay="1074"/>
                                  </p:stCondLst>
                                  <p:childTnLst>
                                    <p:animMotion origin="layout" path="M -3.54167E-6 -4.44444E-6 L 0.06511 -0.69375 " pathEditMode="relative" rAng="0" ptsTypes="AA">
                                      <p:cBhvr>
                                        <p:cTn id="331" dur="500" fill="hold"/>
                                        <p:tgtEl>
                                          <p:spTgt spid="28"/>
                                        </p:tgtEl>
                                        <p:attrNameLst>
                                          <p:attrName>ppt_x</p:attrName>
                                          <p:attrName>ppt_y</p:attrName>
                                        </p:attrNameLst>
                                      </p:cBhvr>
                                      <p:rCtr x="3255" y="-34699"/>
                                    </p:animMotion>
                                  </p:childTnLst>
                                </p:cTn>
                              </p:par>
                              <p:par>
                                <p:cTn id="332" presetID="42" presetClass="path" presetSubtype="0" accel="100000" fill="hold" nodeType="withEffect">
                                  <p:stCondLst>
                                    <p:cond delay="1059"/>
                                  </p:stCondLst>
                                  <p:childTnLst>
                                    <p:animMotion origin="layout" path="M -3.125E-6 -4.44444E-6 L 0.11498 -0.54305 " pathEditMode="relative" rAng="0" ptsTypes="AA">
                                      <p:cBhvr>
                                        <p:cTn id="333" dur="500" fill="hold"/>
                                        <p:tgtEl>
                                          <p:spTgt spid="72"/>
                                        </p:tgtEl>
                                        <p:attrNameLst>
                                          <p:attrName>ppt_x</p:attrName>
                                          <p:attrName>ppt_y</p:attrName>
                                        </p:attrNameLst>
                                      </p:cBhvr>
                                      <p:rCtr x="5742" y="-27153"/>
                                    </p:animMotion>
                                  </p:childTnLst>
                                </p:cTn>
                              </p:par>
                              <p:par>
                                <p:cTn id="334" presetID="42" presetClass="path" presetSubtype="0" accel="100000" fill="hold" nodeType="withEffect">
                                  <p:stCondLst>
                                    <p:cond delay="1120"/>
                                  </p:stCondLst>
                                  <p:childTnLst>
                                    <p:animMotion origin="layout" path="M -4.375E-6 3.7037E-7 L -0.05612 -0.51065 " pathEditMode="relative" rAng="0" ptsTypes="AA">
                                      <p:cBhvr>
                                        <p:cTn id="335" dur="500" fill="hold"/>
                                        <p:tgtEl>
                                          <p:spTgt spid="59"/>
                                        </p:tgtEl>
                                        <p:attrNameLst>
                                          <p:attrName>ppt_x</p:attrName>
                                          <p:attrName>ppt_y</p:attrName>
                                        </p:attrNameLst>
                                      </p:cBhvr>
                                      <p:rCtr x="-2812" y="-25532"/>
                                    </p:animMotion>
                                  </p:childTnLst>
                                </p:cTn>
                              </p:par>
                              <p:par>
                                <p:cTn id="336" presetID="42" presetClass="path" presetSubtype="0" accel="100000" fill="hold" nodeType="withEffect">
                                  <p:stCondLst>
                                    <p:cond delay="1064"/>
                                  </p:stCondLst>
                                  <p:childTnLst>
                                    <p:animMotion origin="layout" path="M 4.16667E-7 4.07407E-6 L 0.13503 -0.58149 " pathEditMode="relative" rAng="0" ptsTypes="AA">
                                      <p:cBhvr>
                                        <p:cTn id="337" dur="500" fill="hold"/>
                                        <p:tgtEl>
                                          <p:spTgt spid="60"/>
                                        </p:tgtEl>
                                        <p:attrNameLst>
                                          <p:attrName>ppt_x</p:attrName>
                                          <p:attrName>ppt_y</p:attrName>
                                        </p:attrNameLst>
                                      </p:cBhvr>
                                      <p:rCtr x="6745" y="-29074"/>
                                    </p:animMotion>
                                  </p:childTnLst>
                                </p:cTn>
                              </p:par>
                              <p:par>
                                <p:cTn id="338" presetID="42" presetClass="path" presetSubtype="0" accel="100000" fill="hold" nodeType="withEffect">
                                  <p:stCondLst>
                                    <p:cond delay="1085"/>
                                  </p:stCondLst>
                                  <p:childTnLst>
                                    <p:animMotion origin="layout" path="M 3.95833E-6 -1.11111E-6 L 0.07461 -0.55903 " pathEditMode="relative" rAng="0" ptsTypes="AA">
                                      <p:cBhvr>
                                        <p:cTn id="339" dur="500" fill="hold"/>
                                        <p:tgtEl>
                                          <p:spTgt spid="64"/>
                                        </p:tgtEl>
                                        <p:attrNameLst>
                                          <p:attrName>ppt_x</p:attrName>
                                          <p:attrName>ppt_y</p:attrName>
                                        </p:attrNameLst>
                                      </p:cBhvr>
                                      <p:rCtr x="3724" y="-27963"/>
                                    </p:animMotion>
                                  </p:childTnLst>
                                </p:cTn>
                              </p:par>
                              <p:par>
                                <p:cTn id="340" presetID="42" presetClass="path" presetSubtype="0" accel="100000" fill="hold" nodeType="withEffect">
                                  <p:stCondLst>
                                    <p:cond delay="1011"/>
                                  </p:stCondLst>
                                  <p:childTnLst>
                                    <p:animMotion origin="layout" path="M -8.33333E-7 -4.07407E-6 L 0.11706 -0.58842 " pathEditMode="relative" rAng="0" ptsTypes="AA">
                                      <p:cBhvr>
                                        <p:cTn id="341" dur="500" fill="hold"/>
                                        <p:tgtEl>
                                          <p:spTgt spid="62"/>
                                        </p:tgtEl>
                                        <p:attrNameLst>
                                          <p:attrName>ppt_x</p:attrName>
                                          <p:attrName>ppt_y</p:attrName>
                                        </p:attrNameLst>
                                      </p:cBhvr>
                                      <p:rCtr x="5846" y="-29421"/>
                                    </p:animMotion>
                                  </p:childTnLst>
                                </p:cTn>
                              </p:par>
                              <p:par>
                                <p:cTn id="342" presetID="42" presetClass="path" presetSubtype="0" accel="100000" fill="hold" nodeType="withEffect">
                                  <p:stCondLst>
                                    <p:cond delay="1121"/>
                                  </p:stCondLst>
                                  <p:childTnLst>
                                    <p:animMotion origin="layout" path="M -8.33333E-7 -4.44444E-6 L 0.14076 -0.55555 " pathEditMode="relative" rAng="0" ptsTypes="AA">
                                      <p:cBhvr>
                                        <p:cTn id="343" dur="500" fill="hold"/>
                                        <p:tgtEl>
                                          <p:spTgt spid="55"/>
                                        </p:tgtEl>
                                        <p:attrNameLst>
                                          <p:attrName>ppt_x</p:attrName>
                                          <p:attrName>ppt_y</p:attrName>
                                        </p:attrNameLst>
                                      </p:cBhvr>
                                      <p:rCtr x="7031" y="-27778"/>
                                    </p:animMotion>
                                  </p:childTnLst>
                                </p:cTn>
                              </p:par>
                              <p:par>
                                <p:cTn id="344" presetID="42" presetClass="path" presetSubtype="0" accel="100000" fill="hold" nodeType="withEffect">
                                  <p:stCondLst>
                                    <p:cond delay="1052"/>
                                  </p:stCondLst>
                                  <p:childTnLst>
                                    <p:animMotion origin="layout" path="M -3.33333E-6 0 L 0.11198 -0.55255 " pathEditMode="relative" rAng="0" ptsTypes="AA">
                                      <p:cBhvr>
                                        <p:cTn id="345" dur="500" fill="hold"/>
                                        <p:tgtEl>
                                          <p:spTgt spid="49"/>
                                        </p:tgtEl>
                                        <p:attrNameLst>
                                          <p:attrName>ppt_x</p:attrName>
                                          <p:attrName>ppt_y</p:attrName>
                                        </p:attrNameLst>
                                      </p:cBhvr>
                                      <p:rCtr x="5599" y="-27639"/>
                                    </p:animMotion>
                                  </p:childTnLst>
                                </p:cTn>
                              </p:par>
                              <p:par>
                                <p:cTn id="346" presetID="42" presetClass="path" presetSubtype="0" accel="100000" fill="hold" nodeType="withEffect">
                                  <p:stCondLst>
                                    <p:cond delay="1216"/>
                                  </p:stCondLst>
                                  <p:childTnLst>
                                    <p:animMotion origin="layout" path="M -1.04167E-6 -3.33333E-6 L 0.04948 -0.57777 " pathEditMode="relative" rAng="0" ptsTypes="AA">
                                      <p:cBhvr>
                                        <p:cTn id="347" dur="500" fill="hold"/>
                                        <p:tgtEl>
                                          <p:spTgt spid="61"/>
                                        </p:tgtEl>
                                        <p:attrNameLst>
                                          <p:attrName>ppt_x</p:attrName>
                                          <p:attrName>ppt_y</p:attrName>
                                        </p:attrNameLst>
                                      </p:cBhvr>
                                      <p:rCtr x="2474" y="-28889"/>
                                    </p:animMotion>
                                  </p:childTnLst>
                                </p:cTn>
                              </p:par>
                              <p:par>
                                <p:cTn id="348" presetID="42" presetClass="path" presetSubtype="0" accel="100000" fill="hold" nodeType="withEffect">
                                  <p:stCondLst>
                                    <p:cond delay="1147"/>
                                  </p:stCondLst>
                                  <p:childTnLst>
                                    <p:animMotion origin="layout" path="M -4.375E-6 -2.59259E-6 L 0.00131 -0.57037 " pathEditMode="relative" rAng="0" ptsTypes="AA">
                                      <p:cBhvr>
                                        <p:cTn id="349" dur="500" fill="hold"/>
                                        <p:tgtEl>
                                          <p:spTgt spid="63"/>
                                        </p:tgtEl>
                                        <p:attrNameLst>
                                          <p:attrName>ppt_x</p:attrName>
                                          <p:attrName>ppt_y</p:attrName>
                                        </p:attrNameLst>
                                      </p:cBhvr>
                                      <p:rCtr x="65" y="-28519"/>
                                    </p:animMotion>
                                  </p:childTnLst>
                                </p:cTn>
                              </p:par>
                              <p:par>
                                <p:cTn id="350" presetID="42" presetClass="path" presetSubtype="0" accel="100000" fill="hold" nodeType="withEffect">
                                  <p:stCondLst>
                                    <p:cond delay="1189"/>
                                  </p:stCondLst>
                                  <p:childTnLst>
                                    <p:animMotion origin="layout" path="M -2.91667E-6 -1.11111E-6 L 0.0431 -0.60555 " pathEditMode="relative" rAng="0" ptsTypes="AA">
                                      <p:cBhvr>
                                        <p:cTn id="351" dur="500" fill="hold"/>
                                        <p:tgtEl>
                                          <p:spTgt spid="54"/>
                                        </p:tgtEl>
                                        <p:attrNameLst>
                                          <p:attrName>ppt_x</p:attrName>
                                          <p:attrName>ppt_y</p:attrName>
                                        </p:attrNameLst>
                                      </p:cBhvr>
                                      <p:rCtr x="2148" y="-30278"/>
                                    </p:animMotion>
                                  </p:childTnLst>
                                </p:cTn>
                              </p:par>
                              <p:par>
                                <p:cTn id="352" presetID="42" presetClass="path" presetSubtype="0" accel="100000" fill="hold" nodeType="withEffect">
                                  <p:stCondLst>
                                    <p:cond delay="1232"/>
                                  </p:stCondLst>
                                  <p:childTnLst>
                                    <p:animMotion origin="layout" path="M 1.875E-6 -7.40741E-7 L -0.04909 -0.62361 " pathEditMode="relative" rAng="0" ptsTypes="AA">
                                      <p:cBhvr>
                                        <p:cTn id="353" dur="500" fill="hold"/>
                                        <p:tgtEl>
                                          <p:spTgt spid="57"/>
                                        </p:tgtEl>
                                        <p:attrNameLst>
                                          <p:attrName>ppt_x</p:attrName>
                                          <p:attrName>ppt_y</p:attrName>
                                        </p:attrNameLst>
                                      </p:cBhvr>
                                      <p:rCtr x="-2461" y="-31181"/>
                                    </p:animMotion>
                                  </p:childTnLst>
                                </p:cTn>
                              </p:par>
                              <p:par>
                                <p:cTn id="354" presetID="42" presetClass="path" presetSubtype="0" accel="100000" fill="hold" nodeType="withEffect">
                                  <p:stCondLst>
                                    <p:cond delay="1083"/>
                                  </p:stCondLst>
                                  <p:childTnLst>
                                    <p:animMotion origin="layout" path="M 3.33333E-6 -1.85185E-6 L 0.04192 -0.53379 " pathEditMode="relative" rAng="0" ptsTypes="AA">
                                      <p:cBhvr>
                                        <p:cTn id="355" dur="500" fill="hold"/>
                                        <p:tgtEl>
                                          <p:spTgt spid="22"/>
                                        </p:tgtEl>
                                        <p:attrNameLst>
                                          <p:attrName>ppt_x</p:attrName>
                                          <p:attrName>ppt_y</p:attrName>
                                        </p:attrNameLst>
                                      </p:cBhvr>
                                      <p:rCtr x="2096" y="-26690"/>
                                    </p:animMotion>
                                  </p:childTnLst>
                                </p:cTn>
                              </p:par>
                              <p:par>
                                <p:cTn id="356" presetID="42" presetClass="path" presetSubtype="0" accel="100000" fill="hold" nodeType="withEffect">
                                  <p:stCondLst>
                                    <p:cond delay="1136"/>
                                  </p:stCondLst>
                                  <p:childTnLst>
                                    <p:animMotion origin="layout" path="M -4.58333E-6 -3.33333E-6 L -0.08424 -0.59375 " pathEditMode="relative" rAng="0" ptsTypes="AA">
                                      <p:cBhvr>
                                        <p:cTn id="357" dur="500" fill="hold"/>
                                        <p:tgtEl>
                                          <p:spTgt spid="83"/>
                                        </p:tgtEl>
                                        <p:attrNameLst>
                                          <p:attrName>ppt_x</p:attrName>
                                          <p:attrName>ppt_y</p:attrName>
                                        </p:attrNameLst>
                                      </p:cBhvr>
                                      <p:rCtr x="-4219" y="-29699"/>
                                    </p:animMotion>
                                  </p:childTnLst>
                                </p:cTn>
                              </p:par>
                              <p:par>
                                <p:cTn id="358" presetID="42" presetClass="path" presetSubtype="0" accel="100000" fill="hold" nodeType="withEffect">
                                  <p:stCondLst>
                                    <p:cond delay="1020"/>
                                  </p:stCondLst>
                                  <p:childTnLst>
                                    <p:animMotion origin="layout" path="M 4.79167E-6 3.7037E-7 L -0.01446 -0.6 " pathEditMode="relative" rAng="0" ptsTypes="AA">
                                      <p:cBhvr>
                                        <p:cTn id="359" dur="500" fill="hold"/>
                                        <p:tgtEl>
                                          <p:spTgt spid="56"/>
                                        </p:tgtEl>
                                        <p:attrNameLst>
                                          <p:attrName>ppt_x</p:attrName>
                                          <p:attrName>ppt_y</p:attrName>
                                        </p:attrNameLst>
                                      </p:cBhvr>
                                      <p:rCtr x="-729" y="-30000"/>
                                    </p:animMotion>
                                  </p:childTnLst>
                                </p:cTn>
                              </p:par>
                              <p:par>
                                <p:cTn id="360" presetID="42" presetClass="path" presetSubtype="0" accel="100000" fill="hold" nodeType="withEffect">
                                  <p:stCondLst>
                                    <p:cond delay="1159"/>
                                  </p:stCondLst>
                                  <p:childTnLst>
                                    <p:animMotion origin="layout" path="M -4.375E-6 2.22222E-6 L 0.06016 -0.56482 " pathEditMode="relative" rAng="0" ptsTypes="AA">
                                      <p:cBhvr>
                                        <p:cTn id="361" dur="500" fill="hold"/>
                                        <p:tgtEl>
                                          <p:spTgt spid="46"/>
                                        </p:tgtEl>
                                        <p:attrNameLst>
                                          <p:attrName>ppt_x</p:attrName>
                                          <p:attrName>ppt_y</p:attrName>
                                        </p:attrNameLst>
                                      </p:cBhvr>
                                      <p:rCtr x="3008" y="-28241"/>
                                    </p:animMotion>
                                  </p:childTnLst>
                                </p:cTn>
                              </p:par>
                              <p:par>
                                <p:cTn id="362" presetID="42" presetClass="path" presetSubtype="0" accel="100000" fill="hold" nodeType="withEffect">
                                  <p:stCondLst>
                                    <p:cond delay="1103"/>
                                  </p:stCondLst>
                                  <p:childTnLst>
                                    <p:animMotion origin="layout" path="M 3.75E-6 2.96296E-6 L -0.05144 -0.63588 " pathEditMode="relative" rAng="0" ptsTypes="AA">
                                      <p:cBhvr>
                                        <p:cTn id="363" dur="500" fill="hold"/>
                                        <p:tgtEl>
                                          <p:spTgt spid="67"/>
                                        </p:tgtEl>
                                        <p:attrNameLst>
                                          <p:attrName>ppt_x</p:attrName>
                                          <p:attrName>ppt_y</p:attrName>
                                        </p:attrNameLst>
                                      </p:cBhvr>
                                      <p:rCtr x="-2578" y="-31806"/>
                                    </p:animMotion>
                                  </p:childTnLst>
                                </p:cTn>
                              </p:par>
                              <p:par>
                                <p:cTn id="364" presetID="42" presetClass="path" presetSubtype="0" accel="100000" fill="hold" nodeType="withEffect">
                                  <p:stCondLst>
                                    <p:cond delay="1240"/>
                                  </p:stCondLst>
                                  <p:childTnLst>
                                    <p:animMotion origin="layout" path="M 3.125E-6 -7.40741E-7 L 0.00612 -0.6338 " pathEditMode="relative" rAng="0" ptsTypes="AA">
                                      <p:cBhvr>
                                        <p:cTn id="365" dur="500" fill="hold"/>
                                        <p:tgtEl>
                                          <p:spTgt spid="82"/>
                                        </p:tgtEl>
                                        <p:attrNameLst>
                                          <p:attrName>ppt_x</p:attrName>
                                          <p:attrName>ppt_y</p:attrName>
                                        </p:attrNameLst>
                                      </p:cBhvr>
                                      <p:rCtr x="299" y="-31690"/>
                                    </p:animMotion>
                                  </p:childTnLst>
                                </p:cTn>
                              </p:par>
                              <p:par>
                                <p:cTn id="366" presetID="42" presetClass="path" presetSubtype="0" accel="100000" fill="hold" nodeType="withEffect">
                                  <p:stCondLst>
                                    <p:cond delay="1029"/>
                                  </p:stCondLst>
                                  <p:childTnLst>
                                    <p:animMotion origin="layout" path="M 5E-6 2.59259E-6 L 0.1056 -0.59514 " pathEditMode="relative" rAng="0" ptsTypes="AA">
                                      <p:cBhvr>
                                        <p:cTn id="367" dur="500" fill="hold"/>
                                        <p:tgtEl>
                                          <p:spTgt spid="37"/>
                                        </p:tgtEl>
                                        <p:attrNameLst>
                                          <p:attrName>ppt_x</p:attrName>
                                          <p:attrName>ppt_y</p:attrName>
                                        </p:attrNameLst>
                                      </p:cBhvr>
                                      <p:rCtr x="5273" y="-29769"/>
                                    </p:animMotion>
                                  </p:childTnLst>
                                </p:cTn>
                              </p:par>
                              <p:par>
                                <p:cTn id="368" presetID="42" presetClass="path" presetSubtype="0" accel="100000" fill="hold" nodeType="withEffect">
                                  <p:stCondLst>
                                    <p:cond delay="1231"/>
                                  </p:stCondLst>
                                  <p:childTnLst>
                                    <p:animMotion origin="layout" path="M 4.375E-6 1.11111E-6 L 0.05052 -0.53611 " pathEditMode="relative" rAng="0" ptsTypes="AA">
                                      <p:cBhvr>
                                        <p:cTn id="369" dur="500" fill="hold"/>
                                        <p:tgtEl>
                                          <p:spTgt spid="21"/>
                                        </p:tgtEl>
                                        <p:attrNameLst>
                                          <p:attrName>ppt_x</p:attrName>
                                          <p:attrName>ppt_y</p:attrName>
                                        </p:attrNameLst>
                                      </p:cBhvr>
                                      <p:rCtr x="2526" y="-26806"/>
                                    </p:animMotion>
                                  </p:childTnLst>
                                </p:cTn>
                              </p:par>
                              <p:par>
                                <p:cTn id="370" presetID="42" presetClass="path" presetSubtype="0" accel="100000" fill="hold" nodeType="withEffect">
                                  <p:stCondLst>
                                    <p:cond delay="1155"/>
                                  </p:stCondLst>
                                  <p:childTnLst>
                                    <p:animMotion origin="layout" path="M 8.33333E-7 -2.22222E-6 L 0.02174 -0.54907 " pathEditMode="relative" rAng="0" ptsTypes="AA">
                                      <p:cBhvr>
                                        <p:cTn id="371" dur="500" fill="hold"/>
                                        <p:tgtEl>
                                          <p:spTgt spid="38"/>
                                        </p:tgtEl>
                                        <p:attrNameLst>
                                          <p:attrName>ppt_x</p:attrName>
                                          <p:attrName>ppt_y</p:attrName>
                                        </p:attrNameLst>
                                      </p:cBhvr>
                                      <p:rCtr x="1081" y="-27454"/>
                                    </p:animMotion>
                                  </p:childTnLst>
                                </p:cTn>
                              </p:par>
                              <p:par>
                                <p:cTn id="372" presetID="42" presetClass="path" presetSubtype="0" accel="100000" fill="hold" nodeType="withEffect">
                                  <p:stCondLst>
                                    <p:cond delay="1087"/>
                                  </p:stCondLst>
                                  <p:childTnLst>
                                    <p:animMotion origin="layout" path="M -4.16667E-6 -5.55112E-17 L -0.02135 -0.57176 " pathEditMode="relative" rAng="0" ptsTypes="AA">
                                      <p:cBhvr>
                                        <p:cTn id="373" dur="500" fill="hold"/>
                                        <p:tgtEl>
                                          <p:spTgt spid="66"/>
                                        </p:tgtEl>
                                        <p:attrNameLst>
                                          <p:attrName>ppt_x</p:attrName>
                                          <p:attrName>ppt_y</p:attrName>
                                        </p:attrNameLst>
                                      </p:cBhvr>
                                      <p:rCtr x="-1068" y="-28588"/>
                                    </p:animMotion>
                                  </p:childTnLst>
                                </p:cTn>
                              </p:par>
                              <p:par>
                                <p:cTn id="374" presetID="42" presetClass="path" presetSubtype="0" accel="100000" fill="hold" nodeType="withEffect">
                                  <p:stCondLst>
                                    <p:cond delay="1037"/>
                                  </p:stCondLst>
                                  <p:childTnLst>
                                    <p:animMotion origin="layout" path="M -3.95833E-6 2.22222E-6 L 0.05039 -0.55185 " pathEditMode="relative" rAng="0" ptsTypes="AA">
                                      <p:cBhvr>
                                        <p:cTn id="375" dur="500" fill="hold"/>
                                        <p:tgtEl>
                                          <p:spTgt spid="65"/>
                                        </p:tgtEl>
                                        <p:attrNameLst>
                                          <p:attrName>ppt_x</p:attrName>
                                          <p:attrName>ppt_y</p:attrName>
                                        </p:attrNameLst>
                                      </p:cBhvr>
                                      <p:rCtr x="2513" y="-27593"/>
                                    </p:animMotion>
                                  </p:childTnLst>
                                </p:cTn>
                              </p:par>
                              <p:par>
                                <p:cTn id="376" presetID="42" presetClass="path" presetSubtype="0" accel="100000" fill="hold" nodeType="withEffect">
                                  <p:stCondLst>
                                    <p:cond delay="1120"/>
                                  </p:stCondLst>
                                  <p:childTnLst>
                                    <p:animMotion origin="layout" path="M 2.08333E-7 -1.48148E-6 L -0.01133 -0.54004 " pathEditMode="relative" rAng="0" ptsTypes="AA">
                                      <p:cBhvr>
                                        <p:cTn id="377" dur="500" fill="hold"/>
                                        <p:tgtEl>
                                          <p:spTgt spid="39"/>
                                        </p:tgtEl>
                                        <p:attrNameLst>
                                          <p:attrName>ppt_x</p:attrName>
                                          <p:attrName>ppt_y</p:attrName>
                                        </p:attrNameLst>
                                      </p:cBhvr>
                                      <p:rCtr x="-573" y="-27014"/>
                                    </p:animMotion>
                                  </p:childTnLst>
                                </p:cTn>
                              </p:par>
                              <p:par>
                                <p:cTn id="378" presetID="42" presetClass="path" presetSubtype="0" accel="100000" fill="hold" nodeType="withEffect">
                                  <p:stCondLst>
                                    <p:cond delay="1055"/>
                                  </p:stCondLst>
                                  <p:childTnLst>
                                    <p:animMotion origin="layout" path="M 1.875E-6 -4.07407E-6 L -0.04258 -0.51041 " pathEditMode="relative" rAng="0" ptsTypes="AA">
                                      <p:cBhvr>
                                        <p:cTn id="379" dur="500" fill="hold"/>
                                        <p:tgtEl>
                                          <p:spTgt spid="41"/>
                                        </p:tgtEl>
                                        <p:attrNameLst>
                                          <p:attrName>ppt_x</p:attrName>
                                          <p:attrName>ppt_y</p:attrName>
                                        </p:attrNameLst>
                                      </p:cBhvr>
                                      <p:rCtr x="-2135" y="-25532"/>
                                    </p:animMotion>
                                  </p:childTnLst>
                                </p:cTn>
                              </p:par>
                              <p:par>
                                <p:cTn id="380" presetID="42" presetClass="path" presetSubtype="0" accel="100000" fill="hold" nodeType="withEffect">
                                  <p:stCondLst>
                                    <p:cond delay="1248"/>
                                  </p:stCondLst>
                                  <p:childTnLst>
                                    <p:animMotion origin="layout" path="M 2.08333E-7 3.33333E-6 L -0.04049 -0.56181 " pathEditMode="relative" rAng="0" ptsTypes="AA">
                                      <p:cBhvr>
                                        <p:cTn id="381" dur="500" fill="hold"/>
                                        <p:tgtEl>
                                          <p:spTgt spid="86"/>
                                        </p:tgtEl>
                                        <p:attrNameLst>
                                          <p:attrName>ppt_x</p:attrName>
                                          <p:attrName>ppt_y</p:attrName>
                                        </p:attrNameLst>
                                      </p:cBhvr>
                                      <p:rCtr x="-2031" y="-28102"/>
                                    </p:animMotion>
                                  </p:childTnLst>
                                </p:cTn>
                              </p:par>
                              <p:par>
                                <p:cTn id="382" presetID="42" presetClass="path" presetSubtype="0" accel="100000" fill="hold" nodeType="withEffect">
                                  <p:stCondLst>
                                    <p:cond delay="1033"/>
                                  </p:stCondLst>
                                  <p:childTnLst>
                                    <p:animMotion origin="layout" path="M -2.91667E-6 7.40741E-7 L -0.05599 -0.55324 " pathEditMode="relative" rAng="0" ptsTypes="AA">
                                      <p:cBhvr>
                                        <p:cTn id="383" dur="500" fill="hold"/>
                                        <p:tgtEl>
                                          <p:spTgt spid="88"/>
                                        </p:tgtEl>
                                        <p:attrNameLst>
                                          <p:attrName>ppt_x</p:attrName>
                                          <p:attrName>ppt_y</p:attrName>
                                        </p:attrNameLst>
                                      </p:cBhvr>
                                      <p:rCtr x="-2799" y="-27662"/>
                                    </p:animMotion>
                                  </p:childTnLst>
                                </p:cTn>
                              </p:par>
                              <p:par>
                                <p:cTn id="384" presetID="42" presetClass="path" presetSubtype="0" accel="100000" fill="hold" nodeType="withEffect">
                                  <p:stCondLst>
                                    <p:cond delay="1007"/>
                                  </p:stCondLst>
                                  <p:childTnLst>
                                    <p:animMotion origin="layout" path="M 3.75E-6 3.7037E-6 L -0.12774 -0.56042 " pathEditMode="relative" rAng="0" ptsTypes="AA">
                                      <p:cBhvr>
                                        <p:cTn id="385" dur="500" fill="hold"/>
                                        <p:tgtEl>
                                          <p:spTgt spid="87"/>
                                        </p:tgtEl>
                                        <p:attrNameLst>
                                          <p:attrName>ppt_x</p:attrName>
                                          <p:attrName>ppt_y</p:attrName>
                                        </p:attrNameLst>
                                      </p:cBhvr>
                                      <p:rCtr x="-6393" y="-28032"/>
                                    </p:animMotion>
                                  </p:childTnLst>
                                </p:cTn>
                              </p:par>
                              <p:par>
                                <p:cTn id="386" presetID="42" presetClass="path" presetSubtype="0" accel="100000" fill="hold" nodeType="withEffect">
                                  <p:stCondLst>
                                    <p:cond delay="1086"/>
                                  </p:stCondLst>
                                  <p:childTnLst>
                                    <p:animMotion origin="layout" path="M 5E-6 -1.11111E-6 L -0.07395 -0.56088 " pathEditMode="relative" rAng="0" ptsTypes="AA">
                                      <p:cBhvr>
                                        <p:cTn id="387" dur="500" fill="hold"/>
                                        <p:tgtEl>
                                          <p:spTgt spid="43"/>
                                        </p:tgtEl>
                                        <p:attrNameLst>
                                          <p:attrName>ppt_x</p:attrName>
                                          <p:attrName>ppt_y</p:attrName>
                                        </p:attrNameLst>
                                      </p:cBhvr>
                                      <p:rCtr x="-3698" y="-28056"/>
                                    </p:animMotion>
                                  </p:childTnLst>
                                </p:cTn>
                              </p:par>
                              <p:par>
                                <p:cTn id="388" presetID="42" presetClass="path" presetSubtype="0" accel="100000" fill="hold" nodeType="withEffect">
                                  <p:stCondLst>
                                    <p:cond delay="1137"/>
                                  </p:stCondLst>
                                  <p:childTnLst>
                                    <p:animMotion origin="layout" path="M -6.25E-7 -2.96296E-6 L -0.1069 -0.52615 " pathEditMode="relative" rAng="0" ptsTypes="AA">
                                      <p:cBhvr>
                                        <p:cTn id="389" dur="500" fill="hold"/>
                                        <p:tgtEl>
                                          <p:spTgt spid="40"/>
                                        </p:tgtEl>
                                        <p:attrNameLst>
                                          <p:attrName>ppt_x</p:attrName>
                                          <p:attrName>ppt_y</p:attrName>
                                        </p:attrNameLst>
                                      </p:cBhvr>
                                      <p:rCtr x="-5352" y="-26319"/>
                                    </p:animMotion>
                                  </p:childTnLst>
                                </p:cTn>
                              </p:par>
                              <p:par>
                                <p:cTn id="390" presetID="42" presetClass="path" presetSubtype="0" accel="100000" fill="hold" nodeType="withEffect">
                                  <p:stCondLst>
                                    <p:cond delay="1231"/>
                                  </p:stCondLst>
                                  <p:childTnLst>
                                    <p:animMotion origin="layout" path="M 3.125E-6 3.7037E-7 L -0.08867 -0.51898 " pathEditMode="relative" rAng="0" ptsTypes="AA">
                                      <p:cBhvr>
                                        <p:cTn id="391" dur="500" fill="hold"/>
                                        <p:tgtEl>
                                          <p:spTgt spid="42"/>
                                        </p:tgtEl>
                                        <p:attrNameLst>
                                          <p:attrName>ppt_x</p:attrName>
                                          <p:attrName>ppt_y</p:attrName>
                                        </p:attrNameLst>
                                      </p:cBhvr>
                                      <p:rCtr x="-4440" y="-25949"/>
                                    </p:animMotion>
                                  </p:childTnLst>
                                </p:cTn>
                              </p:par>
                            </p:childTnLst>
                          </p:cTn>
                        </p:par>
                        <p:par>
                          <p:cTn id="392" fill="hold">
                            <p:stCondLst>
                              <p:cond delay="1748"/>
                            </p:stCondLst>
                            <p:childTnLst>
                              <p:par>
                                <p:cTn id="393" presetID="10" presetClass="entr" presetSubtype="0" fill="hold" nodeType="afterEffect">
                                  <p:stCondLst>
                                    <p:cond delay="0"/>
                                  </p:stCondLst>
                                  <p:childTnLst>
                                    <p:set>
                                      <p:cBhvr>
                                        <p:cTn id="394" dur="1" fill="hold">
                                          <p:stCondLst>
                                            <p:cond delay="0"/>
                                          </p:stCondLst>
                                        </p:cTn>
                                        <p:tgtEl>
                                          <p:spTgt spid="90"/>
                                        </p:tgtEl>
                                        <p:attrNameLst>
                                          <p:attrName>style.visibility</p:attrName>
                                        </p:attrNameLst>
                                      </p:cBhvr>
                                      <p:to>
                                        <p:strVal val="visible"/>
                                      </p:to>
                                    </p:set>
                                    <p:animEffect transition="in" filter="fade">
                                      <p:cBhvr>
                                        <p:cTn id="395" dur="7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a:extLst>
              <a:ext uri="{FF2B5EF4-FFF2-40B4-BE49-F238E27FC236}">
                <a16:creationId xmlns:a16="http://schemas.microsoft.com/office/drawing/2014/main" id="{3C8C6F82-FADF-42E7-B086-445B9A905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70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a:extLst>
              <a:ext uri="{FF2B5EF4-FFF2-40B4-BE49-F238E27FC236}">
                <a16:creationId xmlns:a16="http://schemas.microsoft.com/office/drawing/2014/main" id="{A0E0ED68-5865-4775-BD0D-5362CD1AE4C8}"/>
              </a:ext>
            </a:extLst>
          </p:cNvPr>
          <p:cNvSpPr/>
          <p:nvPr/>
        </p:nvSpPr>
        <p:spPr>
          <a:xfrm>
            <a:off x="-575257" y="-1035150"/>
            <a:ext cx="12877800" cy="49616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cxnSpLocks/>
          </p:cNvCxnSpPr>
          <p:nvPr/>
        </p:nvCxnSpPr>
        <p:spPr>
          <a:xfrm>
            <a:off x="2891971" y="1722475"/>
            <a:ext cx="8505371" cy="0"/>
          </a:xfrm>
          <a:prstGeom prst="line">
            <a:avLst/>
          </a:prstGeom>
          <a:ln w="38100">
            <a:solidFill>
              <a:srgbClr val="96646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flipV="1">
            <a:off x="1128746" y="119473"/>
            <a:ext cx="701731" cy="3706013"/>
          </a:xfrm>
          <a:prstGeom prst="rect">
            <a:avLst/>
          </a:prstGeom>
          <a:noFill/>
        </p:spPr>
        <p:txBody>
          <a:bodyPr vert="eaVert" wrap="square" rtlCol="0">
            <a:spAutoFit/>
          </a:bodyPr>
          <a:lstStyle/>
          <a:p>
            <a:pPr lvl="0" algn="ctr">
              <a:lnSpc>
                <a:spcPct val="120000"/>
              </a:lnSpc>
            </a:pPr>
            <a:r>
              <a:rPr kumimoji="0" lang="en-US" altLang="zh-CN"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rPr>
              <a:t>CONTENTS</a:t>
            </a:r>
            <a:endParaRPr kumimoji="0" lang="zh-CN" altLang="en-US"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endParaRPr>
          </a:p>
        </p:txBody>
      </p:sp>
      <p:sp>
        <p:nvSpPr>
          <p:cNvPr id="6" name="椭圆 5"/>
          <p:cNvSpPr/>
          <p:nvPr/>
        </p:nvSpPr>
        <p:spPr>
          <a:xfrm>
            <a:off x="398053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45643"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Background and Project Statement</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6034640"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5124413" y="2053255"/>
            <a:ext cx="1944531"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Exploratory Data Analysis </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p:nvSpPr>
        <p:spPr>
          <a:xfrm>
            <a:off x="808875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p:cNvSpPr txBox="1"/>
          <p:nvPr/>
        </p:nvSpPr>
        <p:spPr>
          <a:xfrm>
            <a:off x="7053862" y="2036040"/>
            <a:ext cx="2206935" cy="941155"/>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Data</a:t>
            </a:r>
          </a:p>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Processing</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0142859"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9107972"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Conclusion</a:t>
            </a:r>
          </a:p>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and Discussion</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046582" y="560097"/>
            <a:ext cx="935094" cy="2824766"/>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3576798" y="647030"/>
            <a:ext cx="944625" cy="927986"/>
            <a:chOff x="3576798" y="1210555"/>
            <a:chExt cx="944625" cy="927986"/>
          </a:xfrm>
        </p:grpSpPr>
        <p:sp>
          <p:nvSpPr>
            <p:cNvPr id="14" name="文本框 13"/>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19" name="组合 18"/>
            <p:cNvGrpSpPr/>
            <p:nvPr/>
          </p:nvGrpSpPr>
          <p:grpSpPr>
            <a:xfrm>
              <a:off x="3576798" y="1210555"/>
              <a:ext cx="944625" cy="927986"/>
              <a:chOff x="3627746" y="1200316"/>
              <a:chExt cx="944625" cy="927986"/>
            </a:xfrm>
          </p:grpSpPr>
          <p:grpSp>
            <p:nvGrpSpPr>
              <p:cNvPr id="20" name="组合 19"/>
              <p:cNvGrpSpPr/>
              <p:nvPr/>
            </p:nvGrpSpPr>
            <p:grpSpPr>
              <a:xfrm>
                <a:off x="4339636" y="1200316"/>
                <a:ext cx="232735" cy="235114"/>
                <a:chOff x="4387704" y="1106340"/>
                <a:chExt cx="232735" cy="235114"/>
              </a:xfrm>
            </p:grpSpPr>
            <p:cxnSp>
              <p:nvCxnSpPr>
                <p:cNvPr id="24" name="直接连接符 23"/>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flipV="1">
                <a:off x="3627746" y="1893188"/>
                <a:ext cx="232735" cy="235114"/>
                <a:chOff x="4387704" y="1106340"/>
                <a:chExt cx="232735" cy="235114"/>
              </a:xfrm>
            </p:grpSpPr>
            <p:cxnSp>
              <p:nvCxnSpPr>
                <p:cNvPr id="22" name="直接连接符 21"/>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54" name="矩形 53">
            <a:extLst>
              <a:ext uri="{FF2B5EF4-FFF2-40B4-BE49-F238E27FC236}">
                <a16:creationId xmlns:a16="http://schemas.microsoft.com/office/drawing/2014/main" id="{F5D49255-E6AA-4124-BDF6-4B0A74178061}"/>
              </a:ext>
            </a:extLst>
          </p:cNvPr>
          <p:cNvSpPr/>
          <p:nvPr/>
        </p:nvSpPr>
        <p:spPr>
          <a:xfrm>
            <a:off x="0" y="3919230"/>
            <a:ext cx="12192000" cy="3882312"/>
          </a:xfrm>
          <a:prstGeom prst="rect">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a:extLst>
              <a:ext uri="{FF2B5EF4-FFF2-40B4-BE49-F238E27FC236}">
                <a16:creationId xmlns:a16="http://schemas.microsoft.com/office/drawing/2014/main" id="{9C0F5313-62B2-4A09-9151-1E98307BBE8A}"/>
              </a:ext>
            </a:extLst>
          </p:cNvPr>
          <p:cNvGrpSpPr/>
          <p:nvPr/>
        </p:nvGrpSpPr>
        <p:grpSpPr>
          <a:xfrm>
            <a:off x="5623687" y="647030"/>
            <a:ext cx="944625" cy="927986"/>
            <a:chOff x="3576798" y="1210555"/>
            <a:chExt cx="944625" cy="927986"/>
          </a:xfrm>
        </p:grpSpPr>
        <p:sp>
          <p:nvSpPr>
            <p:cNvPr id="56" name="文本框 55">
              <a:extLst>
                <a:ext uri="{FF2B5EF4-FFF2-40B4-BE49-F238E27FC236}">
                  <a16:creationId xmlns:a16="http://schemas.microsoft.com/office/drawing/2014/main" id="{C0B09A88-9E4E-483C-AB29-DFD0B893E21C}"/>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57" name="组合 56">
              <a:extLst>
                <a:ext uri="{FF2B5EF4-FFF2-40B4-BE49-F238E27FC236}">
                  <a16:creationId xmlns:a16="http://schemas.microsoft.com/office/drawing/2014/main" id="{5558DC26-6516-4D6C-B9FF-C03EEA43EB52}"/>
                </a:ext>
              </a:extLst>
            </p:cNvPr>
            <p:cNvGrpSpPr/>
            <p:nvPr/>
          </p:nvGrpSpPr>
          <p:grpSpPr>
            <a:xfrm>
              <a:off x="3576798" y="1210555"/>
              <a:ext cx="944625" cy="927986"/>
              <a:chOff x="3627746" y="1200316"/>
              <a:chExt cx="944625" cy="927986"/>
            </a:xfrm>
          </p:grpSpPr>
          <p:grpSp>
            <p:nvGrpSpPr>
              <p:cNvPr id="58" name="组合 57">
                <a:extLst>
                  <a:ext uri="{FF2B5EF4-FFF2-40B4-BE49-F238E27FC236}">
                    <a16:creationId xmlns:a16="http://schemas.microsoft.com/office/drawing/2014/main" id="{321AA5F9-9D3F-44B3-8AF6-3CE032A32E0D}"/>
                  </a:ext>
                </a:extLst>
              </p:cNvPr>
              <p:cNvGrpSpPr/>
              <p:nvPr/>
            </p:nvGrpSpPr>
            <p:grpSpPr>
              <a:xfrm>
                <a:off x="4339636" y="1200316"/>
                <a:ext cx="232735" cy="235114"/>
                <a:chOff x="4387704" y="1106340"/>
                <a:chExt cx="232735" cy="235114"/>
              </a:xfrm>
            </p:grpSpPr>
            <p:cxnSp>
              <p:nvCxnSpPr>
                <p:cNvPr id="62" name="直接连接符 61">
                  <a:extLst>
                    <a:ext uri="{FF2B5EF4-FFF2-40B4-BE49-F238E27FC236}">
                      <a16:creationId xmlns:a16="http://schemas.microsoft.com/office/drawing/2014/main" id="{52F5B05C-E41E-4762-BF49-7638C1B052BD}"/>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99EECF6-A934-430F-81C6-80BF0687D3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68EA3C0A-70D7-4D04-98D2-9684A371CA33}"/>
                  </a:ext>
                </a:extLst>
              </p:cNvPr>
              <p:cNvGrpSpPr/>
              <p:nvPr/>
            </p:nvGrpSpPr>
            <p:grpSpPr>
              <a:xfrm flipH="1" flipV="1">
                <a:off x="3627746" y="1893188"/>
                <a:ext cx="232735" cy="235114"/>
                <a:chOff x="4387704" y="1106340"/>
                <a:chExt cx="232735" cy="235114"/>
              </a:xfrm>
            </p:grpSpPr>
            <p:cxnSp>
              <p:nvCxnSpPr>
                <p:cNvPr id="60" name="直接连接符 59">
                  <a:extLst>
                    <a:ext uri="{FF2B5EF4-FFF2-40B4-BE49-F238E27FC236}">
                      <a16:creationId xmlns:a16="http://schemas.microsoft.com/office/drawing/2014/main" id="{B9124717-06A6-4711-B62A-4A659FD412F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515B331-0B8E-444F-A1EF-A407575E16B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64" name="组合 63">
            <a:extLst>
              <a:ext uri="{FF2B5EF4-FFF2-40B4-BE49-F238E27FC236}">
                <a16:creationId xmlns:a16="http://schemas.microsoft.com/office/drawing/2014/main" id="{404DB20E-516D-459E-97F0-0869ED5474B0}"/>
              </a:ext>
            </a:extLst>
          </p:cNvPr>
          <p:cNvGrpSpPr/>
          <p:nvPr/>
        </p:nvGrpSpPr>
        <p:grpSpPr>
          <a:xfrm>
            <a:off x="7652598" y="648368"/>
            <a:ext cx="944625" cy="927986"/>
            <a:chOff x="3576798" y="1210555"/>
            <a:chExt cx="944625" cy="927986"/>
          </a:xfrm>
        </p:grpSpPr>
        <p:sp>
          <p:nvSpPr>
            <p:cNvPr id="65" name="文本框 13">
              <a:extLst>
                <a:ext uri="{FF2B5EF4-FFF2-40B4-BE49-F238E27FC236}">
                  <a16:creationId xmlns:a16="http://schemas.microsoft.com/office/drawing/2014/main" id="{559F34DA-F1F3-42DA-8F55-00A250589E0B}"/>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66" name="组合 65">
              <a:extLst>
                <a:ext uri="{FF2B5EF4-FFF2-40B4-BE49-F238E27FC236}">
                  <a16:creationId xmlns:a16="http://schemas.microsoft.com/office/drawing/2014/main" id="{74B3F1F3-4933-4F6D-ABA3-534653E62045}"/>
                </a:ext>
              </a:extLst>
            </p:cNvPr>
            <p:cNvGrpSpPr/>
            <p:nvPr/>
          </p:nvGrpSpPr>
          <p:grpSpPr>
            <a:xfrm>
              <a:off x="3576798" y="1210555"/>
              <a:ext cx="944625" cy="927986"/>
              <a:chOff x="3627746" y="1200316"/>
              <a:chExt cx="944625" cy="927986"/>
            </a:xfrm>
          </p:grpSpPr>
          <p:grpSp>
            <p:nvGrpSpPr>
              <p:cNvPr id="67" name="组合 66">
                <a:extLst>
                  <a:ext uri="{FF2B5EF4-FFF2-40B4-BE49-F238E27FC236}">
                    <a16:creationId xmlns:a16="http://schemas.microsoft.com/office/drawing/2014/main" id="{9DC11962-08F6-48B8-959B-A145C3D27FB1}"/>
                  </a:ext>
                </a:extLst>
              </p:cNvPr>
              <p:cNvGrpSpPr/>
              <p:nvPr/>
            </p:nvGrpSpPr>
            <p:grpSpPr>
              <a:xfrm>
                <a:off x="4339636" y="1200316"/>
                <a:ext cx="232735" cy="235114"/>
                <a:chOff x="4387704" y="1106340"/>
                <a:chExt cx="232735" cy="235114"/>
              </a:xfrm>
            </p:grpSpPr>
            <p:cxnSp>
              <p:nvCxnSpPr>
                <p:cNvPr id="71" name="直接连接符 70">
                  <a:extLst>
                    <a:ext uri="{FF2B5EF4-FFF2-40B4-BE49-F238E27FC236}">
                      <a16:creationId xmlns:a16="http://schemas.microsoft.com/office/drawing/2014/main" id="{0EC42675-8130-4AC7-8CAA-204E47F8885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8291C8-4040-466B-B000-E6924149B87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2495FDC2-310D-48E1-9FB1-63DF4F80B6B0}"/>
                  </a:ext>
                </a:extLst>
              </p:cNvPr>
              <p:cNvGrpSpPr/>
              <p:nvPr/>
            </p:nvGrpSpPr>
            <p:grpSpPr>
              <a:xfrm flipH="1" flipV="1">
                <a:off x="3627746" y="1893188"/>
                <a:ext cx="232735" cy="235114"/>
                <a:chOff x="4387704" y="1106340"/>
                <a:chExt cx="232735" cy="235114"/>
              </a:xfrm>
            </p:grpSpPr>
            <p:cxnSp>
              <p:nvCxnSpPr>
                <p:cNvPr id="69" name="直接连接符 68">
                  <a:extLst>
                    <a:ext uri="{FF2B5EF4-FFF2-40B4-BE49-F238E27FC236}">
                      <a16:creationId xmlns:a16="http://schemas.microsoft.com/office/drawing/2014/main" id="{EE9F3E12-72CF-4AC2-84B0-24CBCB6000B0}"/>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F9AE2A0-ABBA-4193-8123-EC3520F09D1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73" name="组合 72">
            <a:extLst>
              <a:ext uri="{FF2B5EF4-FFF2-40B4-BE49-F238E27FC236}">
                <a16:creationId xmlns:a16="http://schemas.microsoft.com/office/drawing/2014/main" id="{9A5F79CC-0F00-4DA9-915A-A8EC2DD01E58}"/>
              </a:ext>
            </a:extLst>
          </p:cNvPr>
          <p:cNvGrpSpPr/>
          <p:nvPr/>
        </p:nvGrpSpPr>
        <p:grpSpPr>
          <a:xfrm>
            <a:off x="9762948" y="695927"/>
            <a:ext cx="944625" cy="927986"/>
            <a:chOff x="3576798" y="1210555"/>
            <a:chExt cx="944625" cy="927986"/>
          </a:xfrm>
        </p:grpSpPr>
        <p:sp>
          <p:nvSpPr>
            <p:cNvPr id="74" name="文本框 13">
              <a:extLst>
                <a:ext uri="{FF2B5EF4-FFF2-40B4-BE49-F238E27FC236}">
                  <a16:creationId xmlns:a16="http://schemas.microsoft.com/office/drawing/2014/main" id="{5AC71971-EAD9-4D94-B09C-93FC1BB1D012}"/>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04</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75" name="组合 74">
              <a:extLst>
                <a:ext uri="{FF2B5EF4-FFF2-40B4-BE49-F238E27FC236}">
                  <a16:creationId xmlns:a16="http://schemas.microsoft.com/office/drawing/2014/main" id="{1F7B1B0B-9BE6-4E9F-81DF-3A6F945964FB}"/>
                </a:ext>
              </a:extLst>
            </p:cNvPr>
            <p:cNvGrpSpPr/>
            <p:nvPr/>
          </p:nvGrpSpPr>
          <p:grpSpPr>
            <a:xfrm>
              <a:off x="3576798" y="1210555"/>
              <a:ext cx="944625" cy="927986"/>
              <a:chOff x="3627746" y="1200316"/>
              <a:chExt cx="944625" cy="927986"/>
            </a:xfrm>
          </p:grpSpPr>
          <p:grpSp>
            <p:nvGrpSpPr>
              <p:cNvPr id="76" name="组合 75">
                <a:extLst>
                  <a:ext uri="{FF2B5EF4-FFF2-40B4-BE49-F238E27FC236}">
                    <a16:creationId xmlns:a16="http://schemas.microsoft.com/office/drawing/2014/main" id="{2F3CD676-2FDF-4F1F-8B35-F2A6666BAE4F}"/>
                  </a:ext>
                </a:extLst>
              </p:cNvPr>
              <p:cNvGrpSpPr/>
              <p:nvPr/>
            </p:nvGrpSpPr>
            <p:grpSpPr>
              <a:xfrm>
                <a:off x="4339636" y="1200316"/>
                <a:ext cx="232735" cy="235114"/>
                <a:chOff x="4387704" y="1106340"/>
                <a:chExt cx="232735" cy="235114"/>
              </a:xfrm>
            </p:grpSpPr>
            <p:cxnSp>
              <p:nvCxnSpPr>
                <p:cNvPr id="80" name="直接连接符 79">
                  <a:extLst>
                    <a:ext uri="{FF2B5EF4-FFF2-40B4-BE49-F238E27FC236}">
                      <a16:creationId xmlns:a16="http://schemas.microsoft.com/office/drawing/2014/main" id="{24A7695C-DC27-4CF0-B224-8EAAD30E9503}"/>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7B7EE26-6BE8-494A-A77D-C599DC93EF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C8D15F9F-0D64-488E-8DE0-C1058E51F13B}"/>
                  </a:ext>
                </a:extLst>
              </p:cNvPr>
              <p:cNvGrpSpPr/>
              <p:nvPr/>
            </p:nvGrpSpPr>
            <p:grpSpPr>
              <a:xfrm flipH="1" flipV="1">
                <a:off x="3627746" y="1893188"/>
                <a:ext cx="232735" cy="235114"/>
                <a:chOff x="4387704" y="1106340"/>
                <a:chExt cx="232735" cy="235114"/>
              </a:xfrm>
            </p:grpSpPr>
            <p:cxnSp>
              <p:nvCxnSpPr>
                <p:cNvPr id="78" name="直接连接符 77">
                  <a:extLst>
                    <a:ext uri="{FF2B5EF4-FFF2-40B4-BE49-F238E27FC236}">
                      <a16:creationId xmlns:a16="http://schemas.microsoft.com/office/drawing/2014/main" id="{41A7CD29-B8A7-4E72-B347-6816FC194B02}"/>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ECF930-4BB1-4B6A-BF6F-048428BE4CA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78803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50" fill="hold"/>
                                        <p:tgtEl>
                                          <p:spTgt spid="6"/>
                                        </p:tgtEl>
                                        <p:attrNameLst>
                                          <p:attrName>style.color</p:attrName>
                                        </p:attrNameLst>
                                      </p:cBhvr>
                                      <p:to>
                                        <a:schemeClr val="folHlink"/>
                                      </p:to>
                                    </p:animClr>
                                    <p:animClr clrSpc="rgb" dir="cw">
                                      <p:cBhvr>
                                        <p:cTn id="7" dur="250" fill="hold"/>
                                        <p:tgtEl>
                                          <p:spTgt spid="6"/>
                                        </p:tgtEl>
                                        <p:attrNameLst>
                                          <p:attrName>fillcolor</p:attrName>
                                        </p:attrNameLst>
                                      </p:cBhvr>
                                      <p:to>
                                        <a:schemeClr val="folHlink"/>
                                      </p:to>
                                    </p:animClr>
                                    <p:set>
                                      <p:cBhvr>
                                        <p:cTn id="8" dur="250" fill="hold"/>
                                        <p:tgtEl>
                                          <p:spTgt spid="6"/>
                                        </p:tgtEl>
                                        <p:attrNameLst>
                                          <p:attrName>fill.type</p:attrName>
                                        </p:attrNameLst>
                                      </p:cBhvr>
                                      <p:to>
                                        <p:strVal val="solid"/>
                                      </p:to>
                                    </p:set>
                                    <p:set>
                                      <p:cBhvr>
                                        <p:cTn id="9" dur="250" fill="hold"/>
                                        <p:tgtEl>
                                          <p:spTgt spid="6"/>
                                        </p:tgtEl>
                                        <p:attrNameLst>
                                          <p:attrName>fill.on</p:attrName>
                                        </p:attrNameLst>
                                      </p:cBhvr>
                                      <p:to>
                                        <p:strVal val="true"/>
                                      </p:to>
                                    </p:set>
                                  </p:childTnLst>
                                </p:cTn>
                              </p:par>
                              <p:par>
                                <p:cTn id="10" presetID="26" presetClass="emph" presetSubtype="0" fill="hold" nodeType="withEffect">
                                  <p:stCondLst>
                                    <p:cond delay="0"/>
                                  </p:stCondLst>
                                  <p:childTnLst>
                                    <p:animEffect transition="out" filter="fade">
                                      <p:cBhvr>
                                        <p:cTn id="11" dur="500" tmFilter="0, 0; .2, .5; .8, .5; 1, 0"/>
                                        <p:tgtEl>
                                          <p:spTgt spid="49"/>
                                        </p:tgtEl>
                                      </p:cBhvr>
                                    </p:animEffect>
                                    <p:animScale>
                                      <p:cBhvr>
                                        <p:cTn id="12"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497957"/>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Background and Problem Statement</a:t>
            </a: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81D46863-9BF5-4866-A9C6-FA9D4BA89BDC}"/>
              </a:ext>
            </a:extLst>
          </p:cNvPr>
          <p:cNvGrpSpPr/>
          <p:nvPr/>
        </p:nvGrpSpPr>
        <p:grpSpPr>
          <a:xfrm>
            <a:off x="3069758" y="4733887"/>
            <a:ext cx="8410353" cy="1581849"/>
            <a:chOff x="3434317" y="5029206"/>
            <a:chExt cx="8410353" cy="1581849"/>
          </a:xfrm>
        </p:grpSpPr>
        <p:pic>
          <p:nvPicPr>
            <p:cNvPr id="2050" name="Picture 2">
              <a:extLst>
                <a:ext uri="{FF2B5EF4-FFF2-40B4-BE49-F238E27FC236}">
                  <a16:creationId xmlns:a16="http://schemas.microsoft.com/office/drawing/2014/main" id="{697631F3-0DC1-4418-8088-5BC983B1D7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 t="13610" r="126" b="40190"/>
            <a:stretch/>
          </p:blipFill>
          <p:spPr bwMode="auto">
            <a:xfrm>
              <a:off x="3434317" y="5029206"/>
              <a:ext cx="8410353" cy="1581849"/>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99E63C66-79FE-414B-B772-F6ED23785052}"/>
                </a:ext>
              </a:extLst>
            </p:cNvPr>
            <p:cNvSpPr/>
            <p:nvPr/>
          </p:nvSpPr>
          <p:spPr>
            <a:xfrm>
              <a:off x="3434317" y="5029206"/>
              <a:ext cx="8410353" cy="1581849"/>
            </a:xfrm>
            <a:prstGeom prst="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4" name="矩形 13">
            <a:extLst>
              <a:ext uri="{FF2B5EF4-FFF2-40B4-BE49-F238E27FC236}">
                <a16:creationId xmlns:a16="http://schemas.microsoft.com/office/drawing/2014/main" id="{5259050A-E70C-45F4-AB73-C84E46546E49}"/>
              </a:ext>
            </a:extLst>
          </p:cNvPr>
          <p:cNvSpPr/>
          <p:nvPr/>
        </p:nvSpPr>
        <p:spPr>
          <a:xfrm>
            <a:off x="711889" y="1375970"/>
            <a:ext cx="2201431" cy="4939766"/>
          </a:xfrm>
          <a:prstGeom prst="rect">
            <a:avLst/>
          </a:prstGeom>
          <a:noFill/>
          <a:ln w="76200">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6646F"/>
              </a:solidFill>
            </a:endParaRPr>
          </a:p>
        </p:txBody>
      </p:sp>
      <p:sp>
        <p:nvSpPr>
          <p:cNvPr id="18" name="矩形 17">
            <a:extLst>
              <a:ext uri="{FF2B5EF4-FFF2-40B4-BE49-F238E27FC236}">
                <a16:creationId xmlns:a16="http://schemas.microsoft.com/office/drawing/2014/main" id="{4642F9FA-4CEC-4024-8241-A9F516310805}"/>
              </a:ext>
            </a:extLst>
          </p:cNvPr>
          <p:cNvSpPr/>
          <p:nvPr/>
        </p:nvSpPr>
        <p:spPr>
          <a:xfrm>
            <a:off x="944625" y="1554122"/>
            <a:ext cx="1769227" cy="4548966"/>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214A532-3CC8-49C0-9DC4-E34095765CBF}"/>
              </a:ext>
            </a:extLst>
          </p:cNvPr>
          <p:cNvCxnSpPr>
            <a:cxnSpLocks/>
          </p:cNvCxnSpPr>
          <p:nvPr/>
        </p:nvCxnSpPr>
        <p:spPr>
          <a:xfrm flipV="1">
            <a:off x="1658679" y="5482030"/>
            <a:ext cx="1055173" cy="7061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57" name="组合 2056">
            <a:extLst>
              <a:ext uri="{FF2B5EF4-FFF2-40B4-BE49-F238E27FC236}">
                <a16:creationId xmlns:a16="http://schemas.microsoft.com/office/drawing/2014/main" id="{6043B445-CCD9-40F1-A7F7-9B98B1BC3DB3}"/>
              </a:ext>
            </a:extLst>
          </p:cNvPr>
          <p:cNvGrpSpPr/>
          <p:nvPr/>
        </p:nvGrpSpPr>
        <p:grpSpPr>
          <a:xfrm>
            <a:off x="10089908" y="1554122"/>
            <a:ext cx="1384692" cy="1355898"/>
            <a:chOff x="10100930" y="2903599"/>
            <a:chExt cx="1384692" cy="1355898"/>
          </a:xfrm>
        </p:grpSpPr>
        <p:pic>
          <p:nvPicPr>
            <p:cNvPr id="2055" name="Picture 6">
              <a:extLst>
                <a:ext uri="{FF2B5EF4-FFF2-40B4-BE49-F238E27FC236}">
                  <a16:creationId xmlns:a16="http://schemas.microsoft.com/office/drawing/2014/main" id="{B60E7923-ECB8-45D7-910C-606336D4E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57" r="13856" b="4840"/>
            <a:stretch/>
          </p:blipFill>
          <p:spPr bwMode="auto">
            <a:xfrm>
              <a:off x="10100930" y="2903600"/>
              <a:ext cx="1379181" cy="1353978"/>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id="{FE156C0C-2491-4196-97A8-C5D631FDCBD8}"/>
                </a:ext>
              </a:extLst>
            </p:cNvPr>
            <p:cNvSpPr/>
            <p:nvPr/>
          </p:nvSpPr>
          <p:spPr>
            <a:xfrm>
              <a:off x="10106440" y="2903599"/>
              <a:ext cx="1379182" cy="1355898"/>
            </a:xfrm>
            <a:prstGeom prst="rect">
              <a:avLst/>
            </a:prstGeom>
            <a:solidFill>
              <a:schemeClr val="tx1">
                <a:lumMod val="75000"/>
                <a:lumOff val="2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27" name="矩形 26">
            <a:extLst>
              <a:ext uri="{FF2B5EF4-FFF2-40B4-BE49-F238E27FC236}">
                <a16:creationId xmlns:a16="http://schemas.microsoft.com/office/drawing/2014/main" id="{70EE18F0-278A-4AEF-A26E-30A56CAA5949}"/>
              </a:ext>
            </a:extLst>
          </p:cNvPr>
          <p:cNvSpPr/>
          <p:nvPr/>
        </p:nvSpPr>
        <p:spPr>
          <a:xfrm rot="16200000">
            <a:off x="-305964" y="4444791"/>
            <a:ext cx="2989793"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Minho region of Portugal</a:t>
            </a:r>
            <a:endParaRPr lang="zh-CN" altLang="en-US" dirty="0">
              <a:solidFill>
                <a:schemeClr val="bg1"/>
              </a:solidFill>
              <a:latin typeface="Microsoft YaHei" panose="020B0503020204020204" pitchFamily="34" charset="-122"/>
              <a:ea typeface="Microsoft YaHei" panose="020B0503020204020204" pitchFamily="34" charset="-122"/>
            </a:endParaRPr>
          </a:p>
        </p:txBody>
      </p:sp>
      <p:cxnSp>
        <p:nvCxnSpPr>
          <p:cNvPr id="31" name="直接连接符 30">
            <a:extLst>
              <a:ext uri="{FF2B5EF4-FFF2-40B4-BE49-F238E27FC236}">
                <a16:creationId xmlns:a16="http://schemas.microsoft.com/office/drawing/2014/main" id="{BD024EE8-1BEC-4B28-8E61-2F36D5AEBE13}"/>
              </a:ext>
            </a:extLst>
          </p:cNvPr>
          <p:cNvCxnSpPr>
            <a:cxnSpLocks/>
          </p:cNvCxnSpPr>
          <p:nvPr/>
        </p:nvCxnSpPr>
        <p:spPr>
          <a:xfrm flipV="1">
            <a:off x="2186265" y="5730949"/>
            <a:ext cx="527587" cy="41467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48" name="矩形 2047">
            <a:extLst>
              <a:ext uri="{FF2B5EF4-FFF2-40B4-BE49-F238E27FC236}">
                <a16:creationId xmlns:a16="http://schemas.microsoft.com/office/drawing/2014/main" id="{6A99DDFE-1900-4CCD-B9AD-970C56BF1D8D}"/>
              </a:ext>
            </a:extLst>
          </p:cNvPr>
          <p:cNvSpPr/>
          <p:nvPr/>
        </p:nvSpPr>
        <p:spPr>
          <a:xfrm rot="16200000">
            <a:off x="978873" y="2927150"/>
            <a:ext cx="3039550"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freshness and low alcohol</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2051" name="矩形 2050">
            <a:extLst>
              <a:ext uri="{FF2B5EF4-FFF2-40B4-BE49-F238E27FC236}">
                <a16:creationId xmlns:a16="http://schemas.microsoft.com/office/drawing/2014/main" id="{7332EA17-CC5E-4ED2-8953-EB8689B3B4F8}"/>
              </a:ext>
            </a:extLst>
          </p:cNvPr>
          <p:cNvSpPr/>
          <p:nvPr/>
        </p:nvSpPr>
        <p:spPr>
          <a:xfrm rot="16200000">
            <a:off x="102043" y="3428441"/>
            <a:ext cx="3652218" cy="677108"/>
          </a:xfrm>
          <a:prstGeom prst="rect">
            <a:avLst/>
          </a:prstGeom>
        </p:spPr>
        <p:txBody>
          <a:bodyPr wrap="none">
            <a:spAutoFit/>
          </a:bodyPr>
          <a:lstStyle/>
          <a:p>
            <a:pPr algn="ctr"/>
            <a:r>
              <a:rPr lang="en-US" altLang="zh-CN" sz="3800" spc="300" dirty="0">
                <a:solidFill>
                  <a:schemeClr val="bg1"/>
                </a:solidFill>
                <a:latin typeface="Matura MT Script Capitals" panose="03020802060602070202" pitchFamily="66" charset="0"/>
                <a:ea typeface="Microsoft YaHei" panose="020B0503020204020204" pitchFamily="34" charset="-122"/>
              </a:rPr>
              <a:t>Vinho Verde</a:t>
            </a:r>
            <a:endParaRPr lang="zh-CN" altLang="en-US" sz="3800" spc="300" dirty="0">
              <a:solidFill>
                <a:schemeClr val="bg1"/>
              </a:solidFill>
              <a:latin typeface="Matura MT Script Capitals" panose="03020802060602070202" pitchFamily="66" charset="0"/>
              <a:ea typeface="Microsoft YaHei" panose="020B0503020204020204" pitchFamily="34" charset="-122"/>
            </a:endParaRPr>
          </a:p>
        </p:txBody>
      </p:sp>
      <p:sp>
        <p:nvSpPr>
          <p:cNvPr id="26" name="矩形 25">
            <a:extLst>
              <a:ext uri="{FF2B5EF4-FFF2-40B4-BE49-F238E27FC236}">
                <a16:creationId xmlns:a16="http://schemas.microsoft.com/office/drawing/2014/main" id="{E9F411A4-6A81-4963-A224-1AD357A575D9}"/>
              </a:ext>
            </a:extLst>
          </p:cNvPr>
          <p:cNvSpPr/>
          <p:nvPr/>
        </p:nvSpPr>
        <p:spPr>
          <a:xfrm>
            <a:off x="10095419" y="3167900"/>
            <a:ext cx="1379181" cy="1355906"/>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latin typeface="Microsoft YaHei" panose="020B0503020204020204" pitchFamily="34" charset="-122"/>
              <a:ea typeface="Microsoft YaHei" panose="020B0503020204020204" pitchFamily="34" charset="-122"/>
            </a:endParaRPr>
          </a:p>
        </p:txBody>
      </p:sp>
      <p:pic>
        <p:nvPicPr>
          <p:cNvPr id="2054" name="图片 2053" descr="图片包含 游戏机, 画&#10;&#10;描述已自动生成">
            <a:extLst>
              <a:ext uri="{FF2B5EF4-FFF2-40B4-BE49-F238E27FC236}">
                <a16:creationId xmlns:a16="http://schemas.microsoft.com/office/drawing/2014/main" id="{4227DBE5-32B9-4C64-9974-FBD2C518C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7322" y="3460990"/>
            <a:ext cx="1168467" cy="1168467"/>
          </a:xfrm>
          <a:prstGeom prst="rect">
            <a:avLst/>
          </a:prstGeom>
        </p:spPr>
      </p:pic>
      <p:pic>
        <p:nvPicPr>
          <p:cNvPr id="2059" name="图片 2058" descr="图片包含 游戏机&#10;&#10;描述已自动生成">
            <a:extLst>
              <a:ext uri="{FF2B5EF4-FFF2-40B4-BE49-F238E27FC236}">
                <a16:creationId xmlns:a16="http://schemas.microsoft.com/office/drawing/2014/main" id="{D5FD6EFF-741F-4A3C-8F31-D0729537B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6164" y="1440344"/>
            <a:ext cx="500542" cy="500542"/>
          </a:xfrm>
          <a:prstGeom prst="rect">
            <a:avLst/>
          </a:prstGeom>
        </p:spPr>
      </p:pic>
      <p:pic>
        <p:nvPicPr>
          <p:cNvPr id="2061" name="图片 2060" descr="图片包含 游戏机, 画&#10;&#10;描述已自动生成">
            <a:extLst>
              <a:ext uri="{FF2B5EF4-FFF2-40B4-BE49-F238E27FC236}">
                <a16:creationId xmlns:a16="http://schemas.microsoft.com/office/drawing/2014/main" id="{123E2195-DDC7-408E-B29E-1C60CAC70B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1781" y="3238414"/>
            <a:ext cx="612848" cy="612848"/>
          </a:xfrm>
          <a:prstGeom prst="rect">
            <a:avLst/>
          </a:prstGeom>
        </p:spPr>
      </p:pic>
      <p:sp>
        <p:nvSpPr>
          <p:cNvPr id="2062" name="矩形 2061">
            <a:extLst>
              <a:ext uri="{FF2B5EF4-FFF2-40B4-BE49-F238E27FC236}">
                <a16:creationId xmlns:a16="http://schemas.microsoft.com/office/drawing/2014/main" id="{0126E732-EF0D-4AFA-977D-5AF67284795E}"/>
              </a:ext>
            </a:extLst>
          </p:cNvPr>
          <p:cNvSpPr/>
          <p:nvPr/>
        </p:nvSpPr>
        <p:spPr>
          <a:xfrm>
            <a:off x="3727009" y="1539615"/>
            <a:ext cx="5956695"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Wine is one of the most popular drinks in the world.</a:t>
            </a:r>
            <a:endParaRPr lang="zh-CN" altLang="en-US" dirty="0">
              <a:latin typeface="Microsoft YaHei" panose="020B0503020204020204" pitchFamily="34" charset="-122"/>
              <a:ea typeface="Microsoft YaHei" panose="020B0503020204020204" pitchFamily="34" charset="-122"/>
            </a:endParaRPr>
          </a:p>
        </p:txBody>
      </p:sp>
      <p:pic>
        <p:nvPicPr>
          <p:cNvPr id="2064" name="图片 2063" descr="图片包含 游戏机&#10;&#10;描述已自动生成">
            <a:extLst>
              <a:ext uri="{FF2B5EF4-FFF2-40B4-BE49-F238E27FC236}">
                <a16:creationId xmlns:a16="http://schemas.microsoft.com/office/drawing/2014/main" id="{2B3CB926-8F0B-4F1C-8DAA-6550DC7CD0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6417" y="2322218"/>
            <a:ext cx="380036" cy="380036"/>
          </a:xfrm>
          <a:prstGeom prst="rect">
            <a:avLst/>
          </a:prstGeom>
        </p:spPr>
      </p:pic>
      <p:sp>
        <p:nvSpPr>
          <p:cNvPr id="49" name="矩形 48">
            <a:extLst>
              <a:ext uri="{FF2B5EF4-FFF2-40B4-BE49-F238E27FC236}">
                <a16:creationId xmlns:a16="http://schemas.microsoft.com/office/drawing/2014/main" id="{7EBECA86-C5B9-47D4-98EB-B4B9692C4952}"/>
              </a:ext>
            </a:extLst>
          </p:cNvPr>
          <p:cNvSpPr/>
          <p:nvPr/>
        </p:nvSpPr>
        <p:spPr>
          <a:xfrm>
            <a:off x="3761391" y="2184633"/>
            <a:ext cx="6309734" cy="923330"/>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Our goal is to provide a reference standard for wine manufacturer to price their products and give wine buyer a proper guidance. </a:t>
            </a:r>
            <a:endParaRPr lang="zh-CN" altLang="en-US" dirty="0">
              <a:latin typeface="Microsoft YaHei" panose="020B0503020204020204" pitchFamily="34" charset="-122"/>
              <a:ea typeface="Microsoft YaHei" panose="020B0503020204020204" pitchFamily="34" charset="-122"/>
            </a:endParaRPr>
          </a:p>
        </p:txBody>
      </p:sp>
      <p:sp>
        <p:nvSpPr>
          <p:cNvPr id="2066" name="矩形 2065">
            <a:extLst>
              <a:ext uri="{FF2B5EF4-FFF2-40B4-BE49-F238E27FC236}">
                <a16:creationId xmlns:a16="http://schemas.microsoft.com/office/drawing/2014/main" id="{FD579CA8-7BD4-48D8-A6FA-1EFAA917654C}"/>
              </a:ext>
            </a:extLst>
          </p:cNvPr>
          <p:cNvSpPr/>
          <p:nvPr/>
        </p:nvSpPr>
        <p:spPr>
          <a:xfrm>
            <a:off x="3770782" y="3482949"/>
            <a:ext cx="5869148" cy="923330"/>
          </a:xfrm>
          <a:prstGeom prst="rect">
            <a:avLst/>
          </a:prstGeom>
        </p:spPr>
        <p:txBody>
          <a:bodyPr wrap="square">
            <a:spAutoFit/>
          </a:bodyPr>
          <a:lstStyle/>
          <a:p>
            <a:pPr algn="just"/>
            <a:r>
              <a:rPr lang="en-US" altLang="zh-CN" dirty="0">
                <a:latin typeface="Microsoft YaHei" panose="020B0503020204020204" pitchFamily="34" charset="-122"/>
                <a:ea typeface="Microsoft YaHei" panose="020B0503020204020204" pitchFamily="34" charset="-122"/>
              </a:rPr>
              <a:t>The dataset is from the UCI Machine Learning Repository, related to red and white variants of the Portuguese "Vinho Verde" wine. </a:t>
            </a:r>
            <a:endParaRPr lang="zh-CN" altLang="en-US" dirty="0"/>
          </a:p>
        </p:txBody>
      </p:sp>
      <p:pic>
        <p:nvPicPr>
          <p:cNvPr id="2068" name="图片 2067" descr="图片包含 游戏机&#10;&#10;描述已自动生成">
            <a:extLst>
              <a:ext uri="{FF2B5EF4-FFF2-40B4-BE49-F238E27FC236}">
                <a16:creationId xmlns:a16="http://schemas.microsoft.com/office/drawing/2014/main" id="{5232C34B-CFC0-4280-B3D1-624384B24B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2575" y="3515216"/>
            <a:ext cx="454768" cy="454768"/>
          </a:xfrm>
          <a:prstGeom prst="rect">
            <a:avLst/>
          </a:prstGeom>
        </p:spPr>
      </p:pic>
    </p:spTree>
    <p:extLst>
      <p:ext uri="{BB962C8B-B14F-4D97-AF65-F5344CB8AC3E}">
        <p14:creationId xmlns:p14="http://schemas.microsoft.com/office/powerpoint/2010/main" val="13416679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69273A16-3D14-4001-9255-079D47697E3F}"/>
              </a:ext>
            </a:extLst>
          </p:cNvPr>
          <p:cNvSpPr/>
          <p:nvPr/>
        </p:nvSpPr>
        <p:spPr>
          <a:xfrm>
            <a:off x="2287575" y="1242829"/>
            <a:ext cx="8949567" cy="646331"/>
          </a:xfrm>
          <a:prstGeom prst="rect">
            <a:avLst/>
          </a:prstGeom>
        </p:spPr>
        <p:txBody>
          <a:bodyPr wrap="square">
            <a:spAutoFit/>
          </a:bodyPr>
          <a:lstStyle/>
          <a:p>
            <a:pPr algn="just"/>
            <a:r>
              <a:rPr lang="en-US" altLang="zh-CN" dirty="0">
                <a:latin typeface="Microsoft YaHei" panose="020B0503020204020204" pitchFamily="34" charset="-122"/>
                <a:ea typeface="Microsoft YaHei" panose="020B0503020204020204" pitchFamily="34" charset="-122"/>
              </a:rPr>
              <a:t>The dataset contains quality ratings of 6,497 variants of “</a:t>
            </a:r>
            <a:r>
              <a:rPr lang="en-US" altLang="zh-CN" dirty="0" err="1">
                <a:latin typeface="Microsoft YaHei" panose="020B0503020204020204" pitchFamily="34" charset="-122"/>
                <a:ea typeface="Microsoft YaHei" panose="020B0503020204020204" pitchFamily="34" charset="-122"/>
              </a:rPr>
              <a:t>Vinho</a:t>
            </a:r>
            <a:r>
              <a:rPr lang="en-US" altLang="zh-CN" dirty="0">
                <a:latin typeface="Microsoft YaHei" panose="020B0503020204020204" pitchFamily="34" charset="-122"/>
                <a:ea typeface="Microsoft YaHei" panose="020B0503020204020204" pitchFamily="34" charset="-122"/>
              </a:rPr>
              <a:t> Verde” wines </a:t>
            </a:r>
          </a:p>
          <a:p>
            <a:pPr algn="just"/>
            <a:r>
              <a:rPr lang="en-US" altLang="zh-CN" dirty="0">
                <a:latin typeface="Microsoft YaHei" panose="020B0503020204020204" pitchFamily="34" charset="-122"/>
                <a:ea typeface="Microsoft YaHei" panose="020B0503020204020204" pitchFamily="34" charset="-122"/>
              </a:rPr>
              <a:t>with 38 missing values found in 34 samples. </a:t>
            </a:r>
            <a:endParaRPr lang="zh-CN" altLang="en-US" dirty="0">
              <a:latin typeface="Microsoft YaHei" panose="020B0503020204020204" pitchFamily="34" charset="-122"/>
              <a:ea typeface="Microsoft YaHei" panose="020B0503020204020204" pitchFamily="34" charset="-122"/>
            </a:endParaRPr>
          </a:p>
        </p:txBody>
      </p:sp>
      <p:pic>
        <p:nvPicPr>
          <p:cNvPr id="5126" name="Picture 6">
            <a:extLst>
              <a:ext uri="{FF2B5EF4-FFF2-40B4-BE49-F238E27FC236}">
                <a16:creationId xmlns:a16="http://schemas.microsoft.com/office/drawing/2014/main" id="{C57BE442-34B7-49B0-BB74-2CC4DECA81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3" t="6143" r="16134" b="4257"/>
          <a:stretch/>
        </p:blipFill>
        <p:spPr bwMode="auto">
          <a:xfrm>
            <a:off x="6533089" y="2476156"/>
            <a:ext cx="5033410" cy="3882311"/>
          </a:xfrm>
          <a:prstGeom prst="rect">
            <a:avLst/>
          </a:prstGeom>
          <a:noFill/>
          <a:extLst>
            <a:ext uri="{909E8E84-426E-40DD-AFC4-6F175D3DCCD1}">
              <a14:hiddenFill xmlns:a14="http://schemas.microsoft.com/office/drawing/2010/main">
                <a:solidFill>
                  <a:srgbClr val="FFFFFF"/>
                </a:solidFill>
              </a14:hiddenFill>
            </a:ext>
          </a:extLst>
        </p:spPr>
      </p:pic>
      <p:sp>
        <p:nvSpPr>
          <p:cNvPr id="53" name="矩形 52">
            <a:extLst>
              <a:ext uri="{FF2B5EF4-FFF2-40B4-BE49-F238E27FC236}">
                <a16:creationId xmlns:a16="http://schemas.microsoft.com/office/drawing/2014/main" id="{D7A0CE80-9EC6-47E3-8DD6-9C35F7A37D25}"/>
              </a:ext>
            </a:extLst>
          </p:cNvPr>
          <p:cNvSpPr/>
          <p:nvPr/>
        </p:nvSpPr>
        <p:spPr>
          <a:xfrm>
            <a:off x="6529623" y="2476155"/>
            <a:ext cx="5040342" cy="3882312"/>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5124" name="Picture 4">
            <a:extLst>
              <a:ext uri="{FF2B5EF4-FFF2-40B4-BE49-F238E27FC236}">
                <a16:creationId xmlns:a16="http://schemas.microsoft.com/office/drawing/2014/main" id="{B5469BAA-33BA-4EBF-91F1-3D4207CF54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42"/>
          <a:stretch/>
        </p:blipFill>
        <p:spPr bwMode="auto">
          <a:xfrm>
            <a:off x="601789" y="2476156"/>
            <a:ext cx="5031015" cy="388231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497957"/>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Background and Problem Statement</a:t>
            </a: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15" name="半闭框 14">
            <a:extLst>
              <a:ext uri="{FF2B5EF4-FFF2-40B4-BE49-F238E27FC236}">
                <a16:creationId xmlns:a16="http://schemas.microsoft.com/office/drawing/2014/main" id="{893F4D49-902C-4EEB-B6FB-69362BD0209F}"/>
              </a:ext>
            </a:extLst>
          </p:cNvPr>
          <p:cNvSpPr/>
          <p:nvPr/>
        </p:nvSpPr>
        <p:spPr>
          <a:xfrm>
            <a:off x="598495" y="1237530"/>
            <a:ext cx="238651" cy="462137"/>
          </a:xfrm>
          <a:prstGeom prst="halfFrame">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67FA88F-7D4E-4CD8-BAA9-3BAE00FCCEAA}"/>
              </a:ext>
            </a:extLst>
          </p:cNvPr>
          <p:cNvSpPr/>
          <p:nvPr/>
        </p:nvSpPr>
        <p:spPr>
          <a:xfrm>
            <a:off x="756789" y="1330336"/>
            <a:ext cx="1372492" cy="461665"/>
          </a:xfrm>
          <a:prstGeom prst="rect">
            <a:avLst/>
          </a:prstGeom>
        </p:spPr>
        <p:txBody>
          <a:bodyPr wrap="none">
            <a:spAutoFit/>
          </a:bodyPr>
          <a:lstStyle/>
          <a:p>
            <a:r>
              <a:rPr lang="en-US" altLang="zh-CN" sz="2400" b="1" dirty="0">
                <a:solidFill>
                  <a:srgbClr val="96646F"/>
                </a:solidFill>
                <a:latin typeface="Microsoft YaHei" panose="020B0503020204020204" pitchFamily="34" charset="-122"/>
                <a:ea typeface="Microsoft YaHei" panose="020B0503020204020204" pitchFamily="34" charset="-122"/>
              </a:rPr>
              <a:t>Dataset</a:t>
            </a:r>
            <a:endParaRPr lang="zh-CN" altLang="en-US" sz="2400" b="1"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94A743E9-6A04-4FFD-815A-BA8169D56469}"/>
              </a:ext>
            </a:extLst>
          </p:cNvPr>
          <p:cNvSpPr/>
          <p:nvPr/>
        </p:nvSpPr>
        <p:spPr>
          <a:xfrm>
            <a:off x="598496" y="2076045"/>
            <a:ext cx="2063194" cy="400110"/>
          </a:xfrm>
          <a:prstGeom prst="rect">
            <a:avLst/>
          </a:prstGeom>
          <a:solidFill>
            <a:srgbClr val="96646F"/>
          </a:solidFill>
        </p:spPr>
        <p:txBody>
          <a:bodyPr wrap="none">
            <a:spAutoFit/>
          </a:bodyPr>
          <a:lstStyle/>
          <a:p>
            <a:pPr algn="ctr"/>
            <a:r>
              <a:rPr lang="en-US" altLang="zh-CN" sz="2000" dirty="0">
                <a:solidFill>
                  <a:schemeClr val="bg1"/>
                </a:solidFill>
                <a:latin typeface="Microsoft YaHei" panose="020B0503020204020204" pitchFamily="34" charset="-122"/>
                <a:ea typeface="Microsoft YaHei" panose="020B0503020204020204" pitchFamily="34" charset="-122"/>
              </a:rPr>
              <a:t>Input variables </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86E55C47-0D86-479D-BD77-26B38AE6CEAC}"/>
              </a:ext>
            </a:extLst>
          </p:cNvPr>
          <p:cNvSpPr/>
          <p:nvPr/>
        </p:nvSpPr>
        <p:spPr>
          <a:xfrm>
            <a:off x="598495" y="2476282"/>
            <a:ext cx="5040342" cy="3882312"/>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a:extLst>
              <a:ext uri="{FF2B5EF4-FFF2-40B4-BE49-F238E27FC236}">
                <a16:creationId xmlns:a16="http://schemas.microsoft.com/office/drawing/2014/main" id="{983AD27A-533E-43E1-9EE0-BDA6FCB1533B}"/>
              </a:ext>
            </a:extLst>
          </p:cNvPr>
          <p:cNvSpPr/>
          <p:nvPr/>
        </p:nvSpPr>
        <p:spPr>
          <a:xfrm>
            <a:off x="841380" y="2700889"/>
            <a:ext cx="3454460" cy="3416320"/>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0 - type</a:t>
            </a:r>
          </a:p>
          <a:p>
            <a:r>
              <a:rPr lang="en-US" altLang="zh-CN" dirty="0">
                <a:solidFill>
                  <a:schemeClr val="bg1"/>
                </a:solidFill>
                <a:latin typeface="Microsoft YaHei" panose="020B0503020204020204" pitchFamily="34" charset="-122"/>
                <a:ea typeface="Microsoft YaHei" panose="020B0503020204020204" pitchFamily="34" charset="-122"/>
              </a:rPr>
              <a:t>1 - fixed acidity</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2 - volatile acidity</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3 - citric acid</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4 - residual sugar</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5 - chlorides</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6 - free sulfur dioxide</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7 - total sulfur dioxide</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8 - density</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9 - pH</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10 - sulphates</a:t>
            </a:r>
            <a:br>
              <a:rPr lang="en-US" altLang="zh-CN" dirty="0">
                <a:solidFill>
                  <a:schemeClr val="bg1"/>
                </a:solidFill>
                <a:latin typeface="Microsoft YaHei" panose="020B0503020204020204" pitchFamily="34" charset="-122"/>
                <a:ea typeface="Microsoft YaHei" panose="020B0503020204020204" pitchFamily="34" charset="-122"/>
              </a:rPr>
            </a:br>
            <a:r>
              <a:rPr lang="en-US" altLang="zh-CN" dirty="0">
                <a:solidFill>
                  <a:schemeClr val="bg1"/>
                </a:solidFill>
                <a:latin typeface="Microsoft YaHei" panose="020B0503020204020204" pitchFamily="34" charset="-122"/>
                <a:ea typeface="Microsoft YaHei" panose="020B0503020204020204" pitchFamily="34" charset="-122"/>
              </a:rPr>
              <a:t>11 - alcohol</a:t>
            </a:r>
          </a:p>
        </p:txBody>
      </p:sp>
      <p:sp>
        <p:nvSpPr>
          <p:cNvPr id="35" name="矩形 34">
            <a:extLst>
              <a:ext uri="{FF2B5EF4-FFF2-40B4-BE49-F238E27FC236}">
                <a16:creationId xmlns:a16="http://schemas.microsoft.com/office/drawing/2014/main" id="{F9669184-74F8-40FB-B378-1DF50ACC412D}"/>
              </a:ext>
            </a:extLst>
          </p:cNvPr>
          <p:cNvSpPr/>
          <p:nvPr/>
        </p:nvSpPr>
        <p:spPr>
          <a:xfrm>
            <a:off x="6529623" y="2076045"/>
            <a:ext cx="1184940" cy="400110"/>
          </a:xfrm>
          <a:prstGeom prst="rect">
            <a:avLst/>
          </a:prstGeom>
          <a:solidFill>
            <a:srgbClr val="96646F"/>
          </a:solidFill>
        </p:spPr>
        <p:txBody>
          <a:bodyPr wrap="none">
            <a:spAutoFit/>
          </a:bodyPr>
          <a:lstStyle/>
          <a:p>
            <a:pPr algn="ctr"/>
            <a:r>
              <a:rPr lang="en-US" altLang="zh-CN" sz="2000" dirty="0">
                <a:solidFill>
                  <a:schemeClr val="bg1"/>
                </a:solidFill>
                <a:latin typeface="Microsoft YaHei" panose="020B0503020204020204" pitchFamily="34" charset="-122"/>
                <a:ea typeface="Microsoft YaHei" panose="020B0503020204020204" pitchFamily="34" charset="-122"/>
              </a:rPr>
              <a:t>Outputs</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23" name="箭头: 右 22">
            <a:extLst>
              <a:ext uri="{FF2B5EF4-FFF2-40B4-BE49-F238E27FC236}">
                <a16:creationId xmlns:a16="http://schemas.microsoft.com/office/drawing/2014/main" id="{B5E52B09-A511-4C2C-80CA-EB5F6112493D}"/>
              </a:ext>
            </a:extLst>
          </p:cNvPr>
          <p:cNvSpPr/>
          <p:nvPr/>
        </p:nvSpPr>
        <p:spPr>
          <a:xfrm>
            <a:off x="5850314" y="4063201"/>
            <a:ext cx="467833" cy="435935"/>
          </a:xfrm>
          <a:prstGeom prst="rightArrow">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CF2D529-7382-416E-872A-FEC7EF3CC68B}"/>
              </a:ext>
            </a:extLst>
          </p:cNvPr>
          <p:cNvSpPr/>
          <p:nvPr/>
        </p:nvSpPr>
        <p:spPr>
          <a:xfrm>
            <a:off x="6533089" y="2658578"/>
            <a:ext cx="1983235" cy="400110"/>
          </a:xfrm>
          <a:prstGeom prst="rect">
            <a:avLst/>
          </a:prstGeom>
        </p:spPr>
        <p:txBody>
          <a:bodyPr wrap="none">
            <a:spAutoFit/>
          </a:bodyPr>
          <a:lstStyle/>
          <a:p>
            <a:r>
              <a:rPr lang="en-US" altLang="zh-CN" sz="2000" dirty="0">
                <a:solidFill>
                  <a:schemeClr val="bg1"/>
                </a:solidFill>
                <a:latin typeface="Microsoft YaHei" panose="020B0503020204020204" pitchFamily="34" charset="-122"/>
                <a:ea typeface="Microsoft YaHei" panose="020B0503020204020204" pitchFamily="34" charset="-122"/>
              </a:rPr>
              <a:t>Quality ratings</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2" name="矩形 51">
            <a:extLst>
              <a:ext uri="{FF2B5EF4-FFF2-40B4-BE49-F238E27FC236}">
                <a16:creationId xmlns:a16="http://schemas.microsoft.com/office/drawing/2014/main" id="{6F040C18-7B18-4DAC-892D-EE284829BC3B}"/>
              </a:ext>
            </a:extLst>
          </p:cNvPr>
          <p:cNvSpPr/>
          <p:nvPr/>
        </p:nvSpPr>
        <p:spPr>
          <a:xfrm>
            <a:off x="8896037" y="3601703"/>
            <a:ext cx="3454460" cy="1631216"/>
          </a:xfrm>
          <a:prstGeom prst="rect">
            <a:avLst/>
          </a:prstGeom>
        </p:spPr>
        <p:txBody>
          <a:bodyPr wrap="square">
            <a:spAutoFit/>
          </a:bodyPr>
          <a:lstStyle/>
          <a:p>
            <a:r>
              <a:rPr lang="en-US" altLang="zh-CN" sz="2000" dirty="0">
                <a:solidFill>
                  <a:schemeClr val="bg1"/>
                </a:solidFill>
                <a:latin typeface="Microsoft YaHei" panose="020B0503020204020204" pitchFamily="34" charset="-122"/>
                <a:ea typeface="Microsoft YaHei" panose="020B0503020204020204" pitchFamily="34" charset="-122"/>
              </a:rPr>
              <a:t>Low: 3, 4</a:t>
            </a:r>
          </a:p>
          <a:p>
            <a:endParaRPr lang="en-US" altLang="zh-CN" sz="2000" dirty="0">
              <a:solidFill>
                <a:schemeClr val="bg1"/>
              </a:solidFill>
              <a:latin typeface="Microsoft YaHei" panose="020B0503020204020204" pitchFamily="34" charset="-122"/>
              <a:ea typeface="Microsoft YaHei" panose="020B0503020204020204" pitchFamily="34" charset="-122"/>
            </a:endParaRPr>
          </a:p>
          <a:p>
            <a:r>
              <a:rPr lang="en-US" altLang="zh-CN" sz="2000" dirty="0">
                <a:solidFill>
                  <a:schemeClr val="bg1"/>
                </a:solidFill>
                <a:latin typeface="Microsoft YaHei" panose="020B0503020204020204" pitchFamily="34" charset="-122"/>
                <a:ea typeface="Microsoft YaHei" panose="020B0503020204020204" pitchFamily="34" charset="-122"/>
              </a:rPr>
              <a:t>Medium: 5, 6</a:t>
            </a:r>
          </a:p>
          <a:p>
            <a:endParaRPr lang="en-US" altLang="zh-CN" sz="2000" dirty="0">
              <a:solidFill>
                <a:schemeClr val="bg1"/>
              </a:solidFill>
              <a:latin typeface="Microsoft YaHei" panose="020B0503020204020204" pitchFamily="34" charset="-122"/>
              <a:ea typeface="Microsoft YaHei" panose="020B0503020204020204" pitchFamily="34" charset="-122"/>
            </a:endParaRPr>
          </a:p>
          <a:p>
            <a:r>
              <a:rPr lang="en-US" altLang="zh-CN" sz="2000" dirty="0">
                <a:solidFill>
                  <a:schemeClr val="bg1"/>
                </a:solidFill>
                <a:latin typeface="Microsoft YaHei" panose="020B0503020204020204" pitchFamily="34" charset="-122"/>
                <a:ea typeface="Microsoft YaHei" panose="020B0503020204020204" pitchFamily="34" charset="-122"/>
              </a:rPr>
              <a:t>High: 7, 8, 9</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pic>
        <p:nvPicPr>
          <p:cNvPr id="29" name="图片 28" descr="图片包含 游戏机, 画&#10;&#10;描述已自动生成">
            <a:extLst>
              <a:ext uri="{FF2B5EF4-FFF2-40B4-BE49-F238E27FC236}">
                <a16:creationId xmlns:a16="http://schemas.microsoft.com/office/drawing/2014/main" id="{D3E15154-964F-4272-9FE5-F7F3E7520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962" y="3683528"/>
            <a:ext cx="1503202" cy="1452369"/>
          </a:xfrm>
          <a:prstGeom prst="rect">
            <a:avLst/>
          </a:prstGeom>
        </p:spPr>
      </p:pic>
    </p:spTree>
    <p:extLst>
      <p:ext uri="{BB962C8B-B14F-4D97-AF65-F5344CB8AC3E}">
        <p14:creationId xmlns:p14="http://schemas.microsoft.com/office/powerpoint/2010/main" val="11454893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497957"/>
          </a:xfrm>
          <a:prstGeom prst="rect">
            <a:avLst/>
          </a:prstGeom>
          <a:noFill/>
        </p:spPr>
        <p:txBody>
          <a:bodyPr wrap="square" rtlCol="0">
            <a:spAutoFit/>
          </a:bodyPr>
          <a:lstStyle/>
          <a:p>
            <a:pPr>
              <a:lnSpc>
                <a:spcPct val="120000"/>
              </a:lnSpc>
            </a:pPr>
            <a:r>
              <a:rPr lang="en-US" altLang="zh-CN" sz="2400" kern="100">
                <a:solidFill>
                  <a:srgbClr val="96646F"/>
                </a:solidFill>
                <a:latin typeface="微软雅黑" panose="020B0503020204020204" pitchFamily="34" charset="-122"/>
                <a:ea typeface="微软雅黑" panose="020B0503020204020204" pitchFamily="34" charset="-122"/>
              </a:rPr>
              <a:t>Background and Problem Statement</a:t>
            </a: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D1E92E20-43E5-4A15-88AA-80469DBEF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51665"/>
            <a:ext cx="4174302" cy="27800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1632A1A-FC50-40F1-8BC4-9F1E29FBC3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240"/>
          <a:stretch/>
        </p:blipFill>
        <p:spPr bwMode="auto">
          <a:xfrm>
            <a:off x="8017699" y="1449290"/>
            <a:ext cx="4174674" cy="277769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4F9F4BE9-7A67-4ED9-8BBB-F379D2DE7269}"/>
              </a:ext>
            </a:extLst>
          </p:cNvPr>
          <p:cNvSpPr/>
          <p:nvPr/>
        </p:nvSpPr>
        <p:spPr>
          <a:xfrm>
            <a:off x="4174302" y="1446910"/>
            <a:ext cx="3843397" cy="2780080"/>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A6B8148-4A7E-42FD-9242-376B3599593C}"/>
              </a:ext>
            </a:extLst>
          </p:cNvPr>
          <p:cNvSpPr/>
          <p:nvPr/>
        </p:nvSpPr>
        <p:spPr>
          <a:xfrm>
            <a:off x="4463898" y="3014481"/>
            <a:ext cx="3264195" cy="369332"/>
          </a:xfrm>
          <a:prstGeom prst="rect">
            <a:avLst/>
          </a:prstGeom>
        </p:spPr>
        <p:txBody>
          <a:bodyPr wrap="square">
            <a:spAutoFit/>
          </a:bodyPr>
          <a:lstStyle/>
          <a:p>
            <a:pPr algn="ctr"/>
            <a:r>
              <a:rPr lang="en-US" altLang="zh-CN" dirty="0">
                <a:solidFill>
                  <a:schemeClr val="bg1"/>
                </a:solidFill>
                <a:latin typeface="Microsoft YaHei" panose="020B0503020204020204" pitchFamily="34" charset="-122"/>
                <a:ea typeface="Microsoft YaHei" panose="020B0503020204020204" pitchFamily="34" charset="-122"/>
              </a:rPr>
              <a:t>Physicochemical properties </a:t>
            </a:r>
          </a:p>
        </p:txBody>
      </p:sp>
      <p:pic>
        <p:nvPicPr>
          <p:cNvPr id="30" name="图片 29" descr="图片包含 游戏机, 画&#10;&#10;描述已自动生成">
            <a:extLst>
              <a:ext uri="{FF2B5EF4-FFF2-40B4-BE49-F238E27FC236}">
                <a16:creationId xmlns:a16="http://schemas.microsoft.com/office/drawing/2014/main" id="{7F94DFA4-3C48-465E-A927-B378F570D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843" y="1658484"/>
            <a:ext cx="782311" cy="782311"/>
          </a:xfrm>
          <a:prstGeom prst="rect">
            <a:avLst/>
          </a:prstGeom>
        </p:spPr>
      </p:pic>
      <p:sp>
        <p:nvSpPr>
          <p:cNvPr id="19" name="矩形 18">
            <a:extLst>
              <a:ext uri="{FF2B5EF4-FFF2-40B4-BE49-F238E27FC236}">
                <a16:creationId xmlns:a16="http://schemas.microsoft.com/office/drawing/2014/main" id="{93D2702D-D5C6-4F25-AB62-E8F6DA716191}"/>
              </a:ext>
            </a:extLst>
          </p:cNvPr>
          <p:cNvSpPr/>
          <p:nvPr/>
        </p:nvSpPr>
        <p:spPr>
          <a:xfrm>
            <a:off x="5482665" y="2467618"/>
            <a:ext cx="1351652" cy="369332"/>
          </a:xfrm>
          <a:prstGeom prst="rect">
            <a:avLst/>
          </a:prstGeom>
        </p:spPr>
        <p:txBody>
          <a:bodyPr wrap="none">
            <a:spAutoFit/>
          </a:bodyPr>
          <a:lstStyle/>
          <a:p>
            <a:pPr algn="ctr"/>
            <a:r>
              <a:rPr lang="en-US" altLang="zh-CN" b="1" u="sng" dirty="0">
                <a:solidFill>
                  <a:schemeClr val="bg1"/>
                </a:solidFill>
                <a:latin typeface="Microsoft YaHei" panose="020B0503020204020204" pitchFamily="34" charset="-122"/>
                <a:ea typeface="Microsoft YaHei" panose="020B0503020204020204" pitchFamily="34" charset="-122"/>
              </a:rPr>
              <a:t>Questions</a:t>
            </a:r>
            <a:endParaRPr lang="zh-CN" altLang="en-US" b="1" u="sng" dirty="0">
              <a:solidFill>
                <a:schemeClr val="bg1"/>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79436367-D10F-48CC-B08C-CB7D0277D372}"/>
              </a:ext>
            </a:extLst>
          </p:cNvPr>
          <p:cNvSpPr/>
          <p:nvPr/>
        </p:nvSpPr>
        <p:spPr>
          <a:xfrm>
            <a:off x="1496015" y="5828295"/>
            <a:ext cx="9199957" cy="461665"/>
          </a:xfrm>
          <a:prstGeom prst="rect">
            <a:avLst/>
          </a:prstGeom>
        </p:spPr>
        <p:txBody>
          <a:bodyPr wrap="square">
            <a:spAutoFit/>
          </a:bodyPr>
          <a:lstStyle/>
          <a:p>
            <a:pPr algn="ctr"/>
            <a:r>
              <a:rPr lang="en-US" altLang="zh-CN" sz="2400" dirty="0">
                <a:solidFill>
                  <a:srgbClr val="96646F"/>
                </a:solidFill>
                <a:latin typeface="Microsoft YaHei" panose="020B0503020204020204" pitchFamily="34" charset="-122"/>
                <a:ea typeface="Microsoft YaHei" panose="020B0503020204020204" pitchFamily="34" charset="-122"/>
              </a:rPr>
              <a:t>What properties does high-quality wine have?</a:t>
            </a:r>
            <a:endParaRPr lang="zh-CN" altLang="en-US" sz="2400" dirty="0">
              <a:solidFill>
                <a:srgbClr val="96646F"/>
              </a:solidFill>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39FECDD2-970E-412A-A50F-BF3A20CF254B}"/>
              </a:ext>
            </a:extLst>
          </p:cNvPr>
          <p:cNvSpPr/>
          <p:nvPr/>
        </p:nvSpPr>
        <p:spPr>
          <a:xfrm>
            <a:off x="2046263" y="4657055"/>
            <a:ext cx="8337220" cy="830997"/>
          </a:xfrm>
          <a:prstGeom prst="rect">
            <a:avLst/>
          </a:prstGeom>
        </p:spPr>
        <p:txBody>
          <a:bodyPr wrap="square">
            <a:spAutoFit/>
          </a:bodyPr>
          <a:lstStyle/>
          <a:p>
            <a:pPr algn="ctr"/>
            <a:r>
              <a:rPr lang="en-US" altLang="zh-CN" sz="2400" dirty="0">
                <a:solidFill>
                  <a:srgbClr val="96646F"/>
                </a:solidFill>
                <a:latin typeface="Microsoft YaHei" panose="020B0503020204020204" pitchFamily="34" charset="-122"/>
                <a:ea typeface="Microsoft YaHei" panose="020B0503020204020204" pitchFamily="34" charset="-122"/>
              </a:rPr>
              <a:t>Can we predict the quality rating of each wine sample, which can be high, medium or low ?</a:t>
            </a:r>
            <a:endParaRPr lang="zh-CN" altLang="en-US" sz="2400" dirty="0">
              <a:solidFill>
                <a:srgbClr val="96646F"/>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6A7045F7-7138-4958-A159-5AB4EFFC9241}"/>
              </a:ext>
            </a:extLst>
          </p:cNvPr>
          <p:cNvSpPr/>
          <p:nvPr/>
        </p:nvSpPr>
        <p:spPr>
          <a:xfrm>
            <a:off x="4463899" y="3726681"/>
            <a:ext cx="3264195" cy="369332"/>
          </a:xfrm>
          <a:prstGeom prst="rect">
            <a:avLst/>
          </a:prstGeom>
        </p:spPr>
        <p:txBody>
          <a:bodyPr wrap="square">
            <a:spAutoFit/>
          </a:bodyPr>
          <a:lstStyle/>
          <a:p>
            <a:pPr algn="ctr"/>
            <a:r>
              <a:rPr lang="en-US" altLang="zh-CN" dirty="0">
                <a:solidFill>
                  <a:schemeClr val="bg1"/>
                </a:solidFill>
                <a:latin typeface="Microsoft YaHei" panose="020B0503020204020204" pitchFamily="34" charset="-122"/>
                <a:ea typeface="Microsoft YaHei" panose="020B0503020204020204" pitchFamily="34" charset="-122"/>
              </a:rPr>
              <a:t>Quality classifications</a:t>
            </a:r>
          </a:p>
        </p:txBody>
      </p:sp>
      <p:pic>
        <p:nvPicPr>
          <p:cNvPr id="24" name="图片 23" descr="图片包含 游戏机, 物体&#10;&#10;描述已自动生成">
            <a:extLst>
              <a:ext uri="{FF2B5EF4-FFF2-40B4-BE49-F238E27FC236}">
                <a16:creationId xmlns:a16="http://schemas.microsoft.com/office/drawing/2014/main" id="{D97AE38A-CFC4-49A5-BFD5-CF49AD8F70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7127" y="3485865"/>
            <a:ext cx="237746" cy="237746"/>
          </a:xfrm>
          <a:prstGeom prst="rect">
            <a:avLst/>
          </a:prstGeom>
        </p:spPr>
      </p:pic>
      <p:pic>
        <p:nvPicPr>
          <p:cNvPr id="37" name="图片 36" descr="图片包含 游戏机, 物体&#10;&#10;描述已自动生成">
            <a:extLst>
              <a:ext uri="{FF2B5EF4-FFF2-40B4-BE49-F238E27FC236}">
                <a16:creationId xmlns:a16="http://schemas.microsoft.com/office/drawing/2014/main" id="{07669FD6-9B72-474C-AF99-6BB19F4946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7127" y="3374225"/>
            <a:ext cx="237746" cy="237746"/>
          </a:xfrm>
          <a:prstGeom prst="rect">
            <a:avLst/>
          </a:prstGeom>
        </p:spPr>
      </p:pic>
      <p:cxnSp>
        <p:nvCxnSpPr>
          <p:cNvPr id="2049" name="直接连接符 2048">
            <a:extLst>
              <a:ext uri="{FF2B5EF4-FFF2-40B4-BE49-F238E27FC236}">
                <a16:creationId xmlns:a16="http://schemas.microsoft.com/office/drawing/2014/main" id="{F1AF76B6-B360-4348-AAA7-8905F17C0B91}"/>
              </a:ext>
            </a:extLst>
          </p:cNvPr>
          <p:cNvCxnSpPr>
            <a:cxnSpLocks/>
          </p:cNvCxnSpPr>
          <p:nvPr/>
        </p:nvCxnSpPr>
        <p:spPr>
          <a:xfrm>
            <a:off x="2087152" y="5677786"/>
            <a:ext cx="8258817" cy="0"/>
          </a:xfrm>
          <a:prstGeom prst="line">
            <a:avLst/>
          </a:prstGeom>
          <a:ln w="28575">
            <a:solidFill>
              <a:srgbClr val="96646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58" name="椭圆 2057">
            <a:extLst>
              <a:ext uri="{FF2B5EF4-FFF2-40B4-BE49-F238E27FC236}">
                <a16:creationId xmlns:a16="http://schemas.microsoft.com/office/drawing/2014/main" id="{F01C95EE-683E-404C-B45A-1D61609E714D}"/>
              </a:ext>
            </a:extLst>
          </p:cNvPr>
          <p:cNvSpPr/>
          <p:nvPr/>
        </p:nvSpPr>
        <p:spPr>
          <a:xfrm>
            <a:off x="6053464" y="6538661"/>
            <a:ext cx="85060" cy="85060"/>
          </a:xfrm>
          <a:prstGeom prst="ellipse">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9107DDF-BD2D-4280-9658-B38992609C98}"/>
              </a:ext>
            </a:extLst>
          </p:cNvPr>
          <p:cNvSpPr/>
          <p:nvPr/>
        </p:nvSpPr>
        <p:spPr>
          <a:xfrm>
            <a:off x="6402094" y="6538661"/>
            <a:ext cx="85060" cy="85060"/>
          </a:xfrm>
          <a:prstGeom prst="ellipse">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E3239C5F-3164-4D32-A19A-D0598BAAABDF}"/>
              </a:ext>
            </a:extLst>
          </p:cNvPr>
          <p:cNvSpPr/>
          <p:nvPr/>
        </p:nvSpPr>
        <p:spPr>
          <a:xfrm>
            <a:off x="5704834" y="6538661"/>
            <a:ext cx="85060" cy="85060"/>
          </a:xfrm>
          <a:prstGeom prst="ellipse">
            <a:avLst/>
          </a:prstGeom>
          <a:solidFill>
            <a:srgbClr val="96646F"/>
          </a:solidFill>
          <a:ln>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22217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a:extLst>
              <a:ext uri="{FF2B5EF4-FFF2-40B4-BE49-F238E27FC236}">
                <a16:creationId xmlns:a16="http://schemas.microsoft.com/office/drawing/2014/main" id="{3C8C6F82-FADF-42E7-B086-445B9A905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70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a:extLst>
              <a:ext uri="{FF2B5EF4-FFF2-40B4-BE49-F238E27FC236}">
                <a16:creationId xmlns:a16="http://schemas.microsoft.com/office/drawing/2014/main" id="{A0E0ED68-5865-4775-BD0D-5362CD1AE4C8}"/>
              </a:ext>
            </a:extLst>
          </p:cNvPr>
          <p:cNvSpPr/>
          <p:nvPr/>
        </p:nvSpPr>
        <p:spPr>
          <a:xfrm>
            <a:off x="-575257" y="-1035150"/>
            <a:ext cx="12877800" cy="49616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cxnSpLocks/>
          </p:cNvCxnSpPr>
          <p:nvPr/>
        </p:nvCxnSpPr>
        <p:spPr>
          <a:xfrm>
            <a:off x="2891971" y="1722475"/>
            <a:ext cx="8505371" cy="0"/>
          </a:xfrm>
          <a:prstGeom prst="line">
            <a:avLst/>
          </a:prstGeom>
          <a:ln w="38100">
            <a:solidFill>
              <a:srgbClr val="96646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flipV="1">
            <a:off x="1128746" y="119473"/>
            <a:ext cx="701731" cy="3706013"/>
          </a:xfrm>
          <a:prstGeom prst="rect">
            <a:avLst/>
          </a:prstGeom>
          <a:noFill/>
        </p:spPr>
        <p:txBody>
          <a:bodyPr vert="eaVert" wrap="square" rtlCol="0">
            <a:spAutoFit/>
          </a:bodyPr>
          <a:lstStyle/>
          <a:p>
            <a:pPr lvl="0" algn="ctr">
              <a:lnSpc>
                <a:spcPct val="120000"/>
              </a:lnSpc>
            </a:pPr>
            <a:r>
              <a:rPr kumimoji="0" lang="en-US" altLang="zh-CN"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rPr>
              <a:t>CONTENTS</a:t>
            </a:r>
            <a:endParaRPr kumimoji="0" lang="zh-CN" altLang="en-US"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endParaRPr>
          </a:p>
        </p:txBody>
      </p:sp>
      <p:sp>
        <p:nvSpPr>
          <p:cNvPr id="6" name="椭圆 5"/>
          <p:cNvSpPr/>
          <p:nvPr/>
        </p:nvSpPr>
        <p:spPr>
          <a:xfrm>
            <a:off x="398053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45643"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Background and Project Statement</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6034640"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5124413" y="2053255"/>
            <a:ext cx="1944531"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Exploratory Data Analysis </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p:nvSpPr>
        <p:spPr>
          <a:xfrm>
            <a:off x="808875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p:cNvSpPr txBox="1"/>
          <p:nvPr/>
        </p:nvSpPr>
        <p:spPr>
          <a:xfrm>
            <a:off x="7053862" y="2036040"/>
            <a:ext cx="2206935" cy="941155"/>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Data</a:t>
            </a:r>
          </a:p>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Processing</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0142859"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9107972"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Conclusion and Discussion</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046582" y="560097"/>
            <a:ext cx="935094" cy="2824766"/>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3576798" y="647030"/>
            <a:ext cx="944625" cy="927986"/>
            <a:chOff x="3576798" y="1210555"/>
            <a:chExt cx="944625" cy="927986"/>
          </a:xfrm>
        </p:grpSpPr>
        <p:sp>
          <p:nvSpPr>
            <p:cNvPr id="14" name="文本框 13"/>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19" name="组合 18"/>
            <p:cNvGrpSpPr/>
            <p:nvPr/>
          </p:nvGrpSpPr>
          <p:grpSpPr>
            <a:xfrm>
              <a:off x="3576798" y="1210555"/>
              <a:ext cx="944625" cy="927986"/>
              <a:chOff x="3627746" y="1200316"/>
              <a:chExt cx="944625" cy="927986"/>
            </a:xfrm>
          </p:grpSpPr>
          <p:grpSp>
            <p:nvGrpSpPr>
              <p:cNvPr id="20" name="组合 19"/>
              <p:cNvGrpSpPr/>
              <p:nvPr/>
            </p:nvGrpSpPr>
            <p:grpSpPr>
              <a:xfrm>
                <a:off x="4339636" y="1200316"/>
                <a:ext cx="232735" cy="235114"/>
                <a:chOff x="4387704" y="1106340"/>
                <a:chExt cx="232735" cy="235114"/>
              </a:xfrm>
            </p:grpSpPr>
            <p:cxnSp>
              <p:nvCxnSpPr>
                <p:cNvPr id="24" name="直接连接符 23"/>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flipV="1">
                <a:off x="3627746" y="1893188"/>
                <a:ext cx="232735" cy="235114"/>
                <a:chOff x="4387704" y="1106340"/>
                <a:chExt cx="232735" cy="235114"/>
              </a:xfrm>
            </p:grpSpPr>
            <p:cxnSp>
              <p:nvCxnSpPr>
                <p:cNvPr id="22" name="直接连接符 21"/>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54" name="矩形 53">
            <a:extLst>
              <a:ext uri="{FF2B5EF4-FFF2-40B4-BE49-F238E27FC236}">
                <a16:creationId xmlns:a16="http://schemas.microsoft.com/office/drawing/2014/main" id="{F5D49255-E6AA-4124-BDF6-4B0A74178061}"/>
              </a:ext>
            </a:extLst>
          </p:cNvPr>
          <p:cNvSpPr/>
          <p:nvPr/>
        </p:nvSpPr>
        <p:spPr>
          <a:xfrm>
            <a:off x="0" y="3919230"/>
            <a:ext cx="12192000" cy="3882312"/>
          </a:xfrm>
          <a:prstGeom prst="rect">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a:extLst>
              <a:ext uri="{FF2B5EF4-FFF2-40B4-BE49-F238E27FC236}">
                <a16:creationId xmlns:a16="http://schemas.microsoft.com/office/drawing/2014/main" id="{9C0F5313-62B2-4A09-9151-1E98307BBE8A}"/>
              </a:ext>
            </a:extLst>
          </p:cNvPr>
          <p:cNvGrpSpPr/>
          <p:nvPr/>
        </p:nvGrpSpPr>
        <p:grpSpPr>
          <a:xfrm>
            <a:off x="5623687" y="647030"/>
            <a:ext cx="944625" cy="927986"/>
            <a:chOff x="3576798" y="1210555"/>
            <a:chExt cx="944625" cy="927986"/>
          </a:xfrm>
        </p:grpSpPr>
        <p:sp>
          <p:nvSpPr>
            <p:cNvPr id="56" name="文本框 55">
              <a:extLst>
                <a:ext uri="{FF2B5EF4-FFF2-40B4-BE49-F238E27FC236}">
                  <a16:creationId xmlns:a16="http://schemas.microsoft.com/office/drawing/2014/main" id="{C0B09A88-9E4E-483C-AB29-DFD0B893E21C}"/>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57" name="组合 56">
              <a:extLst>
                <a:ext uri="{FF2B5EF4-FFF2-40B4-BE49-F238E27FC236}">
                  <a16:creationId xmlns:a16="http://schemas.microsoft.com/office/drawing/2014/main" id="{5558DC26-6516-4D6C-B9FF-C03EEA43EB52}"/>
                </a:ext>
              </a:extLst>
            </p:cNvPr>
            <p:cNvGrpSpPr/>
            <p:nvPr/>
          </p:nvGrpSpPr>
          <p:grpSpPr>
            <a:xfrm>
              <a:off x="3576798" y="1210555"/>
              <a:ext cx="944625" cy="927986"/>
              <a:chOff x="3627746" y="1200316"/>
              <a:chExt cx="944625" cy="927986"/>
            </a:xfrm>
          </p:grpSpPr>
          <p:grpSp>
            <p:nvGrpSpPr>
              <p:cNvPr id="58" name="组合 57">
                <a:extLst>
                  <a:ext uri="{FF2B5EF4-FFF2-40B4-BE49-F238E27FC236}">
                    <a16:creationId xmlns:a16="http://schemas.microsoft.com/office/drawing/2014/main" id="{321AA5F9-9D3F-44B3-8AF6-3CE032A32E0D}"/>
                  </a:ext>
                </a:extLst>
              </p:cNvPr>
              <p:cNvGrpSpPr/>
              <p:nvPr/>
            </p:nvGrpSpPr>
            <p:grpSpPr>
              <a:xfrm>
                <a:off x="4339636" y="1200316"/>
                <a:ext cx="232735" cy="235114"/>
                <a:chOff x="4387704" y="1106340"/>
                <a:chExt cx="232735" cy="235114"/>
              </a:xfrm>
            </p:grpSpPr>
            <p:cxnSp>
              <p:nvCxnSpPr>
                <p:cNvPr id="62" name="直接连接符 61">
                  <a:extLst>
                    <a:ext uri="{FF2B5EF4-FFF2-40B4-BE49-F238E27FC236}">
                      <a16:creationId xmlns:a16="http://schemas.microsoft.com/office/drawing/2014/main" id="{52F5B05C-E41E-4762-BF49-7638C1B052BD}"/>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99EECF6-A934-430F-81C6-80BF0687D3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68EA3C0A-70D7-4D04-98D2-9684A371CA33}"/>
                  </a:ext>
                </a:extLst>
              </p:cNvPr>
              <p:cNvGrpSpPr/>
              <p:nvPr/>
            </p:nvGrpSpPr>
            <p:grpSpPr>
              <a:xfrm flipH="1" flipV="1">
                <a:off x="3627746" y="1893188"/>
                <a:ext cx="232735" cy="235114"/>
                <a:chOff x="4387704" y="1106340"/>
                <a:chExt cx="232735" cy="235114"/>
              </a:xfrm>
            </p:grpSpPr>
            <p:cxnSp>
              <p:nvCxnSpPr>
                <p:cNvPr id="60" name="直接连接符 59">
                  <a:extLst>
                    <a:ext uri="{FF2B5EF4-FFF2-40B4-BE49-F238E27FC236}">
                      <a16:creationId xmlns:a16="http://schemas.microsoft.com/office/drawing/2014/main" id="{B9124717-06A6-4711-B62A-4A659FD412F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515B331-0B8E-444F-A1EF-A407575E16B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64" name="组合 63">
            <a:extLst>
              <a:ext uri="{FF2B5EF4-FFF2-40B4-BE49-F238E27FC236}">
                <a16:creationId xmlns:a16="http://schemas.microsoft.com/office/drawing/2014/main" id="{404DB20E-516D-459E-97F0-0869ED5474B0}"/>
              </a:ext>
            </a:extLst>
          </p:cNvPr>
          <p:cNvGrpSpPr/>
          <p:nvPr/>
        </p:nvGrpSpPr>
        <p:grpSpPr>
          <a:xfrm>
            <a:off x="7652598" y="648368"/>
            <a:ext cx="944625" cy="927986"/>
            <a:chOff x="3576798" y="1210555"/>
            <a:chExt cx="944625" cy="927986"/>
          </a:xfrm>
        </p:grpSpPr>
        <p:sp>
          <p:nvSpPr>
            <p:cNvPr id="65" name="文本框 13">
              <a:extLst>
                <a:ext uri="{FF2B5EF4-FFF2-40B4-BE49-F238E27FC236}">
                  <a16:creationId xmlns:a16="http://schemas.microsoft.com/office/drawing/2014/main" id="{559F34DA-F1F3-42DA-8F55-00A250589E0B}"/>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66" name="组合 65">
              <a:extLst>
                <a:ext uri="{FF2B5EF4-FFF2-40B4-BE49-F238E27FC236}">
                  <a16:creationId xmlns:a16="http://schemas.microsoft.com/office/drawing/2014/main" id="{74B3F1F3-4933-4F6D-ABA3-534653E62045}"/>
                </a:ext>
              </a:extLst>
            </p:cNvPr>
            <p:cNvGrpSpPr/>
            <p:nvPr/>
          </p:nvGrpSpPr>
          <p:grpSpPr>
            <a:xfrm>
              <a:off x="3576798" y="1210555"/>
              <a:ext cx="944625" cy="927986"/>
              <a:chOff x="3627746" y="1200316"/>
              <a:chExt cx="944625" cy="927986"/>
            </a:xfrm>
          </p:grpSpPr>
          <p:grpSp>
            <p:nvGrpSpPr>
              <p:cNvPr id="67" name="组合 66">
                <a:extLst>
                  <a:ext uri="{FF2B5EF4-FFF2-40B4-BE49-F238E27FC236}">
                    <a16:creationId xmlns:a16="http://schemas.microsoft.com/office/drawing/2014/main" id="{9DC11962-08F6-48B8-959B-A145C3D27FB1}"/>
                  </a:ext>
                </a:extLst>
              </p:cNvPr>
              <p:cNvGrpSpPr/>
              <p:nvPr/>
            </p:nvGrpSpPr>
            <p:grpSpPr>
              <a:xfrm>
                <a:off x="4339636" y="1200316"/>
                <a:ext cx="232735" cy="235114"/>
                <a:chOff x="4387704" y="1106340"/>
                <a:chExt cx="232735" cy="235114"/>
              </a:xfrm>
            </p:grpSpPr>
            <p:cxnSp>
              <p:nvCxnSpPr>
                <p:cNvPr id="71" name="直接连接符 70">
                  <a:extLst>
                    <a:ext uri="{FF2B5EF4-FFF2-40B4-BE49-F238E27FC236}">
                      <a16:creationId xmlns:a16="http://schemas.microsoft.com/office/drawing/2014/main" id="{0EC42675-8130-4AC7-8CAA-204E47F8885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8291C8-4040-466B-B000-E6924149B87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2495FDC2-310D-48E1-9FB1-63DF4F80B6B0}"/>
                  </a:ext>
                </a:extLst>
              </p:cNvPr>
              <p:cNvGrpSpPr/>
              <p:nvPr/>
            </p:nvGrpSpPr>
            <p:grpSpPr>
              <a:xfrm flipH="1" flipV="1">
                <a:off x="3627746" y="1893188"/>
                <a:ext cx="232735" cy="235114"/>
                <a:chOff x="4387704" y="1106340"/>
                <a:chExt cx="232735" cy="235114"/>
              </a:xfrm>
            </p:grpSpPr>
            <p:cxnSp>
              <p:nvCxnSpPr>
                <p:cNvPr id="69" name="直接连接符 68">
                  <a:extLst>
                    <a:ext uri="{FF2B5EF4-FFF2-40B4-BE49-F238E27FC236}">
                      <a16:creationId xmlns:a16="http://schemas.microsoft.com/office/drawing/2014/main" id="{EE9F3E12-72CF-4AC2-84B0-24CBCB6000B0}"/>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F9AE2A0-ABBA-4193-8123-EC3520F09D1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73" name="组合 72">
            <a:extLst>
              <a:ext uri="{FF2B5EF4-FFF2-40B4-BE49-F238E27FC236}">
                <a16:creationId xmlns:a16="http://schemas.microsoft.com/office/drawing/2014/main" id="{9A5F79CC-0F00-4DA9-915A-A8EC2DD01E58}"/>
              </a:ext>
            </a:extLst>
          </p:cNvPr>
          <p:cNvGrpSpPr/>
          <p:nvPr/>
        </p:nvGrpSpPr>
        <p:grpSpPr>
          <a:xfrm>
            <a:off x="9762948" y="695927"/>
            <a:ext cx="944625" cy="927986"/>
            <a:chOff x="3576798" y="1210555"/>
            <a:chExt cx="944625" cy="927986"/>
          </a:xfrm>
        </p:grpSpPr>
        <p:sp>
          <p:nvSpPr>
            <p:cNvPr id="74" name="文本框 13">
              <a:extLst>
                <a:ext uri="{FF2B5EF4-FFF2-40B4-BE49-F238E27FC236}">
                  <a16:creationId xmlns:a16="http://schemas.microsoft.com/office/drawing/2014/main" id="{5AC71971-EAD9-4D94-B09C-93FC1BB1D012}"/>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04</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75" name="组合 74">
              <a:extLst>
                <a:ext uri="{FF2B5EF4-FFF2-40B4-BE49-F238E27FC236}">
                  <a16:creationId xmlns:a16="http://schemas.microsoft.com/office/drawing/2014/main" id="{1F7B1B0B-9BE6-4E9F-81DF-3A6F945964FB}"/>
                </a:ext>
              </a:extLst>
            </p:cNvPr>
            <p:cNvGrpSpPr/>
            <p:nvPr/>
          </p:nvGrpSpPr>
          <p:grpSpPr>
            <a:xfrm>
              <a:off x="3576798" y="1210555"/>
              <a:ext cx="944625" cy="927986"/>
              <a:chOff x="3627746" y="1200316"/>
              <a:chExt cx="944625" cy="927986"/>
            </a:xfrm>
          </p:grpSpPr>
          <p:grpSp>
            <p:nvGrpSpPr>
              <p:cNvPr id="76" name="组合 75">
                <a:extLst>
                  <a:ext uri="{FF2B5EF4-FFF2-40B4-BE49-F238E27FC236}">
                    <a16:creationId xmlns:a16="http://schemas.microsoft.com/office/drawing/2014/main" id="{2F3CD676-2FDF-4F1F-8B35-F2A6666BAE4F}"/>
                  </a:ext>
                </a:extLst>
              </p:cNvPr>
              <p:cNvGrpSpPr/>
              <p:nvPr/>
            </p:nvGrpSpPr>
            <p:grpSpPr>
              <a:xfrm>
                <a:off x="4339636" y="1200316"/>
                <a:ext cx="232735" cy="235114"/>
                <a:chOff x="4387704" y="1106340"/>
                <a:chExt cx="232735" cy="235114"/>
              </a:xfrm>
            </p:grpSpPr>
            <p:cxnSp>
              <p:nvCxnSpPr>
                <p:cNvPr id="80" name="直接连接符 79">
                  <a:extLst>
                    <a:ext uri="{FF2B5EF4-FFF2-40B4-BE49-F238E27FC236}">
                      <a16:creationId xmlns:a16="http://schemas.microsoft.com/office/drawing/2014/main" id="{24A7695C-DC27-4CF0-B224-8EAAD30E9503}"/>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7B7EE26-6BE8-494A-A77D-C599DC93EF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C8D15F9F-0D64-488E-8DE0-C1058E51F13B}"/>
                  </a:ext>
                </a:extLst>
              </p:cNvPr>
              <p:cNvGrpSpPr/>
              <p:nvPr/>
            </p:nvGrpSpPr>
            <p:grpSpPr>
              <a:xfrm flipH="1" flipV="1">
                <a:off x="3627746" y="1893188"/>
                <a:ext cx="232735" cy="235114"/>
                <a:chOff x="4387704" y="1106340"/>
                <a:chExt cx="232735" cy="235114"/>
              </a:xfrm>
            </p:grpSpPr>
            <p:cxnSp>
              <p:nvCxnSpPr>
                <p:cNvPr id="78" name="直接连接符 77">
                  <a:extLst>
                    <a:ext uri="{FF2B5EF4-FFF2-40B4-BE49-F238E27FC236}">
                      <a16:creationId xmlns:a16="http://schemas.microsoft.com/office/drawing/2014/main" id="{41A7CD29-B8A7-4E72-B347-6816FC194B02}"/>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ECF930-4BB1-4B6A-BF6F-048428BE4CA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89191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50" fill="hold"/>
                                        <p:tgtEl>
                                          <p:spTgt spid="8"/>
                                        </p:tgtEl>
                                        <p:attrNameLst>
                                          <p:attrName>style.color</p:attrName>
                                        </p:attrNameLst>
                                      </p:cBhvr>
                                      <p:to>
                                        <a:schemeClr val="folHlink"/>
                                      </p:to>
                                    </p:animClr>
                                    <p:animClr clrSpc="rgb" dir="cw">
                                      <p:cBhvr>
                                        <p:cTn id="7" dur="250" fill="hold"/>
                                        <p:tgtEl>
                                          <p:spTgt spid="8"/>
                                        </p:tgtEl>
                                        <p:attrNameLst>
                                          <p:attrName>fillcolor</p:attrName>
                                        </p:attrNameLst>
                                      </p:cBhvr>
                                      <p:to>
                                        <a:schemeClr val="folHlink"/>
                                      </p:to>
                                    </p:animClr>
                                    <p:set>
                                      <p:cBhvr>
                                        <p:cTn id="8" dur="250" fill="hold"/>
                                        <p:tgtEl>
                                          <p:spTgt spid="8"/>
                                        </p:tgtEl>
                                        <p:attrNameLst>
                                          <p:attrName>fill.type</p:attrName>
                                        </p:attrNameLst>
                                      </p:cBhvr>
                                      <p:to>
                                        <p:strVal val="solid"/>
                                      </p:to>
                                    </p:set>
                                    <p:set>
                                      <p:cBhvr>
                                        <p:cTn id="9" dur="250" fill="hold"/>
                                        <p:tgtEl>
                                          <p:spTgt spid="8"/>
                                        </p:tgtEl>
                                        <p:attrNameLst>
                                          <p:attrName>fill.on</p:attrName>
                                        </p:attrNameLst>
                                      </p:cBhvr>
                                      <p:to>
                                        <p:strVal val="true"/>
                                      </p:to>
                                    </p:set>
                                  </p:childTnLst>
                                </p:cTn>
                              </p:par>
                              <p:par>
                                <p:cTn id="10" presetID="26" presetClass="emph" presetSubtype="0" fill="hold" nodeType="withEffect">
                                  <p:stCondLst>
                                    <p:cond delay="0"/>
                                  </p:stCondLst>
                                  <p:childTnLst>
                                    <p:animEffect transition="out" filter="fade">
                                      <p:cBhvr>
                                        <p:cTn id="11" dur="500" tmFilter="0, 0; .2, .5; .8, .5; 1, 0"/>
                                        <p:tgtEl>
                                          <p:spTgt spid="55"/>
                                        </p:tgtEl>
                                      </p:cBhvr>
                                    </p:animEffect>
                                    <p:animScale>
                                      <p:cBhvr>
                                        <p:cTn id="12"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Exploratory Data Analysis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cxnSpLocks/>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pic>
        <p:nvPicPr>
          <p:cNvPr id="30" name="图片 29" descr="手机屏幕截图&#10;&#10;描述已自动生成">
            <a:extLst>
              <a:ext uri="{FF2B5EF4-FFF2-40B4-BE49-F238E27FC236}">
                <a16:creationId xmlns:a16="http://schemas.microsoft.com/office/drawing/2014/main" id="{80BC7633-0150-46FC-834C-F0E83A026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64" y="1931272"/>
            <a:ext cx="5017643" cy="3531405"/>
          </a:xfrm>
          <a:prstGeom prst="rect">
            <a:avLst/>
          </a:prstGeom>
        </p:spPr>
      </p:pic>
      <p:pic>
        <p:nvPicPr>
          <p:cNvPr id="32" name="图片 31" descr="手机屏幕截图&#10;&#10;描述已自动生成">
            <a:extLst>
              <a:ext uri="{FF2B5EF4-FFF2-40B4-BE49-F238E27FC236}">
                <a16:creationId xmlns:a16="http://schemas.microsoft.com/office/drawing/2014/main" id="{B0C97F22-B8D0-4D27-9C46-E3576404B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949" y="1931272"/>
            <a:ext cx="4941426" cy="3531405"/>
          </a:xfrm>
          <a:prstGeom prst="rect">
            <a:avLst/>
          </a:prstGeom>
        </p:spPr>
      </p:pic>
      <p:sp>
        <p:nvSpPr>
          <p:cNvPr id="36" name="矩形 35">
            <a:extLst>
              <a:ext uri="{FF2B5EF4-FFF2-40B4-BE49-F238E27FC236}">
                <a16:creationId xmlns:a16="http://schemas.microsoft.com/office/drawing/2014/main" id="{8CE4B8CE-DF61-49E5-8D6B-4D81D10D12A3}"/>
              </a:ext>
            </a:extLst>
          </p:cNvPr>
          <p:cNvSpPr/>
          <p:nvPr/>
        </p:nvSpPr>
        <p:spPr>
          <a:xfrm>
            <a:off x="0" y="1175566"/>
            <a:ext cx="1945758" cy="579263"/>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icrosoft YaHei" panose="020B0503020204020204" pitchFamily="34" charset="-122"/>
                <a:ea typeface="Microsoft YaHei" panose="020B0503020204020204" pitchFamily="34" charset="-122"/>
              </a:rPr>
              <a:t>Histograms</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923399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29D018-2714-40F1-99C4-0BB63D8898DC}"/>
              </a:ext>
            </a:extLst>
          </p:cNvPr>
          <p:cNvGrpSpPr/>
          <p:nvPr/>
        </p:nvGrpSpPr>
        <p:grpSpPr>
          <a:xfrm>
            <a:off x="0" y="0"/>
            <a:ext cx="944625" cy="927986"/>
            <a:chOff x="3576798" y="1210555"/>
            <a:chExt cx="944625" cy="927986"/>
          </a:xfrm>
        </p:grpSpPr>
        <p:sp>
          <p:nvSpPr>
            <p:cNvPr id="3" name="文本框 2">
              <a:extLst>
                <a:ext uri="{FF2B5EF4-FFF2-40B4-BE49-F238E27FC236}">
                  <a16:creationId xmlns:a16="http://schemas.microsoft.com/office/drawing/2014/main" id="{1E5877F0-E800-42AB-A1D7-5080BC8EAC84}"/>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FDA05DCD-7653-410F-82F2-7869FE306C11}"/>
                </a:ext>
              </a:extLst>
            </p:cNvPr>
            <p:cNvGrpSpPr/>
            <p:nvPr/>
          </p:nvGrpSpPr>
          <p:grpSpPr>
            <a:xfrm>
              <a:off x="3576798" y="1210555"/>
              <a:ext cx="944625" cy="927986"/>
              <a:chOff x="3627746" y="1200316"/>
              <a:chExt cx="944625" cy="927986"/>
            </a:xfrm>
          </p:grpSpPr>
          <p:grpSp>
            <p:nvGrpSpPr>
              <p:cNvPr id="5" name="组合 4">
                <a:extLst>
                  <a:ext uri="{FF2B5EF4-FFF2-40B4-BE49-F238E27FC236}">
                    <a16:creationId xmlns:a16="http://schemas.microsoft.com/office/drawing/2014/main" id="{AF76B11D-55ED-4DF7-8743-2C1E05287393}"/>
                  </a:ext>
                </a:extLst>
              </p:cNvPr>
              <p:cNvGrpSpPr/>
              <p:nvPr/>
            </p:nvGrpSpPr>
            <p:grpSpPr>
              <a:xfrm>
                <a:off x="4339636" y="1200316"/>
                <a:ext cx="232735" cy="235114"/>
                <a:chOff x="4387704" y="1106340"/>
                <a:chExt cx="232735" cy="235114"/>
              </a:xfrm>
            </p:grpSpPr>
            <p:cxnSp>
              <p:nvCxnSpPr>
                <p:cNvPr id="9" name="直接连接符 8">
                  <a:extLst>
                    <a:ext uri="{FF2B5EF4-FFF2-40B4-BE49-F238E27FC236}">
                      <a16:creationId xmlns:a16="http://schemas.microsoft.com/office/drawing/2014/main" id="{C4C4F8AF-2CC1-4B39-99B2-AF364778DBA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CDA77D-1377-4CBB-A38E-22B0B9E7350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B3F1C54-430E-4FD4-80EB-915AE624C0D9}"/>
                  </a:ext>
                </a:extLst>
              </p:cNvPr>
              <p:cNvGrpSpPr/>
              <p:nvPr/>
            </p:nvGrpSpPr>
            <p:grpSpPr>
              <a:xfrm flipH="1" flipV="1">
                <a:off x="3627746" y="1893188"/>
                <a:ext cx="232735" cy="235114"/>
                <a:chOff x="4387704" y="1106340"/>
                <a:chExt cx="232735" cy="235114"/>
              </a:xfrm>
            </p:grpSpPr>
            <p:cxnSp>
              <p:nvCxnSpPr>
                <p:cNvPr id="7" name="直接连接符 6">
                  <a:extLst>
                    <a:ext uri="{FF2B5EF4-FFF2-40B4-BE49-F238E27FC236}">
                      <a16:creationId xmlns:a16="http://schemas.microsoft.com/office/drawing/2014/main" id="{85305C0F-C85D-4F34-A79A-1F85F3CA39B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C870E81-00ED-4387-9724-64DB184A2AB1}"/>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11" name="文本框 10">
            <a:extLst>
              <a:ext uri="{FF2B5EF4-FFF2-40B4-BE49-F238E27FC236}">
                <a16:creationId xmlns:a16="http://schemas.microsoft.com/office/drawing/2014/main" id="{74D673C0-29B6-4E12-A14D-1B4505B4FB6D}"/>
              </a:ext>
            </a:extLst>
          </p:cNvPr>
          <p:cNvSpPr txBox="1"/>
          <p:nvPr/>
        </p:nvSpPr>
        <p:spPr>
          <a:xfrm>
            <a:off x="944625" y="246944"/>
            <a:ext cx="7327506" cy="941155"/>
          </a:xfrm>
          <a:prstGeom prst="rect">
            <a:avLst/>
          </a:prstGeom>
          <a:noFill/>
        </p:spPr>
        <p:txBody>
          <a:bodyPr wrap="square" rtlCol="0">
            <a:spAutoFit/>
          </a:bodyPr>
          <a:lstStyle/>
          <a:p>
            <a:pPr>
              <a:lnSpc>
                <a:spcPct val="120000"/>
              </a:lnSpc>
            </a:pPr>
            <a:r>
              <a:rPr lang="en-US" altLang="zh-CN" sz="2400" kern="100" dirty="0">
                <a:solidFill>
                  <a:srgbClr val="96646F"/>
                </a:solidFill>
                <a:latin typeface="微软雅黑" panose="020B0503020204020204" pitchFamily="34" charset="-122"/>
                <a:ea typeface="微软雅黑" panose="020B0503020204020204" pitchFamily="34" charset="-122"/>
              </a:rPr>
              <a:t>Exploratory Data Analysis </a:t>
            </a:r>
          </a:p>
          <a:p>
            <a:pPr>
              <a:lnSpc>
                <a:spcPct val="120000"/>
              </a:lnSpc>
            </a:pPr>
            <a:endParaRPr lang="zh-CN" altLang="en-US" sz="2400" kern="100" dirty="0">
              <a:solidFill>
                <a:srgbClr val="96646F"/>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285FE412-A49E-4F73-807F-E111EEEA965E}"/>
              </a:ext>
            </a:extLst>
          </p:cNvPr>
          <p:cNvCxnSpPr>
            <a:stCxn id="3" idx="2"/>
          </p:cNvCxnSpPr>
          <p:nvPr/>
        </p:nvCxnSpPr>
        <p:spPr>
          <a:xfrm>
            <a:off x="472313" y="846235"/>
            <a:ext cx="11372357" cy="0"/>
          </a:xfrm>
          <a:prstGeom prst="line">
            <a:avLst/>
          </a:prstGeom>
          <a:ln w="28575">
            <a:solidFill>
              <a:srgbClr val="96646F"/>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C0A5A17-2E0A-4338-8214-7DC7A98D4FF5}"/>
              </a:ext>
            </a:extLst>
          </p:cNvPr>
          <p:cNvSpPr/>
          <p:nvPr/>
        </p:nvSpPr>
        <p:spPr>
          <a:xfrm>
            <a:off x="0" y="1175566"/>
            <a:ext cx="1945758" cy="579263"/>
          </a:xfrm>
          <a:prstGeom prst="rect">
            <a:avLst/>
          </a:prstGeom>
          <a:solidFill>
            <a:srgbClr val="966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icrosoft YaHei" panose="020B0503020204020204" pitchFamily="34" charset="-122"/>
                <a:ea typeface="Microsoft YaHei" panose="020B0503020204020204" pitchFamily="34" charset="-122"/>
              </a:rPr>
              <a:t>Heat Map</a:t>
            </a:r>
            <a:endParaRPr lang="zh-CN" altLang="en-US" sz="2400"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69FC9632-8DE6-4F45-B6A1-36691D41913D}"/>
              </a:ext>
            </a:extLst>
          </p:cNvPr>
          <p:cNvSpPr/>
          <p:nvPr/>
        </p:nvSpPr>
        <p:spPr>
          <a:xfrm>
            <a:off x="5531329" y="5269603"/>
            <a:ext cx="5898489" cy="707886"/>
          </a:xfrm>
          <a:prstGeom prst="rect">
            <a:avLst/>
          </a:prstGeom>
        </p:spPr>
        <p:txBody>
          <a:bodyPr wrap="square">
            <a:spAutoFit/>
          </a:bodyPr>
          <a:lstStyle/>
          <a:p>
            <a:pPr marL="285750" indent="-285750" algn="just">
              <a:buFont typeface="Wingdings" panose="05000000000000000000" pitchFamily="2" charset="2"/>
              <a:buChar char="u"/>
            </a:pPr>
            <a:r>
              <a:rPr lang="en-US" altLang="zh-CN" sz="2000" u="sng" dirty="0">
                <a:solidFill>
                  <a:srgbClr val="212121"/>
                </a:solidFill>
                <a:latin typeface="Microsoft YaHei" panose="020B0503020204020204" pitchFamily="34" charset="-122"/>
                <a:ea typeface="Microsoft YaHei" panose="020B0503020204020204" pitchFamily="34" charset="-122"/>
              </a:rPr>
              <a:t>Free sulfur dioxide</a:t>
            </a:r>
            <a:r>
              <a:rPr lang="en-US" altLang="zh-CN" sz="2000" dirty="0">
                <a:solidFill>
                  <a:srgbClr val="212121"/>
                </a:solidFill>
                <a:latin typeface="Microsoft YaHei" panose="020B0503020204020204" pitchFamily="34" charset="-122"/>
                <a:ea typeface="Microsoft YaHei" panose="020B0503020204020204" pitchFamily="34" charset="-122"/>
              </a:rPr>
              <a:t> and </a:t>
            </a:r>
            <a:r>
              <a:rPr lang="en-US" altLang="zh-CN" sz="2000" u="sng" dirty="0">
                <a:solidFill>
                  <a:srgbClr val="212121"/>
                </a:solidFill>
                <a:latin typeface="Microsoft YaHei" panose="020B0503020204020204" pitchFamily="34" charset="-122"/>
                <a:ea typeface="Microsoft YaHei" panose="020B0503020204020204" pitchFamily="34" charset="-122"/>
              </a:rPr>
              <a:t>total sulfur dioxide</a:t>
            </a:r>
            <a:r>
              <a:rPr lang="en-US" altLang="zh-CN" sz="2000" dirty="0">
                <a:solidFill>
                  <a:srgbClr val="212121"/>
                </a:solidFill>
                <a:latin typeface="Microsoft YaHei" panose="020B0503020204020204" pitchFamily="34" charset="-122"/>
                <a:ea typeface="Microsoft YaHei" panose="020B0503020204020204" pitchFamily="34" charset="-122"/>
              </a:rPr>
              <a:t> have a great relationship. </a:t>
            </a:r>
          </a:p>
        </p:txBody>
      </p:sp>
      <p:grpSp>
        <p:nvGrpSpPr>
          <p:cNvPr id="12" name="组合 11">
            <a:extLst>
              <a:ext uri="{FF2B5EF4-FFF2-40B4-BE49-F238E27FC236}">
                <a16:creationId xmlns:a16="http://schemas.microsoft.com/office/drawing/2014/main" id="{44E321B8-953F-424C-BF07-9ACDCDDDA1B6}"/>
              </a:ext>
            </a:extLst>
          </p:cNvPr>
          <p:cNvGrpSpPr/>
          <p:nvPr/>
        </p:nvGrpSpPr>
        <p:grpSpPr>
          <a:xfrm>
            <a:off x="67375" y="1713747"/>
            <a:ext cx="5059017" cy="5120900"/>
            <a:chOff x="0" y="1742622"/>
            <a:chExt cx="5059017" cy="5120900"/>
          </a:xfrm>
        </p:grpSpPr>
        <p:pic>
          <p:nvPicPr>
            <p:cNvPr id="29" name="图片 28" descr="图片包含 游戏机, 黑色&#10;&#10;描述已自动生成">
              <a:extLst>
                <a:ext uri="{FF2B5EF4-FFF2-40B4-BE49-F238E27FC236}">
                  <a16:creationId xmlns:a16="http://schemas.microsoft.com/office/drawing/2014/main" id="{6FC247D7-22AE-4654-98A0-1825C17EF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2622"/>
              <a:ext cx="5059017" cy="5120900"/>
            </a:xfrm>
            <a:prstGeom prst="rect">
              <a:avLst/>
            </a:prstGeom>
          </p:spPr>
        </p:pic>
        <p:sp>
          <p:nvSpPr>
            <p:cNvPr id="26" name="矩形 25">
              <a:extLst>
                <a:ext uri="{FF2B5EF4-FFF2-40B4-BE49-F238E27FC236}">
                  <a16:creationId xmlns:a16="http://schemas.microsoft.com/office/drawing/2014/main" id="{F9D571DF-80FB-473C-AD1D-58DC285A11A4}"/>
                </a:ext>
              </a:extLst>
            </p:cNvPr>
            <p:cNvSpPr/>
            <p:nvPr/>
          </p:nvSpPr>
          <p:spPr>
            <a:xfrm flipV="1">
              <a:off x="753" y="3349486"/>
              <a:ext cx="850974" cy="246831"/>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矩形 26">
              <a:extLst>
                <a:ext uri="{FF2B5EF4-FFF2-40B4-BE49-F238E27FC236}">
                  <a16:creationId xmlns:a16="http://schemas.microsoft.com/office/drawing/2014/main" id="{1F011BC2-8B4B-4F07-ABE3-C38ED349A209}"/>
                </a:ext>
              </a:extLst>
            </p:cNvPr>
            <p:cNvSpPr/>
            <p:nvPr/>
          </p:nvSpPr>
          <p:spPr>
            <a:xfrm flipV="1">
              <a:off x="2299709" y="6008646"/>
              <a:ext cx="254333" cy="849353"/>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2" name="图片 21" descr="手机屏幕截图&#10;&#10;描述已自动生成">
            <a:extLst>
              <a:ext uri="{FF2B5EF4-FFF2-40B4-BE49-F238E27FC236}">
                <a16:creationId xmlns:a16="http://schemas.microsoft.com/office/drawing/2014/main" id="{9D9C63B2-BC89-4975-B024-BAC99BB58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329" y="1175566"/>
            <a:ext cx="6050084" cy="3768263"/>
          </a:xfrm>
          <a:prstGeom prst="rect">
            <a:avLst/>
          </a:prstGeom>
        </p:spPr>
      </p:pic>
      <p:sp>
        <p:nvSpPr>
          <p:cNvPr id="23" name="文本框 22">
            <a:extLst>
              <a:ext uri="{FF2B5EF4-FFF2-40B4-BE49-F238E27FC236}">
                <a16:creationId xmlns:a16="http://schemas.microsoft.com/office/drawing/2014/main" id="{2647DF12-A4EF-4DF5-A0F9-EA6B24AFE01E}"/>
              </a:ext>
            </a:extLst>
          </p:cNvPr>
          <p:cNvSpPr txBox="1"/>
          <p:nvPr/>
        </p:nvSpPr>
        <p:spPr>
          <a:xfrm>
            <a:off x="1945758" y="1280531"/>
            <a:ext cx="2290179"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Identify correlation</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8132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a:extLst>
              <a:ext uri="{FF2B5EF4-FFF2-40B4-BE49-F238E27FC236}">
                <a16:creationId xmlns:a16="http://schemas.microsoft.com/office/drawing/2014/main" id="{3C8C6F82-FADF-42E7-B086-445B9A905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700"/>
            <a:ext cx="12192964" cy="8144900"/>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a:extLst>
              <a:ext uri="{FF2B5EF4-FFF2-40B4-BE49-F238E27FC236}">
                <a16:creationId xmlns:a16="http://schemas.microsoft.com/office/drawing/2014/main" id="{A0E0ED68-5865-4775-BD0D-5362CD1AE4C8}"/>
              </a:ext>
            </a:extLst>
          </p:cNvPr>
          <p:cNvSpPr/>
          <p:nvPr/>
        </p:nvSpPr>
        <p:spPr>
          <a:xfrm>
            <a:off x="-575257" y="-1035150"/>
            <a:ext cx="12877800" cy="49616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cxnSpLocks/>
          </p:cNvCxnSpPr>
          <p:nvPr/>
        </p:nvCxnSpPr>
        <p:spPr>
          <a:xfrm>
            <a:off x="2891971" y="1722475"/>
            <a:ext cx="8505371" cy="0"/>
          </a:xfrm>
          <a:prstGeom prst="line">
            <a:avLst/>
          </a:prstGeom>
          <a:ln w="38100">
            <a:solidFill>
              <a:srgbClr val="96646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flipV="1">
            <a:off x="1128746" y="119473"/>
            <a:ext cx="701731" cy="3706013"/>
          </a:xfrm>
          <a:prstGeom prst="rect">
            <a:avLst/>
          </a:prstGeom>
          <a:noFill/>
        </p:spPr>
        <p:txBody>
          <a:bodyPr vert="eaVert" wrap="square" rtlCol="0">
            <a:spAutoFit/>
          </a:bodyPr>
          <a:lstStyle/>
          <a:p>
            <a:pPr lvl="0" algn="ctr">
              <a:lnSpc>
                <a:spcPct val="120000"/>
              </a:lnSpc>
            </a:pPr>
            <a:r>
              <a:rPr kumimoji="0" lang="en-US" altLang="zh-CN"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rPr>
              <a:t>CONTENTS</a:t>
            </a:r>
            <a:endParaRPr kumimoji="0" lang="zh-CN" altLang="en-US" sz="2800" b="1" i="0" u="none" strike="noStrike" kern="100" cap="none" spc="300" normalizeH="0" baseline="0" noProof="0" dirty="0">
              <a:ln>
                <a:noFill/>
              </a:ln>
              <a:solidFill>
                <a:srgbClr val="96646F"/>
              </a:solidFill>
              <a:uLnTx/>
              <a:uFillTx/>
              <a:latin typeface="微软雅黑" panose="020B0503020204020204" pitchFamily="34" charset="-122"/>
              <a:ea typeface="微软雅黑" panose="020B0503020204020204" pitchFamily="34" charset="-122"/>
            </a:endParaRPr>
          </a:p>
        </p:txBody>
      </p:sp>
      <p:sp>
        <p:nvSpPr>
          <p:cNvPr id="6" name="椭圆 5"/>
          <p:cNvSpPr/>
          <p:nvPr/>
        </p:nvSpPr>
        <p:spPr>
          <a:xfrm>
            <a:off x="398053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45643"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Background and Project Statement</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6034640"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5124413" y="2053255"/>
            <a:ext cx="1944531"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Exploratory Data Analysis </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p:nvSpPr>
        <p:spPr>
          <a:xfrm>
            <a:off x="8088750" y="1656767"/>
            <a:ext cx="137160" cy="137160"/>
          </a:xfrm>
          <a:prstGeom prst="ellipse">
            <a:avLst/>
          </a:prstGeom>
          <a:solidFill>
            <a:schemeClr val="bg1"/>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p:cNvSpPr txBox="1"/>
          <p:nvPr/>
        </p:nvSpPr>
        <p:spPr>
          <a:xfrm>
            <a:off x="7053862" y="2036040"/>
            <a:ext cx="2206935" cy="941155"/>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Data</a:t>
            </a:r>
          </a:p>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Processing</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10142859" y="1656767"/>
            <a:ext cx="137160" cy="137160"/>
          </a:xfrm>
          <a:prstGeom prst="ellipse">
            <a:avLst/>
          </a:prstGeom>
          <a:solidFill>
            <a:srgbClr val="F3F3F3"/>
          </a:solid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9107972" y="2036040"/>
            <a:ext cx="2206935" cy="1384353"/>
          </a:xfrm>
          <a:prstGeom prst="rect">
            <a:avLst/>
          </a:prstGeom>
          <a:noFill/>
        </p:spPr>
        <p:txBody>
          <a:bodyPr wrap="square" rtlCol="0">
            <a:spAutoFit/>
          </a:bodyPr>
          <a:lstStyle/>
          <a:p>
            <a:pPr algn="ctr">
              <a:lnSpc>
                <a:spcPct val="120000"/>
              </a:lnSpc>
            </a:pPr>
            <a:r>
              <a:rPr lang="en-US" altLang="zh-CN" sz="2400" kern="100" dirty="0">
                <a:solidFill>
                  <a:schemeClr val="tx1">
                    <a:lumMod val="85000"/>
                    <a:lumOff val="15000"/>
                  </a:schemeClr>
                </a:solidFill>
                <a:latin typeface="微软雅黑" panose="020B0503020204020204" pitchFamily="34" charset="-122"/>
                <a:ea typeface="微软雅黑" panose="020B0503020204020204" pitchFamily="34" charset="-122"/>
              </a:rPr>
              <a:t>Conclusion and Discussion</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046582" y="560097"/>
            <a:ext cx="935094" cy="2824766"/>
          </a:xfrm>
          <a:prstGeom prst="rect">
            <a:avLst/>
          </a:prstGeom>
          <a:noFill/>
          <a:ln w="28575">
            <a:solidFill>
              <a:srgbClr val="966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3576798" y="647030"/>
            <a:ext cx="944625" cy="927986"/>
            <a:chOff x="3576798" y="1210555"/>
            <a:chExt cx="944625" cy="927986"/>
          </a:xfrm>
        </p:grpSpPr>
        <p:sp>
          <p:nvSpPr>
            <p:cNvPr id="14" name="文本框 13"/>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01</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19" name="组合 18"/>
            <p:cNvGrpSpPr/>
            <p:nvPr/>
          </p:nvGrpSpPr>
          <p:grpSpPr>
            <a:xfrm>
              <a:off x="3576798" y="1210555"/>
              <a:ext cx="944625" cy="927986"/>
              <a:chOff x="3627746" y="1200316"/>
              <a:chExt cx="944625" cy="927986"/>
            </a:xfrm>
          </p:grpSpPr>
          <p:grpSp>
            <p:nvGrpSpPr>
              <p:cNvPr id="20" name="组合 19"/>
              <p:cNvGrpSpPr/>
              <p:nvPr/>
            </p:nvGrpSpPr>
            <p:grpSpPr>
              <a:xfrm>
                <a:off x="4339636" y="1200316"/>
                <a:ext cx="232735" cy="235114"/>
                <a:chOff x="4387704" y="1106340"/>
                <a:chExt cx="232735" cy="235114"/>
              </a:xfrm>
            </p:grpSpPr>
            <p:cxnSp>
              <p:nvCxnSpPr>
                <p:cNvPr id="24" name="直接连接符 23"/>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flipV="1">
                <a:off x="3627746" y="1893188"/>
                <a:ext cx="232735" cy="235114"/>
                <a:chOff x="4387704" y="1106340"/>
                <a:chExt cx="232735" cy="235114"/>
              </a:xfrm>
            </p:grpSpPr>
            <p:cxnSp>
              <p:nvCxnSpPr>
                <p:cNvPr id="22" name="直接连接符 21"/>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
        <p:nvSpPr>
          <p:cNvPr id="54" name="矩形 53">
            <a:extLst>
              <a:ext uri="{FF2B5EF4-FFF2-40B4-BE49-F238E27FC236}">
                <a16:creationId xmlns:a16="http://schemas.microsoft.com/office/drawing/2014/main" id="{F5D49255-E6AA-4124-BDF6-4B0A74178061}"/>
              </a:ext>
            </a:extLst>
          </p:cNvPr>
          <p:cNvSpPr/>
          <p:nvPr/>
        </p:nvSpPr>
        <p:spPr>
          <a:xfrm>
            <a:off x="0" y="3919230"/>
            <a:ext cx="12192000" cy="3882312"/>
          </a:xfrm>
          <a:prstGeom prst="rect">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a:extLst>
              <a:ext uri="{FF2B5EF4-FFF2-40B4-BE49-F238E27FC236}">
                <a16:creationId xmlns:a16="http://schemas.microsoft.com/office/drawing/2014/main" id="{9C0F5313-62B2-4A09-9151-1E98307BBE8A}"/>
              </a:ext>
            </a:extLst>
          </p:cNvPr>
          <p:cNvGrpSpPr/>
          <p:nvPr/>
        </p:nvGrpSpPr>
        <p:grpSpPr>
          <a:xfrm>
            <a:off x="5623687" y="647030"/>
            <a:ext cx="944625" cy="927986"/>
            <a:chOff x="3576798" y="1210555"/>
            <a:chExt cx="944625" cy="927986"/>
          </a:xfrm>
        </p:grpSpPr>
        <p:sp>
          <p:nvSpPr>
            <p:cNvPr id="56" name="文本框 55">
              <a:extLst>
                <a:ext uri="{FF2B5EF4-FFF2-40B4-BE49-F238E27FC236}">
                  <a16:creationId xmlns:a16="http://schemas.microsoft.com/office/drawing/2014/main" id="{C0B09A88-9E4E-483C-AB29-DFD0B893E21C}"/>
                </a:ext>
              </a:extLst>
            </p:cNvPr>
            <p:cNvSpPr txBox="1"/>
            <p:nvPr/>
          </p:nvSpPr>
          <p:spPr>
            <a:xfrm>
              <a:off x="3669697" y="1348904"/>
              <a:ext cx="758827" cy="707886"/>
            </a:xfrm>
            <a:prstGeom prst="rect">
              <a:avLst/>
            </a:prstGeom>
            <a:noFill/>
          </p:spPr>
          <p:txBody>
            <a:bodyPr wrap="square" rtlCol="0">
              <a:spAutoFit/>
            </a:body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02</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57" name="组合 56">
              <a:extLst>
                <a:ext uri="{FF2B5EF4-FFF2-40B4-BE49-F238E27FC236}">
                  <a16:creationId xmlns:a16="http://schemas.microsoft.com/office/drawing/2014/main" id="{5558DC26-6516-4D6C-B9FF-C03EEA43EB52}"/>
                </a:ext>
              </a:extLst>
            </p:cNvPr>
            <p:cNvGrpSpPr/>
            <p:nvPr/>
          </p:nvGrpSpPr>
          <p:grpSpPr>
            <a:xfrm>
              <a:off x="3576798" y="1210555"/>
              <a:ext cx="944625" cy="927986"/>
              <a:chOff x="3627746" y="1200316"/>
              <a:chExt cx="944625" cy="927986"/>
            </a:xfrm>
          </p:grpSpPr>
          <p:grpSp>
            <p:nvGrpSpPr>
              <p:cNvPr id="58" name="组合 57">
                <a:extLst>
                  <a:ext uri="{FF2B5EF4-FFF2-40B4-BE49-F238E27FC236}">
                    <a16:creationId xmlns:a16="http://schemas.microsoft.com/office/drawing/2014/main" id="{321AA5F9-9D3F-44B3-8AF6-3CE032A32E0D}"/>
                  </a:ext>
                </a:extLst>
              </p:cNvPr>
              <p:cNvGrpSpPr/>
              <p:nvPr/>
            </p:nvGrpSpPr>
            <p:grpSpPr>
              <a:xfrm>
                <a:off x="4339636" y="1200316"/>
                <a:ext cx="232735" cy="235114"/>
                <a:chOff x="4387704" y="1106340"/>
                <a:chExt cx="232735" cy="235114"/>
              </a:xfrm>
            </p:grpSpPr>
            <p:cxnSp>
              <p:nvCxnSpPr>
                <p:cNvPr id="62" name="直接连接符 61">
                  <a:extLst>
                    <a:ext uri="{FF2B5EF4-FFF2-40B4-BE49-F238E27FC236}">
                      <a16:creationId xmlns:a16="http://schemas.microsoft.com/office/drawing/2014/main" id="{52F5B05C-E41E-4762-BF49-7638C1B052BD}"/>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99EECF6-A934-430F-81C6-80BF0687D3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68EA3C0A-70D7-4D04-98D2-9684A371CA33}"/>
                  </a:ext>
                </a:extLst>
              </p:cNvPr>
              <p:cNvGrpSpPr/>
              <p:nvPr/>
            </p:nvGrpSpPr>
            <p:grpSpPr>
              <a:xfrm flipH="1" flipV="1">
                <a:off x="3627746" y="1893188"/>
                <a:ext cx="232735" cy="235114"/>
                <a:chOff x="4387704" y="1106340"/>
                <a:chExt cx="232735" cy="235114"/>
              </a:xfrm>
            </p:grpSpPr>
            <p:cxnSp>
              <p:nvCxnSpPr>
                <p:cNvPr id="60" name="直接连接符 59">
                  <a:extLst>
                    <a:ext uri="{FF2B5EF4-FFF2-40B4-BE49-F238E27FC236}">
                      <a16:creationId xmlns:a16="http://schemas.microsoft.com/office/drawing/2014/main" id="{B9124717-06A6-4711-B62A-4A659FD412F7}"/>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515B331-0B8E-444F-A1EF-A407575E16B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64" name="组合 63">
            <a:extLst>
              <a:ext uri="{FF2B5EF4-FFF2-40B4-BE49-F238E27FC236}">
                <a16:creationId xmlns:a16="http://schemas.microsoft.com/office/drawing/2014/main" id="{404DB20E-516D-459E-97F0-0869ED5474B0}"/>
              </a:ext>
            </a:extLst>
          </p:cNvPr>
          <p:cNvGrpSpPr/>
          <p:nvPr/>
        </p:nvGrpSpPr>
        <p:grpSpPr>
          <a:xfrm>
            <a:off x="7652598" y="648368"/>
            <a:ext cx="944625" cy="927986"/>
            <a:chOff x="3576798" y="1210555"/>
            <a:chExt cx="944625" cy="927986"/>
          </a:xfrm>
        </p:grpSpPr>
        <p:sp>
          <p:nvSpPr>
            <p:cNvPr id="65" name="文本框 13">
              <a:extLst>
                <a:ext uri="{FF2B5EF4-FFF2-40B4-BE49-F238E27FC236}">
                  <a16:creationId xmlns:a16="http://schemas.microsoft.com/office/drawing/2014/main" id="{559F34DA-F1F3-42DA-8F55-00A250589E0B}"/>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03</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66" name="组合 65">
              <a:extLst>
                <a:ext uri="{FF2B5EF4-FFF2-40B4-BE49-F238E27FC236}">
                  <a16:creationId xmlns:a16="http://schemas.microsoft.com/office/drawing/2014/main" id="{74B3F1F3-4933-4F6D-ABA3-534653E62045}"/>
                </a:ext>
              </a:extLst>
            </p:cNvPr>
            <p:cNvGrpSpPr/>
            <p:nvPr/>
          </p:nvGrpSpPr>
          <p:grpSpPr>
            <a:xfrm>
              <a:off x="3576798" y="1210555"/>
              <a:ext cx="944625" cy="927986"/>
              <a:chOff x="3627746" y="1200316"/>
              <a:chExt cx="944625" cy="927986"/>
            </a:xfrm>
          </p:grpSpPr>
          <p:grpSp>
            <p:nvGrpSpPr>
              <p:cNvPr id="67" name="组合 66">
                <a:extLst>
                  <a:ext uri="{FF2B5EF4-FFF2-40B4-BE49-F238E27FC236}">
                    <a16:creationId xmlns:a16="http://schemas.microsoft.com/office/drawing/2014/main" id="{9DC11962-08F6-48B8-959B-A145C3D27FB1}"/>
                  </a:ext>
                </a:extLst>
              </p:cNvPr>
              <p:cNvGrpSpPr/>
              <p:nvPr/>
            </p:nvGrpSpPr>
            <p:grpSpPr>
              <a:xfrm>
                <a:off x="4339636" y="1200316"/>
                <a:ext cx="232735" cy="235114"/>
                <a:chOff x="4387704" y="1106340"/>
                <a:chExt cx="232735" cy="235114"/>
              </a:xfrm>
            </p:grpSpPr>
            <p:cxnSp>
              <p:nvCxnSpPr>
                <p:cNvPr id="71" name="直接连接符 70">
                  <a:extLst>
                    <a:ext uri="{FF2B5EF4-FFF2-40B4-BE49-F238E27FC236}">
                      <a16:creationId xmlns:a16="http://schemas.microsoft.com/office/drawing/2014/main" id="{0EC42675-8130-4AC7-8CAA-204E47F8885E}"/>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8291C8-4040-466B-B000-E6924149B87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2495FDC2-310D-48E1-9FB1-63DF4F80B6B0}"/>
                  </a:ext>
                </a:extLst>
              </p:cNvPr>
              <p:cNvGrpSpPr/>
              <p:nvPr/>
            </p:nvGrpSpPr>
            <p:grpSpPr>
              <a:xfrm flipH="1" flipV="1">
                <a:off x="3627746" y="1893188"/>
                <a:ext cx="232735" cy="235114"/>
                <a:chOff x="4387704" y="1106340"/>
                <a:chExt cx="232735" cy="235114"/>
              </a:xfrm>
            </p:grpSpPr>
            <p:cxnSp>
              <p:nvCxnSpPr>
                <p:cNvPr id="69" name="直接连接符 68">
                  <a:extLst>
                    <a:ext uri="{FF2B5EF4-FFF2-40B4-BE49-F238E27FC236}">
                      <a16:creationId xmlns:a16="http://schemas.microsoft.com/office/drawing/2014/main" id="{EE9F3E12-72CF-4AC2-84B0-24CBCB6000B0}"/>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F9AE2A0-ABBA-4193-8123-EC3520F09D10}"/>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grpSp>
        <p:nvGrpSpPr>
          <p:cNvPr id="73" name="组合 72">
            <a:extLst>
              <a:ext uri="{FF2B5EF4-FFF2-40B4-BE49-F238E27FC236}">
                <a16:creationId xmlns:a16="http://schemas.microsoft.com/office/drawing/2014/main" id="{9A5F79CC-0F00-4DA9-915A-A8EC2DD01E58}"/>
              </a:ext>
            </a:extLst>
          </p:cNvPr>
          <p:cNvGrpSpPr/>
          <p:nvPr/>
        </p:nvGrpSpPr>
        <p:grpSpPr>
          <a:xfrm>
            <a:off x="9762948" y="695927"/>
            <a:ext cx="944625" cy="927986"/>
            <a:chOff x="3576798" y="1210555"/>
            <a:chExt cx="944625" cy="927986"/>
          </a:xfrm>
        </p:grpSpPr>
        <p:sp>
          <p:nvSpPr>
            <p:cNvPr id="74" name="文本框 13">
              <a:extLst>
                <a:ext uri="{FF2B5EF4-FFF2-40B4-BE49-F238E27FC236}">
                  <a16:creationId xmlns:a16="http://schemas.microsoft.com/office/drawing/2014/main" id="{5AC71971-EAD9-4D94-B09C-93FC1BB1D012}"/>
                </a:ext>
              </a:extLst>
            </p:cNvPr>
            <p:cNvSpPr txBox="1"/>
            <p:nvPr/>
          </p:nvSpPr>
          <p:spPr>
            <a:xfrm>
              <a:off x="3669697" y="1348904"/>
              <a:ext cx="75882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kern="100" dirty="0">
                  <a:solidFill>
                    <a:srgbClr val="96646F"/>
                  </a:solidFill>
                  <a:latin typeface="Agency FB" panose="020B0503020202020204" pitchFamily="34" charset="0"/>
                  <a:ea typeface="微软雅黑" panose="020B0503020204020204" pitchFamily="34" charset="-122"/>
                </a:rPr>
                <a:t>04</a:t>
              </a:r>
              <a:endParaRPr lang="zh-CN" altLang="en-US" sz="4000" kern="100" dirty="0">
                <a:solidFill>
                  <a:srgbClr val="96646F"/>
                </a:solidFill>
                <a:latin typeface="Agency FB" panose="020B0503020202020204" pitchFamily="34" charset="0"/>
                <a:ea typeface="微软雅黑" panose="020B0503020204020204" pitchFamily="34" charset="-122"/>
              </a:endParaRPr>
            </a:p>
          </p:txBody>
        </p:sp>
        <p:grpSp>
          <p:nvGrpSpPr>
            <p:cNvPr id="75" name="组合 74">
              <a:extLst>
                <a:ext uri="{FF2B5EF4-FFF2-40B4-BE49-F238E27FC236}">
                  <a16:creationId xmlns:a16="http://schemas.microsoft.com/office/drawing/2014/main" id="{1F7B1B0B-9BE6-4E9F-81DF-3A6F945964FB}"/>
                </a:ext>
              </a:extLst>
            </p:cNvPr>
            <p:cNvGrpSpPr/>
            <p:nvPr/>
          </p:nvGrpSpPr>
          <p:grpSpPr>
            <a:xfrm>
              <a:off x="3576798" y="1210555"/>
              <a:ext cx="944625" cy="927986"/>
              <a:chOff x="3627746" y="1200316"/>
              <a:chExt cx="944625" cy="927986"/>
            </a:xfrm>
          </p:grpSpPr>
          <p:grpSp>
            <p:nvGrpSpPr>
              <p:cNvPr id="76" name="组合 75">
                <a:extLst>
                  <a:ext uri="{FF2B5EF4-FFF2-40B4-BE49-F238E27FC236}">
                    <a16:creationId xmlns:a16="http://schemas.microsoft.com/office/drawing/2014/main" id="{2F3CD676-2FDF-4F1F-8B35-F2A6666BAE4F}"/>
                  </a:ext>
                </a:extLst>
              </p:cNvPr>
              <p:cNvGrpSpPr/>
              <p:nvPr/>
            </p:nvGrpSpPr>
            <p:grpSpPr>
              <a:xfrm>
                <a:off x="4339636" y="1200316"/>
                <a:ext cx="232735" cy="235114"/>
                <a:chOff x="4387704" y="1106340"/>
                <a:chExt cx="232735" cy="235114"/>
              </a:xfrm>
            </p:grpSpPr>
            <p:cxnSp>
              <p:nvCxnSpPr>
                <p:cNvPr id="80" name="直接连接符 79">
                  <a:extLst>
                    <a:ext uri="{FF2B5EF4-FFF2-40B4-BE49-F238E27FC236}">
                      <a16:creationId xmlns:a16="http://schemas.microsoft.com/office/drawing/2014/main" id="{24A7695C-DC27-4CF0-B224-8EAAD30E9503}"/>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7B7EE26-6BE8-494A-A77D-C599DC93EFB4}"/>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C8D15F9F-0D64-488E-8DE0-C1058E51F13B}"/>
                  </a:ext>
                </a:extLst>
              </p:cNvPr>
              <p:cNvGrpSpPr/>
              <p:nvPr/>
            </p:nvGrpSpPr>
            <p:grpSpPr>
              <a:xfrm flipH="1" flipV="1">
                <a:off x="3627746" y="1893188"/>
                <a:ext cx="232735" cy="235114"/>
                <a:chOff x="4387704" y="1106340"/>
                <a:chExt cx="232735" cy="235114"/>
              </a:xfrm>
            </p:grpSpPr>
            <p:cxnSp>
              <p:nvCxnSpPr>
                <p:cNvPr id="78" name="直接连接符 77">
                  <a:extLst>
                    <a:ext uri="{FF2B5EF4-FFF2-40B4-BE49-F238E27FC236}">
                      <a16:creationId xmlns:a16="http://schemas.microsoft.com/office/drawing/2014/main" id="{41A7CD29-B8A7-4E72-B347-6816FC194B02}"/>
                    </a:ext>
                  </a:extLst>
                </p:cNvPr>
                <p:cNvCxnSpPr>
                  <a:cxnSpLocks/>
                </p:cNvCxnSpPr>
                <p:nvPr/>
              </p:nvCxnSpPr>
              <p:spPr>
                <a:xfrm flipH="1">
                  <a:off x="4387704" y="1108721"/>
                  <a:ext cx="232735" cy="232733"/>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ECF930-4BB1-4B6A-BF6F-048428BE4CAA}"/>
                    </a:ext>
                  </a:extLst>
                </p:cNvPr>
                <p:cNvCxnSpPr>
                  <a:cxnSpLocks/>
                </p:cNvCxnSpPr>
                <p:nvPr/>
              </p:nvCxnSpPr>
              <p:spPr>
                <a:xfrm flipH="1">
                  <a:off x="4425478" y="1106340"/>
                  <a:ext cx="128616" cy="128617"/>
                </a:xfrm>
                <a:prstGeom prst="line">
                  <a:avLst/>
                </a:prstGeom>
                <a:ln w="19050">
                  <a:solidFill>
                    <a:srgbClr val="96646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13449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par>
                                <p:cTn id="8" presetID="19" presetClass="emph" presetSubtype="0" fill="hold" grpId="0" nodeType="withEffect">
                                  <p:stCondLst>
                                    <p:cond delay="0"/>
                                  </p:stCondLst>
                                  <p:childTnLst>
                                    <p:animClr clrSpc="rgb" dir="cw">
                                      <p:cBhvr override="childStyle">
                                        <p:cTn id="9" dur="250" fill="hold"/>
                                        <p:tgtEl>
                                          <p:spTgt spid="10"/>
                                        </p:tgtEl>
                                        <p:attrNameLst>
                                          <p:attrName>style.color</p:attrName>
                                        </p:attrNameLst>
                                      </p:cBhvr>
                                      <p:to>
                                        <a:schemeClr val="folHlink"/>
                                      </p:to>
                                    </p:animClr>
                                    <p:animClr clrSpc="rgb" dir="cw">
                                      <p:cBhvr>
                                        <p:cTn id="10" dur="250" fill="hold"/>
                                        <p:tgtEl>
                                          <p:spTgt spid="10"/>
                                        </p:tgtEl>
                                        <p:attrNameLst>
                                          <p:attrName>fillcolor</p:attrName>
                                        </p:attrNameLst>
                                      </p:cBhvr>
                                      <p:to>
                                        <a:schemeClr val="folHlink"/>
                                      </p:to>
                                    </p:animClr>
                                    <p:set>
                                      <p:cBhvr>
                                        <p:cTn id="11" dur="250" fill="hold"/>
                                        <p:tgtEl>
                                          <p:spTgt spid="10"/>
                                        </p:tgtEl>
                                        <p:attrNameLst>
                                          <p:attrName>fill.type</p:attrName>
                                        </p:attrNameLst>
                                      </p:cBhvr>
                                      <p:to>
                                        <p:strVal val="solid"/>
                                      </p:to>
                                    </p:set>
                                    <p:set>
                                      <p:cBhvr>
                                        <p:cTn id="12" dur="25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002B91"/>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798</Words>
  <Application>Microsoft Office PowerPoint</Application>
  <PresentationFormat>宽屏</PresentationFormat>
  <Paragraphs>171</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Calibri</vt:lpstr>
      <vt:lpstr>Aharoni</vt:lpstr>
      <vt:lpstr>Ink Free</vt:lpstr>
      <vt:lpstr>微软雅黑</vt:lpstr>
      <vt:lpstr>微软雅黑</vt:lpstr>
      <vt:lpstr>Matura MT Script Capitals</vt:lpstr>
      <vt:lpstr>等线</vt:lpstr>
      <vt:lpstr>Maiandra GD</vt:lpstr>
      <vt:lpstr>Roboto</vt:lpstr>
      <vt:lpstr>等线 Light</vt:lpstr>
      <vt:lpstr>Arial</vt:lpstr>
      <vt:lpstr>Wingdings</vt:lpstr>
      <vt:lpstr>Agency FB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Yaqi Zhang</dc:creator>
  <cp:lastModifiedBy>Yaqi Zhang</cp:lastModifiedBy>
  <cp:revision>82</cp:revision>
  <dcterms:created xsi:type="dcterms:W3CDTF">2017-01-05T07:56:57Z</dcterms:created>
  <dcterms:modified xsi:type="dcterms:W3CDTF">2020-04-06T15:33:15Z</dcterms:modified>
</cp:coreProperties>
</file>