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6DLznsfC60sWJTMkdPAIe6s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9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a08fd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a08fd7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2a08fd7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a08fd7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a08fd75d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82a08fd75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2a08fd7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2a08fd75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2a08fd75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4b0db1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4b0db1e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724b0db1e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4b0db1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4b0db1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24b0db1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bg>
      <p:bgPr>
        <a:solidFill>
          <a:srgbClr val="F2F2F2">
            <a:alpha val="56862"/>
          </a:srgbClr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427"/>
            <a:ext cx="12192000" cy="68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l="68594" t="65577" b="15736"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4">
            <a:alphaModFix/>
          </a:blip>
          <a:srcRect b="67550"/>
          <a:stretch/>
        </p:blipFill>
        <p:spPr>
          <a:xfrm rot="2551530" flipH="1">
            <a:off x="-4745853" y="3397661"/>
            <a:ext cx="8537070" cy="2772836"/>
          </a:xfrm>
          <a:custGeom>
            <a:avLst/>
            <a:gdLst/>
            <a:ahLst/>
            <a:cxnLst/>
            <a:rect l="l" t="t" r="r" b="b"/>
            <a:pathLst>
              <a:path w="10013678" h="3252438" extrusionOk="0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" name="Google Shape;1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3"/>
            <a:ext cx="12192000" cy="68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3">
            <a:alphaModFix/>
          </a:blip>
          <a:srcRect t="76968" r="2434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3"/>
            <a:ext cx="12192000" cy="685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3"/>
            <a:ext cx="12192000" cy="68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/>
          <p:nvPr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You Text Here Add You Text Here</a:t>
            </a:r>
            <a:endParaRPr/>
          </a:p>
        </p:txBody>
      </p:sp>
      <p:sp>
        <p:nvSpPr>
          <p:cNvPr id="28" name="Google Shape;28;p18"/>
          <p:cNvSpPr/>
          <p:nvPr/>
        </p:nvSpPr>
        <p:spPr>
          <a:xfrm>
            <a:off x="735537" y="473127"/>
            <a:ext cx="24416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请在此处添加标题</a:t>
            </a:r>
            <a:endParaRPr/>
          </a:p>
        </p:txBody>
      </p:sp>
      <p:sp>
        <p:nvSpPr>
          <p:cNvPr id="29" name="Google Shape;29;p18"/>
          <p:cNvSpPr/>
          <p:nvPr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3010883" y="1606977"/>
            <a:ext cx="6170233" cy="2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MIE1624 Project</a:t>
            </a:r>
            <a:endParaRPr sz="60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mbria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Group 9</a:t>
            </a:r>
            <a:endParaRPr sz="50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5130218" y="3487783"/>
            <a:ext cx="2550742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 Da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Sheng Gao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Baoheng Kuang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Yunran Qiu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Ruoling Yang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mbria"/>
              <a:buNone/>
            </a:pPr>
            <a:r>
              <a:rPr lang="en-US" sz="2500" b="1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Yaqi Zhang</a:t>
            </a:r>
            <a:endParaRPr sz="2500" b="1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3805045" y="2459504"/>
            <a:ext cx="458190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4  Visualizations of course curriculum</a:t>
            </a:r>
            <a:endParaRPr sz="4000" b="0" i="0" u="none" strike="noStrike" cap="non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0"/>
          <p:cNvGrpSpPr/>
          <p:nvPr/>
        </p:nvGrpSpPr>
        <p:grpSpPr>
          <a:xfrm>
            <a:off x="725336" y="225093"/>
            <a:ext cx="10644182" cy="6311536"/>
            <a:chOff x="725336" y="225093"/>
            <a:chExt cx="10644182" cy="6311536"/>
          </a:xfrm>
        </p:grpSpPr>
        <p:pic>
          <p:nvPicPr>
            <p:cNvPr id="178" name="Google Shape;178;p10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336" y="756409"/>
              <a:ext cx="3421641" cy="2984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0" descr="A picture containing text, 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8888" y="756410"/>
              <a:ext cx="4014224" cy="2897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0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45025" y="755212"/>
              <a:ext cx="3324493" cy="2897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0" descr="A close up of a 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5336" y="3683257"/>
              <a:ext cx="3738577" cy="2853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0" descr="A close up of a logo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443000" y="3639572"/>
              <a:ext cx="3463259" cy="2897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0" descr="A close up of a logo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06259" y="3638374"/>
              <a:ext cx="3463259" cy="2897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0"/>
            <p:cNvSpPr txBox="1"/>
            <p:nvPr/>
          </p:nvSpPr>
          <p:spPr>
            <a:xfrm>
              <a:off x="4750343" y="225093"/>
              <a:ext cx="26913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Course Visualization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1"/>
          <p:cNvGrpSpPr/>
          <p:nvPr/>
        </p:nvGrpSpPr>
        <p:grpSpPr>
          <a:xfrm>
            <a:off x="248947" y="196144"/>
            <a:ext cx="11578876" cy="6488071"/>
            <a:chOff x="248947" y="196144"/>
            <a:chExt cx="11578876" cy="6488071"/>
          </a:xfrm>
        </p:grpSpPr>
        <p:sp>
          <p:nvSpPr>
            <p:cNvPr id="190" name="Google Shape;190;p11"/>
            <p:cNvSpPr/>
            <p:nvPr/>
          </p:nvSpPr>
          <p:spPr>
            <a:xfrm>
              <a:off x="3021583" y="923447"/>
              <a:ext cx="2895801" cy="59376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Fundamental statistics in computer science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028903" y="920615"/>
              <a:ext cx="2895802" cy="59376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Machine Learning and Data Analysis I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9036225" y="923445"/>
              <a:ext cx="2791598" cy="59376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and Business Organization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635625" y="2154662"/>
              <a:ext cx="2895803" cy="593765"/>
            </a:xfrm>
            <a:prstGeom prst="roundRect">
              <a:avLst>
                <a:gd name="adj" fmla="val 16667"/>
              </a:avLst>
            </a:prstGeom>
            <a:solidFill>
              <a:srgbClr val="9CC2E5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Artificial Intelligence: Principles and Applications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57775" y="2560655"/>
              <a:ext cx="2895802" cy="593765"/>
            </a:xfrm>
            <a:prstGeom prst="roundRect">
              <a:avLst>
                <a:gd name="adj" fmla="val 16667"/>
              </a:avLst>
            </a:prstGeom>
            <a:solidFill>
              <a:srgbClr val="F4B081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Data Engineering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7757775" y="3222218"/>
              <a:ext cx="2895802" cy="593765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2700" cap="flat" cmpd="sng">
              <a:solidFill>
                <a:srgbClr val="A8D0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and Computer Vision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635625" y="4536563"/>
              <a:ext cx="2895799" cy="593765"/>
            </a:xfrm>
            <a:prstGeom prst="roundRect">
              <a:avLst>
                <a:gd name="adj" fmla="val 16667"/>
              </a:avLst>
            </a:prstGeom>
            <a:solidFill>
              <a:srgbClr val="CFA7F2"/>
            </a:solidFill>
            <a:ln w="12700" cap="flat" cmpd="sng">
              <a:solidFill>
                <a:srgbClr val="CFA7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elective course in specific industry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635626" y="5849934"/>
              <a:ext cx="2895797" cy="8342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 of Data Science and Artificial Intelligence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 txBox="1"/>
            <p:nvPr/>
          </p:nvSpPr>
          <p:spPr>
            <a:xfrm>
              <a:off x="1007780" y="989496"/>
              <a:ext cx="15804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Semester 1</a:t>
              </a:r>
              <a:endPara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 txBox="1"/>
            <p:nvPr/>
          </p:nvSpPr>
          <p:spPr>
            <a:xfrm>
              <a:off x="1007779" y="2808030"/>
              <a:ext cx="15804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Semester 2</a:t>
              </a:r>
              <a:endPara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 txBox="1"/>
            <p:nvPr/>
          </p:nvSpPr>
          <p:spPr>
            <a:xfrm>
              <a:off x="1007779" y="4415035"/>
              <a:ext cx="15804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Semester 3</a:t>
              </a:r>
              <a:endPara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3635625" y="2805662"/>
              <a:ext cx="2895803" cy="593765"/>
            </a:xfrm>
            <a:prstGeom prst="roundRect">
              <a:avLst>
                <a:gd name="adj" fmla="val 16667"/>
              </a:avLst>
            </a:prstGeom>
            <a:solidFill>
              <a:srgbClr val="CFA7F2"/>
            </a:solidFill>
            <a:ln w="12700" cap="flat" cmpd="sng">
              <a:solidFill>
                <a:srgbClr val="CFA7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Machine Learning and Data Analysis II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635625" y="3464230"/>
              <a:ext cx="2895801" cy="593765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Natural Language Processing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11"/>
            <p:cNvCxnSpPr>
              <a:stCxn id="190" idx="2"/>
              <a:endCxn id="193" idx="0"/>
            </p:cNvCxnSpPr>
            <p:nvPr/>
          </p:nvCxnSpPr>
          <p:spPr>
            <a:xfrm>
              <a:off x="4469484" y="1517212"/>
              <a:ext cx="614100" cy="6375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4" name="Google Shape;204;p11"/>
            <p:cNvCxnSpPr>
              <a:stCxn id="191" idx="2"/>
              <a:endCxn id="193" idx="0"/>
            </p:cNvCxnSpPr>
            <p:nvPr/>
          </p:nvCxnSpPr>
          <p:spPr>
            <a:xfrm flipH="1">
              <a:off x="5083404" y="1514380"/>
              <a:ext cx="2393400" cy="6402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5" name="Google Shape;205;p11"/>
            <p:cNvCxnSpPr>
              <a:stCxn id="192" idx="2"/>
              <a:endCxn id="193" idx="0"/>
            </p:cNvCxnSpPr>
            <p:nvPr/>
          </p:nvCxnSpPr>
          <p:spPr>
            <a:xfrm flipH="1">
              <a:off x="5083624" y="1517210"/>
              <a:ext cx="5348400" cy="6375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6" name="Google Shape;206;p11"/>
            <p:cNvCxnSpPr>
              <a:stCxn id="190" idx="2"/>
              <a:endCxn id="194" idx="0"/>
            </p:cNvCxnSpPr>
            <p:nvPr/>
          </p:nvCxnSpPr>
          <p:spPr>
            <a:xfrm>
              <a:off x="4469484" y="1517212"/>
              <a:ext cx="4736100" cy="10434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7" name="Google Shape;207;p11"/>
            <p:cNvCxnSpPr>
              <a:stCxn id="191" idx="2"/>
              <a:endCxn id="194" idx="0"/>
            </p:cNvCxnSpPr>
            <p:nvPr/>
          </p:nvCxnSpPr>
          <p:spPr>
            <a:xfrm>
              <a:off x="7476804" y="1514380"/>
              <a:ext cx="1728900" cy="10464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8" name="Google Shape;208;p11"/>
            <p:cNvCxnSpPr>
              <a:stCxn id="192" idx="2"/>
              <a:endCxn id="194" idx="0"/>
            </p:cNvCxnSpPr>
            <p:nvPr/>
          </p:nvCxnSpPr>
          <p:spPr>
            <a:xfrm flipH="1">
              <a:off x="9205624" y="1517210"/>
              <a:ext cx="1226400" cy="10434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9" name="Google Shape;209;p11"/>
            <p:cNvCxnSpPr>
              <a:stCxn id="202" idx="2"/>
              <a:endCxn id="196" idx="0"/>
            </p:cNvCxnSpPr>
            <p:nvPr/>
          </p:nvCxnSpPr>
          <p:spPr>
            <a:xfrm>
              <a:off x="5083526" y="4057995"/>
              <a:ext cx="0" cy="4785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0" name="Google Shape;210;p11"/>
            <p:cNvCxnSpPr>
              <a:stCxn id="195" idx="2"/>
              <a:endCxn id="196" idx="0"/>
            </p:cNvCxnSpPr>
            <p:nvPr/>
          </p:nvCxnSpPr>
          <p:spPr>
            <a:xfrm flipH="1">
              <a:off x="5083376" y="3815983"/>
              <a:ext cx="4122300" cy="7206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1" name="Google Shape;211;p11"/>
            <p:cNvCxnSpPr>
              <a:stCxn id="196" idx="2"/>
              <a:endCxn id="197" idx="0"/>
            </p:cNvCxnSpPr>
            <p:nvPr/>
          </p:nvCxnSpPr>
          <p:spPr>
            <a:xfrm>
              <a:off x="5083525" y="5130328"/>
              <a:ext cx="0" cy="7197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2" name="Google Shape;212;p11"/>
            <p:cNvSpPr/>
            <p:nvPr/>
          </p:nvSpPr>
          <p:spPr>
            <a:xfrm>
              <a:off x="774520" y="196144"/>
              <a:ext cx="1101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D5193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D5193"/>
                  </a:solidFill>
                  <a:latin typeface="Calibri"/>
                  <a:ea typeface="Calibri"/>
                  <a:cs typeface="Calibri"/>
                  <a:sym typeface="Calibri"/>
                </a:rPr>
                <a:t>Courses Sequence in Master of Data Science and Artificial Intelligence(Recommended) 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1"/>
            <p:cNvSpPr txBox="1"/>
            <p:nvPr/>
          </p:nvSpPr>
          <p:spPr>
            <a:xfrm>
              <a:off x="248947" y="1423036"/>
              <a:ext cx="317698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basic skills and knowledge from mathematics, statistics, programming language(Python, SQL), Machine Learning and soft skills in business. These are the foundation to the advanced data science and AI.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 txBox="1"/>
            <p:nvPr/>
          </p:nvSpPr>
          <p:spPr>
            <a:xfrm>
              <a:off x="248947" y="3207300"/>
              <a:ext cx="293199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specific and advanced skills in deep learning, algorithms, data mining focusing on Data Science and Data Engineering, respectively.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 txBox="1"/>
            <p:nvPr/>
          </p:nvSpPr>
          <p:spPr>
            <a:xfrm>
              <a:off x="248947" y="4853137"/>
              <a:ext cx="293199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business senses and insights in Data Science and AI, make a closed connection with the industry through overcome real issues by data science.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" name="Google Shape;216;p11"/>
            <p:cNvGrpSpPr/>
            <p:nvPr/>
          </p:nvGrpSpPr>
          <p:grpSpPr>
            <a:xfrm>
              <a:off x="7997268" y="4371780"/>
              <a:ext cx="2931994" cy="2134948"/>
              <a:chOff x="7997268" y="4371780"/>
              <a:chExt cx="2931994" cy="2134948"/>
            </a:xfrm>
          </p:grpSpPr>
          <p:sp>
            <p:nvSpPr>
              <p:cNvPr id="217" name="Google Shape;217;p11"/>
              <p:cNvSpPr txBox="1"/>
              <p:nvPr/>
            </p:nvSpPr>
            <p:spPr>
              <a:xfrm>
                <a:off x="8673016" y="4371780"/>
                <a:ext cx="15804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Calibri"/>
                  <a:buNone/>
                </a:pPr>
                <a:r>
                  <a:rPr lang="en-US" sz="2400" b="0" i="0" u="none" strike="noStrike" cap="none">
                    <a:solidFill>
                      <a:srgbClr val="2F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Semester 4</a:t>
                </a:r>
                <a:endParaRPr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1"/>
              <p:cNvSpPr txBox="1"/>
              <p:nvPr/>
            </p:nvSpPr>
            <p:spPr>
              <a:xfrm>
                <a:off x="7997268" y="5552621"/>
                <a:ext cx="293199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Provide an internship or project which lead students to gain real work experience in Data Science specified in different area.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8015364" y="4847371"/>
                <a:ext cx="2895803" cy="593765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9CC2E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Capstone or Internship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0" name="Google Shape;220;p11"/>
            <p:cNvCxnSpPr>
              <a:stCxn id="219" idx="1"/>
            </p:cNvCxnSpPr>
            <p:nvPr/>
          </p:nvCxnSpPr>
          <p:spPr>
            <a:xfrm flipH="1">
              <a:off x="5154864" y="5144254"/>
              <a:ext cx="2860500" cy="340500"/>
            </a:xfrm>
            <a:prstGeom prst="straightConnector1">
              <a:avLst/>
            </a:prstGeom>
            <a:noFill/>
            <a:ln w="50800" cap="flat" cmpd="sng">
              <a:solidFill>
                <a:srgbClr val="AEABAB">
                  <a:alpha val="40392"/>
                </a:srgbClr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1" name="Google Shape;221;p11"/>
            <p:cNvSpPr txBox="1"/>
            <p:nvPr/>
          </p:nvSpPr>
          <p:spPr>
            <a:xfrm>
              <a:off x="6555979" y="2625490"/>
              <a:ext cx="896273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Focus in pursuing Data Scientist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10653577" y="2689422"/>
              <a:ext cx="896273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Focus in pursuing Data Engineer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/>
        </p:nvSpPr>
        <p:spPr>
          <a:xfrm>
            <a:off x="3178328" y="2355846"/>
            <a:ext cx="58353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5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Science education EdTech effort</a:t>
            </a:r>
            <a:endParaRPr sz="4000" b="0" i="0" u="none" strike="noStrike" cap="non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/>
        </p:nvSpPr>
        <p:spPr>
          <a:xfrm>
            <a:off x="1349115" y="734517"/>
            <a:ext cx="43008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13" descr="Muscular ar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190" y="6474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 descr="Briefc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1790" y="6474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 descr="Brain in he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7715" y="64749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/>
          <p:nvPr/>
        </p:nvSpPr>
        <p:spPr>
          <a:xfrm>
            <a:off x="2863053" y="2892604"/>
            <a:ext cx="725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3335700" y="4207413"/>
            <a:ext cx="5520600" cy="200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699D4"/>
              </a:gs>
              <a:gs pos="100000">
                <a:srgbClr val="375891"/>
              </a:gs>
            </a:gsLst>
            <a:lin ang="5400012" scaled="0"/>
          </a:gra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Our searching tool can connect your interests with related courses!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7877300" y="1763713"/>
            <a:ext cx="3323400" cy="1652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699D4"/>
              </a:gs>
              <a:gs pos="100000">
                <a:srgbClr val="375891"/>
              </a:gs>
            </a:gsLst>
            <a:lin ang="5400012" scaled="0"/>
          </a:gra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Pursuing a data scientist role in future?</a:t>
            </a:r>
            <a:endParaRPr sz="2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4434288" y="1763713"/>
            <a:ext cx="3323400" cy="1652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699D4"/>
              </a:gs>
              <a:gs pos="100000">
                <a:srgbClr val="375891"/>
              </a:gs>
            </a:gsLst>
            <a:lin ang="5400012" scaled="0"/>
          </a:gra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Want to improve specific skills in Data Science?</a:t>
            </a:r>
            <a:endParaRPr sz="2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991300" y="1763713"/>
            <a:ext cx="3323400" cy="1652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699D4"/>
              </a:gs>
              <a:gs pos="100000">
                <a:srgbClr val="375891"/>
              </a:gs>
            </a:gsLst>
            <a:lin ang="5400012" scaled="0"/>
          </a:gra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Interested in Data Science?</a:t>
            </a:r>
            <a:endParaRPr sz="2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2" name="Google Shape;242;p13"/>
          <p:cNvCxnSpPr>
            <a:endCxn id="238" idx="0"/>
          </p:cNvCxnSpPr>
          <p:nvPr/>
        </p:nvCxnSpPr>
        <p:spPr>
          <a:xfrm>
            <a:off x="2652900" y="3415713"/>
            <a:ext cx="3443100" cy="791700"/>
          </a:xfrm>
          <a:prstGeom prst="straightConnector1">
            <a:avLst/>
          </a:prstGeom>
          <a:noFill/>
          <a:ln w="50800" cap="flat" cmpd="sng">
            <a:solidFill>
              <a:srgbClr val="AEABAB">
                <a:alpha val="40390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13"/>
          <p:cNvCxnSpPr>
            <a:stCxn id="240" idx="2"/>
            <a:endCxn id="238" idx="0"/>
          </p:cNvCxnSpPr>
          <p:nvPr/>
        </p:nvCxnSpPr>
        <p:spPr>
          <a:xfrm>
            <a:off x="6095988" y="3415813"/>
            <a:ext cx="0" cy="791700"/>
          </a:xfrm>
          <a:prstGeom prst="straightConnector1">
            <a:avLst/>
          </a:prstGeom>
          <a:noFill/>
          <a:ln w="50800" cap="flat" cmpd="sng">
            <a:solidFill>
              <a:srgbClr val="AEABAB">
                <a:alpha val="40390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13"/>
          <p:cNvCxnSpPr>
            <a:stCxn id="239" idx="2"/>
            <a:endCxn id="238" idx="0"/>
          </p:cNvCxnSpPr>
          <p:nvPr/>
        </p:nvCxnSpPr>
        <p:spPr>
          <a:xfrm flipH="1">
            <a:off x="6095900" y="3415813"/>
            <a:ext cx="3443100" cy="791700"/>
          </a:xfrm>
          <a:prstGeom prst="straightConnector1">
            <a:avLst/>
          </a:prstGeom>
          <a:noFill/>
          <a:ln w="50800" cap="flat" cmpd="sng">
            <a:solidFill>
              <a:srgbClr val="AEABAB">
                <a:alpha val="40390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82a08fd7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61" y="783225"/>
            <a:ext cx="10497276" cy="58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82a08fd75d_0_0"/>
          <p:cNvSpPr txBox="1"/>
          <p:nvPr/>
        </p:nvSpPr>
        <p:spPr>
          <a:xfrm>
            <a:off x="847343" y="256193"/>
            <a:ext cx="269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82a08fd75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13" y="717900"/>
            <a:ext cx="8852025" cy="59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82a08fd75d_0_9"/>
          <p:cNvSpPr txBox="1"/>
          <p:nvPr/>
        </p:nvSpPr>
        <p:spPr>
          <a:xfrm>
            <a:off x="1360518" y="256193"/>
            <a:ext cx="269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82a08fd75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50" y="849449"/>
            <a:ext cx="10603701" cy="58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82a08fd75d_0_5"/>
          <p:cNvSpPr txBox="1"/>
          <p:nvPr/>
        </p:nvSpPr>
        <p:spPr>
          <a:xfrm>
            <a:off x="847343" y="256193"/>
            <a:ext cx="269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4b0db1eb_0_5"/>
          <p:cNvSpPr/>
          <p:nvPr/>
        </p:nvSpPr>
        <p:spPr>
          <a:xfrm>
            <a:off x="3085735" y="2819575"/>
            <a:ext cx="6020516" cy="1218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599054" y="1960572"/>
            <a:ext cx="406790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Overview</a:t>
            </a:r>
            <a:endParaRPr sz="6400" b="1" i="0" u="none" strike="noStrike" cap="non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 rot="-2569232">
            <a:off x="1267327" y="3191576"/>
            <a:ext cx="1070835" cy="2526109"/>
            <a:chOff x="3016432" y="4273159"/>
            <a:chExt cx="624482" cy="1232924"/>
          </a:xfrm>
        </p:grpSpPr>
        <p:cxnSp>
          <p:nvCxnSpPr>
            <p:cNvPr id="79" name="Google Shape;79;p2"/>
            <p:cNvCxnSpPr/>
            <p:nvPr/>
          </p:nvCxnSpPr>
          <p:spPr>
            <a:xfrm rot="10800000" flipH="1">
              <a:off x="3045450" y="4338681"/>
              <a:ext cx="546312" cy="112782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0" name="Google Shape;80;p2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" name="Google Shape;83;p2"/>
          <p:cNvSpPr txBox="1"/>
          <p:nvPr/>
        </p:nvSpPr>
        <p:spPr>
          <a:xfrm>
            <a:off x="1636295" y="3356394"/>
            <a:ext cx="9674277" cy="2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Part 1 – Background</a:t>
            </a:r>
            <a:endParaRPr sz="2600" b="0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  Part 2 – Course curriculum design</a:t>
            </a:r>
            <a:endParaRPr sz="2600" b="0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    Part 3 – Data Science program curriculum design</a:t>
            </a:r>
            <a:endParaRPr sz="2600" b="0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      Part 4 – Visualizations of course curriculum</a:t>
            </a:r>
            <a:endParaRPr sz="2600" b="0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        Part 5 – Data Science education EdTech effort</a:t>
            </a:r>
            <a:endParaRPr sz="2600" b="0" i="0" u="none" strike="noStrike" cap="non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4497922" y="2663622"/>
            <a:ext cx="319615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Part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  <a:endParaRPr sz="4000" b="1" i="0" u="none" strike="noStrike" cap="non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24" y="1672469"/>
            <a:ext cx="4999199" cy="394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5912900" y="1455636"/>
            <a:ext cx="5728676" cy="4380389"/>
            <a:chOff x="5912900" y="396000"/>
            <a:chExt cx="5728676" cy="4380389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12900" y="854400"/>
              <a:ext cx="5728676" cy="3921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 txBox="1"/>
            <p:nvPr/>
          </p:nvSpPr>
          <p:spPr>
            <a:xfrm>
              <a:off x="5980963" y="396000"/>
              <a:ext cx="5660613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Programming Language using in Data Science</a:t>
              </a:r>
              <a:endParaRPr sz="1800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542015" y="328386"/>
            <a:ext cx="6741770" cy="91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Most important skills for each role and Most Demanded Programming Language for Data Science</a:t>
            </a:r>
            <a:endParaRPr sz="2400" b="0" i="0" u="none" strike="noStrike" cap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2978877" y="2663622"/>
            <a:ext cx="623424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Course curriculum design</a:t>
            </a:r>
            <a:endParaRPr sz="4000" b="0" i="0" u="none" strike="noStrike" cap="non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6"/>
          <p:cNvGrpSpPr/>
          <p:nvPr/>
        </p:nvGrpSpPr>
        <p:grpSpPr>
          <a:xfrm>
            <a:off x="1529838" y="169800"/>
            <a:ext cx="9132324" cy="6425100"/>
            <a:chOff x="1529831" y="173818"/>
            <a:chExt cx="9132324" cy="6425100"/>
          </a:xfrm>
        </p:grpSpPr>
        <p:pic>
          <p:nvPicPr>
            <p:cNvPr id="110" name="Google Shape;11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9831" y="728818"/>
              <a:ext cx="9132324" cy="587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6"/>
            <p:cNvSpPr txBox="1"/>
            <p:nvPr/>
          </p:nvSpPr>
          <p:spPr>
            <a:xfrm>
              <a:off x="4750343" y="173818"/>
              <a:ext cx="269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Course Curriculum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390428" y="2459504"/>
            <a:ext cx="5411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3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Science program curriculum design</a:t>
            </a:r>
            <a:endParaRPr sz="4000" b="0" i="0" u="none" strike="noStrike" cap="non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8"/>
          <p:cNvGrpSpPr/>
          <p:nvPr/>
        </p:nvGrpSpPr>
        <p:grpSpPr>
          <a:xfrm>
            <a:off x="417440" y="88606"/>
            <a:ext cx="11148395" cy="6529010"/>
            <a:chOff x="417440" y="88606"/>
            <a:chExt cx="11148395" cy="6529010"/>
          </a:xfrm>
        </p:grpSpPr>
        <p:grpSp>
          <p:nvGrpSpPr>
            <p:cNvPr id="123" name="Google Shape;123;p8"/>
            <p:cNvGrpSpPr/>
            <p:nvPr/>
          </p:nvGrpSpPr>
          <p:grpSpPr>
            <a:xfrm>
              <a:off x="417440" y="539646"/>
              <a:ext cx="11148395" cy="6077970"/>
              <a:chOff x="417440" y="520715"/>
              <a:chExt cx="11148395" cy="6096901"/>
            </a:xfrm>
          </p:grpSpPr>
          <p:cxnSp>
            <p:nvCxnSpPr>
              <p:cNvPr id="124" name="Google Shape;124;p8"/>
              <p:cNvCxnSpPr/>
              <p:nvPr/>
            </p:nvCxnSpPr>
            <p:spPr>
              <a:xfrm rot="-10425715" flipH="1">
                <a:off x="6948860" y="2377412"/>
                <a:ext cx="107568" cy="360143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 rot="10800000" flipH="1">
                <a:off x="6929611" y="2610936"/>
                <a:ext cx="486556" cy="119346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 rot="10800000">
                <a:off x="7099117" y="2338184"/>
                <a:ext cx="317051" cy="272467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" name="Google Shape;127;p8"/>
              <p:cNvSpPr/>
              <p:nvPr/>
            </p:nvSpPr>
            <p:spPr>
              <a:xfrm rot="-10425715">
                <a:off x="7067143" y="2330382"/>
                <a:ext cx="50405" cy="50405"/>
              </a:xfrm>
              <a:prstGeom prst="ellipse">
                <a:avLst/>
              </a:prstGeom>
              <a:solidFill>
                <a:schemeClr val="dk2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8"/>
              <p:cNvCxnSpPr/>
              <p:nvPr/>
            </p:nvCxnSpPr>
            <p:spPr>
              <a:xfrm rot="7715704" flipH="1">
                <a:off x="7368667" y="1878721"/>
                <a:ext cx="46728" cy="156449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8"/>
              <p:cNvCxnSpPr/>
              <p:nvPr/>
            </p:nvCxnSpPr>
            <p:spPr>
              <a:xfrm rot="10800000" flipH="1">
                <a:off x="7438600" y="1826613"/>
                <a:ext cx="60177" cy="197392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8"/>
              <p:cNvCxnSpPr/>
              <p:nvPr/>
            </p:nvCxnSpPr>
            <p:spPr>
              <a:xfrm flipH="1">
                <a:off x="7333986" y="1826612"/>
                <a:ext cx="164791" cy="43946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1" name="Google Shape;131;p8"/>
              <p:cNvSpPr/>
              <p:nvPr/>
            </p:nvSpPr>
            <p:spPr>
              <a:xfrm rot="7715704">
                <a:off x="7327849" y="1866141"/>
                <a:ext cx="21897" cy="21896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8"/>
              <p:cNvSpPr txBox="1"/>
              <p:nvPr/>
            </p:nvSpPr>
            <p:spPr>
              <a:xfrm>
                <a:off x="5550148" y="4263518"/>
                <a:ext cx="588869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>
                    <a:solidFill>
                      <a:srgbClr val="778D9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MIE 1624 assignment 1</a:t>
                </a:r>
                <a:endParaRPr/>
              </a:p>
            </p:txBody>
          </p:sp>
          <p:pic>
            <p:nvPicPr>
              <p:cNvPr id="133" name="Google Shape;133;p8" descr="图片包含 游戏机, 截图&#10;&#10;描述已自动生成"/>
              <p:cNvPicPr preferRelativeResize="0"/>
              <p:nvPr/>
            </p:nvPicPr>
            <p:blipFill rotWithShape="1">
              <a:blip r:embed="rId3">
                <a:alphaModFix/>
              </a:blip>
              <a:srcRect t="2975" r="64875" b="7507"/>
              <a:stretch/>
            </p:blipFill>
            <p:spPr>
              <a:xfrm>
                <a:off x="4325559" y="1452960"/>
                <a:ext cx="7240276" cy="51646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134;p8"/>
              <p:cNvSpPr/>
              <p:nvPr/>
            </p:nvSpPr>
            <p:spPr>
              <a:xfrm>
                <a:off x="4731323" y="6024661"/>
                <a:ext cx="3093353" cy="592955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4733648" y="1424455"/>
                <a:ext cx="3091027" cy="701373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31323" y="2766693"/>
                <a:ext cx="3091027" cy="566769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37324" y="4086110"/>
                <a:ext cx="3091027" cy="580128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4731323" y="5346859"/>
                <a:ext cx="3091027" cy="614676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731322" y="3728950"/>
                <a:ext cx="3091027" cy="275335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907097" y="1727233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07987" y="3053296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907097" y="4331591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907097" y="5654197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3907097" y="6298278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423792" y="1434558"/>
                <a:ext cx="3280423" cy="7013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Natural Language Processing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423792" y="2689540"/>
                <a:ext cx="3280423" cy="7013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Artificial Intelligence: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Principles and Techniques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3794" y="3718032"/>
                <a:ext cx="3280421" cy="2749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Introduction to Data Engineering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23792" y="4118264"/>
                <a:ext cx="3280423" cy="580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learning and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Computer Vision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423792" y="5361178"/>
                <a:ext cx="3280423" cy="61467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Fundamental Statistics in Computer Science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423792" y="6026208"/>
                <a:ext cx="3286775" cy="5914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Introduction to Machine Learning and Data Analysis I &amp; II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" name="Google Shape;151;p8"/>
              <p:cNvCxnSpPr/>
              <p:nvPr/>
            </p:nvCxnSpPr>
            <p:spPr>
              <a:xfrm rot="10800000">
                <a:off x="3907097" y="626166"/>
                <a:ext cx="765873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" name="Google Shape;152;p8"/>
              <p:cNvSpPr/>
              <p:nvPr/>
            </p:nvSpPr>
            <p:spPr>
              <a:xfrm>
                <a:off x="417440" y="520715"/>
                <a:ext cx="3280423" cy="3506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Introduction to SQL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731321" y="3436725"/>
                <a:ext cx="3091027" cy="232314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423792" y="3453579"/>
                <a:ext cx="3274068" cy="193111"/>
              </a:xfrm>
              <a:prstGeom prst="rect">
                <a:avLst/>
              </a:prstGeom>
              <a:solidFill>
                <a:srgbClr val="FFC000"/>
              </a:solidFill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 Management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4731320" y="5011613"/>
                <a:ext cx="3091027" cy="263286"/>
              </a:xfrm>
              <a:prstGeom prst="rect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420617" y="4764966"/>
                <a:ext cx="3274068" cy="509933"/>
              </a:xfrm>
              <a:prstGeom prst="rect">
                <a:avLst/>
              </a:prstGeom>
              <a:solidFill>
                <a:srgbClr val="FFC000"/>
              </a:solidFill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Communication and Business Organization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3907097" y="3515985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907097" y="3820898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3907097" y="5062189"/>
                <a:ext cx="705678" cy="45719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8"/>
            <p:cNvSpPr/>
            <p:nvPr/>
          </p:nvSpPr>
          <p:spPr>
            <a:xfrm>
              <a:off x="4635917" y="88606"/>
              <a:ext cx="292016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D5193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2D5193"/>
                  </a:solidFill>
                  <a:latin typeface="Calibri"/>
                  <a:ea typeface="Calibri"/>
                  <a:cs typeface="Calibri"/>
                  <a:sym typeface="Calibri"/>
                </a:rPr>
                <a:t>Program Curriculum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724b0db1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88" y="152400"/>
            <a:ext cx="772321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优品PPT</dc:creator>
  <cp:lastModifiedBy>Da Lionel</cp:lastModifiedBy>
  <cp:revision>1</cp:revision>
  <dcterms:created xsi:type="dcterms:W3CDTF">2018-09-11T09:25:09Z</dcterms:created>
  <dcterms:modified xsi:type="dcterms:W3CDTF">2020-03-31T00:55:17Z</dcterms:modified>
</cp:coreProperties>
</file>