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8"/>
  </p:notesMasterIdLst>
  <p:sldIdLst>
    <p:sldId id="286" r:id="rId2"/>
    <p:sldId id="287" r:id="rId3"/>
    <p:sldId id="285" r:id="rId4"/>
    <p:sldId id="263" r:id="rId5"/>
    <p:sldId id="260" r:id="rId6"/>
    <p:sldId id="261" r:id="rId7"/>
    <p:sldId id="262" r:id="rId8"/>
    <p:sldId id="264" r:id="rId9"/>
    <p:sldId id="265" r:id="rId10"/>
    <p:sldId id="275" r:id="rId11"/>
    <p:sldId id="283" r:id="rId12"/>
    <p:sldId id="284" r:id="rId13"/>
    <p:sldId id="266" r:id="rId14"/>
    <p:sldId id="267" r:id="rId15"/>
    <p:sldId id="270" r:id="rId16"/>
    <p:sldId id="273" r:id="rId17"/>
    <p:sldId id="271" r:id="rId18"/>
    <p:sldId id="272" r:id="rId19"/>
    <p:sldId id="274" r:id="rId20"/>
    <p:sldId id="288" r:id="rId21"/>
    <p:sldId id="289" r:id="rId22"/>
    <p:sldId id="278" r:id="rId23"/>
    <p:sldId id="281" r:id="rId24"/>
    <p:sldId id="279" r:id="rId25"/>
    <p:sldId id="290" r:id="rId26"/>
    <p:sldId id="296" r:id="rId27"/>
    <p:sldId id="299" r:id="rId28"/>
    <p:sldId id="298" r:id="rId29"/>
    <p:sldId id="300" r:id="rId30"/>
    <p:sldId id="301" r:id="rId31"/>
    <p:sldId id="291" r:id="rId32"/>
    <p:sldId id="297" r:id="rId33"/>
    <p:sldId id="302" r:id="rId34"/>
    <p:sldId id="308" r:id="rId35"/>
    <p:sldId id="303" r:id="rId36"/>
    <p:sldId id="304" r:id="rId37"/>
    <p:sldId id="305" r:id="rId38"/>
    <p:sldId id="306" r:id="rId39"/>
    <p:sldId id="307" r:id="rId40"/>
    <p:sldId id="309" r:id="rId41"/>
    <p:sldId id="310" r:id="rId42"/>
    <p:sldId id="295" r:id="rId43"/>
    <p:sldId id="311" r:id="rId44"/>
    <p:sldId id="294" r:id="rId45"/>
    <p:sldId id="292" r:id="rId46"/>
    <p:sldId id="31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CC95-1E79-4696-B77F-481D2CD088D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04441-D28D-4129-B608-416EF1495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04441-D28D-4129-B608-416EF14957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9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04441-D28D-4129-B608-416EF14957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04441-D28D-4129-B608-416EF149573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54" y="1107477"/>
            <a:ext cx="774785" cy="61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870" y="3316670"/>
            <a:ext cx="736769" cy="58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53" y="1107478"/>
            <a:ext cx="975723" cy="7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82" y="2913427"/>
            <a:ext cx="1013737" cy="8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469" y="1555364"/>
            <a:ext cx="1484401" cy="117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180" y="2150146"/>
            <a:ext cx="883400" cy="7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68" y="3564375"/>
            <a:ext cx="1051753" cy="83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4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내용 슬라이드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980728"/>
            <a:ext cx="10972800" cy="76408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3840" y="186228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3840" y="250204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7609" y="186228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67609" y="250204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94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내용 슬라이드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7" y="92142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0973" y="921426"/>
            <a:ext cx="6815667" cy="54005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847" y="2083475"/>
            <a:ext cx="4011084" cy="4238546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929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내용 슬라이드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endParaRPr lang="ko-KR" altLang="en-US" sz="2600" b="1" dirty="0">
              <a:solidFill>
                <a:schemeClr val="bg1"/>
              </a:solidFill>
            </a:endParaRP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5009728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908721"/>
            <a:ext cx="7315200" cy="4027982"/>
          </a:xfrm>
        </p:spPr>
        <p:txBody>
          <a:bodyPr/>
          <a:lstStyle>
            <a:lvl1pPr marL="0" indent="0">
              <a:buNone/>
              <a:defRPr sz="3200"/>
            </a:lvl1pPr>
            <a:lvl2pPr marL="456919" indent="0">
              <a:buNone/>
              <a:defRPr sz="2800"/>
            </a:lvl2pPr>
            <a:lvl3pPr marL="913835" indent="0">
              <a:buNone/>
              <a:defRPr sz="2400"/>
            </a:lvl3pPr>
            <a:lvl4pPr marL="1370751" indent="0">
              <a:buNone/>
              <a:defRPr sz="2000"/>
            </a:lvl4pPr>
            <a:lvl5pPr marL="1827670" indent="0">
              <a:buNone/>
              <a:defRPr sz="2000"/>
            </a:lvl5pPr>
            <a:lvl6pPr marL="2284586" indent="0">
              <a:buNone/>
              <a:defRPr sz="2000"/>
            </a:lvl6pPr>
            <a:lvl7pPr marL="2741505" indent="0">
              <a:buNone/>
              <a:defRPr sz="2000"/>
            </a:lvl7pPr>
            <a:lvl8pPr marL="3198422" indent="0">
              <a:buNone/>
              <a:defRPr sz="2000"/>
            </a:lvl8pPr>
            <a:lvl9pPr marL="365534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576466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108223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땡큐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73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35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4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370505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20486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55" y="2456899"/>
            <a:ext cx="863487" cy="68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59" y="3008478"/>
            <a:ext cx="829092" cy="65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54" y="1850596"/>
            <a:ext cx="1278033" cy="10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374" y="2667162"/>
            <a:ext cx="919604" cy="7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44" y="3450603"/>
            <a:ext cx="1046321" cy="83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4"/>
          <p:cNvGrpSpPr>
            <a:grpSpLocks/>
          </p:cNvGrpSpPr>
          <p:nvPr/>
        </p:nvGrpSpPr>
        <p:grpSpPr bwMode="auto">
          <a:xfrm>
            <a:off x="11056977" y="3820722"/>
            <a:ext cx="796508" cy="633667"/>
            <a:chOff x="11708011" y="4291960"/>
            <a:chExt cx="2755592" cy="2755592"/>
          </a:xfrm>
        </p:grpSpPr>
        <p:pic>
          <p:nvPicPr>
            <p:cNvPr id="24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2782" y="4331494"/>
              <a:ext cx="2686050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8011" y="4291960"/>
              <a:ext cx="2755592" cy="275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그룹 6"/>
          <p:cNvGrpSpPr>
            <a:grpSpLocks/>
          </p:cNvGrpSpPr>
          <p:nvPr/>
        </p:nvGrpSpPr>
        <p:grpSpPr bwMode="auto">
          <a:xfrm>
            <a:off x="9844113" y="3359874"/>
            <a:ext cx="774785" cy="616385"/>
            <a:chOff x="12000254" y="1725220"/>
            <a:chExt cx="1091225" cy="1091225"/>
          </a:xfrm>
        </p:grpSpPr>
        <p:pic>
          <p:nvPicPr>
            <p:cNvPr id="27" name="그림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5815" y="1752625"/>
              <a:ext cx="1040103" cy="103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그림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0254" y="1725220"/>
              <a:ext cx="1091225" cy="109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80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204" y="3781839"/>
            <a:ext cx="774785" cy="61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799" y="3380037"/>
            <a:ext cx="738580" cy="5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83" y="2410815"/>
            <a:ext cx="973912" cy="7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8" y="2971033"/>
            <a:ext cx="1013737" cy="8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9" y="1759866"/>
            <a:ext cx="1424663" cy="11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721" y="2731967"/>
            <a:ext cx="885209" cy="7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11" y="3486607"/>
            <a:ext cx="1053563" cy="83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0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14" y="4138995"/>
            <a:ext cx="2673732" cy="29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17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내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4" y="980728"/>
            <a:ext cx="11450073" cy="54835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67" y="108497"/>
            <a:ext cx="10821061" cy="5715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91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내용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>
                <a:solidFill>
                  <a:schemeClr val="bg1"/>
                </a:solidFill>
              </a:rPr>
              <a:t>마스터 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05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963087" y="370505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20486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604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내용 슬라이드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295467" y="108497"/>
            <a:ext cx="10821061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600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3" y="6630460"/>
            <a:ext cx="1316048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7733370" y="6515247"/>
            <a:ext cx="274252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sz="1200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sz="1200" b="1">
                <a:solidFill>
                  <a:srgbClr val="7F7F7F"/>
                </a:solidFill>
              </a:rPr>
              <a:t>  </a:t>
            </a:r>
            <a:r>
              <a:rPr lang="en-US" altLang="ko-KR" sz="1200" b="1">
                <a:solidFill>
                  <a:srgbClr val="7F7F7F"/>
                </a:solidFill>
              </a:rPr>
              <a:t>|</a:t>
            </a:r>
            <a:endParaRPr lang="ko-KR" altLang="en-US" sz="1200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840" y="908720"/>
            <a:ext cx="10972800" cy="8640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87563" y="1916833"/>
            <a:ext cx="5286668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4410" y="1916833"/>
            <a:ext cx="5288441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447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384" tIns="45691" rIns="91384" bIns="4569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A7B0A62-ABF8-4305-B7D7-975FC42E67D5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9409639-44C0-4810-BAC7-277D657DB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xStyles>
    <p:titleStyle>
      <a:lvl1pPr algn="ctr" defTabSz="9138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685" indent="-342685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491" indent="-285575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2295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599211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6128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3046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64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80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99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9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1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86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0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2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7"/>
          <p:cNvSpPr/>
          <p:nvPr/>
        </p:nvSpPr>
        <p:spPr>
          <a:xfrm>
            <a:off x="0" y="0"/>
            <a:ext cx="12192000" cy="5087816"/>
          </a:xfrm>
          <a:prstGeom prst="rect">
            <a:avLst/>
          </a:prstGeom>
          <a:solidFill>
            <a:srgbClr val="B81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endParaRPr 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297895" y="4473061"/>
            <a:ext cx="489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간이 프로젝트 </a:t>
            </a:r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ko-KR" altLang="en-US" sz="3200" b="1" dirty="0" err="1">
                <a:solidFill>
                  <a:schemeClr val="bg1"/>
                </a:solidFill>
              </a:rPr>
              <a:t>채팅서버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11569" y="5087816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rgbClr val="B8151A"/>
                </a:solidFill>
              </a:rPr>
              <a:t>2021.06.24</a:t>
            </a:r>
            <a:endParaRPr lang="ko-KR" altLang="en-US" sz="1600" b="1" i="1" dirty="0">
              <a:solidFill>
                <a:srgbClr val="B8151A"/>
              </a:solidFill>
            </a:endParaRPr>
          </a:p>
        </p:txBody>
      </p:sp>
      <p:pic>
        <p:nvPicPr>
          <p:cNvPr id="5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" y="171382"/>
            <a:ext cx="1591205" cy="23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57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가입자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[ ID, PW ]</a:t>
            </a:r>
            <a:r>
              <a:rPr lang="ko-KR" altLang="en-US" dirty="0"/>
              <a:t> 를 </a:t>
            </a:r>
            <a:r>
              <a:rPr lang="en-US" altLang="ko-KR" dirty="0"/>
              <a:t>server</a:t>
            </a:r>
            <a:r>
              <a:rPr lang="ko-KR" altLang="en-US" dirty="0"/>
              <a:t>로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을 수신한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삭제 요청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를 수신한 </a:t>
            </a:r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en-US" altLang="ko-KR" dirty="0"/>
              <a:t>ID</a:t>
            </a:r>
            <a:r>
              <a:rPr lang="ko-KR" altLang="en-US" dirty="0"/>
              <a:t>의 존재 여부 조회</a:t>
            </a:r>
            <a:r>
              <a:rPr lang="en-US" altLang="ko-KR" dirty="0"/>
              <a:t>, PW</a:t>
            </a:r>
            <a:r>
              <a:rPr lang="ko-KR" altLang="en-US" dirty="0"/>
              <a:t>일치 여부 조회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4-1. ID</a:t>
            </a:r>
            <a:r>
              <a:rPr lang="ko-KR" altLang="en-US" dirty="0"/>
              <a:t>가 존재하고 </a:t>
            </a:r>
            <a:r>
              <a:rPr lang="en-US" altLang="ko-KR" dirty="0"/>
              <a:t>PW</a:t>
            </a:r>
            <a:r>
              <a:rPr lang="ko-KR" altLang="en-US" dirty="0"/>
              <a:t>가 일치한다면</a:t>
            </a:r>
            <a:r>
              <a:rPr lang="en-US" altLang="ko-KR" dirty="0"/>
              <a:t>, </a:t>
            </a:r>
            <a:r>
              <a:rPr lang="ko-KR" altLang="en-US" dirty="0"/>
              <a:t>성공 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전달</a:t>
            </a:r>
            <a:br>
              <a:rPr lang="en-US" altLang="ko-KR" dirty="0"/>
            </a:br>
            <a:r>
              <a:rPr lang="en-US" altLang="ko-KR" dirty="0"/>
              <a:t>4-2. ID</a:t>
            </a:r>
            <a:r>
              <a:rPr lang="ko-KR" altLang="en-US" dirty="0"/>
              <a:t>가 존재하지 않거나 </a:t>
            </a:r>
            <a:r>
              <a:rPr lang="en-US" altLang="ko-KR" dirty="0"/>
              <a:t>PW</a:t>
            </a:r>
            <a:r>
              <a:rPr lang="ko-KR" altLang="en-US" dirty="0"/>
              <a:t>가 일치하지 않는다면</a:t>
            </a:r>
            <a:r>
              <a:rPr lang="en-US" altLang="ko-KR" dirty="0"/>
              <a:t>, </a:t>
            </a:r>
            <a:r>
              <a:rPr lang="ko-KR" altLang="en-US" dirty="0"/>
              <a:t>실패 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전달</a:t>
            </a:r>
            <a:r>
              <a:rPr lang="en-US" altLang="ko-KR" dirty="0"/>
              <a:t>	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을 수신한 </a:t>
            </a:r>
            <a:r>
              <a:rPr lang="en-US" altLang="ko-KR" dirty="0"/>
              <a:t>server</a:t>
            </a:r>
            <a:r>
              <a:rPr lang="ko-KR" altLang="en-US" dirty="0"/>
              <a:t>는 결과를 다시 </a:t>
            </a:r>
            <a:r>
              <a:rPr lang="en-US" altLang="ko-KR" dirty="0"/>
              <a:t>client</a:t>
            </a:r>
            <a:r>
              <a:rPr lang="ko-KR" altLang="en-US" dirty="0"/>
              <a:t>에게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6-1.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화면을 가입자 삭제 성공 페이지로 전환</a:t>
            </a:r>
            <a:br>
              <a:rPr lang="en-US" altLang="ko-KR" dirty="0"/>
            </a:br>
            <a:r>
              <a:rPr lang="en-US" altLang="ko-KR" dirty="0"/>
              <a:t>6-1.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화면을 가입자 삭제 실패 페이지로 전환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8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9018" y="576353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185" y="145310"/>
            <a:ext cx="491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</a:p>
        </p:txBody>
      </p:sp>
      <p:cxnSp>
        <p:nvCxnSpPr>
          <p:cNvPr id="3" name="꺾인 연결선 2"/>
          <p:cNvCxnSpPr>
            <a:stCxn id="6" idx="0"/>
            <a:endCxn id="6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4124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6" y="914400"/>
            <a:ext cx="42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조회 </a:t>
            </a:r>
            <a:r>
              <a:rPr lang="en-US" altLang="ko-KR" dirty="0"/>
              <a:t>- </a:t>
            </a:r>
            <a:r>
              <a:rPr lang="ko-KR" altLang="en-US" dirty="0"/>
              <a:t>접속중인 가입자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get_user_login_list</a:t>
            </a:r>
            <a:r>
              <a:rPr lang="en-US" altLang="ko-KR" dirty="0"/>
              <a:t> ) ] </a:t>
            </a:r>
            <a:r>
              <a:rPr lang="ko-KR" altLang="en-US" dirty="0"/>
              <a:t>를 </a:t>
            </a:r>
            <a:r>
              <a:rPr lang="en-US" altLang="ko-KR" dirty="0"/>
              <a:t>DB</a:t>
            </a:r>
            <a:r>
              <a:rPr lang="ko-KR" altLang="en-US" dirty="0"/>
              <a:t>로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 상태인 가입자들의 </a:t>
            </a:r>
            <a:r>
              <a:rPr lang="en-US" altLang="ko-KR" dirty="0"/>
              <a:t>id</a:t>
            </a:r>
            <a:r>
              <a:rPr lang="ko-KR" altLang="en-US" dirty="0"/>
              <a:t> 리스트를 작성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에서 작성한 리스트를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화면을 접속중인 가입자 리스트 페이지로 전환</a:t>
            </a:r>
            <a:endParaRPr lang="en-US" altLang="ko-KR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803816" y="1833267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>
            <a:off x="6803816" y="2187802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0"/>
            <a:endCxn id="44" idx="3"/>
          </p:cNvCxnSpPr>
          <p:nvPr/>
        </p:nvCxnSpPr>
        <p:spPr>
          <a:xfrm rot="16200000" flipH="1">
            <a:off x="8938881" y="1611962"/>
            <a:ext cx="395654" cy="492369"/>
          </a:xfrm>
          <a:prstGeom prst="bentConnector4">
            <a:avLst>
              <a:gd name="adj1" fmla="val -57778"/>
              <a:gd name="adj2" fmla="val 1464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08031" y="1475653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93366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08627" y="2209811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184" y="145310"/>
            <a:ext cx="526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</a:p>
        </p:txBody>
      </p:sp>
      <p:cxnSp>
        <p:nvCxnSpPr>
          <p:cNvPr id="58" name="꺾인 연결선 57"/>
          <p:cNvCxnSpPr>
            <a:stCxn id="43" idx="0"/>
            <a:endCxn id="43" idx="1"/>
          </p:cNvCxnSpPr>
          <p:nvPr/>
        </p:nvCxnSpPr>
        <p:spPr>
          <a:xfrm rot="16200000" flipH="1" flipV="1">
            <a:off x="5867435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65262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80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조회 </a:t>
            </a:r>
            <a:r>
              <a:rPr lang="en-US" altLang="ko-KR" dirty="0"/>
              <a:t>- </a:t>
            </a:r>
            <a:r>
              <a:rPr lang="ko-KR" altLang="en-US" dirty="0"/>
              <a:t>전체 가입자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 ( </a:t>
            </a:r>
            <a:r>
              <a:rPr lang="en-US" altLang="ko-KR" dirty="0" err="1"/>
              <a:t>get_all_user_list</a:t>
            </a:r>
            <a:r>
              <a:rPr lang="en-US" altLang="ko-KR" dirty="0"/>
              <a:t> ) ] </a:t>
            </a:r>
            <a:r>
              <a:rPr lang="ko-KR" altLang="en-US" dirty="0"/>
              <a:t>명령어 </a:t>
            </a:r>
            <a:r>
              <a:rPr lang="ko-KR" altLang="en-US" dirty="0" err="1"/>
              <a:t>입력시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DB</a:t>
            </a:r>
            <a:r>
              <a:rPr lang="ko-KR" altLang="en-US" dirty="0"/>
              <a:t>화면을 전체 가입자 리스트 페이지로 전환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240000" y="1080000"/>
            <a:ext cx="6142893" cy="1371627"/>
            <a:chOff x="2569792" y="4651337"/>
            <a:chExt cx="6142893" cy="137162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2" name="꺾인 연결선 11"/>
            <p:cNvCxnSpPr>
              <a:stCxn id="7" idx="0"/>
              <a:endCxn id="7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4185" y="145310"/>
            <a:ext cx="50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</a:p>
        </p:txBody>
      </p:sp>
    </p:spTree>
    <p:extLst>
      <p:ext uri="{BB962C8B-B14F-4D97-AF65-F5344CB8AC3E}">
        <p14:creationId xmlns:p14="http://schemas.microsoft.com/office/powerpoint/2010/main" val="98716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66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</a:t>
            </a:r>
            <a:r>
              <a:rPr lang="en-US" altLang="ko-KR" dirty="0"/>
              <a:t> server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en-US" altLang="ko-KR" dirty="0" err="1"/>
              <a:t>log_in</a:t>
            </a:r>
            <a:r>
              <a:rPr lang="en-US" altLang="ko-KR" dirty="0"/>
              <a:t>), ID, PW ]</a:t>
            </a:r>
            <a:r>
              <a:rPr lang="ko-KR" altLang="en-US" dirty="0"/>
              <a:t>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을 수신한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en-US" altLang="ko-KR" dirty="0" err="1"/>
              <a:t>log_in</a:t>
            </a:r>
            <a:r>
              <a:rPr lang="en-US" altLang="ko-KR" dirty="0"/>
              <a:t>), ID, PW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3-1. </a:t>
            </a:r>
            <a:r>
              <a:rPr lang="ko-KR" altLang="en-US" dirty="0"/>
              <a:t>가입자 </a:t>
            </a:r>
            <a:r>
              <a:rPr lang="en-US" altLang="ko-KR" dirty="0"/>
              <a:t>ID</a:t>
            </a:r>
            <a:r>
              <a:rPr lang="ko-KR" altLang="en-US" dirty="0"/>
              <a:t>가 존재하고 </a:t>
            </a:r>
            <a:r>
              <a:rPr lang="en-US" altLang="ko-KR" dirty="0"/>
              <a:t>PW</a:t>
            </a:r>
            <a:r>
              <a:rPr lang="ko-KR" altLang="en-US" dirty="0"/>
              <a:t>가 일치하고 가입자가 로그아웃 상태라면</a:t>
            </a:r>
            <a:r>
              <a:rPr lang="en-US" altLang="ko-KR" dirty="0"/>
              <a:t>, </a:t>
            </a:r>
            <a:r>
              <a:rPr lang="ko-KR" altLang="en-US" dirty="0"/>
              <a:t>가입자의 상태를 로그인 상태로 변경</a:t>
            </a:r>
            <a:r>
              <a:rPr lang="en-US" altLang="ko-KR" dirty="0"/>
              <a:t>, </a:t>
            </a:r>
            <a:r>
              <a:rPr lang="ko-KR" altLang="en-US" dirty="0"/>
              <a:t>로그인 성공 통계 누적</a:t>
            </a:r>
            <a:br>
              <a:rPr lang="en-US" altLang="ko-KR" dirty="0"/>
            </a:br>
            <a:r>
              <a:rPr lang="en-US" altLang="ko-KR" dirty="0"/>
              <a:t>3-2. </a:t>
            </a:r>
            <a:r>
              <a:rPr lang="ko-KR" altLang="en-US" dirty="0"/>
              <a:t>가입자 </a:t>
            </a:r>
            <a:r>
              <a:rPr lang="en-US" altLang="ko-KR" dirty="0"/>
              <a:t>ID</a:t>
            </a:r>
            <a:r>
              <a:rPr lang="ko-KR" altLang="en-US" dirty="0"/>
              <a:t>가 없거나 </a:t>
            </a:r>
            <a:r>
              <a:rPr lang="en-US" altLang="ko-KR" dirty="0"/>
              <a:t>PW</a:t>
            </a:r>
            <a:r>
              <a:rPr lang="ko-KR" altLang="en-US" dirty="0"/>
              <a:t>가 일치하지 않거나</a:t>
            </a:r>
            <a:r>
              <a:rPr lang="en-US" altLang="ko-KR" dirty="0"/>
              <a:t> </a:t>
            </a:r>
            <a:r>
              <a:rPr lang="ko-KR" altLang="en-US" dirty="0"/>
              <a:t>로그인 상태라면</a:t>
            </a:r>
            <a:r>
              <a:rPr lang="en-US" altLang="ko-KR" dirty="0"/>
              <a:t>, </a:t>
            </a:r>
            <a:r>
              <a:rPr lang="ko-KR" altLang="en-US" dirty="0"/>
              <a:t>로그인 실패 통계 누적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 결과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 결과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6-1.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화면을 </a:t>
            </a:r>
            <a:r>
              <a:rPr lang="ko-KR" altLang="en-US" dirty="0" err="1"/>
              <a:t>채팅방</a:t>
            </a:r>
            <a:r>
              <a:rPr lang="ko-KR" altLang="en-US" dirty="0"/>
              <a:t> 리스트 페이지로 전환</a:t>
            </a:r>
            <a:br>
              <a:rPr lang="en-US" altLang="ko-KR" dirty="0"/>
            </a:br>
            <a:r>
              <a:rPr lang="en-US" altLang="ko-KR" dirty="0"/>
              <a:t>6-2.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화면을 로그인 실패 페이지로 전환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기능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752492" cy="1497528"/>
            <a:chOff x="2569792" y="4651337"/>
            <a:chExt cx="6752492" cy="149752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133608" y="575752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0"/>
              <a:endCxn id="9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37823" y="5046990"/>
              <a:ext cx="89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3158" y="4651337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2919" y="5779533"/>
              <a:ext cx="69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4501" y="5772900"/>
              <a:ext cx="965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</p:grpSp>
      <p:cxnSp>
        <p:nvCxnSpPr>
          <p:cNvPr id="30" name="꺾인 연결선 29"/>
          <p:cNvCxnSpPr>
            <a:stCxn id="7" idx="0"/>
            <a:endCxn id="7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8751" y="1080000"/>
            <a:ext cx="139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255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로그아웃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 (</a:t>
            </a:r>
            <a:r>
              <a:rPr lang="en-US" altLang="ko-KR" dirty="0" err="1"/>
              <a:t>log_out</a:t>
            </a:r>
            <a:r>
              <a:rPr lang="en-US" altLang="ko-KR" dirty="0"/>
              <a:t>) ]</a:t>
            </a:r>
            <a:r>
              <a:rPr lang="ko-KR" altLang="en-US" dirty="0"/>
              <a:t>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 </a:t>
            </a:r>
            <a:r>
              <a:rPr lang="en-US" altLang="ko-KR" dirty="0" err="1"/>
              <a:t>log_out</a:t>
            </a:r>
            <a:r>
              <a:rPr lang="en-US" altLang="ko-KR" dirty="0"/>
              <a:t>), ID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3-1. </a:t>
            </a:r>
            <a:r>
              <a:rPr lang="ko-KR" altLang="en-US" dirty="0"/>
              <a:t>가입자 </a:t>
            </a:r>
            <a:r>
              <a:rPr lang="en-US" altLang="ko-KR" dirty="0"/>
              <a:t>ID</a:t>
            </a:r>
            <a:r>
              <a:rPr lang="ko-KR" altLang="en-US" dirty="0"/>
              <a:t>가 존재하고 로그인 상태라면 가입자의 상태를 로그아웃 상태로 수정</a:t>
            </a:r>
            <a:r>
              <a:rPr lang="en-US" altLang="ko-KR" dirty="0"/>
              <a:t>, </a:t>
            </a:r>
            <a:r>
              <a:rPr lang="ko-KR" altLang="en-US" dirty="0"/>
              <a:t>성공 통계 누적</a:t>
            </a:r>
            <a:br>
              <a:rPr lang="en-US" altLang="ko-KR" dirty="0"/>
            </a:br>
            <a:r>
              <a:rPr lang="en-US" altLang="ko-KR" dirty="0"/>
              <a:t>3-2. </a:t>
            </a:r>
            <a:r>
              <a:rPr lang="ko-KR" altLang="en-US" dirty="0"/>
              <a:t>가입자 </a:t>
            </a:r>
            <a:r>
              <a:rPr lang="en-US" altLang="ko-KR" dirty="0"/>
              <a:t>ID</a:t>
            </a:r>
            <a:r>
              <a:rPr lang="ko-KR" altLang="en-US" dirty="0"/>
              <a:t>가 존재하지 않거나</a:t>
            </a:r>
            <a:r>
              <a:rPr lang="en-US" altLang="ko-KR" dirty="0"/>
              <a:t> </a:t>
            </a:r>
            <a:r>
              <a:rPr lang="ko-KR" altLang="en-US" dirty="0"/>
              <a:t>로그아웃 상태라면 실패 통계 누적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server</a:t>
            </a:r>
            <a:r>
              <a:rPr lang="ko-KR" altLang="en-US" dirty="0"/>
              <a:t>에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client</a:t>
            </a:r>
            <a:r>
              <a:rPr lang="ko-KR" altLang="en-US" dirty="0"/>
              <a:t>에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6-1.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client </a:t>
            </a:r>
            <a:r>
              <a:rPr lang="ko-KR" altLang="en-US" dirty="0"/>
              <a:t>화면을 로그인 페이지로 전환</a:t>
            </a:r>
            <a:br>
              <a:rPr lang="en-US" altLang="ko-KR" dirty="0"/>
            </a:br>
            <a:r>
              <a:rPr lang="en-US" altLang="ko-KR" dirty="0"/>
              <a:t>6-2.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client </a:t>
            </a:r>
            <a:r>
              <a:rPr lang="ko-KR" altLang="en-US" dirty="0"/>
              <a:t>화면을 로그아웃 실패 페이지로 전환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기능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0"/>
              <a:endCxn id="9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9018" y="576353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</p:grpSp>
      <p:cxnSp>
        <p:nvCxnSpPr>
          <p:cNvPr id="3" name="꺾인 연결선 2"/>
          <p:cNvCxnSpPr>
            <a:stCxn id="7" idx="0"/>
            <a:endCxn id="7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702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채팅방</a:t>
            </a:r>
            <a:r>
              <a:rPr lang="ko-KR" altLang="en-US" dirty="0"/>
              <a:t> 생성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 </a:t>
            </a:r>
            <a:r>
              <a:rPr lang="en-US" altLang="ko-KR" sz="1600" dirty="0"/>
              <a:t>[ </a:t>
            </a:r>
            <a:r>
              <a:rPr lang="ko-KR" altLang="en-US" sz="1600" dirty="0"/>
              <a:t>가입자 </a:t>
            </a:r>
            <a:r>
              <a:rPr lang="en-US" altLang="ko-KR" sz="1600" dirty="0"/>
              <a:t>ID,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create_room</a:t>
            </a:r>
            <a:r>
              <a:rPr lang="en-US" altLang="ko-KR" sz="1600" dirty="0"/>
              <a:t>) ] </a:t>
            </a:r>
            <a:r>
              <a:rPr lang="ko-KR" altLang="en-US" sz="1600" dirty="0"/>
              <a:t>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DB</a:t>
            </a:r>
            <a:r>
              <a:rPr lang="ko-KR" altLang="en-US" sz="1600" dirty="0"/>
              <a:t>로 </a:t>
            </a:r>
            <a:r>
              <a:rPr lang="en-US" altLang="ko-KR" sz="1600" dirty="0"/>
              <a:t>[ </a:t>
            </a:r>
            <a:r>
              <a:rPr lang="ko-KR" altLang="en-US" sz="1600" dirty="0"/>
              <a:t>가입자 </a:t>
            </a:r>
            <a:r>
              <a:rPr lang="en-US" altLang="ko-KR" sz="1600" dirty="0"/>
              <a:t>ID,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create_room</a:t>
            </a:r>
            <a:r>
              <a:rPr lang="en-US" altLang="ko-KR" sz="1600" dirty="0"/>
              <a:t>) ] </a:t>
            </a:r>
            <a:r>
              <a:rPr lang="ko-KR" altLang="en-US" sz="1600" dirty="0"/>
              <a:t>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3-1. </a:t>
            </a:r>
            <a:r>
              <a:rPr lang="ko-KR" altLang="en-US" sz="1600" dirty="0"/>
              <a:t>가입자가 참가중인 방이 없다면 방을 생성 후 가입자의 </a:t>
            </a:r>
            <a:r>
              <a:rPr lang="en-US" altLang="ko-KR" sz="1600" dirty="0"/>
              <a:t>room id</a:t>
            </a:r>
            <a:r>
              <a:rPr lang="ko-KR" altLang="en-US" sz="1600" dirty="0"/>
              <a:t>에 생성한 </a:t>
            </a:r>
            <a:r>
              <a:rPr lang="en-US" altLang="ko-KR" sz="1600" dirty="0"/>
              <a:t>room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  <a:r>
              <a:rPr lang="ko-KR" altLang="en-US" sz="1600" dirty="0"/>
              <a:t>를 입력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 err="1"/>
              <a:t>채팅방</a:t>
            </a:r>
            <a:r>
              <a:rPr lang="ko-KR" altLang="en-US" sz="1600" dirty="0"/>
              <a:t> 생성 성공 통계 누적</a:t>
            </a:r>
            <a:br>
              <a:rPr lang="en-US" altLang="ko-KR" sz="1600" dirty="0"/>
            </a:br>
            <a:r>
              <a:rPr lang="en-US" altLang="ko-KR" sz="1600" dirty="0"/>
              <a:t>3-2. </a:t>
            </a:r>
            <a:r>
              <a:rPr lang="ko-KR" altLang="en-US" sz="1600" dirty="0"/>
              <a:t>가입자가 참가중인 방이 있다면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생성 실패 통계 누적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에 결과 전달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에 결과 전달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6-1. </a:t>
            </a:r>
            <a:r>
              <a:rPr lang="ko-KR" altLang="en-US" sz="1600" dirty="0"/>
              <a:t>성공이라면 </a:t>
            </a:r>
            <a:r>
              <a:rPr lang="en-US" altLang="ko-KR" sz="1600" dirty="0"/>
              <a:t>client </a:t>
            </a:r>
            <a:r>
              <a:rPr lang="ko-KR" altLang="en-US" sz="1600" dirty="0"/>
              <a:t>화면을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페이지로 전환</a:t>
            </a:r>
            <a:br>
              <a:rPr lang="en-US" altLang="ko-KR" sz="1600" dirty="0"/>
            </a:br>
            <a:r>
              <a:rPr lang="en-US" altLang="ko-KR" sz="1600" dirty="0"/>
              <a:t>6-2. </a:t>
            </a:r>
            <a:r>
              <a:rPr lang="ko-KR" altLang="en-US" sz="1600" dirty="0"/>
              <a:t>실패라면 </a:t>
            </a:r>
            <a:r>
              <a:rPr lang="en-US" altLang="ko-KR" sz="1600" dirty="0"/>
              <a:t>client</a:t>
            </a:r>
            <a:r>
              <a:rPr lang="ko-KR" altLang="en-US" sz="1600" dirty="0"/>
              <a:t>화면을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생성 실패 페이지로 전환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6" idx="0"/>
              <a:endCxn id="26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37823" y="5046990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31979" y="5764282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</p:grpSp>
      <p:cxnSp>
        <p:nvCxnSpPr>
          <p:cNvPr id="78" name="꺾인 연결선 77"/>
          <p:cNvCxnSpPr>
            <a:stCxn id="24" idx="0"/>
            <a:endCxn id="24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05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채팅방</a:t>
            </a:r>
            <a:r>
              <a:rPr lang="ko-KR" altLang="en-US" dirty="0"/>
              <a:t>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en-US" altLang="ko-KR" dirty="0" err="1"/>
              <a:t>room_list</a:t>
            </a:r>
            <a:r>
              <a:rPr lang="en-US" altLang="ko-KR" dirty="0"/>
              <a:t>) ]</a:t>
            </a:r>
            <a:r>
              <a:rPr lang="ko-KR" altLang="en-US" dirty="0"/>
              <a:t>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en-US" altLang="ko-KR" dirty="0" err="1"/>
              <a:t>room_list</a:t>
            </a:r>
            <a:r>
              <a:rPr lang="en-US" altLang="ko-KR" dirty="0"/>
              <a:t>) ]</a:t>
            </a:r>
            <a:r>
              <a:rPr lang="ko-KR" altLang="en-US" dirty="0"/>
              <a:t>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방이 존재하는지 확인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4-1.</a:t>
            </a:r>
            <a:r>
              <a:rPr lang="ko-KR" altLang="en-US" dirty="0"/>
              <a:t>방이 존재하면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리스트를 서버에 전달</a:t>
            </a:r>
            <a:br>
              <a:rPr lang="en-US" altLang="ko-KR" dirty="0"/>
            </a:br>
            <a:r>
              <a:rPr lang="en-US" altLang="ko-KR" dirty="0"/>
              <a:t>4-2.</a:t>
            </a:r>
            <a:r>
              <a:rPr lang="ko-KR" altLang="en-US" dirty="0"/>
              <a:t>방이 존재하지 않으면 실패 결과를 서버에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 결과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6-1. </a:t>
            </a:r>
            <a:r>
              <a:rPr lang="ko-KR" altLang="en-US" dirty="0"/>
              <a:t>성공이라면 </a:t>
            </a:r>
            <a:r>
              <a:rPr lang="en-US" altLang="ko-KR" dirty="0"/>
              <a:t>client</a:t>
            </a:r>
            <a:r>
              <a:rPr lang="ko-KR" altLang="en-US" dirty="0"/>
              <a:t> 화면을 </a:t>
            </a:r>
            <a:r>
              <a:rPr lang="ko-KR" altLang="en-US" dirty="0" err="1"/>
              <a:t>채팅방</a:t>
            </a:r>
            <a:r>
              <a:rPr lang="ko-KR" altLang="en-US" dirty="0"/>
              <a:t> 리스트 페이지로 전환</a:t>
            </a:r>
            <a:br>
              <a:rPr lang="en-US" altLang="ko-KR" dirty="0"/>
            </a:br>
            <a:r>
              <a:rPr lang="en-US" altLang="ko-KR" dirty="0"/>
              <a:t>6-2. </a:t>
            </a:r>
            <a:r>
              <a:rPr lang="ko-KR" altLang="en-US" dirty="0"/>
              <a:t>실패라면 </a:t>
            </a:r>
            <a:r>
              <a:rPr lang="en-US" altLang="ko-KR" dirty="0"/>
              <a:t>client </a:t>
            </a:r>
            <a:r>
              <a:rPr lang="ko-KR" altLang="en-US" dirty="0"/>
              <a:t>화면을 </a:t>
            </a:r>
            <a:r>
              <a:rPr lang="ko-KR" altLang="en-US" dirty="0" err="1"/>
              <a:t>채팅방</a:t>
            </a:r>
            <a:r>
              <a:rPr lang="ko-KR" altLang="en-US" dirty="0"/>
              <a:t> 조회 실패 페이지로 전환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7" idx="0"/>
              <a:endCxn id="27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</a:p>
          </p:txBody>
        </p:sp>
        <p:cxnSp>
          <p:nvCxnSpPr>
            <p:cNvPr id="39" name="꺾인 연결선 38"/>
            <p:cNvCxnSpPr>
              <a:stCxn id="25" idx="0"/>
              <a:endCxn id="25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21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채팅방</a:t>
            </a:r>
            <a:r>
              <a:rPr lang="ko-KR" altLang="en-US" dirty="0"/>
              <a:t> 입장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</a:t>
            </a:r>
            <a:r>
              <a:rPr lang="en-US" altLang="ko-KR" sz="1600" dirty="0"/>
              <a:t>[ Room ID, </a:t>
            </a:r>
            <a:r>
              <a:rPr lang="ko-KR" altLang="en-US" sz="1600" dirty="0"/>
              <a:t>가입자 </a:t>
            </a:r>
            <a:r>
              <a:rPr lang="en-US" altLang="ko-KR" sz="1600" dirty="0"/>
              <a:t>ID ] </a:t>
            </a:r>
            <a:r>
              <a:rPr lang="ko-KR" altLang="en-US" sz="1600" dirty="0"/>
              <a:t>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DB</a:t>
            </a:r>
            <a:r>
              <a:rPr lang="ko-KR" altLang="en-US" sz="1600" dirty="0"/>
              <a:t>로 </a:t>
            </a:r>
            <a:r>
              <a:rPr lang="en-US" altLang="ko-KR" sz="1600" dirty="0"/>
              <a:t>[ Room ID, </a:t>
            </a:r>
            <a:r>
              <a:rPr lang="ko-KR" altLang="en-US" sz="1600" dirty="0"/>
              <a:t>가입자</a:t>
            </a:r>
            <a:r>
              <a:rPr lang="en-US" altLang="ko-KR" sz="1600" dirty="0"/>
              <a:t> ID ] </a:t>
            </a:r>
            <a:r>
              <a:rPr lang="ko-KR" altLang="en-US" sz="1600" dirty="0"/>
              <a:t>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방이 존재하는지 확인</a:t>
            </a:r>
            <a:r>
              <a:rPr lang="en-US" altLang="ko-KR" sz="1600" dirty="0"/>
              <a:t>, </a:t>
            </a:r>
            <a:r>
              <a:rPr lang="ko-KR" altLang="en-US" sz="1600" dirty="0"/>
              <a:t>가입자가 참가중인 방이 있는지</a:t>
            </a:r>
            <a:r>
              <a:rPr lang="en-US" altLang="ko-KR" sz="1600" dirty="0"/>
              <a:t>, </a:t>
            </a:r>
            <a:r>
              <a:rPr lang="ko-KR" altLang="en-US" sz="1600" dirty="0"/>
              <a:t>기 참가자인지 확인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4-1.</a:t>
            </a:r>
            <a:r>
              <a:rPr lang="ko-KR" altLang="en-US" sz="1600" dirty="0"/>
              <a:t>방이 존재하고</a:t>
            </a:r>
            <a:r>
              <a:rPr lang="en-US" altLang="ko-KR" sz="1600" dirty="0"/>
              <a:t>,</a:t>
            </a:r>
            <a:r>
              <a:rPr lang="ko-KR" altLang="en-US" sz="1600" dirty="0"/>
              <a:t> 가입자가 참가중인 방이 없고</a:t>
            </a:r>
            <a:r>
              <a:rPr lang="en-US" altLang="ko-KR" sz="1600" dirty="0"/>
              <a:t>,</a:t>
            </a:r>
            <a:r>
              <a:rPr lang="ko-KR" altLang="en-US" sz="1600" dirty="0"/>
              <a:t> 기 참가자가 아니라면</a:t>
            </a:r>
            <a:br>
              <a:rPr lang="en-US" altLang="ko-KR" sz="1600" dirty="0"/>
            </a:br>
            <a:r>
              <a:rPr lang="ko-KR" altLang="en-US" sz="1600" dirty="0"/>
              <a:t>가입자의 </a:t>
            </a:r>
            <a:r>
              <a:rPr lang="en-US" altLang="ko-KR" sz="1600" dirty="0" err="1"/>
              <a:t>roomid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로 받은 </a:t>
            </a:r>
            <a:r>
              <a:rPr lang="en-US" altLang="ko-KR" sz="1600" dirty="0" err="1"/>
              <a:t>roomid</a:t>
            </a:r>
            <a:r>
              <a:rPr lang="ko-KR" altLang="en-US" sz="1600" dirty="0"/>
              <a:t>로 변경</a:t>
            </a:r>
            <a:r>
              <a:rPr lang="en-US" altLang="ko-KR" sz="1600" dirty="0"/>
              <a:t>, </a:t>
            </a:r>
            <a:r>
              <a:rPr lang="ko-KR" altLang="en-US" sz="1600" dirty="0"/>
              <a:t>성공 통계 누적</a:t>
            </a:r>
            <a:r>
              <a:rPr lang="en-US" altLang="ko-KR" sz="1600" dirty="0"/>
              <a:t>, </a:t>
            </a:r>
            <a:r>
              <a:rPr lang="ko-KR" altLang="en-US" sz="1600" dirty="0"/>
              <a:t>결과를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 전송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4-2.</a:t>
            </a:r>
            <a:r>
              <a:rPr lang="ko-KR" altLang="en-US" sz="1600" dirty="0"/>
              <a:t>방이 존재하지 않거나</a:t>
            </a:r>
            <a:r>
              <a:rPr lang="en-US" altLang="ko-KR" sz="1600" dirty="0"/>
              <a:t>, </a:t>
            </a:r>
            <a:r>
              <a:rPr lang="ko-KR" altLang="en-US" sz="1600" dirty="0"/>
              <a:t>가입자가 참가중인 방이 있거나</a:t>
            </a:r>
            <a:r>
              <a:rPr lang="en-US" altLang="ko-KR" sz="1600" dirty="0"/>
              <a:t>, </a:t>
            </a:r>
            <a:r>
              <a:rPr lang="ko-KR" altLang="en-US" sz="1600" dirty="0"/>
              <a:t>기 참가자라면</a:t>
            </a:r>
            <a:br>
              <a:rPr lang="en-US" altLang="ko-KR" sz="1600" dirty="0"/>
            </a:br>
            <a:r>
              <a:rPr lang="ko-KR" altLang="en-US" sz="1600" dirty="0"/>
              <a:t>실패 통계 누적</a:t>
            </a:r>
            <a:r>
              <a:rPr lang="en-US" altLang="ko-KR" sz="1600" dirty="0"/>
              <a:t>, </a:t>
            </a:r>
            <a:r>
              <a:rPr lang="ko-KR" altLang="en-US" sz="1600" dirty="0"/>
              <a:t>결과를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 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결과를 </a:t>
            </a:r>
            <a:r>
              <a:rPr lang="en-US" altLang="ko-KR" sz="1600" dirty="0"/>
              <a:t>client</a:t>
            </a:r>
            <a:r>
              <a:rPr lang="ko-KR" altLang="en-US" sz="1600" dirty="0"/>
              <a:t>로 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6-1. </a:t>
            </a:r>
            <a:r>
              <a:rPr lang="ko-KR" altLang="en-US" sz="1600" dirty="0"/>
              <a:t>성공이라면 </a:t>
            </a:r>
            <a:r>
              <a:rPr lang="en-US" altLang="ko-KR" sz="1600" dirty="0"/>
              <a:t>client</a:t>
            </a:r>
            <a:r>
              <a:rPr lang="ko-KR" altLang="en-US" sz="1600" dirty="0"/>
              <a:t>화면을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페이지로 전환</a:t>
            </a:r>
            <a:br>
              <a:rPr lang="en-US" altLang="ko-KR" sz="1600" dirty="0"/>
            </a:br>
            <a:r>
              <a:rPr lang="en-US" altLang="ko-KR" sz="1600" dirty="0"/>
              <a:t>6-2. </a:t>
            </a:r>
            <a:r>
              <a:rPr lang="ko-KR" altLang="en-US" sz="1600" dirty="0"/>
              <a:t>실패라면 </a:t>
            </a:r>
            <a:r>
              <a:rPr lang="en-US" altLang="ko-KR" sz="1600" dirty="0"/>
              <a:t>client</a:t>
            </a:r>
            <a:r>
              <a:rPr lang="ko-KR" altLang="en-US" sz="1600" dirty="0"/>
              <a:t>화면을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입장 실패 페이지로 전환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6" idx="0"/>
              <a:endCxn id="26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</a:p>
          </p:txBody>
        </p:sp>
        <p:cxnSp>
          <p:nvCxnSpPr>
            <p:cNvPr id="38" name="꺾인 연결선 37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4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채팅방</a:t>
            </a:r>
            <a:r>
              <a:rPr lang="ko-KR" altLang="en-US" dirty="0"/>
              <a:t> 퇴장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</a:t>
            </a:r>
            <a:r>
              <a:rPr lang="en-US" altLang="ko-KR" sz="1600" dirty="0"/>
              <a:t> [ command(exit room) ] </a:t>
            </a:r>
            <a:r>
              <a:rPr lang="ko-KR" altLang="en-US" sz="1600" dirty="0"/>
              <a:t>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DB</a:t>
            </a:r>
            <a:r>
              <a:rPr lang="ko-KR" altLang="en-US" sz="1600" dirty="0"/>
              <a:t>로</a:t>
            </a:r>
            <a:r>
              <a:rPr lang="en-US" altLang="ko-KR" sz="1600" dirty="0"/>
              <a:t> [ command(exit room) ] </a:t>
            </a:r>
            <a:r>
              <a:rPr lang="ko-KR" altLang="en-US" sz="1600" dirty="0"/>
              <a:t>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가입자가 방에 </a:t>
            </a:r>
            <a:r>
              <a:rPr lang="ko-KR" altLang="en-US" sz="1600" dirty="0" err="1"/>
              <a:t>참가중인지</a:t>
            </a:r>
            <a:r>
              <a:rPr lang="ko-KR" altLang="en-US" sz="1600" dirty="0"/>
              <a:t> 확인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4-1.</a:t>
            </a:r>
            <a:r>
              <a:rPr lang="ko-KR" altLang="en-US" sz="1600" dirty="0"/>
              <a:t>참가중이라면 참가자의 </a:t>
            </a:r>
            <a:r>
              <a:rPr lang="en-US" altLang="ko-KR" sz="1600" dirty="0" err="1"/>
              <a:t>roomid</a:t>
            </a:r>
            <a:r>
              <a:rPr lang="ko-KR" altLang="en-US" sz="1600" dirty="0"/>
              <a:t>를 </a:t>
            </a:r>
            <a:r>
              <a:rPr lang="en-US" altLang="ko-KR" sz="1600" dirty="0"/>
              <a:t>NULL</a:t>
            </a:r>
            <a:r>
              <a:rPr lang="ko-KR" altLang="en-US" sz="1600" dirty="0"/>
              <a:t>로 변경</a:t>
            </a:r>
            <a:r>
              <a:rPr lang="en-US" altLang="ko-KR" sz="1600" dirty="0"/>
              <a:t>, </a:t>
            </a:r>
            <a:r>
              <a:rPr lang="ko-KR" altLang="en-US" sz="1600" dirty="0"/>
              <a:t>성공 통계 누적</a:t>
            </a:r>
            <a:r>
              <a:rPr lang="en-US" altLang="ko-KR" sz="1600" dirty="0"/>
              <a:t>, </a:t>
            </a:r>
            <a:r>
              <a:rPr lang="ko-KR" altLang="en-US" sz="1600" dirty="0"/>
              <a:t>결과를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 전송</a:t>
            </a:r>
            <a:br>
              <a:rPr lang="en-US" altLang="ko-KR" sz="1600" dirty="0"/>
            </a:br>
            <a:r>
              <a:rPr lang="en-US" altLang="ko-KR" sz="1600" dirty="0"/>
              <a:t>4-2.</a:t>
            </a:r>
            <a:r>
              <a:rPr lang="ko-KR" altLang="en-US" sz="1600" dirty="0" err="1"/>
              <a:t>참가중이</a:t>
            </a:r>
            <a:r>
              <a:rPr lang="ko-KR" altLang="en-US" sz="1600" dirty="0"/>
              <a:t> 아니라면 실패 통계 누적</a:t>
            </a:r>
            <a:r>
              <a:rPr lang="en-US" altLang="ko-KR" sz="1600" dirty="0"/>
              <a:t>, </a:t>
            </a:r>
            <a:r>
              <a:rPr lang="ko-KR" altLang="en-US" sz="1600" dirty="0"/>
              <a:t>결과를 </a:t>
            </a:r>
            <a:r>
              <a:rPr lang="en-US" altLang="ko-KR" sz="1600" dirty="0"/>
              <a:t>server</a:t>
            </a:r>
            <a:r>
              <a:rPr lang="ko-KR" altLang="en-US" sz="1600" dirty="0"/>
              <a:t>로 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결과를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 전송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6-1. </a:t>
            </a:r>
            <a:r>
              <a:rPr lang="ko-KR" altLang="en-US" sz="1600" dirty="0"/>
              <a:t>성공이라면 </a:t>
            </a:r>
            <a:r>
              <a:rPr lang="en-US" altLang="ko-KR" sz="1600" dirty="0"/>
              <a:t>client </a:t>
            </a:r>
            <a:r>
              <a:rPr lang="ko-KR" altLang="en-US" sz="1600" dirty="0"/>
              <a:t>화면을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리스트로 전환</a:t>
            </a:r>
            <a:br>
              <a:rPr lang="en-US" altLang="ko-KR" sz="1600" dirty="0"/>
            </a:br>
            <a:r>
              <a:rPr lang="en-US" altLang="ko-KR" sz="1600" dirty="0"/>
              <a:t>6-2. </a:t>
            </a:r>
            <a:r>
              <a:rPr lang="ko-KR" altLang="en-US" sz="1600" dirty="0"/>
              <a:t>실패라면 </a:t>
            </a:r>
            <a:r>
              <a:rPr lang="en-US" altLang="ko-KR" sz="1600" dirty="0"/>
              <a:t>client </a:t>
            </a:r>
            <a:r>
              <a:rPr lang="ko-KR" altLang="en-US" sz="1600" dirty="0"/>
              <a:t>화면을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퇴장 실패 페이지로 전환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8" idx="0"/>
              <a:endCxn id="28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</a:p>
          </p:txBody>
        </p:sp>
        <p:cxnSp>
          <p:nvCxnSpPr>
            <p:cNvPr id="40" name="꺾인 연결선 39"/>
            <p:cNvCxnSpPr>
              <a:stCxn id="26" idx="0"/>
              <a:endCxn id="26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2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채팅방</a:t>
            </a:r>
            <a:r>
              <a:rPr lang="ko-KR" altLang="en-US" dirty="0"/>
              <a:t>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퇴장 기능 수행 후 </a:t>
            </a:r>
            <a:r>
              <a:rPr lang="ko-KR" altLang="en-US" dirty="0" err="1"/>
              <a:t>채팅방에</a:t>
            </a:r>
            <a:r>
              <a:rPr lang="ko-KR" altLang="en-US" dirty="0"/>
              <a:t> 남은 가입자가 없다면 </a:t>
            </a:r>
            <a:r>
              <a:rPr lang="ko-KR" altLang="en-US" dirty="0" err="1"/>
              <a:t>채팅방을</a:t>
            </a:r>
            <a:r>
              <a:rPr lang="ko-KR" altLang="en-US" dirty="0"/>
              <a:t> 삭제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5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기능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7" name="꺾인 연결선 16"/>
          <p:cNvCxnSpPr>
            <a:stCxn id="10" idx="0"/>
            <a:endCxn id="10" idx="3"/>
          </p:cNvCxnSpPr>
          <p:nvPr/>
        </p:nvCxnSpPr>
        <p:spPr>
          <a:xfrm rot="16200000" flipH="1">
            <a:off x="8938881" y="1611962"/>
            <a:ext cx="395654" cy="492369"/>
          </a:xfrm>
          <a:prstGeom prst="bentConnector4">
            <a:avLst>
              <a:gd name="adj1" fmla="val -57778"/>
              <a:gd name="adj2" fmla="val 1464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93366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278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371600" y="107950"/>
            <a:ext cx="10820400" cy="5715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877" y="1160585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개요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기능명세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기능설계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16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메시지 송신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(msg), message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ko-KR" altLang="en-US" dirty="0"/>
              <a:t>가입자 </a:t>
            </a:r>
            <a:r>
              <a:rPr lang="en-US" altLang="ko-KR" dirty="0"/>
              <a:t>ID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가입자가 </a:t>
            </a:r>
            <a:r>
              <a:rPr lang="ko-KR" altLang="en-US" dirty="0" err="1"/>
              <a:t>채팅방에</a:t>
            </a:r>
            <a:r>
              <a:rPr lang="ko-KR" altLang="en-US" dirty="0"/>
              <a:t> </a:t>
            </a:r>
            <a:r>
              <a:rPr lang="ko-KR" altLang="en-US" dirty="0" err="1"/>
              <a:t>참여중인지</a:t>
            </a:r>
            <a:r>
              <a:rPr lang="ko-KR" altLang="en-US" dirty="0"/>
              <a:t> 확인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4-1. </a:t>
            </a:r>
            <a:r>
              <a:rPr lang="ko-KR" altLang="en-US" dirty="0"/>
              <a:t>가입자가 </a:t>
            </a:r>
            <a:r>
              <a:rPr lang="ko-KR" altLang="en-US" dirty="0" err="1"/>
              <a:t>채팅방</a:t>
            </a:r>
            <a:r>
              <a:rPr lang="ko-KR" altLang="en-US" dirty="0"/>
              <a:t> 참여중이라면 가입자와 </a:t>
            </a:r>
            <a:r>
              <a:rPr lang="en-US" altLang="ko-KR" dirty="0"/>
              <a:t>room ID</a:t>
            </a:r>
            <a:r>
              <a:rPr lang="ko-KR" altLang="en-US" dirty="0"/>
              <a:t>가 동일한 가입자 리스트 작성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리스트를 </a:t>
            </a:r>
            <a:r>
              <a:rPr lang="en-US" altLang="ko-KR" dirty="0"/>
              <a:t>server</a:t>
            </a:r>
            <a:r>
              <a:rPr lang="ko-KR" altLang="en-US" dirty="0"/>
              <a:t>로 전송</a:t>
            </a:r>
            <a:br>
              <a:rPr lang="en-US" altLang="ko-KR" dirty="0"/>
            </a:br>
            <a:r>
              <a:rPr lang="en-US" altLang="ko-KR" dirty="0"/>
              <a:t>4-2. </a:t>
            </a:r>
            <a:r>
              <a:rPr lang="ko-KR" altLang="en-US" dirty="0"/>
              <a:t>가입자가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ko-KR" altLang="en-US" dirty="0" err="1"/>
              <a:t>참여중이</a:t>
            </a:r>
            <a:r>
              <a:rPr lang="ko-KR" altLang="en-US" dirty="0"/>
              <a:t> 아니라면 결과를 서버로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5-1. </a:t>
            </a:r>
            <a:r>
              <a:rPr lang="ko-KR" altLang="en-US" dirty="0"/>
              <a:t>성공이라면</a:t>
            </a:r>
            <a:r>
              <a:rPr lang="en-US" altLang="ko-KR" dirty="0"/>
              <a:t> 4</a:t>
            </a:r>
            <a:r>
              <a:rPr lang="ko-KR" altLang="en-US" dirty="0"/>
              <a:t>에서 전달받은 리스트를 순회하며 자신을 제외한 가입자들에게 </a:t>
            </a:r>
            <a:r>
              <a:rPr lang="en-US" altLang="ko-KR" dirty="0"/>
              <a:t>1</a:t>
            </a:r>
            <a:r>
              <a:rPr lang="ko-KR" altLang="en-US" dirty="0"/>
              <a:t>에서 전달받은 </a:t>
            </a:r>
            <a:r>
              <a:rPr lang="en-US" altLang="ko-KR" dirty="0"/>
              <a:t>message</a:t>
            </a:r>
            <a:r>
              <a:rPr lang="ko-KR" altLang="en-US" dirty="0"/>
              <a:t>를 전송</a:t>
            </a:r>
            <a:r>
              <a:rPr lang="en-US" altLang="ko-KR" dirty="0"/>
              <a:t>, </a:t>
            </a:r>
            <a:r>
              <a:rPr lang="ko-KR" altLang="en-US" dirty="0"/>
              <a:t>메시지 송신 성공 통계 누적 요청</a:t>
            </a:r>
            <a:br>
              <a:rPr lang="en-US" altLang="ko-KR" dirty="0"/>
            </a:br>
            <a:r>
              <a:rPr lang="en-US" altLang="ko-KR" dirty="0"/>
              <a:t>5-2. </a:t>
            </a:r>
            <a:r>
              <a:rPr lang="ko-KR" altLang="en-US" dirty="0"/>
              <a:t>실패라면 메시지 송신</a:t>
            </a:r>
            <a:r>
              <a:rPr lang="en-US" altLang="ko-KR" dirty="0"/>
              <a:t> </a:t>
            </a:r>
            <a:r>
              <a:rPr lang="ko-KR" altLang="en-US" dirty="0"/>
              <a:t>실패 통계 누적 요청</a:t>
            </a:r>
            <a:r>
              <a:rPr lang="en-US" altLang="ko-KR" dirty="0"/>
              <a:t>, client</a:t>
            </a:r>
            <a:r>
              <a:rPr lang="ko-KR" altLang="en-US" dirty="0"/>
              <a:t>로 결과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6-1. </a:t>
            </a:r>
            <a:r>
              <a:rPr lang="ko-KR" altLang="en-US" dirty="0"/>
              <a:t>성공이라면 </a:t>
            </a:r>
            <a:r>
              <a:rPr lang="ko-KR" altLang="en-US" dirty="0" err="1"/>
              <a:t>채팅방</a:t>
            </a:r>
            <a:r>
              <a:rPr lang="ko-KR" altLang="en-US" dirty="0"/>
              <a:t> 화면으로 전환</a:t>
            </a:r>
            <a:r>
              <a:rPr lang="en-US" altLang="ko-KR" dirty="0"/>
              <a:t>(</a:t>
            </a:r>
            <a:r>
              <a:rPr lang="ko-KR" altLang="en-US" dirty="0" err="1"/>
              <a:t>변화없음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6-2. </a:t>
            </a:r>
            <a:r>
              <a:rPr lang="ko-KR" altLang="en-US" dirty="0"/>
              <a:t>실패라면 </a:t>
            </a:r>
            <a:r>
              <a:rPr lang="en-US" altLang="ko-KR" dirty="0"/>
              <a:t>client</a:t>
            </a:r>
            <a:r>
              <a:rPr lang="ko-KR" altLang="en-US" dirty="0"/>
              <a:t>화면을 메시지 송신 실패 페이지로 전환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567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처리 기능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40000" y="1080000"/>
            <a:ext cx="6142893" cy="1499143"/>
            <a:chOff x="3240000" y="1080000"/>
            <a:chExt cx="6142893" cy="149914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40000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19077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398154" y="1660319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24739" y="182447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803816" y="1833267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4224739" y="2181436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6803816" y="2187802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0"/>
              <a:endCxn id="9" idx="3"/>
            </p:cNvCxnSpPr>
            <p:nvPr/>
          </p:nvCxnSpPr>
          <p:spPr>
            <a:xfrm rot="16200000" flipH="1">
              <a:off x="8938881" y="1611962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27581" y="150197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8031" y="1475653"/>
              <a:ext cx="76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93366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08627" y="2209811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2187" y="2192945"/>
              <a:ext cx="93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8751" y="108000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</a:p>
          </p:txBody>
        </p:sp>
        <p:cxnSp>
          <p:nvCxnSpPr>
            <p:cNvPr id="24" name="꺾인 연결선 23"/>
            <p:cNvCxnSpPr>
              <a:stCxn id="7" idx="0"/>
              <a:endCxn id="7" idx="1"/>
            </p:cNvCxnSpPr>
            <p:nvPr/>
          </p:nvCxnSpPr>
          <p:spPr>
            <a:xfrm rot="16200000" flipH="1" flipV="1">
              <a:off x="3288358" y="1611961"/>
              <a:ext cx="395654" cy="492370"/>
            </a:xfrm>
            <a:prstGeom prst="bentConnector4">
              <a:avLst>
                <a:gd name="adj1" fmla="val -57778"/>
                <a:gd name="adj2" fmla="val 1464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89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메시지 수신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client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 ( msg )</a:t>
            </a:r>
            <a:r>
              <a:rPr lang="ko-KR" altLang="en-US" dirty="0"/>
              <a:t> </a:t>
            </a:r>
            <a:r>
              <a:rPr lang="en-US" altLang="ko-KR" dirty="0"/>
              <a:t>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2-1. client</a:t>
            </a:r>
            <a:r>
              <a:rPr lang="ko-KR" altLang="en-US" dirty="0"/>
              <a:t> 화면이 </a:t>
            </a:r>
            <a:r>
              <a:rPr lang="ko-KR" altLang="en-US" dirty="0" err="1"/>
              <a:t>채팅방</a:t>
            </a:r>
            <a:r>
              <a:rPr lang="ko-KR" altLang="en-US" dirty="0"/>
              <a:t> 페이지라면 메시지 출력</a:t>
            </a:r>
            <a:br>
              <a:rPr lang="en-US" altLang="ko-KR" dirty="0"/>
            </a:br>
            <a:r>
              <a:rPr lang="en-US" altLang="ko-KR" dirty="0"/>
              <a:t>2-2. client</a:t>
            </a:r>
            <a:r>
              <a:rPr lang="ko-KR" altLang="en-US" dirty="0"/>
              <a:t> 화면이 </a:t>
            </a:r>
            <a:r>
              <a:rPr lang="ko-KR" altLang="en-US" dirty="0" err="1"/>
              <a:t>채팅방</a:t>
            </a:r>
            <a:r>
              <a:rPr lang="ko-KR" altLang="en-US" dirty="0"/>
              <a:t> 페이지가 아니라면 </a:t>
            </a:r>
            <a:r>
              <a:rPr lang="en-US" altLang="ko-KR" dirty="0"/>
              <a:t>client</a:t>
            </a:r>
            <a:r>
              <a:rPr lang="ko-KR" altLang="en-US" dirty="0"/>
              <a:t> 화면을 잘못된 메시지 수신페이지로 전환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 (force exit)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 (force exit)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subscriber</a:t>
            </a:r>
            <a:r>
              <a:rPr lang="ko-KR" altLang="en-US" dirty="0"/>
              <a:t>의 </a:t>
            </a:r>
            <a:r>
              <a:rPr lang="en-US" altLang="ko-KR" dirty="0" err="1"/>
              <a:t>room_id</a:t>
            </a:r>
            <a:r>
              <a:rPr lang="en-US" altLang="ko-KR" dirty="0"/>
              <a:t> NULL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54185" y="145310"/>
            <a:ext cx="567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처리 기능</a:t>
            </a:r>
          </a:p>
        </p:txBody>
      </p:sp>
      <p:sp>
        <p:nvSpPr>
          <p:cNvPr id="8" name="모서리가 둥근 직사각형 25">
            <a:extLst>
              <a:ext uri="{FF2B5EF4-FFF2-40B4-BE49-F238E27FC236}">
                <a16:creationId xmlns:a16="http://schemas.microsoft.com/office/drawing/2014/main" id="{29DC000A-9C7C-4F24-9436-47A8A3190FEA}"/>
              </a:ext>
            </a:extLst>
          </p:cNvPr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모서리가 둥근 직사각형 26">
            <a:extLst>
              <a:ext uri="{FF2B5EF4-FFF2-40B4-BE49-F238E27FC236}">
                <a16:creationId xmlns:a16="http://schemas.microsoft.com/office/drawing/2014/main" id="{9ADC5F9A-7E43-44BA-9AD3-DB740ED7CE6E}"/>
              </a:ext>
            </a:extLst>
          </p:cNvPr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3897BA73-9873-4744-8A47-08E3D7C7CED7}"/>
              </a:ext>
            </a:extLst>
          </p:cNvPr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FE5EE0-7320-4E73-9348-6C7818D5F93B}"/>
              </a:ext>
            </a:extLst>
          </p:cNvPr>
          <p:cNvCxnSpPr>
            <a:cxnSpLocks/>
          </p:cNvCxnSpPr>
          <p:nvPr/>
        </p:nvCxnSpPr>
        <p:spPr>
          <a:xfrm rot="10800000">
            <a:off x="4224739" y="1824474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2A2647-AD90-4AEC-86E2-751E6E2CDEED}"/>
              </a:ext>
            </a:extLst>
          </p:cNvPr>
          <p:cNvCxnSpPr>
            <a:cxnSpLocks/>
          </p:cNvCxnSpPr>
          <p:nvPr/>
        </p:nvCxnSpPr>
        <p:spPr>
          <a:xfrm>
            <a:off x="4224739" y="2181436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A5F40D-FA8D-47ED-8FFC-D2C18EFAA692}"/>
              </a:ext>
            </a:extLst>
          </p:cNvPr>
          <p:cNvCxnSpPr>
            <a:cxnSpLocks/>
          </p:cNvCxnSpPr>
          <p:nvPr/>
        </p:nvCxnSpPr>
        <p:spPr>
          <a:xfrm>
            <a:off x="6803816" y="2187802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32">
            <a:extLst>
              <a:ext uri="{FF2B5EF4-FFF2-40B4-BE49-F238E27FC236}">
                <a16:creationId xmlns:a16="http://schemas.microsoft.com/office/drawing/2014/main" id="{0883C1FD-BBA2-4E80-8376-D986D011E024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8938881" y="1611962"/>
            <a:ext cx="395654" cy="492369"/>
          </a:xfrm>
          <a:prstGeom prst="bentConnector4">
            <a:avLst>
              <a:gd name="adj1" fmla="val -57778"/>
              <a:gd name="adj2" fmla="val 1464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BCC64F-FD55-4927-A5B4-1CBF80ADDBC4}"/>
              </a:ext>
            </a:extLst>
          </p:cNvPr>
          <p:cNvSpPr txBox="1"/>
          <p:nvPr/>
        </p:nvSpPr>
        <p:spPr>
          <a:xfrm>
            <a:off x="4227581" y="1501975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16C0D-9CAD-4130-9189-CABE75F80386}"/>
              </a:ext>
            </a:extLst>
          </p:cNvPr>
          <p:cNvSpPr txBox="1"/>
          <p:nvPr/>
        </p:nvSpPr>
        <p:spPr>
          <a:xfrm>
            <a:off x="8893366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B00E3-1CAE-49D2-9ACD-9C7A3115653A}"/>
              </a:ext>
            </a:extLst>
          </p:cNvPr>
          <p:cNvSpPr txBox="1"/>
          <p:nvPr/>
        </p:nvSpPr>
        <p:spPr>
          <a:xfrm>
            <a:off x="7908627" y="2209811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6F4D3-1F54-4033-B157-AD73D5647B19}"/>
              </a:ext>
            </a:extLst>
          </p:cNvPr>
          <p:cNvSpPr txBox="1"/>
          <p:nvPr/>
        </p:nvSpPr>
        <p:spPr>
          <a:xfrm>
            <a:off x="5402187" y="2192945"/>
            <a:ext cx="93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3F517-D817-4ADC-AC60-FFCAB8B7BDF8}"/>
              </a:ext>
            </a:extLst>
          </p:cNvPr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id="{0CB168FE-966E-4107-B22C-C79E91E8462F}"/>
              </a:ext>
            </a:extLst>
          </p:cNvPr>
          <p:cNvCxnSpPr>
            <a:stCxn id="8" idx="0"/>
            <a:endCxn id="8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51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6" y="914400"/>
            <a:ext cx="34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접속 처리 통계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로 </a:t>
            </a: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 (</a:t>
            </a:r>
            <a:r>
              <a:rPr lang="en-US" altLang="ko-KR" dirty="0" err="1"/>
              <a:t>get_msg_conn_stat</a:t>
            </a:r>
            <a:r>
              <a:rPr lang="en-US" altLang="ko-KR" dirty="0"/>
              <a:t>)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[ </a:t>
            </a:r>
            <a:r>
              <a:rPr lang="en-US" altLang="ko-KR" dirty="0" err="1"/>
              <a:t>msg_conn_stat</a:t>
            </a:r>
            <a:r>
              <a:rPr lang="en-US" altLang="ko-KR" dirty="0"/>
              <a:t>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 화면을 메시지</a:t>
            </a:r>
            <a:r>
              <a:rPr lang="en-US" altLang="ko-KR" dirty="0"/>
              <a:t>, </a:t>
            </a:r>
            <a:r>
              <a:rPr lang="ko-KR" altLang="en-US" dirty="0"/>
              <a:t>접속처리 통계 페이지로 전환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872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처리 통계 기능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03816" y="1833267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6803816" y="2187802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8031" y="1475653"/>
            <a:ext cx="76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08627" y="2209811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34857AD-07FD-42B0-A3E1-BDF0CEE71471}"/>
              </a:ext>
            </a:extLst>
          </p:cNvPr>
          <p:cNvCxnSpPr>
            <a:stCxn id="8" idx="0"/>
            <a:endCxn id="8" idx="1"/>
          </p:cNvCxnSpPr>
          <p:nvPr/>
        </p:nvCxnSpPr>
        <p:spPr>
          <a:xfrm rot="16200000" flipH="1" flipV="1">
            <a:off x="5867435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E4B93E-D33D-44F1-A5C3-F6FC51DC7B24}"/>
              </a:ext>
            </a:extLst>
          </p:cNvPr>
          <p:cNvSpPr txBox="1"/>
          <p:nvPr/>
        </p:nvSpPr>
        <p:spPr>
          <a:xfrm>
            <a:off x="5962988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1465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알람</a:t>
            </a:r>
            <a:r>
              <a:rPr lang="ko-KR" altLang="en-US" dirty="0"/>
              <a:t> 발생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967365"/>
            <a:ext cx="11122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 </a:t>
            </a:r>
            <a:r>
              <a:rPr lang="en-US" altLang="ko-KR" dirty="0" err="1"/>
              <a:t>get_db_state</a:t>
            </a:r>
            <a:r>
              <a:rPr lang="en-US" altLang="ko-KR" dirty="0"/>
              <a:t> ) ] </a:t>
            </a:r>
            <a:r>
              <a:rPr lang="ko-KR" altLang="en-US" dirty="0"/>
              <a:t>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2-1. DB</a:t>
            </a:r>
            <a:r>
              <a:rPr lang="ko-KR" altLang="en-US" dirty="0"/>
              <a:t>가 연동 상태면 </a:t>
            </a:r>
            <a:r>
              <a:rPr lang="en-US" altLang="ko-KR" dirty="0"/>
              <a:t>[ </a:t>
            </a:r>
            <a:r>
              <a:rPr lang="en-US" altLang="ko-KR" dirty="0" err="1"/>
              <a:t>db_state</a:t>
            </a:r>
            <a:r>
              <a:rPr lang="en-US" altLang="ko-KR" dirty="0"/>
              <a:t> ] </a:t>
            </a:r>
            <a:r>
              <a:rPr lang="ko-KR" altLang="en-US" dirty="0"/>
              <a:t>전송</a:t>
            </a:r>
            <a:br>
              <a:rPr lang="en-US" altLang="ko-KR" dirty="0"/>
            </a:br>
            <a:r>
              <a:rPr lang="en-US" altLang="ko-KR" dirty="0"/>
              <a:t>2-2. DB</a:t>
            </a:r>
            <a:r>
              <a:rPr lang="ko-KR" altLang="en-US" dirty="0"/>
              <a:t>가 </a:t>
            </a:r>
            <a:r>
              <a:rPr lang="ko-KR" altLang="en-US" dirty="0" err="1"/>
              <a:t>미연동</a:t>
            </a:r>
            <a:r>
              <a:rPr lang="ko-KR" altLang="en-US" dirty="0"/>
              <a:t> 상태면 수신 값 없음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알람</a:t>
            </a:r>
            <a:r>
              <a:rPr lang="ko-KR" altLang="en-US" dirty="0"/>
              <a:t> 상태 변경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기능</a:t>
            </a:r>
          </a:p>
        </p:txBody>
      </p:sp>
      <p:sp>
        <p:nvSpPr>
          <p:cNvPr id="15" name="모서리가 둥근 직사각형 6">
            <a:extLst>
              <a:ext uri="{FF2B5EF4-FFF2-40B4-BE49-F238E27FC236}">
                <a16:creationId xmlns:a16="http://schemas.microsoft.com/office/drawing/2014/main" id="{7C1B80D1-5E83-4B9F-A9CC-8DF7866AB37D}"/>
              </a:ext>
            </a:extLst>
          </p:cNvPr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8D20C24B-840E-4463-AF5B-D9CDB688C599}"/>
              </a:ext>
            </a:extLst>
          </p:cNvPr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5FD74501-E34D-4C0E-B720-8B163B6676F1}"/>
              </a:ext>
            </a:extLst>
          </p:cNvPr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F18AAD-82EE-4CE5-8670-6A76707F651D}"/>
              </a:ext>
            </a:extLst>
          </p:cNvPr>
          <p:cNvCxnSpPr/>
          <p:nvPr/>
        </p:nvCxnSpPr>
        <p:spPr>
          <a:xfrm>
            <a:off x="6803816" y="1833267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3B07A6-32D4-4A11-B51E-52F5602D2894}"/>
              </a:ext>
            </a:extLst>
          </p:cNvPr>
          <p:cNvCxnSpPr/>
          <p:nvPr/>
        </p:nvCxnSpPr>
        <p:spPr>
          <a:xfrm rot="10800000">
            <a:off x="6803816" y="2187802"/>
            <a:ext cx="1594338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72A541-C99B-48E0-BAB5-8B6E8F2C3021}"/>
              </a:ext>
            </a:extLst>
          </p:cNvPr>
          <p:cNvSpPr txBox="1"/>
          <p:nvPr/>
        </p:nvSpPr>
        <p:spPr>
          <a:xfrm>
            <a:off x="6808031" y="1475653"/>
            <a:ext cx="76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49126-2E06-43E0-B3A5-BA1ACE40E762}"/>
              </a:ext>
            </a:extLst>
          </p:cNvPr>
          <p:cNvSpPr txBox="1"/>
          <p:nvPr/>
        </p:nvSpPr>
        <p:spPr>
          <a:xfrm>
            <a:off x="7908627" y="2209811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D50AB76-6BD5-4EFA-B6E8-6001681ED751}"/>
              </a:ext>
            </a:extLst>
          </p:cNvPr>
          <p:cNvCxnSpPr>
            <a:stCxn id="17" idx="0"/>
            <a:endCxn id="17" idx="1"/>
          </p:cNvCxnSpPr>
          <p:nvPr/>
        </p:nvCxnSpPr>
        <p:spPr>
          <a:xfrm rot="16200000" flipH="1" flipV="1">
            <a:off x="5867435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FFD573-F371-4046-946A-933EF32CED34}"/>
              </a:ext>
            </a:extLst>
          </p:cNvPr>
          <p:cNvSpPr txBox="1"/>
          <p:nvPr/>
        </p:nvSpPr>
        <p:spPr>
          <a:xfrm>
            <a:off x="5962988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7559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30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en-US" altLang="ko-KR" dirty="0" err="1"/>
              <a:t>show_subscriber_crud_stat</a:t>
            </a:r>
            <a:r>
              <a:rPr lang="en-US" altLang="ko-KR" dirty="0"/>
              <a:t>) ] </a:t>
            </a:r>
            <a:r>
              <a:rPr lang="ko-KR" altLang="en-US" dirty="0"/>
              <a:t>명령 입력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화면을 통계 페이지로 전환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185" y="145310"/>
            <a:ext cx="898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통계 기능</a:t>
            </a: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DAE16057-C7EC-4230-8A91-DF55DF0D8843}"/>
              </a:ext>
            </a:extLst>
          </p:cNvPr>
          <p:cNvSpPr/>
          <p:nvPr/>
        </p:nvSpPr>
        <p:spPr>
          <a:xfrm>
            <a:off x="3240000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7BD112B6-CE30-4F4B-9300-2F6766763AFA}"/>
              </a:ext>
            </a:extLst>
          </p:cNvPr>
          <p:cNvSpPr/>
          <p:nvPr/>
        </p:nvSpPr>
        <p:spPr>
          <a:xfrm>
            <a:off x="5819077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BD286FD3-5010-4CE3-B67E-60E708EFAB73}"/>
              </a:ext>
            </a:extLst>
          </p:cNvPr>
          <p:cNvSpPr/>
          <p:nvPr/>
        </p:nvSpPr>
        <p:spPr>
          <a:xfrm>
            <a:off x="8398154" y="1660319"/>
            <a:ext cx="984739" cy="7913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65CDBF0-DD4E-42C4-8B20-4AA6D6BA2AA8}"/>
              </a:ext>
            </a:extLst>
          </p:cNvPr>
          <p:cNvCxnSpPr>
            <a:stCxn id="8" idx="0"/>
            <a:endCxn id="8" idx="3"/>
          </p:cNvCxnSpPr>
          <p:nvPr/>
        </p:nvCxnSpPr>
        <p:spPr>
          <a:xfrm rot="16200000" flipH="1">
            <a:off x="8938881" y="1611962"/>
            <a:ext cx="395654" cy="492369"/>
          </a:xfrm>
          <a:prstGeom prst="bentConnector4">
            <a:avLst>
              <a:gd name="adj1" fmla="val -57778"/>
              <a:gd name="adj2" fmla="val 1464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CEDA16-42B3-4996-8FA8-7910F02AC551}"/>
              </a:ext>
            </a:extLst>
          </p:cNvPr>
          <p:cNvSpPr txBox="1"/>
          <p:nvPr/>
        </p:nvSpPr>
        <p:spPr>
          <a:xfrm>
            <a:off x="8893366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830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스키마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C9A4FC-4695-49B4-94E1-4267356B4A6F}"/>
              </a:ext>
            </a:extLst>
          </p:cNvPr>
          <p:cNvSpPr/>
          <p:nvPr/>
        </p:nvSpPr>
        <p:spPr>
          <a:xfrm>
            <a:off x="2958581" y="4412263"/>
            <a:ext cx="1393794" cy="790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subscriber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E8D418-7A05-4D67-ACC5-1BFF6ECE821A}"/>
              </a:ext>
            </a:extLst>
          </p:cNvPr>
          <p:cNvSpPr/>
          <p:nvPr/>
        </p:nvSpPr>
        <p:spPr>
          <a:xfrm>
            <a:off x="426720" y="3028992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subscriber_id</a:t>
            </a:r>
            <a:endParaRPr lang="ko-KR" altLang="en-US" u="sng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29D62F-565A-4354-8991-FFD10EB28CEB}"/>
              </a:ext>
            </a:extLst>
          </p:cNvPr>
          <p:cNvSpPr/>
          <p:nvPr/>
        </p:nvSpPr>
        <p:spPr>
          <a:xfrm>
            <a:off x="426721" y="3974846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pass_word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1898A3-4523-485D-AFB1-9038D113BE34}"/>
              </a:ext>
            </a:extLst>
          </p:cNvPr>
          <p:cNvSpPr/>
          <p:nvPr/>
        </p:nvSpPr>
        <p:spPr>
          <a:xfrm>
            <a:off x="427092" y="4920700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login_status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A08D16-1E21-417F-A2DC-B88B2D1E054E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2619501" y="3388538"/>
            <a:ext cx="339080" cy="1418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A5E7AB-102F-475D-B9E1-3A1B33DD7A83}"/>
              </a:ext>
            </a:extLst>
          </p:cNvPr>
          <p:cNvCxnSpPr>
            <a:cxnSpLocks/>
            <a:stCxn id="6" idx="6"/>
            <a:endCxn id="2" idx="1"/>
          </p:cNvCxnSpPr>
          <p:nvPr/>
        </p:nvCxnSpPr>
        <p:spPr>
          <a:xfrm>
            <a:off x="2619502" y="4334392"/>
            <a:ext cx="339079" cy="47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7B06E9-5C76-49F7-99A0-CA9BCCF647BB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2619873" y="4807320"/>
            <a:ext cx="338708" cy="47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95FFE28-53C7-45C6-98B9-37F30FF1A1D0}"/>
              </a:ext>
            </a:extLst>
          </p:cNvPr>
          <p:cNvSpPr/>
          <p:nvPr/>
        </p:nvSpPr>
        <p:spPr>
          <a:xfrm>
            <a:off x="426721" y="5866554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room_id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35320B7-D14E-4923-9F27-FA6F2F45C315}"/>
              </a:ext>
            </a:extLst>
          </p:cNvPr>
          <p:cNvCxnSpPr>
            <a:cxnSpLocks/>
            <a:stCxn id="17" idx="6"/>
            <a:endCxn id="2" idx="1"/>
          </p:cNvCxnSpPr>
          <p:nvPr/>
        </p:nvCxnSpPr>
        <p:spPr>
          <a:xfrm flipV="1">
            <a:off x="2619502" y="4807320"/>
            <a:ext cx="339079" cy="141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2709ED-AFC4-4A38-B364-D5CCF517E79D}"/>
              </a:ext>
            </a:extLst>
          </p:cNvPr>
          <p:cNvSpPr/>
          <p:nvPr/>
        </p:nvSpPr>
        <p:spPr>
          <a:xfrm>
            <a:off x="7839995" y="4408940"/>
            <a:ext cx="1393794" cy="790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1B04A96-F99B-4E7E-B39A-6305FD970446}"/>
              </a:ext>
            </a:extLst>
          </p:cNvPr>
          <p:cNvSpPr/>
          <p:nvPr/>
        </p:nvSpPr>
        <p:spPr>
          <a:xfrm>
            <a:off x="9508998" y="4444451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room_id</a:t>
            </a:r>
            <a:endParaRPr lang="ko-KR" altLang="en-US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F31CB0-26E8-4EA0-B890-FEFC2F50A3C1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H="1">
            <a:off x="9233789" y="4803997"/>
            <a:ext cx="2752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DB7C8BA9-5A5F-4557-9572-21984CEC7D73}"/>
              </a:ext>
            </a:extLst>
          </p:cNvPr>
          <p:cNvSpPr/>
          <p:nvPr/>
        </p:nvSpPr>
        <p:spPr>
          <a:xfrm>
            <a:off x="4691083" y="4351963"/>
            <a:ext cx="2809833" cy="904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 in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A8158AE-7886-461C-A395-DF3E687CEE18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 flipV="1">
            <a:off x="4352375" y="4803996"/>
            <a:ext cx="338708" cy="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C3DDA33-7B2C-47D4-8DDC-549BEBB927FA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7500916" y="4803996"/>
            <a:ext cx="3390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표 88">
            <a:extLst>
              <a:ext uri="{FF2B5EF4-FFF2-40B4-BE49-F238E27FC236}">
                <a16:creationId xmlns:a16="http://schemas.microsoft.com/office/drawing/2014/main" id="{3D3AD6DB-6037-4F1C-8CD7-0C87AD3A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7073"/>
              </p:ext>
            </p:extLst>
          </p:nvPr>
        </p:nvGraphicFramePr>
        <p:xfrm>
          <a:off x="2958571" y="5908914"/>
          <a:ext cx="67003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796">
                  <a:extLst>
                    <a:ext uri="{9D8B030D-6E8A-4147-A177-3AD203B41FA5}">
                      <a16:colId xmlns:a16="http://schemas.microsoft.com/office/drawing/2014/main" val="4138338733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2869519078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892538923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330957257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148673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subscriber_id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pass_word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login_status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server_id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00771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139D5E1-CFDE-480E-BB8C-A7B47BF984F7}"/>
              </a:ext>
            </a:extLst>
          </p:cNvPr>
          <p:cNvSpPr txBox="1"/>
          <p:nvPr/>
        </p:nvSpPr>
        <p:spPr>
          <a:xfrm>
            <a:off x="2958582" y="5390623"/>
            <a:ext cx="18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가입자 릴레이션</a:t>
            </a: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D08A6CA9-3C67-4015-9FAA-05430B870FF3}"/>
              </a:ext>
            </a:extLst>
          </p:cNvPr>
          <p:cNvSpPr/>
          <p:nvPr/>
        </p:nvSpPr>
        <p:spPr>
          <a:xfrm>
            <a:off x="2958571" y="3341563"/>
            <a:ext cx="1393794" cy="7157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uses</a:t>
            </a:r>
            <a:endParaRPr lang="ko-KR" altLang="en-US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9E3AE02-767A-4248-8E2E-4B278ECF8CBA}"/>
              </a:ext>
            </a:extLst>
          </p:cNvPr>
          <p:cNvCxnSpPr>
            <a:cxnSpLocks/>
            <a:stCxn id="92" idx="2"/>
            <a:endCxn id="2" idx="0"/>
          </p:cNvCxnSpPr>
          <p:nvPr/>
        </p:nvCxnSpPr>
        <p:spPr>
          <a:xfrm>
            <a:off x="3655468" y="4057332"/>
            <a:ext cx="10" cy="35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CEC365-3782-4B68-9324-9F460186F5D4}"/>
              </a:ext>
            </a:extLst>
          </p:cNvPr>
          <p:cNvSpPr/>
          <p:nvPr/>
        </p:nvSpPr>
        <p:spPr>
          <a:xfrm>
            <a:off x="2958571" y="1863240"/>
            <a:ext cx="1393794" cy="790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F61E71-D195-4BD6-8623-91E41EBB64EA}"/>
              </a:ext>
            </a:extLst>
          </p:cNvPr>
          <p:cNvCxnSpPr>
            <a:cxnSpLocks/>
            <a:stCxn id="92" idx="0"/>
            <a:endCxn id="95" idx="2"/>
          </p:cNvCxnSpPr>
          <p:nvPr/>
        </p:nvCxnSpPr>
        <p:spPr>
          <a:xfrm flipV="1">
            <a:off x="3655468" y="2653353"/>
            <a:ext cx="0" cy="688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DEF0BA4D-AA3C-4F53-A89C-6AADA5B359B5}"/>
              </a:ext>
            </a:extLst>
          </p:cNvPr>
          <p:cNvSpPr/>
          <p:nvPr/>
        </p:nvSpPr>
        <p:spPr>
          <a:xfrm>
            <a:off x="4691082" y="999760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server_id</a:t>
            </a:r>
            <a:endParaRPr lang="ko-KR" altLang="en-US" u="sng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660FD09-7A1C-466C-A8DF-4AD16E54D15F}"/>
              </a:ext>
            </a:extLst>
          </p:cNvPr>
          <p:cNvSpPr/>
          <p:nvPr/>
        </p:nvSpPr>
        <p:spPr>
          <a:xfrm>
            <a:off x="4691082" y="1904111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count_client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2E51158-0F21-4B9B-B332-CD19757FFF7C}"/>
              </a:ext>
            </a:extLst>
          </p:cNvPr>
          <p:cNvSpPr/>
          <p:nvPr/>
        </p:nvSpPr>
        <p:spPr>
          <a:xfrm>
            <a:off x="4691082" y="2802289"/>
            <a:ext cx="2192781" cy="719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is_Conn_DB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1A1EB54-289B-4B76-B777-D609A6297D36}"/>
              </a:ext>
            </a:extLst>
          </p:cNvPr>
          <p:cNvCxnSpPr>
            <a:stCxn id="98" idx="2"/>
            <a:endCxn id="95" idx="3"/>
          </p:cNvCxnSpPr>
          <p:nvPr/>
        </p:nvCxnSpPr>
        <p:spPr>
          <a:xfrm flipH="1">
            <a:off x="4352365" y="1359306"/>
            <a:ext cx="338717" cy="898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95A674D-064B-4604-ACC8-FCC3C38D3AE8}"/>
              </a:ext>
            </a:extLst>
          </p:cNvPr>
          <p:cNvCxnSpPr>
            <a:stCxn id="110" idx="2"/>
            <a:endCxn id="95" idx="3"/>
          </p:cNvCxnSpPr>
          <p:nvPr/>
        </p:nvCxnSpPr>
        <p:spPr>
          <a:xfrm flipH="1" flipV="1">
            <a:off x="4352365" y="2258297"/>
            <a:ext cx="338717" cy="5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09DF198-43FF-4C68-A35C-34735829B628}"/>
              </a:ext>
            </a:extLst>
          </p:cNvPr>
          <p:cNvCxnSpPr>
            <a:stCxn id="116" idx="2"/>
            <a:endCxn id="95" idx="3"/>
          </p:cNvCxnSpPr>
          <p:nvPr/>
        </p:nvCxnSpPr>
        <p:spPr>
          <a:xfrm flipH="1" flipV="1">
            <a:off x="4352365" y="2258297"/>
            <a:ext cx="338717" cy="90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EC8B322-E996-4D46-87F2-C68EF2F90E23}"/>
              </a:ext>
            </a:extLst>
          </p:cNvPr>
          <p:cNvSpPr txBox="1"/>
          <p:nvPr/>
        </p:nvSpPr>
        <p:spPr>
          <a:xfrm>
            <a:off x="3027285" y="2710066"/>
            <a:ext cx="42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A8C6F0E-BCC2-4579-9BEF-053C5BD571E9}"/>
              </a:ext>
            </a:extLst>
          </p:cNvPr>
          <p:cNvSpPr txBox="1"/>
          <p:nvPr/>
        </p:nvSpPr>
        <p:spPr>
          <a:xfrm>
            <a:off x="3655107" y="4070098"/>
            <a:ext cx="42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4483AB-1823-404F-93E7-310A196E8F10}"/>
              </a:ext>
            </a:extLst>
          </p:cNvPr>
          <p:cNvSpPr txBox="1"/>
          <p:nvPr/>
        </p:nvSpPr>
        <p:spPr>
          <a:xfrm>
            <a:off x="7564786" y="4448919"/>
            <a:ext cx="42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C11C2F-B500-4ECF-92E4-1A8390388286}"/>
              </a:ext>
            </a:extLst>
          </p:cNvPr>
          <p:cNvSpPr txBox="1"/>
          <p:nvPr/>
        </p:nvSpPr>
        <p:spPr>
          <a:xfrm>
            <a:off x="4414150" y="4418429"/>
            <a:ext cx="42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08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DEA8524-C5A6-4BA1-A100-4E76B42F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50621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001283-7A92-4AC9-8A67-310ECC5C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49669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가입자 생성 결과 페이지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, 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BBD07A-9D13-4468-8497-0D5DA096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95277"/>
            <a:ext cx="5477639" cy="3934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0E1E23-EA60-4517-8874-DE36F582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61" y="1695277"/>
            <a:ext cx="547763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2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F2CB9-8216-435A-A343-FFBA6CAC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471339"/>
            <a:ext cx="548716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7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990" y="995266"/>
            <a:ext cx="11508260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요구사항</a:t>
            </a:r>
            <a:endParaRPr lang="en-US" altLang="ko-KR" sz="1400" dirty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모든 시스템은 </a:t>
            </a:r>
            <a:r>
              <a:rPr lang="en-US" altLang="ko-KR" sz="1200" dirty="0"/>
              <a:t>IP </a:t>
            </a:r>
            <a:r>
              <a:rPr lang="ko-KR" altLang="en-US" sz="1200" dirty="0"/>
              <a:t>통신이 가능함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B, B’ </a:t>
            </a:r>
            <a:r>
              <a:rPr lang="ko-KR" altLang="en-US" sz="1200" dirty="0"/>
              <a:t>및 </a:t>
            </a:r>
            <a:r>
              <a:rPr lang="en-US" altLang="ko-KR" sz="1200" dirty="0"/>
              <a:t>B’’</a:t>
            </a:r>
            <a:r>
              <a:rPr lang="ko-KR" altLang="en-US" sz="1200" dirty="0"/>
              <a:t>는 동일한 시스템이고 여러 대임을 의미함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C</a:t>
            </a:r>
            <a:r>
              <a:rPr lang="ko-KR" altLang="en-US" sz="1200" dirty="0"/>
              <a:t>는 메신저 프로그램으로 </a:t>
            </a:r>
            <a:r>
              <a:rPr lang="en-US" altLang="ko-KR" sz="1200" dirty="0"/>
              <a:t>1:1 </a:t>
            </a:r>
            <a:r>
              <a:rPr lang="ko-KR" altLang="en-US" sz="1200" dirty="0"/>
              <a:t>및 </a:t>
            </a:r>
            <a:r>
              <a:rPr lang="en-US" altLang="ko-KR" sz="1200" dirty="0"/>
              <a:t>1:N </a:t>
            </a:r>
            <a:r>
              <a:rPr lang="ko-KR" altLang="en-US" sz="1200" dirty="0"/>
              <a:t>대화 기능 제공</a:t>
            </a:r>
            <a:r>
              <a:rPr lang="en-US" altLang="ko-KR" sz="1200" dirty="0"/>
              <a:t>, C</a:t>
            </a:r>
            <a:r>
              <a:rPr lang="ko-KR" altLang="en-US" sz="1200" dirty="0"/>
              <a:t>는 한 개의 </a:t>
            </a:r>
            <a:r>
              <a:rPr lang="en-US" altLang="ko-KR" sz="1200" dirty="0"/>
              <a:t>B</a:t>
            </a:r>
            <a:r>
              <a:rPr lang="ko-KR" altLang="en-US" sz="1200" dirty="0"/>
              <a:t>와 접속 가능함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B</a:t>
            </a:r>
            <a:r>
              <a:rPr lang="ko-KR" altLang="en-US" sz="1200" dirty="0"/>
              <a:t>는 최대 </a:t>
            </a:r>
            <a:r>
              <a:rPr lang="en-US" altLang="ko-KR" sz="1200" dirty="0"/>
              <a:t>100</a:t>
            </a:r>
            <a:r>
              <a:rPr lang="ko-KR" altLang="en-US" sz="1200" dirty="0"/>
              <a:t>만개 </a:t>
            </a:r>
            <a:r>
              <a:rPr lang="en-US" altLang="ko-KR" sz="1200" dirty="0"/>
              <a:t>C</a:t>
            </a:r>
            <a:r>
              <a:rPr lang="ko-KR" altLang="en-US" sz="1200" dirty="0"/>
              <a:t>와 연동 가능함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A</a:t>
            </a:r>
            <a:r>
              <a:rPr lang="ko-KR" altLang="en-US" sz="1200" dirty="0"/>
              <a:t>는 </a:t>
            </a:r>
            <a:r>
              <a:rPr lang="en-US" altLang="ko-KR" sz="1200" dirty="0"/>
              <a:t>300</a:t>
            </a:r>
            <a:r>
              <a:rPr lang="ko-KR" altLang="en-US" sz="1200" dirty="0"/>
              <a:t>만개 </a:t>
            </a:r>
            <a:r>
              <a:rPr lang="en-US" altLang="ko-KR" sz="1200" dirty="0"/>
              <a:t>C</a:t>
            </a:r>
            <a:r>
              <a:rPr lang="ko-KR" altLang="en-US" sz="1200" dirty="0"/>
              <a:t>의 정보를 유지하고 </a:t>
            </a:r>
            <a:r>
              <a:rPr lang="en-US" altLang="ko-KR" sz="1200" dirty="0"/>
              <a:t>B</a:t>
            </a:r>
            <a:r>
              <a:rPr lang="ko-KR" altLang="en-US" sz="1200" dirty="0"/>
              <a:t>와 연동하여 </a:t>
            </a:r>
            <a:r>
              <a:rPr lang="en-US" altLang="ko-KR" sz="1200" dirty="0"/>
              <a:t>C</a:t>
            </a:r>
            <a:r>
              <a:rPr lang="ko-KR" altLang="en-US" sz="1200" dirty="0"/>
              <a:t>의 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 상태를 관리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157693" y="2822134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02122" y="4297609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8372" y="4297609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B’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1903" y="4297609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B’’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/>
          <p:cNvCxnSpPr>
            <a:stCxn id="32" idx="2"/>
            <a:endCxn id="11" idx="0"/>
          </p:cNvCxnSpPr>
          <p:nvPr/>
        </p:nvCxnSpPr>
        <p:spPr>
          <a:xfrm flipH="1">
            <a:off x="2689147" y="3857928"/>
            <a:ext cx="1750320" cy="439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2" idx="2"/>
            <a:endCxn id="12" idx="0"/>
          </p:cNvCxnSpPr>
          <p:nvPr/>
        </p:nvCxnSpPr>
        <p:spPr>
          <a:xfrm flipH="1">
            <a:off x="4225397" y="3857928"/>
            <a:ext cx="214070" cy="439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2" idx="2"/>
            <a:endCxn id="13" idx="0"/>
          </p:cNvCxnSpPr>
          <p:nvPr/>
        </p:nvCxnSpPr>
        <p:spPr>
          <a:xfrm>
            <a:off x="4439467" y="3857928"/>
            <a:ext cx="1229461" cy="439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832850" y="6035376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03896" y="5906422"/>
            <a:ext cx="774050" cy="433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11" idx="2"/>
            <a:endCxn id="51" idx="0"/>
          </p:cNvCxnSpPr>
          <p:nvPr/>
        </p:nvCxnSpPr>
        <p:spPr>
          <a:xfrm>
            <a:off x="2689147" y="4731417"/>
            <a:ext cx="1618442" cy="4460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864" y="6035376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43910" y="5906422"/>
            <a:ext cx="774050" cy="433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C’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49843" y="6035376"/>
            <a:ext cx="774050" cy="4338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0889" y="5906422"/>
            <a:ext cx="774050" cy="4338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C’’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직선 연결선 28"/>
          <p:cNvCxnSpPr>
            <a:stCxn id="12" idx="2"/>
            <a:endCxn id="51" idx="0"/>
          </p:cNvCxnSpPr>
          <p:nvPr/>
        </p:nvCxnSpPr>
        <p:spPr>
          <a:xfrm>
            <a:off x="4225397" y="4731417"/>
            <a:ext cx="82192" cy="4460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2"/>
            <a:endCxn id="51" idx="0"/>
          </p:cNvCxnSpPr>
          <p:nvPr/>
        </p:nvCxnSpPr>
        <p:spPr>
          <a:xfrm flipH="1">
            <a:off x="4307589" y="4731417"/>
            <a:ext cx="1361339" cy="44608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781889" y="5803055"/>
            <a:ext cx="3848423" cy="63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다수의 </a:t>
            </a:r>
            <a:r>
              <a:rPr lang="en-US" altLang="ko-KR" sz="1000" dirty="0">
                <a:solidFill>
                  <a:schemeClr val="tx1"/>
                </a:solidFill>
              </a:rPr>
              <a:t>B </a:t>
            </a:r>
            <a:r>
              <a:rPr lang="ko-KR" altLang="en-US" sz="1000" dirty="0">
                <a:solidFill>
                  <a:schemeClr val="tx1"/>
                </a:solidFill>
              </a:rPr>
              <a:t>정보를 유지하되 한 개의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연동함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는 터미널로 접속해서 실행함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Command Mode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Chat Mode</a:t>
            </a:r>
            <a:r>
              <a:rPr lang="ko-KR" altLang="en-US" sz="1000" dirty="0">
                <a:solidFill>
                  <a:schemeClr val="tx1"/>
                </a:solidFill>
              </a:rPr>
              <a:t>로 구분되어야 함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r>
              <a:rPr lang="ko-KR" altLang="en-US" sz="1000" dirty="0">
                <a:solidFill>
                  <a:schemeClr val="tx1"/>
                </a:solidFill>
              </a:rPr>
              <a:t>구분없이 처리 가능하면 그렇게 구현해도 무방함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48466" y="4147422"/>
            <a:ext cx="3862870" cy="1030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두 개 이상의 프로세스로 구현해야 함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r>
              <a:rPr lang="ko-KR" altLang="en-US" sz="1000" dirty="0">
                <a:solidFill>
                  <a:schemeClr val="tx1"/>
                </a:solidFill>
              </a:rPr>
              <a:t>한 개는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와 연결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다른 한 개는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연결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현재 접속중인 </a:t>
            </a:r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정보 조회 기능을 제공해야 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연결과 관련한 통계 정보를 제공해야 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A </a:t>
            </a:r>
            <a:r>
              <a:rPr lang="ko-KR" altLang="en-US" sz="1000" dirty="0">
                <a:solidFill>
                  <a:schemeClr val="tx1"/>
                </a:solidFill>
              </a:rPr>
              <a:t>연결과 관련한 알람 정보를 제공해야 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7877" y="2864681"/>
            <a:ext cx="3851941" cy="71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는 관리하는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정보를 동적으로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프로세스 기동상태로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추가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삭제 기능을 제공해야 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로그인 상태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로그인 접속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정보 조회 기능을 제공함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정보 동적 관리에 대한 통계 정보를 제공해야함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3910" y="3584533"/>
            <a:ext cx="1391114" cy="2733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30.30.1.x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10" idx="2"/>
            <a:endCxn id="32" idx="0"/>
          </p:cNvCxnSpPr>
          <p:nvPr/>
        </p:nvCxnSpPr>
        <p:spPr>
          <a:xfrm flipH="1">
            <a:off x="4439467" y="3255942"/>
            <a:ext cx="105251" cy="3285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612032" y="5177500"/>
            <a:ext cx="1391114" cy="2733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172.16.1.x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28" idx="0"/>
            <a:endCxn id="51" idx="2"/>
          </p:cNvCxnSpPr>
          <p:nvPr/>
        </p:nvCxnSpPr>
        <p:spPr>
          <a:xfrm flipH="1" flipV="1">
            <a:off x="4307589" y="5450895"/>
            <a:ext cx="2100325" cy="4555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5" idx="0"/>
            <a:endCxn id="51" idx="2"/>
          </p:cNvCxnSpPr>
          <p:nvPr/>
        </p:nvCxnSpPr>
        <p:spPr>
          <a:xfrm flipV="1">
            <a:off x="4130935" y="5450895"/>
            <a:ext cx="176654" cy="4555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1" idx="0"/>
            <a:endCxn id="51" idx="2"/>
          </p:cNvCxnSpPr>
          <p:nvPr/>
        </p:nvCxnSpPr>
        <p:spPr>
          <a:xfrm flipV="1">
            <a:off x="2090921" y="5450895"/>
            <a:ext cx="2216668" cy="4555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9754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가입자 삭제 결과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5CD8F3-3E86-4399-B557-D6B40B07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487166" cy="3953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4203D5-DFA8-48F9-8CB4-FBAFA054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30" y="1600624"/>
            <a:ext cx="546811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1F5CA8-AB94-4EFE-BEA7-5E7DB3FB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24943"/>
            <a:ext cx="550621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2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실패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DFC86-1640-4D5D-8895-492A8F64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47763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리스트 페이지 </a:t>
            </a:r>
            <a:r>
              <a:rPr lang="en-US" altLang="ko-KR" dirty="0"/>
              <a:t>( </a:t>
            </a:r>
            <a:r>
              <a:rPr lang="ko-KR" altLang="en-US" dirty="0"/>
              <a:t>라운지 페이지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72BE6-DB4D-4AAE-86AF-563643F6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739152"/>
            <a:ext cx="549669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6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조회 실패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FAC0A-228C-4C5D-BC4C-E23AF55A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47763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57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 실패 페이지 </a:t>
            </a:r>
            <a:r>
              <a:rPr lang="en-US" altLang="ko-KR" dirty="0"/>
              <a:t>( </a:t>
            </a:r>
            <a:r>
              <a:rPr lang="ko-KR" altLang="en-US" dirty="0"/>
              <a:t>로그아웃 </a:t>
            </a:r>
            <a:r>
              <a:rPr lang="ko-KR" altLang="en-US" dirty="0" err="1"/>
              <a:t>성공시</a:t>
            </a:r>
            <a:r>
              <a:rPr lang="ko-KR" altLang="en-US" dirty="0"/>
              <a:t> 시작페이지로 전환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BB4B7-242B-4693-8C43-6B586A95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51574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82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생성 실패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5F1E0-636B-4762-BAB5-D742B3CE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49669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입장 실패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B2326E-C5D7-4BF1-8628-B547FF20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50621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90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94F4B0-5CDF-44C2-AD09-76CAE17C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51574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조회 실패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4EE79-9316-4ECD-847D-5F9BE904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47763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명세</a:t>
            </a:r>
          </a:p>
        </p:txBody>
      </p:sp>
    </p:spTree>
    <p:extLst>
      <p:ext uri="{BB962C8B-B14F-4D97-AF65-F5344CB8AC3E}">
        <p14:creationId xmlns:p14="http://schemas.microsoft.com/office/powerpoint/2010/main" val="3340908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메시지 송신 실패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474D5-DDAD-474E-93D0-A37470F9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" y="1658990"/>
            <a:ext cx="549669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61426" y="979094"/>
            <a:ext cx="6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메시지 수신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12FD2-353F-4153-8A3A-23C70F75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11" y="1658990"/>
            <a:ext cx="5449060" cy="394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C619E-62DC-4986-9C4C-1BEF7D8D5BC4}"/>
              </a:ext>
            </a:extLst>
          </p:cNvPr>
          <p:cNvSpPr txBox="1"/>
          <p:nvPr/>
        </p:nvSpPr>
        <p:spPr>
          <a:xfrm>
            <a:off x="7694579" y="5359940"/>
            <a:ext cx="387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가 있을지 모르겠습니다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36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접속중인 가입자 리스트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5B650-E27F-485A-85F8-87FB41CC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48716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17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3472C-255D-4A72-AA37-574043BE93AB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접속 통계 조회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74EECA-5E9C-4CB4-B46D-5ED44DCA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47763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2224-272A-4881-81F5-B1789BEE08DA}"/>
              </a:ext>
            </a:extLst>
          </p:cNvPr>
          <p:cNvSpPr txBox="1"/>
          <p:nvPr/>
        </p:nvSpPr>
        <p:spPr>
          <a:xfrm>
            <a:off x="332243" y="949911"/>
            <a:ext cx="50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가입자 처리 통계 조회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EEDD83-64D2-427D-8BC6-89662361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1600624"/>
            <a:ext cx="550621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4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flow -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829B3D-7366-4D8A-8124-5F4493625748}"/>
              </a:ext>
            </a:extLst>
          </p:cNvPr>
          <p:cNvSpPr/>
          <p:nvPr/>
        </p:nvSpPr>
        <p:spPr>
          <a:xfrm>
            <a:off x="1003176" y="4045386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시작페이지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890CE02-E506-48D4-82E0-EF8D00852A6E}"/>
              </a:ext>
            </a:extLst>
          </p:cNvPr>
          <p:cNvCxnSpPr>
            <a:stCxn id="2" idx="1"/>
            <a:endCxn id="2" idx="0"/>
          </p:cNvCxnSpPr>
          <p:nvPr/>
        </p:nvCxnSpPr>
        <p:spPr>
          <a:xfrm rot="10800000" flipH="1">
            <a:off x="1003175" y="4045387"/>
            <a:ext cx="972105" cy="452761"/>
          </a:xfrm>
          <a:prstGeom prst="bentConnector4">
            <a:avLst>
              <a:gd name="adj1" fmla="val -23516"/>
              <a:gd name="adj2" fmla="val 150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B27955-C181-46D3-9F7E-04384D38D3D6}"/>
              </a:ext>
            </a:extLst>
          </p:cNvPr>
          <p:cNvSpPr txBox="1"/>
          <p:nvPr/>
        </p:nvSpPr>
        <p:spPr>
          <a:xfrm>
            <a:off x="167274" y="3343797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커서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A2C67F-F030-40F3-AF82-84F70F881042}"/>
              </a:ext>
            </a:extLst>
          </p:cNvPr>
          <p:cNvSpPr/>
          <p:nvPr/>
        </p:nvSpPr>
        <p:spPr>
          <a:xfrm>
            <a:off x="5305576" y="1509203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37C12-0580-435B-B826-29A283B3E344}"/>
              </a:ext>
            </a:extLst>
          </p:cNvPr>
          <p:cNvSpPr txBox="1"/>
          <p:nvPr/>
        </p:nvSpPr>
        <p:spPr>
          <a:xfrm>
            <a:off x="2615019" y="3617651"/>
            <a:ext cx="1713391" cy="37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선택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DA09DC8-D6FC-4590-B98C-4E010B46B4E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49917" y="4443275"/>
            <a:ext cx="2350598" cy="276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4479B5-F185-4881-B522-0230942B223D}"/>
              </a:ext>
            </a:extLst>
          </p:cNvPr>
          <p:cNvSpPr/>
          <p:nvPr/>
        </p:nvSpPr>
        <p:spPr>
          <a:xfrm>
            <a:off x="5300515" y="3990514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1BB89-F2F4-4CF6-8D06-CEC8B44DCD68}"/>
              </a:ext>
            </a:extLst>
          </p:cNvPr>
          <p:cNvSpPr txBox="1"/>
          <p:nvPr/>
        </p:nvSpPr>
        <p:spPr>
          <a:xfrm>
            <a:off x="2952097" y="4803521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693A2-B46B-4D17-9AE7-2FD4A5F34D4E}"/>
              </a:ext>
            </a:extLst>
          </p:cNvPr>
          <p:cNvSpPr/>
          <p:nvPr/>
        </p:nvSpPr>
        <p:spPr>
          <a:xfrm>
            <a:off x="8538527" y="1509203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생성결과페이지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C052A-0B84-45D2-AE6D-B0A8DBAF123C}"/>
              </a:ext>
            </a:extLst>
          </p:cNvPr>
          <p:cNvSpPr/>
          <p:nvPr/>
        </p:nvSpPr>
        <p:spPr>
          <a:xfrm>
            <a:off x="8538527" y="2891036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페이지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7CB524-59BE-41BC-B2D5-D3938F744637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7249786" y="1961964"/>
            <a:ext cx="1288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ABCC7C4-71EF-4ACE-BEF1-6D37CA92013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254847" y="2188344"/>
            <a:ext cx="1283680" cy="11554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7CED89-2872-4995-96DB-A52F431251A5}"/>
              </a:ext>
            </a:extLst>
          </p:cNvPr>
          <p:cNvSpPr txBox="1"/>
          <p:nvPr/>
        </p:nvSpPr>
        <p:spPr>
          <a:xfrm>
            <a:off x="7448365" y="1509203"/>
            <a:ext cx="763480" cy="37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84190-810B-4A53-B617-8765B4A19E29}"/>
              </a:ext>
            </a:extLst>
          </p:cNvPr>
          <p:cNvSpPr txBox="1"/>
          <p:nvPr/>
        </p:nvSpPr>
        <p:spPr>
          <a:xfrm>
            <a:off x="7219025" y="2280074"/>
            <a:ext cx="763480" cy="37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B8E9D3-2456-4FF2-B155-857A8DE5D547}"/>
              </a:ext>
            </a:extLst>
          </p:cNvPr>
          <p:cNvSpPr/>
          <p:nvPr/>
        </p:nvSpPr>
        <p:spPr>
          <a:xfrm>
            <a:off x="8538527" y="3990509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삭제결과페이지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0931B6-EF9F-4EED-8BB2-3AD25724E3F5}"/>
              </a:ext>
            </a:extLst>
          </p:cNvPr>
          <p:cNvSpPr/>
          <p:nvPr/>
        </p:nvSpPr>
        <p:spPr>
          <a:xfrm>
            <a:off x="8538527" y="5425610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페이지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37435A-8C76-436D-BB2B-1EC6A9FB8F84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 flipV="1">
            <a:off x="7244725" y="4443270"/>
            <a:ext cx="1293802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18B5BB-0940-4674-99E2-A5AB0C7868F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254847" y="4681379"/>
            <a:ext cx="1283680" cy="11969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8D76A8-2A75-4486-857A-057A815241F5}"/>
              </a:ext>
            </a:extLst>
          </p:cNvPr>
          <p:cNvSpPr txBox="1"/>
          <p:nvPr/>
        </p:nvSpPr>
        <p:spPr>
          <a:xfrm>
            <a:off x="7271904" y="4070412"/>
            <a:ext cx="763480" cy="37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1BF93-088B-4BEC-BD81-7117D6F12AC8}"/>
              </a:ext>
            </a:extLst>
          </p:cNvPr>
          <p:cNvSpPr txBox="1"/>
          <p:nvPr/>
        </p:nvSpPr>
        <p:spPr>
          <a:xfrm>
            <a:off x="7219025" y="4720092"/>
            <a:ext cx="763480" cy="37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F937979-ED3A-4B91-A17C-B6A7D9FF83D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47386" y="1961964"/>
            <a:ext cx="2358190" cy="2536183"/>
          </a:xfrm>
          <a:prstGeom prst="bentConnector3">
            <a:avLst>
              <a:gd name="adj1" fmla="val 319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AB27BE1-634D-4F33-A340-D5428D1B15E0}"/>
              </a:ext>
            </a:extLst>
          </p:cNvPr>
          <p:cNvCxnSpPr>
            <a:stCxn id="20" idx="3"/>
            <a:endCxn id="2" idx="2"/>
          </p:cNvCxnSpPr>
          <p:nvPr/>
        </p:nvCxnSpPr>
        <p:spPr>
          <a:xfrm flipH="1">
            <a:off x="1975281" y="1961964"/>
            <a:ext cx="8507456" cy="2988944"/>
          </a:xfrm>
          <a:prstGeom prst="bentConnector4">
            <a:avLst>
              <a:gd name="adj1" fmla="val -13748"/>
              <a:gd name="adj2" fmla="val 1513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E92D790-F83F-4115-8A67-72EFEAC9BB2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482737" y="3343797"/>
            <a:ext cx="1173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7F9B5B-218B-40EE-A3A3-78BDF6D67E40}"/>
              </a:ext>
            </a:extLst>
          </p:cNvPr>
          <p:cNvCxnSpPr>
            <a:cxnSpLocks/>
          </p:cNvCxnSpPr>
          <p:nvPr/>
        </p:nvCxnSpPr>
        <p:spPr>
          <a:xfrm>
            <a:off x="10482737" y="4431308"/>
            <a:ext cx="1173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A5A6F68-B24A-47C4-A2EA-5601A4CBD302}"/>
              </a:ext>
            </a:extLst>
          </p:cNvPr>
          <p:cNvCxnSpPr>
            <a:cxnSpLocks/>
          </p:cNvCxnSpPr>
          <p:nvPr/>
        </p:nvCxnSpPr>
        <p:spPr>
          <a:xfrm>
            <a:off x="10482737" y="5888599"/>
            <a:ext cx="1173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C30EC4-A7E6-4480-98AF-3B5FC14EC6BB}"/>
              </a:ext>
            </a:extLst>
          </p:cNvPr>
          <p:cNvSpPr txBox="1"/>
          <p:nvPr/>
        </p:nvSpPr>
        <p:spPr>
          <a:xfrm>
            <a:off x="11102461" y="1447057"/>
            <a:ext cx="8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1078482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5" y="145310"/>
            <a:ext cx="427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flow - client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829B3D-7366-4D8A-8124-5F4493625748}"/>
              </a:ext>
            </a:extLst>
          </p:cNvPr>
          <p:cNvSpPr/>
          <p:nvPr/>
        </p:nvSpPr>
        <p:spPr>
          <a:xfrm>
            <a:off x="737158" y="2320644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시작페이지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890CE02-E506-48D4-82E0-EF8D00852A6E}"/>
              </a:ext>
            </a:extLst>
          </p:cNvPr>
          <p:cNvCxnSpPr>
            <a:cxnSpLocks/>
            <a:stCxn id="2" idx="2"/>
            <a:endCxn id="2" idx="1"/>
          </p:cNvCxnSpPr>
          <p:nvPr/>
        </p:nvCxnSpPr>
        <p:spPr>
          <a:xfrm rot="5400000" flipH="1">
            <a:off x="996830" y="2513734"/>
            <a:ext cx="452761" cy="972105"/>
          </a:xfrm>
          <a:prstGeom prst="bentConnector4">
            <a:avLst>
              <a:gd name="adj1" fmla="val -50490"/>
              <a:gd name="adj2" fmla="val 123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B27955-C181-46D3-9F7E-04384D38D3D6}"/>
              </a:ext>
            </a:extLst>
          </p:cNvPr>
          <p:cNvSpPr txBox="1"/>
          <p:nvPr/>
        </p:nvSpPr>
        <p:spPr>
          <a:xfrm>
            <a:off x="883910" y="3433911"/>
            <a:ext cx="121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커서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A2C67F-F030-40F3-AF82-84F70F881042}"/>
              </a:ext>
            </a:extLst>
          </p:cNvPr>
          <p:cNvSpPr/>
          <p:nvPr/>
        </p:nvSpPr>
        <p:spPr>
          <a:xfrm>
            <a:off x="3591017" y="1619750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로그인페이지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F937979-ED3A-4B91-A17C-B6A7D9FF83D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681368" y="2072511"/>
            <a:ext cx="909649" cy="700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6C9269-77C7-4C03-B5BF-855A721E14F9}"/>
              </a:ext>
            </a:extLst>
          </p:cNvPr>
          <p:cNvSpPr txBox="1"/>
          <p:nvPr/>
        </p:nvSpPr>
        <p:spPr>
          <a:xfrm>
            <a:off x="2876365" y="2876365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로그인선택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B3FC3C-8B70-49C5-9925-BFA7B223F325}"/>
              </a:ext>
            </a:extLst>
          </p:cNvPr>
          <p:cNvSpPr/>
          <p:nvPr/>
        </p:nvSpPr>
        <p:spPr>
          <a:xfrm>
            <a:off x="9328640" y="1610872"/>
            <a:ext cx="2061411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오류페이지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F3518F3-8BCF-42DB-8B73-B6438676B4FD}"/>
              </a:ext>
            </a:extLst>
          </p:cNvPr>
          <p:cNvCxnSpPr>
            <a:cxnSpLocks/>
            <a:stCxn id="37" idx="3"/>
            <a:endCxn id="2" idx="0"/>
          </p:cNvCxnSpPr>
          <p:nvPr/>
        </p:nvCxnSpPr>
        <p:spPr>
          <a:xfrm flipH="1">
            <a:off x="1709263" y="2063633"/>
            <a:ext cx="9680788" cy="257011"/>
          </a:xfrm>
          <a:prstGeom prst="bentConnector4">
            <a:avLst>
              <a:gd name="adj1" fmla="val -2361"/>
              <a:gd name="adj2" fmla="val -265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3F0DDEA-1B38-41AB-9F85-6713E010CF8C}"/>
              </a:ext>
            </a:extLst>
          </p:cNvPr>
          <p:cNvCxnSpPr>
            <a:stCxn id="7" idx="3"/>
            <a:endCxn id="37" idx="1"/>
          </p:cNvCxnSpPr>
          <p:nvPr/>
        </p:nvCxnSpPr>
        <p:spPr>
          <a:xfrm flipV="1">
            <a:off x="5535227" y="2063633"/>
            <a:ext cx="3793413" cy="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4A3A44-C01B-4B0E-AB38-4A5C819C328B}"/>
              </a:ext>
            </a:extLst>
          </p:cNvPr>
          <p:cNvSpPr txBox="1"/>
          <p:nvPr/>
        </p:nvSpPr>
        <p:spPr>
          <a:xfrm>
            <a:off x="5629922" y="1590868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45B2F6-B0EB-4C1C-A8A1-A253970510D4}"/>
              </a:ext>
            </a:extLst>
          </p:cNvPr>
          <p:cNvSpPr/>
          <p:nvPr/>
        </p:nvSpPr>
        <p:spPr>
          <a:xfrm>
            <a:off x="5092666" y="2810225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라운지페이지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26D6C6-BC78-4E14-AE19-61469DB8A05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535227" y="2320644"/>
            <a:ext cx="529544" cy="4895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80542B-83BA-43CA-AA8D-564D50ABC8C8}"/>
              </a:ext>
            </a:extLst>
          </p:cNvPr>
          <p:cNvSpPr txBox="1"/>
          <p:nvPr/>
        </p:nvSpPr>
        <p:spPr>
          <a:xfrm>
            <a:off x="5481536" y="2320643"/>
            <a:ext cx="64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643116E-CF02-4C5D-80C1-2277BF12CB17}"/>
              </a:ext>
            </a:extLst>
          </p:cNvPr>
          <p:cNvCxnSpPr>
            <a:stCxn id="48" idx="2"/>
            <a:endCxn id="48" idx="1"/>
          </p:cNvCxnSpPr>
          <p:nvPr/>
        </p:nvCxnSpPr>
        <p:spPr>
          <a:xfrm rot="5400000" flipH="1">
            <a:off x="5352338" y="3003315"/>
            <a:ext cx="452761" cy="972105"/>
          </a:xfrm>
          <a:prstGeom prst="bentConnector4">
            <a:avLst>
              <a:gd name="adj1" fmla="val -50490"/>
              <a:gd name="adj2" fmla="val 123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E67F095-075B-41AF-BA78-A2DCBE50A031}"/>
              </a:ext>
            </a:extLst>
          </p:cNvPr>
          <p:cNvSpPr txBox="1"/>
          <p:nvPr/>
        </p:nvSpPr>
        <p:spPr>
          <a:xfrm>
            <a:off x="4842029" y="4020662"/>
            <a:ext cx="138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28CC0B-876D-4899-B1CD-C9A8565892C1}"/>
              </a:ext>
            </a:extLst>
          </p:cNvPr>
          <p:cNvSpPr/>
          <p:nvPr/>
        </p:nvSpPr>
        <p:spPr>
          <a:xfrm>
            <a:off x="8921274" y="2813340"/>
            <a:ext cx="2459898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생성 페이지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C90F3F-E381-4246-AD3D-5797F561A5B2}"/>
              </a:ext>
            </a:extLst>
          </p:cNvPr>
          <p:cNvSpPr/>
          <p:nvPr/>
        </p:nvSpPr>
        <p:spPr>
          <a:xfrm>
            <a:off x="8921274" y="4015808"/>
            <a:ext cx="2459898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입장 페이지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CF49170-3383-4630-8AE2-4243F54C3CE6}"/>
              </a:ext>
            </a:extLst>
          </p:cNvPr>
          <p:cNvCxnSpPr>
            <a:stCxn id="48" idx="3"/>
            <a:endCxn id="68" idx="1"/>
          </p:cNvCxnSpPr>
          <p:nvPr/>
        </p:nvCxnSpPr>
        <p:spPr>
          <a:xfrm>
            <a:off x="7036876" y="3262986"/>
            <a:ext cx="1884398" cy="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1F32F09-5E30-43E0-B94B-C40264A506D9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036876" y="3489367"/>
            <a:ext cx="1884398" cy="979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10BB335-5CBE-4836-AFFB-3CC2C8F6D39A}"/>
              </a:ext>
            </a:extLst>
          </p:cNvPr>
          <p:cNvSpPr txBox="1"/>
          <p:nvPr/>
        </p:nvSpPr>
        <p:spPr>
          <a:xfrm>
            <a:off x="7226423" y="2965142"/>
            <a:ext cx="9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2F446D-412C-4A73-8551-B5A4735F09F5}"/>
              </a:ext>
            </a:extLst>
          </p:cNvPr>
          <p:cNvSpPr txBox="1"/>
          <p:nvPr/>
        </p:nvSpPr>
        <p:spPr>
          <a:xfrm>
            <a:off x="7128769" y="3632318"/>
            <a:ext cx="71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입장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FEA83D8-2B8D-4B61-8B69-C107794B4EF5}"/>
              </a:ext>
            </a:extLst>
          </p:cNvPr>
          <p:cNvSpPr/>
          <p:nvPr/>
        </p:nvSpPr>
        <p:spPr>
          <a:xfrm>
            <a:off x="9436962" y="5171371"/>
            <a:ext cx="1944210" cy="90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페이지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1C6B7E4A-8F1C-43A1-B64A-215188758A6F}"/>
              </a:ext>
            </a:extLst>
          </p:cNvPr>
          <p:cNvCxnSpPr>
            <a:stCxn id="68" idx="3"/>
            <a:endCxn id="37" idx="3"/>
          </p:cNvCxnSpPr>
          <p:nvPr/>
        </p:nvCxnSpPr>
        <p:spPr>
          <a:xfrm flipV="1">
            <a:off x="11381172" y="2063633"/>
            <a:ext cx="8879" cy="1202468"/>
          </a:xfrm>
          <a:prstGeom prst="bentConnector3">
            <a:avLst>
              <a:gd name="adj1" fmla="val 267461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D5231376-C59E-4931-AB35-D38349F2ACD2}"/>
              </a:ext>
            </a:extLst>
          </p:cNvPr>
          <p:cNvCxnSpPr>
            <a:stCxn id="69" idx="3"/>
            <a:endCxn id="37" idx="3"/>
          </p:cNvCxnSpPr>
          <p:nvPr/>
        </p:nvCxnSpPr>
        <p:spPr>
          <a:xfrm flipV="1">
            <a:off x="11381172" y="2063633"/>
            <a:ext cx="8879" cy="2404936"/>
          </a:xfrm>
          <a:prstGeom prst="bentConnector3">
            <a:avLst>
              <a:gd name="adj1" fmla="val 267461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60DB344-6359-4766-97AF-C6963B7C42BE}"/>
              </a:ext>
            </a:extLst>
          </p:cNvPr>
          <p:cNvCxnSpPr>
            <a:stCxn id="68" idx="2"/>
            <a:endCxn id="82" idx="3"/>
          </p:cNvCxnSpPr>
          <p:nvPr/>
        </p:nvCxnSpPr>
        <p:spPr>
          <a:xfrm rot="16200000" flipH="1">
            <a:off x="9813562" y="4056522"/>
            <a:ext cx="1905270" cy="1229949"/>
          </a:xfrm>
          <a:prstGeom prst="bentConnector4">
            <a:avLst>
              <a:gd name="adj1" fmla="val 8297"/>
              <a:gd name="adj2" fmla="val 1481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5E2D0A3-8817-4DF5-9C1D-4636CE5C52A6}"/>
              </a:ext>
            </a:extLst>
          </p:cNvPr>
          <p:cNvCxnSpPr>
            <a:stCxn id="69" idx="2"/>
            <a:endCxn id="82" idx="0"/>
          </p:cNvCxnSpPr>
          <p:nvPr/>
        </p:nvCxnSpPr>
        <p:spPr>
          <a:xfrm rot="16200000" flipH="1">
            <a:off x="10155125" y="4917428"/>
            <a:ext cx="250041" cy="257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7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1756"/>
              </p:ext>
            </p:extLst>
          </p:nvPr>
        </p:nvGraphicFramePr>
        <p:xfrm>
          <a:off x="360000" y="972000"/>
          <a:ext cx="1144905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가입자 처리</a:t>
                      </a:r>
                      <a:r>
                        <a:rPr lang="ko-KR" altLang="en-US" baseline="0" dirty="0"/>
                        <a:t> 기능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673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접속 기능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처리 기능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생성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8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noStrike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8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noStrike" dirty="0"/>
                        <a:t>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8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noStrike" dirty="0"/>
                        <a:t>퇴장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69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메시지 처리 기능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송신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28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777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207246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26647"/>
              </p:ext>
            </p:extLst>
          </p:nvPr>
        </p:nvGraphicFramePr>
        <p:xfrm>
          <a:off x="360000" y="972000"/>
          <a:ext cx="11449050" cy="6107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239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/>
                        <a:t>대분류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2391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/>
                        <a:t>DB </a:t>
                      </a:r>
                      <a:r>
                        <a:rPr lang="ko-KR" altLang="en-US" sz="1800" b="0" dirty="0"/>
                        <a:t>연동 기능</a:t>
                      </a:r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접속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82157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2825"/>
                  </a:ext>
                </a:extLst>
              </a:tr>
              <a:tr h="2391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/>
                        <a:t>알람</a:t>
                      </a:r>
                      <a:r>
                        <a:rPr lang="ko-KR" altLang="en-US" sz="1800" b="0" dirty="0"/>
                        <a:t> 기능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발생</a:t>
                      </a:r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59344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/>
                        <a:t>미연동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93239"/>
                  </a:ext>
                </a:extLst>
              </a:tr>
              <a:tr h="2391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가입자 처리</a:t>
                      </a:r>
                      <a:r>
                        <a:rPr lang="ko-KR" altLang="en-US" sz="1800" b="0" baseline="0" dirty="0"/>
                        <a:t> 기능</a:t>
                      </a:r>
                      <a:endParaRPr lang="ko-KR" altLang="en-US" sz="1800" b="0" dirty="0"/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생성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03975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접속중인 가입자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36001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47621"/>
                  </a:ext>
                </a:extLst>
              </a:tr>
              <a:tr h="239163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/>
                        <a:t>채팅방</a:t>
                      </a:r>
                      <a:r>
                        <a:rPr lang="ko-KR" altLang="en-US" sz="1800" b="0" dirty="0"/>
                        <a:t> 처리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42105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strike="noStrike" dirty="0">
                          <a:effectLst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40"/>
                  </a:ext>
                </a:extLst>
              </a:tr>
              <a:tr h="23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메시지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strike="noStrike" dirty="0"/>
                        <a:t>-</a:t>
                      </a:r>
                      <a:endParaRPr lang="ko-KR" altLang="en-US" sz="1800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23916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클라이언트 접속 처리 기능</a:t>
                      </a:r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239163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951"/>
                  </a:ext>
                </a:extLst>
              </a:tr>
              <a:tr h="47832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/>
                        <a:t>메시지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접속 처리 통계 기능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조회</a:t>
                      </a:r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  <a:tr h="47832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strike="noStrike" dirty="0"/>
                        <a:t>누적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0696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433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08235"/>
              </p:ext>
            </p:extLst>
          </p:nvPr>
        </p:nvGraphicFramePr>
        <p:xfrm>
          <a:off x="360000" y="972000"/>
          <a:ext cx="1144905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300076542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19486502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8622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7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가입자 처리 기능</a:t>
                      </a:r>
                    </a:p>
                  </a:txBody>
                  <a:tcPr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7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조회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가입자의 로그인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929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가입자의 접속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17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변경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9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841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처리 기능</a:t>
                      </a:r>
                    </a:p>
                  </a:txBody>
                  <a:tcPr>
                    <a:lnT w="12700" cap="flat" cmpd="sng" algn="ctr">
                      <a:solidFill>
                        <a:srgbClr val="CE76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trike="noStrike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9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873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가입자 처리 통계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noStrike" dirty="0"/>
                        <a:t>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256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3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설계</a:t>
            </a:r>
          </a:p>
        </p:txBody>
      </p:sp>
    </p:spTree>
    <p:extLst>
      <p:ext uri="{BB962C8B-B14F-4D97-AF65-F5344CB8AC3E}">
        <p14:creationId xmlns:p14="http://schemas.microsoft.com/office/powerpoint/2010/main" val="24269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7347" y="914400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가입자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852" y="2766524"/>
            <a:ext cx="11122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[ ID, PW ]</a:t>
            </a:r>
            <a:r>
              <a:rPr lang="ko-KR" altLang="en-US" dirty="0"/>
              <a:t> 를 </a:t>
            </a:r>
            <a:r>
              <a:rPr lang="en-US" altLang="ko-KR" dirty="0"/>
              <a:t>server</a:t>
            </a:r>
            <a:r>
              <a:rPr lang="ko-KR" altLang="en-US" dirty="0"/>
              <a:t>로 전송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을 수신한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생성 요청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를 수신한 </a:t>
            </a:r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en-US" altLang="ko-KR" dirty="0"/>
              <a:t>ID</a:t>
            </a:r>
            <a:r>
              <a:rPr lang="ko-KR" altLang="en-US" dirty="0"/>
              <a:t>의 기 존재 여부 조회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4-1. </a:t>
            </a:r>
            <a:r>
              <a:rPr lang="ko-KR" altLang="en-US" dirty="0"/>
              <a:t>기 존재 </a:t>
            </a:r>
            <a:r>
              <a:rPr lang="en-US" altLang="ko-KR" dirty="0"/>
              <a:t>ID</a:t>
            </a:r>
            <a:r>
              <a:rPr lang="ko-KR" altLang="en-US" dirty="0"/>
              <a:t>가 없으면 가입자 생성</a:t>
            </a:r>
            <a:r>
              <a:rPr lang="en-US" altLang="ko-KR" dirty="0"/>
              <a:t>, </a:t>
            </a:r>
            <a:r>
              <a:rPr lang="ko-KR" altLang="en-US" dirty="0"/>
              <a:t>성공 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전달</a:t>
            </a:r>
            <a:br>
              <a:rPr lang="en-US" altLang="ko-KR" dirty="0"/>
            </a:br>
            <a:r>
              <a:rPr lang="en-US" altLang="ko-KR" dirty="0"/>
              <a:t>4-2. </a:t>
            </a:r>
            <a:r>
              <a:rPr lang="ko-KR" altLang="en-US" dirty="0"/>
              <a:t>기 존재 </a:t>
            </a:r>
            <a:r>
              <a:rPr lang="en-US" altLang="ko-KR" dirty="0"/>
              <a:t>ID</a:t>
            </a:r>
            <a:r>
              <a:rPr lang="ko-KR" altLang="en-US" dirty="0"/>
              <a:t>가 있으면 실패 통계 누적</a:t>
            </a:r>
            <a:r>
              <a:rPr lang="en-US" altLang="ko-KR" dirty="0"/>
              <a:t>, server</a:t>
            </a:r>
            <a:r>
              <a:rPr lang="ko-KR" altLang="en-US" dirty="0"/>
              <a:t>에 결과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을 수신한 </a:t>
            </a:r>
            <a:r>
              <a:rPr lang="en-US" altLang="ko-KR" dirty="0"/>
              <a:t>server</a:t>
            </a:r>
            <a:r>
              <a:rPr lang="ko-KR" altLang="en-US" dirty="0"/>
              <a:t>는 결과를 다시 </a:t>
            </a:r>
            <a:r>
              <a:rPr lang="en-US" altLang="ko-KR" dirty="0"/>
              <a:t>client</a:t>
            </a:r>
            <a:r>
              <a:rPr lang="ko-KR" altLang="en-US" dirty="0"/>
              <a:t>에게 전달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client </a:t>
            </a:r>
            <a:r>
              <a:rPr lang="ko-KR" altLang="en-US" dirty="0"/>
              <a:t>화면을 가입자 생성 결과 페이지로 전환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240000" y="1080000"/>
            <a:ext cx="6142893" cy="1499143"/>
            <a:chOff x="2569792" y="4651337"/>
            <a:chExt cx="6142893" cy="149914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569792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148869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27946" y="5231656"/>
              <a:ext cx="984739" cy="791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554531" y="5395811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6133608" y="5404604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>
              <a:off x="3554531" y="5752773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6133608" y="5759139"/>
              <a:ext cx="1594338" cy="8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8" idx="3"/>
            </p:cNvCxnSpPr>
            <p:nvPr/>
          </p:nvCxnSpPr>
          <p:spPr>
            <a:xfrm rot="16200000" flipH="1">
              <a:off x="8268673" y="5183299"/>
              <a:ext cx="395654" cy="492369"/>
            </a:xfrm>
            <a:prstGeom prst="bentConnector4">
              <a:avLst>
                <a:gd name="adj1" fmla="val -57778"/>
                <a:gd name="adj2" fmla="val 1464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57373" y="5073312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7823" y="5046990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3158" y="4651337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8419" y="5781148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9018" y="5763535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185" y="145310"/>
            <a:ext cx="526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기능설계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가입자 처리 기능</a:t>
            </a:r>
          </a:p>
        </p:txBody>
      </p:sp>
      <p:cxnSp>
        <p:nvCxnSpPr>
          <p:cNvPr id="3" name="꺾인 연결선 2"/>
          <p:cNvCxnSpPr>
            <a:stCxn id="6" idx="0"/>
            <a:endCxn id="6" idx="1"/>
          </p:cNvCxnSpPr>
          <p:nvPr/>
        </p:nvCxnSpPr>
        <p:spPr>
          <a:xfrm rot="16200000" flipH="1" flipV="1">
            <a:off x="3288358" y="1611961"/>
            <a:ext cx="395654" cy="492370"/>
          </a:xfrm>
          <a:prstGeom prst="bentConnector4">
            <a:avLst>
              <a:gd name="adj1" fmla="val -57778"/>
              <a:gd name="adj2" fmla="val 14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8751" y="1080000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9147625"/>
      </p:ext>
    </p:extLst>
  </p:cSld>
  <p:clrMapOvr>
    <a:masterClrMapping/>
  </p:clrMapOvr>
</p:sld>
</file>

<file path=ppt/theme/theme1.xml><?xml version="1.0" encoding="utf-8"?>
<a:theme xmlns:a="http://schemas.openxmlformats.org/drawingml/2006/main" name="2014 PPT 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PPT TEMPLATE_2</Template>
  <TotalTime>994</TotalTime>
  <Words>2004</Words>
  <Application>Microsoft Office PowerPoint</Application>
  <PresentationFormat>와이드스크린</PresentationFormat>
  <Paragraphs>424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나눔고딕</vt:lpstr>
      <vt:lpstr>맑은 고딕</vt:lpstr>
      <vt:lpstr>Arial</vt:lpstr>
      <vt:lpstr>Wingdings</vt:lpstr>
      <vt:lpstr>2014 PPT TEMPLATE_2</vt:lpstr>
      <vt:lpstr>PowerPoint 프레젠테이션</vt:lpstr>
      <vt:lpstr>목차</vt:lpstr>
      <vt:lpstr>PowerPoint 프레젠테이션</vt:lpstr>
      <vt:lpstr>기능 명세</vt:lpstr>
      <vt:lpstr>클라이언트</vt:lpstr>
      <vt:lpstr>서버</vt:lpstr>
      <vt:lpstr>DB</vt:lpstr>
      <vt:lpstr>기능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기능명세</dc:title>
  <dc:creator>user</dc:creator>
  <cp:lastModifiedBy>greed</cp:lastModifiedBy>
  <cp:revision>284</cp:revision>
  <dcterms:created xsi:type="dcterms:W3CDTF">2021-06-10T03:16:15Z</dcterms:created>
  <dcterms:modified xsi:type="dcterms:W3CDTF">2021-06-13T13:11:59Z</dcterms:modified>
</cp:coreProperties>
</file>