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-192" y="-102"/>
      </p:cViewPr>
      <p:guideLst>
        <p:guide orient="horz" pos="2160"/>
        <p:guide pos="2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0EB2-6DD3-45D9-8BF7-020A222E929D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92E8-22A7-4FC4-81B0-EF683C54E1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9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="" xmlns:a16="http://schemas.microsoft.com/office/drawing/2014/main" id="{8A901AB2-24B5-48FB-889F-4FC72CC0BC1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r>
              <a:rPr lang="ko-KR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20年 1月 15日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="" xmlns:a16="http://schemas.microsoft.com/office/drawing/2014/main" id="{DE944B71-8B00-4E4D-850B-42B1CE9ACB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buClrTx/>
              <a:buFontTx/>
              <a:buNone/>
            </a:pPr>
            <a:fld id="{DEDFD2EF-BD45-4DE2-9745-316E79F6E76B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8" name="Text Box 1">
            <a:extLst>
              <a:ext uri="{FF2B5EF4-FFF2-40B4-BE49-F238E27FC236}">
                <a16:creationId xmlns="" xmlns:a16="http://schemas.microsoft.com/office/drawing/2014/main" id="{2FEAE079-387D-4179-B08C-81F78999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578941-4444-4AD5-AE4A-54AB909EC318}" type="slidenum">
              <a:rPr lang="en-US" altLang="ko-KR" sz="12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ko-KR" sz="1200">
              <a:solidFill>
                <a:srgbClr val="000000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="" xmlns:a16="http://schemas.microsoft.com/office/drawing/2014/main" id="{1B89BD24-96F5-4581-B8C9-1E0A7CFAD1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3">
            <a:extLst>
              <a:ext uri="{FF2B5EF4-FFF2-40B4-BE49-F238E27FC236}">
                <a16:creationId xmlns="" xmlns:a16="http://schemas.microsoft.com/office/drawing/2014/main" id="{487562C1-CEBE-4454-ACAF-A22288900B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12022B-0D07-4699-8E75-10FABF0E1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CE05910-A8E3-4929-8BCF-71E5B538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CD5D6F5-6809-479C-8ED3-EAC7FEE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47725DA-EB38-4EBA-9A34-21042685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F596F4-DC0F-44E4-A181-7064AE2F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3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6AD54A-6FB8-4066-9906-17EE181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B325C8-0C8C-43CD-A597-8B961A1C7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2911D6-E0F5-4EF9-9C5E-DB590228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5CDCC4-1EB4-4402-9880-BA40CC2F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EA661BD-99F4-4FE0-8EF8-4874F851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EFDB522-FE02-420B-B301-1343F8B1A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F9B5D60-F3E5-4296-A784-9AD61C1D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1F6D12-B135-45E7-83FA-7F7E8AA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9FD0E0-E4A3-4C9D-B17A-C81734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B1BDE7A-907A-4671-BE3F-9FCDBF9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8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DD7042-6E95-40F1-9658-78F6E03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A2328F6-E78F-46BE-AB6D-56000D4E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844588-0CF9-4C01-9A9A-F4841306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7521CA5-1B97-4A81-8D67-FB414A55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533A5D3-01A3-476B-AE74-4BF7808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14180F-40E5-4531-9E36-D8B9870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E806434-C60B-4723-8E0F-79E81D8E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629EBEB-75C8-46AA-A0D3-FF25A382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834AE-10E5-46CB-9817-5C7BA227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0C8034-C4D5-4C5E-B671-8C63C971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05845E-847A-444C-9F57-72C109C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157C46-D55B-4A83-83AD-9525DD33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3AB119-6536-4835-9085-3543A216E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CCEBC9-2A6E-4DBA-837C-90ECDE3E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A8C5DA2-CF8D-4167-8472-DCFEBA93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5D027B-14D6-4B54-9C54-26F0843C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AA4867-AB5C-4881-8167-8A5ED9AA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BBEF1BC-85AE-4CD5-A79E-902629FE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77FA023-BCA5-4957-9633-941B66C2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91559B7-E404-421B-A424-983060053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5D9AB46-7919-4561-9730-433CCDF9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8AF7344-3C31-4CA9-9E78-B825D30A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DF24B42B-883A-4F7B-AD30-4ED8614D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8B82B53-D768-4555-B180-8AF045B5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5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87EA04-DF73-45E6-991D-A3933367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73AD9CB-A333-4F69-AED6-2472115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73565EE-A5D6-4E85-B9F1-B1D76E9D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3AF4991-53D6-4B89-9B9A-728DAF7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43D02F2-3537-45A9-A0F6-75620D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7102B9B-62C1-4E87-9F61-7318FF14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6B91ECD-5546-4E52-BD3C-E6264359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188"/>
            <a:ext cx="12192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677281-8395-43BC-943A-8F22BEB9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BDE8FEC-E242-4220-95E1-B00F1ACE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CDEF861-9955-481F-B596-D273F706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4061C6C-CF45-46A0-BEE7-B215CADA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17153BE-97DB-44E6-9691-A27143E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C205F23-5E6D-412A-84BE-F1F34EF5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89FD76-FECC-4380-AB3B-7A9A1646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1FC1348-1AF7-4DAA-91E6-6756BD753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73F2309-C62C-4D2E-B096-847591C5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A24356A-F649-4168-929A-643F50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C5068C9-4751-4547-AD31-12F9528B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C684084-391A-41EE-9F28-826919E2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6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844FEF5-83EF-4CE1-931E-B37E78D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5574714-CDC7-415E-82E7-BF7C0E88E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EFFA5C4-41FF-499F-9E1E-5E3DA3F39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5D96D-BE9A-447D-9F85-A1EE5A44BF9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FA549B3-0F9F-454D-81ED-D6BF54AB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60DA7A-1D63-4541-88D3-6B10E31C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7BF6-BC59-48F9-A034-561FE1E9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="" xmlns:a16="http://schemas.microsoft.com/office/drawing/2014/main" id="{808368A7-FE25-4D01-AA5C-9F744EB1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519" y="1785939"/>
            <a:ext cx="6758062" cy="15001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A6A6A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buSzPct val="100000"/>
              <a:defRPr/>
            </a:pPr>
            <a:r>
              <a:rPr lang="en-US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IT </a:t>
            </a:r>
            <a:r>
              <a:rPr lang="ko-KR" altLang="en-US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자산관리 시스템</a:t>
            </a:r>
            <a:r>
              <a:rPr lang="en-US" altLang="ko-KR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(ITAM)</a:t>
            </a:r>
            <a: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/>
            </a:r>
            <a:br>
              <a:rPr lang="en-US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</a:br>
            <a:r>
              <a:rPr lang="ko-KR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기획</a:t>
            </a:r>
            <a:r>
              <a:rPr lang="ko-KR" altLang="ko-K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</a:rPr>
              <a:t>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320" y="6136256"/>
            <a:ext cx="4670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ITAM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</a:t>
            </a:r>
            <a:endParaRPr lang="en-US" altLang="ko-KR" dirty="0"/>
          </a:p>
          <a:p>
            <a:r>
              <a:rPr lang="en-US" altLang="ko-KR" dirty="0" smtClean="0"/>
              <a:t>    https</a:t>
            </a:r>
            <a:r>
              <a:rPr lang="en-US" altLang="ko-KR" dirty="0"/>
              <a:t>://www.ciokorea.com/news/203464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6339" y="155273"/>
            <a:ext cx="1140729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/>
              <a:t>IT </a:t>
            </a:r>
            <a:r>
              <a:rPr lang="ko-KR" altLang="en-US" dirty="0"/>
              <a:t>자산관리 시스템</a:t>
            </a:r>
            <a:r>
              <a:rPr lang="en-US" altLang="ko-KR" dirty="0"/>
              <a:t>(</a:t>
            </a:r>
            <a:r>
              <a:rPr lang="en-US" altLang="ko-KR" dirty="0" smtClean="0"/>
              <a:t>ITAM)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/>
              <a:t>회사가 소유한 </a:t>
            </a:r>
            <a:r>
              <a:rPr lang="en-US" altLang="ko-KR" dirty="0"/>
              <a:t>IT</a:t>
            </a:r>
            <a:r>
              <a:rPr lang="ko-KR" altLang="en-US" dirty="0"/>
              <a:t>시스템</a:t>
            </a:r>
            <a:r>
              <a:rPr lang="en-US" altLang="ko-KR" dirty="0"/>
              <a:t>, 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 smtClean="0"/>
              <a:t>프로세스를 </a:t>
            </a:r>
            <a:r>
              <a:rPr lang="ko-KR" altLang="en-US" dirty="0"/>
              <a:t>감독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최적화하기 위한 활동과 전략으로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구성된다</a:t>
            </a:r>
            <a:r>
              <a:rPr lang="en-US" altLang="ko-KR" dirty="0" smtClean="0"/>
              <a:t>.(IT </a:t>
            </a:r>
            <a:r>
              <a:rPr lang="ko-KR" altLang="en-US" dirty="0"/>
              <a:t>자산을 구현</a:t>
            </a:r>
            <a:r>
              <a:rPr lang="en-US" altLang="ko-KR" dirty="0"/>
              <a:t>, </a:t>
            </a:r>
            <a:r>
              <a:rPr lang="ko-KR" altLang="en-US" dirty="0"/>
              <a:t>추적</a:t>
            </a:r>
            <a:r>
              <a:rPr lang="en-US" altLang="ko-KR" dirty="0"/>
              <a:t>, </a:t>
            </a:r>
            <a:r>
              <a:rPr lang="ko-KR" altLang="en-US" dirty="0" smtClean="0"/>
              <a:t>유지관리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관리 대상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IT</a:t>
            </a:r>
            <a:r>
              <a:rPr lang="ko-KR" altLang="en-US" dirty="0"/>
              <a:t>자산 그룹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자산 그룹별 </a:t>
            </a:r>
            <a:r>
              <a:rPr lang="ko-KR" altLang="en-US" dirty="0"/>
              <a:t>사내 서버 및 </a:t>
            </a:r>
            <a:r>
              <a:rPr lang="en-US" altLang="ko-KR" dirty="0"/>
              <a:t>PC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사내 서버 및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 </a:t>
            </a:r>
            <a:r>
              <a:rPr lang="ko-KR" altLang="en-US" dirty="0" smtClean="0"/>
              <a:t>구성 사양 정보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키보드 등</a:t>
            </a:r>
            <a:r>
              <a:rPr lang="en-US" altLang="ko-KR" dirty="0" smtClean="0"/>
              <a:t>) )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사내 서버 및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설치 파일 및 라이선스 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수량 및 설치 수량 관리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사내 </a:t>
            </a:r>
            <a:r>
              <a:rPr lang="ko-KR" altLang="en-US" dirty="0"/>
              <a:t>서버 및 </a:t>
            </a:r>
            <a:r>
              <a:rPr lang="en-US" altLang="ko-KR" dirty="0"/>
              <a:t>PC</a:t>
            </a:r>
            <a:r>
              <a:rPr lang="ko-KR" altLang="en-US" dirty="0" smtClean="0"/>
              <a:t>의 사용 및 관리 담당자 </a:t>
            </a:r>
            <a:r>
              <a:rPr lang="ko-KR" altLang="en-US" dirty="0" smtClean="0"/>
              <a:t>정보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사용기간 관리 포함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사용자 역할 및 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 접근 권한 부여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사용자 역할 종류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직원</a:t>
            </a:r>
            <a:endParaRPr lang="en-US" altLang="ko-KR" dirty="0"/>
          </a:p>
          <a:p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IT</a:t>
            </a:r>
            <a:r>
              <a:rPr lang="ko-KR" altLang="en-US" dirty="0"/>
              <a:t>자산 그룹 </a:t>
            </a:r>
            <a:r>
              <a:rPr lang="en-US" altLang="ko-KR" dirty="0" smtClean="0"/>
              <a:t>: Server, PC, Router, </a:t>
            </a:r>
            <a:r>
              <a:rPr lang="en-US" altLang="ko-KR" dirty="0" err="1" smtClean="0"/>
              <a:t>KeyBoard</a:t>
            </a:r>
            <a:r>
              <a:rPr lang="en-US" altLang="ko-KR" dirty="0" smtClean="0"/>
              <a:t>, Mouse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&amp; PC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HP(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), CPU(13</a:t>
            </a:r>
            <a:r>
              <a:rPr lang="ko-KR" altLang="en-US" dirty="0" smtClean="0"/>
              <a:t>세대 </a:t>
            </a:r>
            <a:r>
              <a:rPr lang="en-US" altLang="ko-KR" dirty="0" smtClean="0"/>
              <a:t>Intel), RAM(Samsung 16G 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Application </a:t>
            </a:r>
            <a:r>
              <a:rPr lang="ko-KR" altLang="en-US" dirty="0"/>
              <a:t>설치 파일 및 라이선스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(Window 11  100</a:t>
            </a:r>
            <a:r>
              <a:rPr lang="ko-KR" altLang="en-US" dirty="0" smtClean="0"/>
              <a:t>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라이선스 번호 </a:t>
            </a:r>
            <a:r>
              <a:rPr lang="en-US" altLang="ko-KR" dirty="0" smtClean="0"/>
              <a:t>: 100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라이센스번호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사용자 관리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사용자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퇴사</a:t>
            </a:r>
            <a:r>
              <a:rPr lang="en-US" altLang="ko-KR" dirty="0" smtClean="0"/>
              <a:t>)  : </a:t>
            </a:r>
            <a:r>
              <a:rPr lang="ko-KR" altLang="en-US" dirty="0" smtClean="0"/>
              <a:t>로그인 비밀번호 암호화</a:t>
            </a:r>
            <a:r>
              <a:rPr lang="en-US" altLang="ko-KR" dirty="0" smtClean="0"/>
              <a:t>(AES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사용자 별 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Mapping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유형</a:t>
            </a:r>
            <a:r>
              <a:rPr lang="en-US" altLang="ko-KR" dirty="0"/>
              <a:t>(</a:t>
            </a:r>
            <a:r>
              <a:rPr lang="ko-KR" altLang="en-US" dirty="0"/>
              <a:t>권한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별 접근 페이지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1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6339" y="379562"/>
            <a:ext cx="1441131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예상 메뉴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역할</a:t>
            </a:r>
            <a:r>
              <a:rPr lang="en-US" altLang="ko-KR" dirty="0"/>
              <a:t>/</a:t>
            </a:r>
            <a:r>
              <a:rPr lang="ko-KR" altLang="en-US" dirty="0"/>
              <a:t>권한 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r>
              <a:rPr lang="en-US" altLang="ko-KR" dirty="0" smtClean="0"/>
              <a:t>      - </a:t>
            </a:r>
            <a:r>
              <a:rPr lang="ko-KR" altLang="en-US" dirty="0"/>
              <a:t>로그인 모듈 </a:t>
            </a:r>
            <a:r>
              <a:rPr lang="ko-KR" altLang="en-US" dirty="0" smtClean="0"/>
              <a:t>개발                                                            공통</a:t>
            </a:r>
            <a:endParaRPr lang="ko-KR" altLang="en-US" dirty="0"/>
          </a:p>
          <a:p>
            <a:r>
              <a:rPr lang="en-US" altLang="ko-KR" dirty="0" smtClean="0"/>
              <a:t>      - </a:t>
            </a:r>
            <a:r>
              <a:rPr lang="ko-KR" altLang="en-US" dirty="0"/>
              <a:t>사용자 관리 모듈 </a:t>
            </a:r>
            <a:r>
              <a:rPr lang="ko-KR" altLang="en-US" dirty="0" smtClean="0"/>
              <a:t>개발                                                     관리자 </a:t>
            </a:r>
            <a:r>
              <a:rPr lang="ko-KR" altLang="en-US" dirty="0"/>
              <a:t>권한 메뉴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/>
              <a:t>비밀번호 암호화 모듈 </a:t>
            </a:r>
            <a:r>
              <a:rPr lang="ko-KR" altLang="en-US" dirty="0" smtClean="0"/>
              <a:t>개발                                               관리자 </a:t>
            </a:r>
            <a:r>
              <a:rPr lang="ko-KR" altLang="en-US" dirty="0"/>
              <a:t>권한 메뉴</a:t>
            </a:r>
          </a:p>
          <a:p>
            <a:r>
              <a:rPr lang="en-US" altLang="ko-KR" dirty="0" smtClean="0"/>
              <a:t>      - </a:t>
            </a:r>
            <a:r>
              <a:rPr lang="ko-KR" altLang="en-US" dirty="0"/>
              <a:t>역할</a:t>
            </a:r>
            <a:r>
              <a:rPr lang="en-US" altLang="ko-KR" dirty="0"/>
              <a:t>/</a:t>
            </a:r>
            <a:r>
              <a:rPr lang="ko-KR" altLang="en-US" dirty="0"/>
              <a:t>권한 관리 모듈 개발 </a:t>
            </a:r>
            <a:r>
              <a:rPr lang="ko-KR" altLang="en-US" dirty="0" smtClean="0"/>
              <a:t>                                                관리자 </a:t>
            </a:r>
            <a:r>
              <a:rPr lang="ko-KR" altLang="en-US" dirty="0"/>
              <a:t>권한 메뉴</a:t>
            </a:r>
            <a:r>
              <a:rPr lang="ko-KR" altLang="en-US" dirty="0" smtClean="0"/>
              <a:t>   </a:t>
            </a:r>
            <a:endParaRPr lang="ko-KR" altLang="en-US" dirty="0"/>
          </a:p>
          <a:p>
            <a:r>
              <a:rPr lang="en-US" altLang="ko-KR" dirty="0" smtClean="0"/>
              <a:t>   IT</a:t>
            </a:r>
            <a:r>
              <a:rPr lang="ko-KR" altLang="en-US" dirty="0"/>
              <a:t>자산 목록 </a:t>
            </a:r>
            <a:r>
              <a:rPr lang="ko-KR" altLang="en-US" dirty="0" smtClean="0"/>
              <a:t>관리                                                                  </a:t>
            </a:r>
            <a:endParaRPr lang="ko-KR" altLang="en-US" dirty="0"/>
          </a:p>
          <a:p>
            <a:r>
              <a:rPr lang="en-US" altLang="ko-KR" dirty="0" smtClean="0"/>
              <a:t>      - </a:t>
            </a:r>
            <a:r>
              <a:rPr lang="en-US" altLang="ko-KR" dirty="0"/>
              <a:t>IT</a:t>
            </a:r>
            <a:r>
              <a:rPr lang="ko-KR" altLang="en-US" dirty="0"/>
              <a:t>자산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모듈 </a:t>
            </a:r>
            <a:r>
              <a:rPr lang="ko-KR" altLang="en-US" dirty="0" smtClean="0"/>
              <a:t>개발     서버</a:t>
            </a:r>
            <a:r>
              <a:rPr lang="en-US" altLang="ko-KR" dirty="0" smtClean="0"/>
              <a:t>, PC, Application </a:t>
            </a:r>
            <a:r>
              <a:rPr lang="ko-KR" altLang="en-US" dirty="0" smtClean="0"/>
              <a:t>관리  관리자 </a:t>
            </a:r>
            <a:r>
              <a:rPr lang="ko-KR" altLang="en-US" dirty="0"/>
              <a:t>권한 메뉴</a:t>
            </a:r>
          </a:p>
          <a:p>
            <a:r>
              <a:rPr lang="en-US" altLang="ko-KR" dirty="0" smtClean="0"/>
              <a:t>      - </a:t>
            </a:r>
            <a:r>
              <a:rPr lang="en-US" altLang="ko-KR" dirty="0"/>
              <a:t>IT</a:t>
            </a:r>
            <a:r>
              <a:rPr lang="ko-KR" altLang="en-US" dirty="0"/>
              <a:t>자산 상세정보 관리 모듈 </a:t>
            </a:r>
            <a:r>
              <a:rPr lang="ko-KR" altLang="en-US" dirty="0" smtClean="0"/>
              <a:t>개발                                          사원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IT</a:t>
            </a:r>
            <a:r>
              <a:rPr lang="ko-KR" altLang="en-US" dirty="0" smtClean="0"/>
              <a:t>자산 신청 조회 및 승인                                                  관리자 </a:t>
            </a:r>
            <a:r>
              <a:rPr lang="ko-KR" altLang="en-US" dirty="0"/>
              <a:t>권한 메뉴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r>
              <a:rPr lang="en-US" altLang="ko-KR" dirty="0" smtClean="0"/>
              <a:t>   IT</a:t>
            </a:r>
            <a:r>
              <a:rPr lang="ko-KR" altLang="en-US" dirty="0"/>
              <a:t>자산 그룹 </a:t>
            </a:r>
            <a:r>
              <a:rPr lang="ko-KR" altLang="en-US" dirty="0" smtClean="0"/>
              <a:t>관리                                                                     </a:t>
            </a:r>
            <a:endParaRPr lang="ko-KR" altLang="en-US" dirty="0"/>
          </a:p>
          <a:p>
            <a:r>
              <a:rPr lang="en-US" altLang="ko-KR" dirty="0" smtClean="0"/>
              <a:t>      - </a:t>
            </a:r>
            <a:r>
              <a:rPr lang="ko-KR" altLang="en-US" dirty="0"/>
              <a:t>그룹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모듈 </a:t>
            </a:r>
            <a:r>
              <a:rPr lang="ko-KR" altLang="en-US" dirty="0" smtClean="0"/>
              <a:t>개발                                           관리자 </a:t>
            </a:r>
            <a:r>
              <a:rPr lang="ko-KR" altLang="en-US" dirty="0"/>
              <a:t>권한 메뉴</a:t>
            </a:r>
          </a:p>
          <a:p>
            <a:r>
              <a:rPr lang="en-US" altLang="ko-KR" dirty="0" smtClean="0"/>
              <a:t>      - </a:t>
            </a:r>
            <a:r>
              <a:rPr lang="ko-KR" altLang="en-US" dirty="0"/>
              <a:t>그룹에 </a:t>
            </a:r>
            <a:r>
              <a:rPr lang="en-US" altLang="ko-KR" dirty="0"/>
              <a:t>IT</a:t>
            </a:r>
            <a:r>
              <a:rPr lang="ko-KR" altLang="en-US" dirty="0"/>
              <a:t>자산 추가</a:t>
            </a:r>
            <a:r>
              <a:rPr lang="en-US" altLang="ko-KR" dirty="0"/>
              <a:t>/</a:t>
            </a:r>
            <a:r>
              <a:rPr lang="ko-KR" altLang="en-US" dirty="0"/>
              <a:t>삭제 모듈 </a:t>
            </a:r>
            <a:r>
              <a:rPr lang="ko-KR" altLang="en-US" dirty="0" smtClean="0"/>
              <a:t>개발                                      관리자 </a:t>
            </a:r>
            <a:r>
              <a:rPr lang="ko-KR" altLang="en-US" dirty="0"/>
              <a:t>권한 메뉴</a:t>
            </a:r>
          </a:p>
          <a:p>
            <a:r>
              <a:rPr lang="en-US" altLang="ko-KR" dirty="0" smtClean="0"/>
              <a:t>   IT</a:t>
            </a:r>
            <a:r>
              <a:rPr lang="ko-KR" altLang="en-US" dirty="0"/>
              <a:t>자산 공유</a:t>
            </a:r>
          </a:p>
          <a:p>
            <a:r>
              <a:rPr lang="en-US" altLang="ko-KR" dirty="0" smtClean="0"/>
              <a:t>      - </a:t>
            </a:r>
            <a:r>
              <a:rPr lang="ko-KR" altLang="en-US" dirty="0"/>
              <a:t>공유 모듈 </a:t>
            </a:r>
            <a:r>
              <a:rPr lang="ko-KR" altLang="en-US" dirty="0" smtClean="0"/>
              <a:t>개발                           </a:t>
            </a:r>
            <a:r>
              <a:rPr lang="en-US" altLang="ko-KR" dirty="0" smtClean="0"/>
              <a:t>IT </a:t>
            </a:r>
            <a:r>
              <a:rPr lang="ko-KR" altLang="en-US" dirty="0"/>
              <a:t>자산 사용 신청</a:t>
            </a:r>
            <a:r>
              <a:rPr lang="ko-KR" altLang="en-US" dirty="0" smtClean="0"/>
              <a:t>            사원</a:t>
            </a:r>
            <a:endParaRPr lang="en-US" altLang="ko-KR" dirty="0" smtClean="0"/>
          </a:p>
          <a:p>
            <a:r>
              <a:rPr lang="en-US" altLang="ko-KR" dirty="0" smtClean="0"/>
              <a:t>      - </a:t>
            </a:r>
            <a:r>
              <a:rPr lang="ko-KR" altLang="en-US" dirty="0" err="1"/>
              <a:t>사용자별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자산 조회 모듈 </a:t>
            </a:r>
            <a:r>
              <a:rPr lang="ko-KR" altLang="en-US" dirty="0" smtClean="0"/>
              <a:t>개발      </a:t>
            </a:r>
            <a:r>
              <a:rPr lang="en-US" altLang="ko-KR" dirty="0" smtClean="0"/>
              <a:t>IT </a:t>
            </a:r>
            <a:r>
              <a:rPr lang="ko-KR" altLang="en-US" dirty="0"/>
              <a:t>자산 목록</a:t>
            </a:r>
            <a:r>
              <a:rPr lang="ko-KR" altLang="en-US" dirty="0" smtClean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로그인한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 smtClean="0"/>
              <a:t>      - </a:t>
            </a:r>
            <a:r>
              <a:rPr lang="ko-KR" altLang="en-US" dirty="0" err="1"/>
              <a:t>사용자별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자산 사용 정보 </a:t>
            </a:r>
            <a:r>
              <a:rPr lang="ko-KR" altLang="en-US" dirty="0" smtClean="0"/>
              <a:t>개발      </a:t>
            </a:r>
            <a:r>
              <a:rPr lang="en-US" altLang="ko-KR" dirty="0" smtClean="0"/>
              <a:t>IT </a:t>
            </a:r>
            <a:r>
              <a:rPr lang="ko-KR" altLang="en-US" dirty="0"/>
              <a:t>자산 상세</a:t>
            </a:r>
            <a:r>
              <a:rPr lang="en-US" altLang="ko-KR" dirty="0"/>
              <a:t> </a:t>
            </a:r>
            <a:r>
              <a:rPr lang="ko-KR" altLang="en-US" dirty="0"/>
              <a:t>정보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(</a:t>
            </a:r>
            <a:r>
              <a:rPr lang="ko-KR" altLang="en-US" dirty="0"/>
              <a:t>사원 </a:t>
            </a:r>
            <a:r>
              <a:rPr lang="en-US" altLang="ko-KR" dirty="0"/>
              <a:t>: </a:t>
            </a:r>
            <a:r>
              <a:rPr lang="ko-KR" altLang="en-US" dirty="0"/>
              <a:t>로그인한 사용자</a:t>
            </a:r>
            <a:r>
              <a:rPr lang="en-US" altLang="ko-KR" dirty="0"/>
              <a:t>, </a:t>
            </a:r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IT</a:t>
            </a:r>
            <a:r>
              <a:rPr lang="ko-KR" altLang="en-US" dirty="0"/>
              <a:t>자산 통계</a:t>
            </a:r>
          </a:p>
          <a:p>
            <a:r>
              <a:rPr lang="en-US" altLang="ko-KR" dirty="0" smtClean="0"/>
              <a:t>      - </a:t>
            </a:r>
            <a:r>
              <a:rPr lang="en-US" altLang="ko-KR" dirty="0"/>
              <a:t>IT</a:t>
            </a:r>
            <a:r>
              <a:rPr lang="ko-KR" altLang="en-US" dirty="0"/>
              <a:t>자산 통계 모듈 </a:t>
            </a:r>
            <a:r>
              <a:rPr lang="ko-KR" altLang="en-US" dirty="0" smtClean="0"/>
              <a:t>개발                  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자산 별 사용 통계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건수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사용수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사용율</a:t>
            </a:r>
            <a:r>
              <a:rPr lang="en-US" altLang="ko-KR" dirty="0" smtClean="0"/>
              <a:t>)  </a:t>
            </a:r>
            <a:r>
              <a:rPr lang="ko-KR" altLang="en-US" dirty="0" smtClean="0"/>
              <a:t>관리자 권한 메뉴                                     </a:t>
            </a:r>
            <a:endParaRPr lang="ko-KR" altLang="en-US" dirty="0"/>
          </a:p>
          <a:p>
            <a:r>
              <a:rPr lang="en-US" altLang="ko-KR" dirty="0" smtClean="0"/>
              <a:t>      - </a:t>
            </a:r>
            <a:r>
              <a:rPr lang="en-US" altLang="ko-KR" dirty="0"/>
              <a:t>IT</a:t>
            </a:r>
            <a:r>
              <a:rPr lang="ko-KR" altLang="en-US" dirty="0"/>
              <a:t>자산 보고서 모듈 </a:t>
            </a:r>
            <a:r>
              <a:rPr lang="ko-KR" altLang="en-US" dirty="0" smtClean="0"/>
              <a:t>개발                </a:t>
            </a:r>
            <a:r>
              <a:rPr lang="en-US" altLang="ko-KR" dirty="0" smtClean="0"/>
              <a:t>IT</a:t>
            </a:r>
            <a:r>
              <a:rPr lang="ko-KR" altLang="en-US" dirty="0"/>
              <a:t>자산 </a:t>
            </a:r>
            <a:r>
              <a:rPr lang="ko-KR" altLang="en-US" dirty="0" smtClean="0"/>
              <a:t>별 </a:t>
            </a:r>
            <a:r>
              <a:rPr lang="ko-KR" altLang="en-US" dirty="0"/>
              <a:t>사용 </a:t>
            </a:r>
            <a:r>
              <a:rPr lang="ko-KR" altLang="en-US" dirty="0" smtClean="0"/>
              <a:t>통계 그래프 및 추가 구매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자산 목록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                                   (</a:t>
            </a:r>
            <a:r>
              <a:rPr lang="ko-KR" altLang="en-US" dirty="0" smtClean="0"/>
              <a:t>잔여숫자가 일정 숫자 이하건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8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8D84B-61BA-4695-8A45-1A2ACE15A098}"/>
              </a:ext>
            </a:extLst>
          </p:cNvPr>
          <p:cNvSpPr txBox="1"/>
          <p:nvPr/>
        </p:nvSpPr>
        <p:spPr>
          <a:xfrm>
            <a:off x="309883" y="481425"/>
            <a:ext cx="1114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관리</a:t>
            </a:r>
            <a:r>
              <a:rPr lang="ko-KR" altLang="en-US" dirty="0"/>
              <a:t>자</a:t>
            </a:r>
            <a:r>
              <a:rPr lang="ko-KR" altLang="en-US" dirty="0" smtClean="0"/>
              <a:t>  </a:t>
            </a:r>
            <a:r>
              <a:rPr lang="en-US" altLang="ko-KR" dirty="0"/>
              <a:t>: IT</a:t>
            </a:r>
            <a:r>
              <a:rPr lang="ko-KR" altLang="en-US" dirty="0"/>
              <a:t>자산 그룹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/</a:t>
            </a:r>
            <a:r>
              <a:rPr lang="en-US" altLang="ko-KR" dirty="0"/>
              <a:t> IT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 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 신청 승인 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공지사항 관리</a:t>
            </a:r>
            <a:endParaRPr lang="en-US" altLang="ko-KR" dirty="0" smtClean="0"/>
          </a:p>
          <a:p>
            <a:r>
              <a:rPr lang="ko-KR" altLang="en-US" dirty="0" smtClean="0"/>
              <a:t>  사원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IT</a:t>
            </a:r>
            <a:r>
              <a:rPr lang="ko-KR" altLang="en-US" dirty="0"/>
              <a:t>자산 신청</a:t>
            </a:r>
            <a:r>
              <a:rPr lang="en-US" altLang="ko-KR" dirty="0"/>
              <a:t>/ IT </a:t>
            </a:r>
            <a:r>
              <a:rPr lang="ko-KR" altLang="en-US" dirty="0"/>
              <a:t>자산 목록 </a:t>
            </a:r>
            <a:r>
              <a:rPr lang="en-US" altLang="ko-KR" dirty="0"/>
              <a:t>/ IT </a:t>
            </a:r>
            <a:r>
              <a:rPr lang="ko-KR" altLang="en-US" dirty="0"/>
              <a:t>자산 상세</a:t>
            </a:r>
            <a:r>
              <a:rPr lang="en-US" altLang="ko-KR" dirty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공지사항 </a:t>
            </a:r>
            <a:r>
              <a:rPr lang="en-US" altLang="ko-KR" dirty="0" smtClean="0"/>
              <a:t>       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F24328D-5CB3-4419-834F-FF078AD4484C}"/>
              </a:ext>
            </a:extLst>
          </p:cNvPr>
          <p:cNvSpPr/>
          <p:nvPr/>
        </p:nvSpPr>
        <p:spPr>
          <a:xfrm>
            <a:off x="2496748" y="2550172"/>
            <a:ext cx="2800710" cy="1694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사원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IT</a:t>
            </a:r>
            <a:r>
              <a:rPr lang="ko-KR" altLang="en-US" dirty="0" smtClean="0">
                <a:solidFill>
                  <a:schemeClr val="tx1"/>
                </a:solidFill>
              </a:rPr>
              <a:t>자산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 신청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사용 자산 목록 조회 및 상세 조회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 - </a:t>
            </a:r>
            <a:r>
              <a:rPr lang="ko-KR" altLang="en-US" sz="1000" dirty="0" smtClean="0">
                <a:solidFill>
                  <a:schemeClr val="tx1"/>
                </a:solidFill>
              </a:rPr>
              <a:t>퇴사 신청</a:t>
            </a:r>
            <a:endParaRPr lang="en-US" altLang="ko-KR" sz="100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공지 사항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1000" dirty="0">
                <a:solidFill>
                  <a:prstClr val="black"/>
                </a:solidFill>
                <a:ea typeface="맑은 고딕" panose="020B0503020000020004" pitchFamily="50" charset="-127"/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공지 사항 조회</a:t>
            </a:r>
            <a:endParaRPr lang="en-US" altLang="ko-KR" sz="10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3852" y="177313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담당자별 업무 내역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820BC99-4981-4C3B-AF8B-CC0E2D7F9FBF}"/>
              </a:ext>
            </a:extLst>
          </p:cNvPr>
          <p:cNvSpPr/>
          <p:nvPr/>
        </p:nvSpPr>
        <p:spPr>
          <a:xfrm>
            <a:off x="6530342" y="2550172"/>
            <a:ext cx="3510803" cy="3628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1. IT</a:t>
            </a:r>
            <a:r>
              <a:rPr lang="ko-KR" altLang="en-US" dirty="0" smtClean="0">
                <a:solidFill>
                  <a:prstClr val="black"/>
                </a:solidFill>
              </a:rPr>
              <a:t>자산 그룹 </a:t>
            </a:r>
            <a:r>
              <a:rPr lang="ko-KR" altLang="en-US" dirty="0">
                <a:solidFill>
                  <a:prstClr val="black"/>
                </a:solidFill>
              </a:rPr>
              <a:t>관리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자산 그룹  등록</a:t>
            </a:r>
            <a:r>
              <a:rPr lang="en-US" altLang="ko-KR" sz="1000" dirty="0" smtClean="0">
                <a:solidFill>
                  <a:prstClr val="black"/>
                </a:solidFill>
              </a:rPr>
              <a:t>,</a:t>
            </a:r>
            <a:r>
              <a:rPr lang="ko-KR" altLang="en-US" sz="1000" dirty="0" smtClean="0">
                <a:solidFill>
                  <a:prstClr val="black"/>
                </a:solidFill>
              </a:rPr>
              <a:t>수정 삭제</a:t>
            </a:r>
            <a:endParaRPr lang="en-US" altLang="ko-KR" sz="1000" dirty="0">
              <a:solidFill>
                <a:prstClr val="black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en-US" altLang="ko-KR" dirty="0">
                <a:solidFill>
                  <a:prstClr val="black"/>
                </a:solidFill>
              </a:rPr>
              <a:t>IT</a:t>
            </a:r>
            <a:r>
              <a:rPr lang="ko-KR" altLang="en-US" dirty="0">
                <a:solidFill>
                  <a:prstClr val="black"/>
                </a:solidFill>
              </a:rPr>
              <a:t>자산 </a:t>
            </a:r>
            <a:r>
              <a:rPr lang="ko-KR" altLang="en-US" dirty="0" smtClean="0">
                <a:solidFill>
                  <a:prstClr val="black"/>
                </a:solidFill>
              </a:rPr>
              <a:t>관리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- IT</a:t>
            </a:r>
            <a:r>
              <a:rPr lang="ko-KR" altLang="en-US" sz="1000" dirty="0" smtClean="0">
                <a:solidFill>
                  <a:schemeClr val="tx1"/>
                </a:solidFill>
              </a:rPr>
              <a:t>자산 그룹 </a:t>
            </a:r>
            <a:r>
              <a:rPr lang="en-US" altLang="ko-KR" sz="1000" dirty="0" smtClean="0">
                <a:solidFill>
                  <a:schemeClr val="tx1"/>
                </a:solidFill>
              </a:rPr>
              <a:t>Mapping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서버</a:t>
            </a:r>
            <a:r>
              <a:rPr lang="en-US" altLang="ko-KR" sz="1000" dirty="0" smtClean="0">
                <a:solidFill>
                  <a:prstClr val="black"/>
                </a:solidFill>
              </a:rPr>
              <a:t>, PC, Application </a:t>
            </a:r>
            <a:r>
              <a:rPr lang="ko-KR" altLang="en-US" sz="1000" dirty="0" smtClean="0">
                <a:solidFill>
                  <a:prstClr val="black"/>
                </a:solidFill>
              </a:rPr>
              <a:t>별 관리 항목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>
                <a:solidFill>
                  <a:prstClr val="black"/>
                </a:solidFill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사용 신청 및 승인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사용자 관리</a:t>
            </a:r>
            <a:endParaRPr lang="en-US" altLang="ko-KR" dirty="0">
              <a:solidFill>
                <a:schemeClr val="tx1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사용자 권한 관리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 smtClean="0">
                <a:solidFill>
                  <a:prstClr val="black"/>
                </a:solidFill>
              </a:rPr>
              <a:t>   </a:t>
            </a:r>
            <a:r>
              <a:rPr lang="en-US" altLang="ko-KR" sz="1000" dirty="0" smtClean="0">
                <a:solidFill>
                  <a:prstClr val="black"/>
                </a:solidFill>
              </a:rPr>
              <a:t>- </a:t>
            </a:r>
            <a:r>
              <a:rPr lang="ko-KR" altLang="en-US" sz="1000" dirty="0" smtClean="0">
                <a:solidFill>
                  <a:prstClr val="black"/>
                </a:solidFill>
              </a:rPr>
              <a:t>사용자 관리 및 권한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dirty="0" smtClean="0">
                <a:solidFill>
                  <a:prstClr val="black"/>
                </a:solidFill>
              </a:rPr>
              <a:t>4. </a:t>
            </a:r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000" dirty="0">
                <a:solidFill>
                  <a:prstClr val="black"/>
                </a:solidFill>
              </a:rPr>
              <a:t>   - </a:t>
            </a:r>
            <a:r>
              <a:rPr lang="ko-KR" altLang="en-US" sz="1000" dirty="0" smtClean="0">
                <a:solidFill>
                  <a:prstClr val="black"/>
                </a:solidFill>
              </a:rPr>
              <a:t>공지 사항 관리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업무 처리 흐름도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AF6EB8C-43B7-4280-AB80-32E35A86E2A2}"/>
              </a:ext>
            </a:extLst>
          </p:cNvPr>
          <p:cNvCxnSpPr>
            <a:cxnSpLocks/>
          </p:cNvCxnSpPr>
          <p:nvPr/>
        </p:nvCxnSpPr>
        <p:spPr>
          <a:xfrm flipV="1">
            <a:off x="507998" y="1274619"/>
            <a:ext cx="8238840" cy="36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07998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E2D0EC3C-18FA-48D2-A9D4-0A255846F46A}"/>
              </a:ext>
            </a:extLst>
          </p:cNvPr>
          <p:cNvCxnSpPr>
            <a:cxnSpLocks/>
          </p:cNvCxnSpPr>
          <p:nvPr/>
        </p:nvCxnSpPr>
        <p:spPr>
          <a:xfrm>
            <a:off x="11582317" y="844542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03405D68-A333-415D-AFEA-EFFF186FD11E}"/>
              </a:ext>
            </a:extLst>
          </p:cNvPr>
          <p:cNvSpPr/>
          <p:nvPr/>
        </p:nvSpPr>
        <p:spPr>
          <a:xfrm>
            <a:off x="507996" y="844542"/>
            <a:ext cx="5367732" cy="457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A412B04-81DE-4918-9EAD-E1A4197D36F1}"/>
              </a:ext>
            </a:extLst>
          </p:cNvPr>
          <p:cNvSpPr/>
          <p:nvPr/>
        </p:nvSpPr>
        <p:spPr>
          <a:xfrm>
            <a:off x="5875728" y="855472"/>
            <a:ext cx="5706589" cy="430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207286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사용 </a:t>
            </a:r>
            <a:r>
              <a:rPr lang="en-US" altLang="ko-KR" sz="1200" dirty="0" smtClean="0">
                <a:solidFill>
                  <a:prstClr val="black"/>
                </a:solidFill>
              </a:rPr>
              <a:t>IT </a:t>
            </a:r>
            <a:r>
              <a:rPr lang="ko-KR" altLang="en-US" sz="1200" dirty="0" smtClean="0">
                <a:solidFill>
                  <a:prstClr val="black"/>
                </a:solidFill>
              </a:rPr>
              <a:t>자산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F73D9BE5-0B1B-4E78-980B-12B0DCE223B8}"/>
              </a:ext>
            </a:extLst>
          </p:cNvPr>
          <p:cNvSpPr/>
          <p:nvPr/>
        </p:nvSpPr>
        <p:spPr>
          <a:xfrm>
            <a:off x="1001330" y="3165695"/>
            <a:ext cx="1782622" cy="29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IT</a:t>
            </a:r>
            <a:r>
              <a:rPr lang="ko-KR" altLang="en-US" sz="1200" dirty="0" smtClean="0">
                <a:solidFill>
                  <a:prstClr val="black"/>
                </a:solidFill>
              </a:rPr>
              <a:t> 자산 상세 정보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조히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EFD8608A-4D54-4E44-9CFF-A068515BCAA4}"/>
              </a:ext>
            </a:extLst>
          </p:cNvPr>
          <p:cNvCxnSpPr>
            <a:cxnSpLocks/>
            <a:stCxn id="76" idx="2"/>
            <a:endCxn id="70" idx="0"/>
          </p:cNvCxnSpPr>
          <p:nvPr/>
        </p:nvCxnSpPr>
        <p:spPr>
          <a:xfrm>
            <a:off x="1892641" y="2922830"/>
            <a:ext cx="0" cy="242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F710BB-C516-4984-8CC8-7C0C8528760F}"/>
              </a:ext>
            </a:extLst>
          </p:cNvPr>
          <p:cNvSpPr/>
          <p:nvPr/>
        </p:nvSpPr>
        <p:spPr>
          <a:xfrm>
            <a:off x="7349138" y="450181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 관리 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4671927-6643-418D-A8A2-6EB55139A978}"/>
              </a:ext>
            </a:extLst>
          </p:cNvPr>
          <p:cNvSpPr/>
          <p:nvPr/>
        </p:nvSpPr>
        <p:spPr>
          <a:xfrm>
            <a:off x="1009744" y="410187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조회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039C287E-64C8-49C3-8760-462252092A55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 flipV="1">
            <a:off x="2792366" y="4255279"/>
            <a:ext cx="4544552" cy="399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D36BE99A-391A-4203-9516-413BC9B79F2E}"/>
              </a:ext>
            </a:extLst>
          </p:cNvPr>
          <p:cNvSpPr/>
          <p:nvPr/>
        </p:nvSpPr>
        <p:spPr>
          <a:xfrm>
            <a:off x="7349138" y="15219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IT</a:t>
            </a:r>
            <a:r>
              <a:rPr lang="ko-KR" altLang="en-US" sz="1200" dirty="0" smtClean="0">
                <a:solidFill>
                  <a:prstClr val="black"/>
                </a:solidFill>
              </a:rPr>
              <a:t>자산 그룹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F73D9BE5-0B1B-4E78-980B-12B0DCE223B8}"/>
              </a:ext>
            </a:extLst>
          </p:cNvPr>
          <p:cNvSpPr/>
          <p:nvPr/>
        </p:nvSpPr>
        <p:spPr>
          <a:xfrm>
            <a:off x="1001330" y="261601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</a:rPr>
              <a:t>IT </a:t>
            </a:r>
            <a:r>
              <a:rPr lang="ko-KR" altLang="en-US" sz="1200" dirty="0">
                <a:solidFill>
                  <a:prstClr val="black"/>
                </a:solidFill>
              </a:rPr>
              <a:t>자산 </a:t>
            </a:r>
            <a:r>
              <a:rPr lang="ko-KR" altLang="en-US" sz="1200" dirty="0" smtClean="0">
                <a:solidFill>
                  <a:prstClr val="black"/>
                </a:solidFill>
              </a:rPr>
              <a:t>신</a:t>
            </a:r>
            <a:r>
              <a:rPr lang="ko-KR" altLang="en-US" sz="1200" dirty="0">
                <a:solidFill>
                  <a:prstClr val="black"/>
                </a:solidFill>
              </a:rPr>
              <a:t>청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EFD8608A-4D54-4E44-9CFF-A068515BCAA4}"/>
              </a:ext>
            </a:extLst>
          </p:cNvPr>
          <p:cNvCxnSpPr>
            <a:cxnSpLocks/>
            <a:stCxn id="23" idx="2"/>
            <a:endCxn id="76" idx="0"/>
          </p:cNvCxnSpPr>
          <p:nvPr/>
        </p:nvCxnSpPr>
        <p:spPr>
          <a:xfrm>
            <a:off x="1888835" y="2379677"/>
            <a:ext cx="3806" cy="236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8520C6E-3BE0-47EF-A4D1-531E7F383ECF}"/>
              </a:ext>
            </a:extLst>
          </p:cNvPr>
          <p:cNvSpPr/>
          <p:nvPr/>
        </p:nvSpPr>
        <p:spPr>
          <a:xfrm>
            <a:off x="7349137" y="3270414"/>
            <a:ext cx="2358456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사용자 및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역활</a:t>
            </a:r>
            <a:r>
              <a:rPr lang="en-US" altLang="ko-KR" sz="1200" dirty="0" smtClean="0">
                <a:solidFill>
                  <a:prstClr val="black"/>
                </a:solidFill>
              </a:rPr>
              <a:t>(</a:t>
            </a:r>
            <a:r>
              <a:rPr lang="ko-KR" altLang="en-US" sz="1200" dirty="0" smtClean="0">
                <a:solidFill>
                  <a:prstClr val="black"/>
                </a:solidFill>
              </a:rPr>
              <a:t>권한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</a:rPr>
              <a:t>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7349137" y="4008466"/>
            <a:ext cx="2358456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err="1" smtClean="0">
                <a:solidFill>
                  <a:prstClr val="black"/>
                </a:solidFill>
              </a:rPr>
              <a:t>사용자별</a:t>
            </a:r>
            <a:r>
              <a:rPr lang="ko-KR" altLang="en-US" sz="1200" dirty="0" smtClean="0">
                <a:solidFill>
                  <a:prstClr val="black"/>
                </a:solidFill>
              </a:rPr>
              <a:t> 사용 </a:t>
            </a:r>
            <a:r>
              <a:rPr lang="en-US" altLang="ko-KR" sz="1200" dirty="0" smtClean="0">
                <a:solidFill>
                  <a:prstClr val="black"/>
                </a:solidFill>
              </a:rPr>
              <a:t>IT</a:t>
            </a:r>
            <a:r>
              <a:rPr lang="ko-KR" altLang="en-US" sz="1200" dirty="0" smtClean="0">
                <a:solidFill>
                  <a:prstClr val="black"/>
                </a:solidFill>
              </a:rPr>
              <a:t>자산 조회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E1748A33-2E5A-4D73-B3E7-0931BC88BFCE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8528365" y="3577228"/>
            <a:ext cx="0" cy="43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76" idx="3"/>
            <a:endCxn id="137" idx="1"/>
          </p:cNvCxnSpPr>
          <p:nvPr/>
        </p:nvCxnSpPr>
        <p:spPr>
          <a:xfrm>
            <a:off x="2783952" y="2769423"/>
            <a:ext cx="4565184" cy="411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1E967C83-CB23-495E-AFE6-1C31649CCD68}"/>
              </a:ext>
            </a:extLst>
          </p:cNvPr>
          <p:cNvSpPr/>
          <p:nvPr/>
        </p:nvSpPr>
        <p:spPr>
          <a:xfrm>
            <a:off x="7349136" y="2620135"/>
            <a:ext cx="1921385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</a:rPr>
              <a:t>IT</a:t>
            </a:r>
            <a:r>
              <a:rPr lang="ko-KR" altLang="en-US" sz="1200" dirty="0" smtClean="0">
                <a:solidFill>
                  <a:prstClr val="black"/>
                </a:solidFill>
              </a:rPr>
              <a:t>자산 신청 조회 민 승인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E9DE0649-5477-4D1E-8DE1-CC245466F12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8240448" y="2458309"/>
            <a:ext cx="69381" cy="161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C9783D7A-A412-4CF1-8230-5AF454B25C01}"/>
              </a:ext>
            </a:extLst>
          </p:cNvPr>
          <p:cNvSpPr/>
          <p:nvPr/>
        </p:nvSpPr>
        <p:spPr>
          <a:xfrm>
            <a:off x="7349136" y="5158697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각종 통계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620002" y="5555038"/>
            <a:ext cx="3962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- IT</a:t>
            </a:r>
            <a:r>
              <a:rPr lang="ko-KR" altLang="en-US" sz="1200" dirty="0">
                <a:solidFill>
                  <a:prstClr val="black"/>
                </a:solidFill>
              </a:rPr>
              <a:t>자산 별 사용 통계</a:t>
            </a:r>
            <a:endParaRPr lang="en-US" altLang="ko-KR" sz="1200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- </a:t>
            </a:r>
            <a:r>
              <a:rPr lang="en-US" altLang="ko-KR" sz="1200" dirty="0">
                <a:solidFill>
                  <a:prstClr val="black"/>
                </a:solidFill>
              </a:rPr>
              <a:t>IT</a:t>
            </a:r>
            <a:r>
              <a:rPr lang="ko-KR" altLang="en-US" sz="1200" dirty="0">
                <a:solidFill>
                  <a:prstClr val="black"/>
                </a:solidFill>
              </a:rPr>
              <a:t>자산 별 사용 통계 그래프 및 추가 구매 </a:t>
            </a:r>
            <a:r>
              <a:rPr lang="en-US" altLang="ko-KR" sz="1200" dirty="0">
                <a:solidFill>
                  <a:prstClr val="black"/>
                </a:solidFill>
              </a:rPr>
              <a:t>IT</a:t>
            </a:r>
            <a:r>
              <a:rPr lang="ko-KR" altLang="en-US" sz="1200" dirty="0">
                <a:solidFill>
                  <a:prstClr val="black"/>
                </a:solidFill>
              </a:rPr>
              <a:t>자산 목록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380EB4A2-9DF6-4C06-8860-21BFA8A4E6F9}"/>
              </a:ext>
            </a:extLst>
          </p:cNvPr>
          <p:cNvSpPr/>
          <p:nvPr/>
        </p:nvSpPr>
        <p:spPr>
          <a:xfrm>
            <a:off x="997524" y="1521986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</a:rPr>
              <a:t>로그인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4" y="5020197"/>
            <a:ext cx="3275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퇴사 직원인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IT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자산 사용 가능 정보로 복귀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EE0A1F7C-A109-4851-89D0-716C06171CFF}"/>
              </a:ext>
            </a:extLst>
          </p:cNvPr>
          <p:cNvCxnSpPr>
            <a:cxnSpLocks/>
          </p:cNvCxnSpPr>
          <p:nvPr/>
        </p:nvCxnSpPr>
        <p:spPr>
          <a:xfrm>
            <a:off x="5869977" y="863014"/>
            <a:ext cx="0" cy="5574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36BE99A-391A-4203-9516-413BC9B79F2E}"/>
              </a:ext>
            </a:extLst>
          </p:cNvPr>
          <p:cNvSpPr/>
          <p:nvPr/>
        </p:nvSpPr>
        <p:spPr>
          <a:xfrm>
            <a:off x="7349138" y="2072863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</a:rPr>
              <a:t>IT</a:t>
            </a:r>
            <a:r>
              <a:rPr lang="ko-KR" altLang="en-US" sz="1200" dirty="0" smtClean="0">
                <a:solidFill>
                  <a:prstClr val="black"/>
                </a:solidFill>
              </a:rPr>
              <a:t>자산 관리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68549" y="235934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서버</a:t>
            </a:r>
            <a:r>
              <a:rPr lang="en-US" altLang="ko-KR" sz="1200" dirty="0"/>
              <a:t>, PC, Application </a:t>
            </a:r>
            <a:r>
              <a:rPr lang="ko-KR" altLang="en-US" sz="1200" dirty="0"/>
              <a:t>관리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E9DE0649-5477-4D1E-8DE1-CC245466F12D}"/>
              </a:ext>
            </a:extLst>
          </p:cNvPr>
          <p:cNvCxnSpPr>
            <a:cxnSpLocks/>
            <a:stCxn id="149" idx="2"/>
            <a:endCxn id="63" idx="0"/>
          </p:cNvCxnSpPr>
          <p:nvPr/>
        </p:nvCxnSpPr>
        <p:spPr>
          <a:xfrm>
            <a:off x="8240449" y="1828800"/>
            <a:ext cx="0" cy="244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4671927-6643-418D-A8A2-6EB55139A978}"/>
              </a:ext>
            </a:extLst>
          </p:cNvPr>
          <p:cNvSpPr/>
          <p:nvPr/>
        </p:nvSpPr>
        <p:spPr>
          <a:xfrm>
            <a:off x="1009744" y="3598502"/>
            <a:ext cx="1782622" cy="306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퇴사 신청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cxnSp>
        <p:nvCxnSpPr>
          <p:cNvPr id="83" name="꺾인 연결선 82"/>
          <p:cNvCxnSpPr>
            <a:stCxn id="81" idx="3"/>
            <a:endCxn id="137" idx="1"/>
          </p:cNvCxnSpPr>
          <p:nvPr/>
        </p:nvCxnSpPr>
        <p:spPr>
          <a:xfrm flipV="1">
            <a:off x="2792366" y="2773542"/>
            <a:ext cx="4556770" cy="978367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654252-ABC5-4539-ADB0-0B09C75014A9}"/>
              </a:ext>
            </a:extLst>
          </p:cNvPr>
          <p:cNvSpPr txBox="1"/>
          <p:nvPr/>
        </p:nvSpPr>
        <p:spPr>
          <a:xfrm>
            <a:off x="0" y="26894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주요 관리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4F4A6FD-4165-43C8-98F8-16E2D5EB79AF}"/>
              </a:ext>
            </a:extLst>
          </p:cNvPr>
          <p:cNvSpPr/>
          <p:nvPr/>
        </p:nvSpPr>
        <p:spPr>
          <a:xfrm>
            <a:off x="253041" y="669051"/>
            <a:ext cx="3779209" cy="2499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사용자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r>
              <a:rPr lang="ko-KR" altLang="en-US" sz="1000" dirty="0" smtClean="0">
                <a:solidFill>
                  <a:prstClr val="black"/>
                </a:solidFill>
              </a:rPr>
              <a:t>사원</a:t>
            </a:r>
            <a:r>
              <a:rPr lang="en-US" altLang="ko-KR" sz="1000" dirty="0" smtClean="0">
                <a:solidFill>
                  <a:prstClr val="black"/>
                </a:solidFill>
              </a:rPr>
              <a:t>/</a:t>
            </a:r>
            <a:r>
              <a:rPr lang="ko-KR" altLang="en-US" sz="1000" dirty="0" smtClean="0">
                <a:solidFill>
                  <a:prstClr val="black"/>
                </a:solidFill>
              </a:rPr>
              <a:t>관리자 정보  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- IT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자산 그룹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 - </a:t>
            </a:r>
            <a:r>
              <a:rPr lang="en-US" altLang="ko-KR" sz="1200" b="1" dirty="0">
                <a:solidFill>
                  <a:prstClr val="black"/>
                </a:solidFill>
              </a:rPr>
              <a:t>IT </a:t>
            </a:r>
            <a:r>
              <a:rPr lang="ko-KR" altLang="en-US" sz="1200" b="1" dirty="0">
                <a:solidFill>
                  <a:prstClr val="black"/>
                </a:solidFill>
              </a:rPr>
              <a:t>자산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200" b="1" dirty="0">
                <a:solidFill>
                  <a:prstClr val="black"/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 (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라이선스 경우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Excel Upload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후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DB </a:t>
            </a:r>
            <a:r>
              <a:rPr lang="ko-KR" altLang="en-US" sz="1200" b="1" smtClean="0">
                <a:solidFill>
                  <a:prstClr val="black"/>
                </a:solidFill>
              </a:rPr>
              <a:t>처리 고려</a:t>
            </a:r>
            <a:r>
              <a:rPr lang="en-US" altLang="ko-KR" sz="1200" b="1" smtClean="0">
                <a:solidFill>
                  <a:prstClr val="black"/>
                </a:solidFill>
              </a:rPr>
              <a:t>)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    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D34C1D1-82DA-451C-81EF-B29FE0637BE9}"/>
              </a:ext>
            </a:extLst>
          </p:cNvPr>
          <p:cNvSpPr/>
          <p:nvPr/>
        </p:nvSpPr>
        <p:spPr>
          <a:xfrm>
            <a:off x="4177122" y="669051"/>
            <a:ext cx="2957947" cy="2499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채용 지원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-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IT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자산 신청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 </a:t>
            </a:r>
            <a:r>
              <a:rPr lang="en-US" altLang="ko-KR" sz="1200" b="1" dirty="0">
                <a:solidFill>
                  <a:prstClr val="black"/>
                </a:solidFill>
              </a:rPr>
              <a:t>- IT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자산 사용 정보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endParaRPr lang="en-US" altLang="ko-KR" sz="1200" b="1" dirty="0">
              <a:solidFill>
                <a:prstClr val="black"/>
              </a:solidFill>
            </a:endParaRPr>
          </a:p>
          <a:p>
            <a:r>
              <a:rPr lang="en-US" altLang="ko-KR" sz="1200" b="1" dirty="0" smtClean="0">
                <a:solidFill>
                  <a:prstClr val="black"/>
                </a:solidFill>
              </a:rPr>
              <a:t>-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공지사항 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03588" y="739609"/>
            <a:ext cx="498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이 외 시스템 관리 항목은 내부 협의 후 결정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" y="4092185"/>
            <a:ext cx="11679409" cy="26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3041" y="3273725"/>
            <a:ext cx="93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사용자정보 테이블의 사용자 구분으로 사원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관리자 구분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메뉴 권한 테이블로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메뉴별</a:t>
            </a:r>
            <a:r>
              <a:rPr lang="ko-KR" altLang="en-US" b="1" dirty="0" smtClean="0">
                <a:solidFill>
                  <a:srgbClr val="FF0000"/>
                </a:solidFill>
              </a:rPr>
              <a:t> 사용자 구분으로 메뉴 권한 부여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</a:rPr>
              <a:t>메뉴마스터는 상위 메뉴</a:t>
            </a:r>
            <a:r>
              <a:rPr lang="en-US" altLang="ko-KR" b="1" dirty="0" smtClean="0">
                <a:solidFill>
                  <a:srgbClr val="FF0000"/>
                </a:solidFill>
              </a:rPr>
              <a:t>ID</a:t>
            </a:r>
            <a:r>
              <a:rPr lang="ko-KR" altLang="en-US" b="1" dirty="0" smtClean="0">
                <a:solidFill>
                  <a:srgbClr val="FF0000"/>
                </a:solidFill>
              </a:rPr>
              <a:t>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계층형</a:t>
            </a:r>
            <a:r>
              <a:rPr lang="ko-KR" altLang="en-US" b="1" dirty="0" smtClean="0">
                <a:solidFill>
                  <a:srgbClr val="FF0000"/>
                </a:solidFill>
              </a:rPr>
              <a:t> 메뉴 정보 구성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35070" y="1227462"/>
            <a:ext cx="49566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디자인은 공개된 </a:t>
            </a:r>
            <a:r>
              <a:rPr lang="ko-KR" altLang="en-US" dirty="0" err="1" smtClean="0"/>
              <a:t>플렛폼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개발 기술 구성 요소는 내부 협의 후 결정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Spring </a:t>
            </a:r>
            <a:r>
              <a:rPr lang="en-US" altLang="ko-KR" dirty="0" err="1" smtClean="0"/>
              <a:t>FrameWork</a:t>
            </a:r>
            <a:r>
              <a:rPr lang="ko-KR" altLang="en-US" dirty="0" smtClean="0"/>
              <a:t>는 필수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(Spring Boot </a:t>
            </a:r>
            <a:r>
              <a:rPr lang="ko-KR" altLang="en-US" dirty="0" smtClean="0"/>
              <a:t>선택가능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기술 지원 필요 시 연락 및 방문 협의</a:t>
            </a:r>
            <a:endParaRPr lang="en-US" altLang="ko-KR" dirty="0" smtClean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황기현 부장 </a:t>
            </a:r>
            <a:r>
              <a:rPr lang="en-US" altLang="ko-KR" dirty="0" smtClean="0"/>
              <a:t>: 010-2372-3441)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0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844</Words>
  <Application>Microsoft Office PowerPoint</Application>
  <PresentationFormat>사용자 지정</PresentationFormat>
  <Paragraphs>123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dbserver</cp:lastModifiedBy>
  <cp:revision>446</cp:revision>
  <dcterms:created xsi:type="dcterms:W3CDTF">2020-06-19T01:04:51Z</dcterms:created>
  <dcterms:modified xsi:type="dcterms:W3CDTF">2023-08-10T02:04:59Z</dcterms:modified>
</cp:coreProperties>
</file>