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528" r:id="rId3"/>
    <p:sldId id="557" r:id="rId4"/>
    <p:sldId id="556" r:id="rId5"/>
    <p:sldId id="539" r:id="rId6"/>
    <p:sldId id="540" r:id="rId7"/>
    <p:sldId id="546" r:id="rId8"/>
    <p:sldId id="558" r:id="rId9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E4EEF8"/>
    <a:srgbClr val="CEEAB0"/>
    <a:srgbClr val="9ED561"/>
    <a:srgbClr val="B5CFE9"/>
    <a:srgbClr val="CAE8AA"/>
    <a:srgbClr val="115185"/>
    <a:srgbClr val="49CEE9"/>
    <a:srgbClr val="8FB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053" autoAdjust="0"/>
    <p:restoredTop sz="95046" autoAdjust="0"/>
  </p:normalViewPr>
  <p:slideViewPr>
    <p:cSldViewPr>
      <p:cViewPr>
        <p:scale>
          <a:sx n="100" d="100"/>
          <a:sy n="100" d="100"/>
        </p:scale>
        <p:origin x="-1932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625B-AF3B-45E9-A7FC-9F8556DC3F4E}" type="datetimeFigureOut">
              <a:rPr lang="ko-KR" altLang="en-US" smtClean="0"/>
              <a:pPr/>
              <a:t>2016-03-31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38097-E6F8-49FD-A91A-D2C8F3717F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7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7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 smtClean="0"/>
          </a:p>
        </p:txBody>
      </p:sp>
      <p:pic>
        <p:nvPicPr>
          <p:cNvPr id="1026" name="Picture 2"/>
          <p:cNvPicPr preferRelativeResize="0"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4" y="-24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de-DE" altLang="ko-K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56"/>
            <a:ext cx="852487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 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de-DE" altLang="ko-KR" dirty="0" smtClean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92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406" y="6215082"/>
            <a:ext cx="224567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ransition spd="med">
    <p:wipe dir="r"/>
  </p:transition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2000" indent="-1800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4000" indent="-179388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8000" indent="-18891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34" y="1785926"/>
            <a:ext cx="8162954" cy="909637"/>
          </a:xfrm>
        </p:spPr>
        <p:txBody>
          <a:bodyPr/>
          <a:lstStyle/>
          <a:p>
            <a:r>
              <a:rPr lang="ko-KR" altLang="en-US" dirty="0" smtClean="0"/>
              <a:t>은행계좌 프로그램</a:t>
            </a:r>
            <a:endParaRPr lang="ko-KR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2357422" y="4929198"/>
            <a:ext cx="4429157" cy="785807"/>
          </a:xfrm>
        </p:spPr>
        <p:txBody>
          <a:bodyPr/>
          <a:lstStyle/>
          <a:p>
            <a:r>
              <a:rPr lang="en-US" altLang="ko-KR" sz="2000" dirty="0" smtClean="0"/>
              <a:t>2016.04.01</a:t>
            </a:r>
          </a:p>
          <a:p>
            <a:r>
              <a:rPr lang="ko-KR" altLang="en-US" sz="2000" dirty="0" smtClean="0"/>
              <a:t>윤수환</a:t>
            </a:r>
            <a:endParaRPr lang="ko-KR" altLang="en-US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사용자의 입</a:t>
            </a:r>
            <a:r>
              <a:rPr lang="ko-KR" altLang="en-US" dirty="0" smtClean="0"/>
              <a:t>출금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송금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,</a:t>
            </a:r>
            <a:r>
              <a:rPr lang="ko-KR" altLang="en-US" dirty="0" smtClean="0"/>
              <a:t>거래내역조회가 가능하도록 프로그래밍을 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95217343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Requirements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getNumber</a:t>
            </a:r>
            <a:r>
              <a:rPr lang="en-US" altLang="ko-KR" dirty="0" smtClean="0"/>
              <a:t>();//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숫자가 숫자인지 문자인지 알아보는 함수</a:t>
            </a:r>
            <a:endParaRPr lang="en-US" altLang="ko-KR" dirty="0" smtClean="0"/>
          </a:p>
          <a:p>
            <a:r>
              <a:rPr lang="en-US" altLang="ko-KR" dirty="0"/>
              <a:t>void </a:t>
            </a:r>
            <a:r>
              <a:rPr lang="en-US" altLang="ko-KR" dirty="0" err="1"/>
              <a:t>print_menu</a:t>
            </a:r>
            <a:r>
              <a:rPr lang="en-US" altLang="ko-KR" dirty="0" smtClean="0"/>
              <a:t>();/void </a:t>
            </a:r>
            <a:r>
              <a:rPr lang="en-US" altLang="ko-KR" dirty="0" err="1"/>
              <a:t>print_deposit_withdraw_menu</a:t>
            </a:r>
            <a:r>
              <a:rPr lang="en-US" altLang="ko-KR" dirty="0" smtClean="0"/>
              <a:t>();/void </a:t>
            </a:r>
            <a:r>
              <a:rPr lang="en-US" altLang="ko-KR" dirty="0" err="1"/>
              <a:t>print_send_money_menu</a:t>
            </a:r>
            <a:r>
              <a:rPr lang="en-US" altLang="ko-KR" dirty="0" smtClean="0"/>
              <a:t>();/void </a:t>
            </a:r>
            <a:r>
              <a:rPr lang="en-US" altLang="ko-KR" dirty="0" err="1"/>
              <a:t>print_loan_money</a:t>
            </a:r>
            <a:r>
              <a:rPr lang="en-US" altLang="ko-KR" dirty="0" smtClean="0"/>
              <a:t>();/void </a:t>
            </a:r>
            <a:r>
              <a:rPr lang="en-US" altLang="ko-KR" dirty="0" err="1"/>
              <a:t>print_repayment_menu</a:t>
            </a:r>
            <a:r>
              <a:rPr lang="en-US" altLang="ko-KR" dirty="0" smtClean="0"/>
              <a:t>();/void </a:t>
            </a:r>
            <a:r>
              <a:rPr lang="en-US" altLang="ko-KR" dirty="0" err="1"/>
              <a:t>print_logined_user_transactions</a:t>
            </a:r>
            <a:r>
              <a:rPr lang="en-US" altLang="ko-KR" dirty="0" smtClean="0"/>
              <a:t>();</a:t>
            </a:r>
          </a:p>
          <a:p>
            <a:pPr marL="36000" indent="0"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메뉴들을 출력하는 함수들</a:t>
            </a:r>
            <a:endParaRPr lang="en-US" altLang="ko-KR" dirty="0" smtClean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PlusBalance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amount);//</a:t>
            </a:r>
            <a:r>
              <a:rPr lang="ko-KR" altLang="en-US" dirty="0" smtClean="0"/>
              <a:t>잔금을 더해주는 함수</a:t>
            </a:r>
            <a:endParaRPr lang="ko-KR" altLang="en-US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subBalance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amount);//</a:t>
            </a:r>
            <a:r>
              <a:rPr lang="ko-KR" altLang="en-US" dirty="0" smtClean="0"/>
              <a:t>잔금을 </a:t>
            </a:r>
            <a:r>
              <a:rPr lang="ko-KR" altLang="en-US" dirty="0"/>
              <a:t>빼</a:t>
            </a:r>
            <a:r>
              <a:rPr lang="ko-KR" altLang="en-US" dirty="0" smtClean="0"/>
              <a:t>주는 함수</a:t>
            </a:r>
            <a:endParaRPr lang="ko-KR" altLang="en-US" dirty="0"/>
          </a:p>
          <a:p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subcreditRating</a:t>
            </a:r>
            <a:r>
              <a:rPr lang="en-US" altLang="ko-KR" dirty="0"/>
              <a:t>();//</a:t>
            </a:r>
            <a:r>
              <a:rPr lang="ko-KR" altLang="en-US" dirty="0" smtClean="0"/>
              <a:t>신용등급을 낮추는 함수</a:t>
            </a:r>
            <a:endParaRPr lang="en-US" altLang="ko-KR" dirty="0" smtClean="0"/>
          </a:p>
          <a:p>
            <a:r>
              <a:rPr lang="en-US" altLang="ko-KR" dirty="0"/>
              <a:t>void </a:t>
            </a:r>
            <a:r>
              <a:rPr lang="en-US" altLang="ko-KR" dirty="0" err="1"/>
              <a:t>printtransCache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count</a:t>
            </a:r>
            <a:r>
              <a:rPr lang="en-US" altLang="ko-KR" dirty="0" smtClean="0"/>
              <a:t>);//</a:t>
            </a:r>
            <a:r>
              <a:rPr lang="ko-KR" altLang="en-US" dirty="0" smtClean="0"/>
              <a:t>캐시를 출력하는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3062932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626412"/>
          </a:xfrm>
        </p:spPr>
        <p:txBody>
          <a:bodyPr/>
          <a:lstStyle/>
          <a:p>
            <a:r>
              <a:rPr lang="en-US" altLang="ko-KR" sz="1800" dirty="0" smtClean="0"/>
              <a:t>Explain overall modules of your system</a:t>
            </a:r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12700" y="4206429"/>
            <a:ext cx="2630127" cy="171467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사용자 정보 출력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사용자의 거래내역 </a:t>
            </a:r>
            <a:r>
              <a:rPr lang="ko-KR" altLang="en-US" sz="15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캐싱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사용자 정보 리턴</a:t>
            </a:r>
            <a:r>
              <a:rPr lang="en-US" altLang="ko-KR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98430" y="1450961"/>
            <a:ext cx="2198024" cy="150829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15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파일 로드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파일 저장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메뉴 출력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모든 기능 총괄</a:t>
            </a:r>
            <a:endParaRPr lang="en-US" altLang="ko-KR" sz="15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5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96466" y="4206429"/>
            <a:ext cx="1784870" cy="171467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대출 내역 관리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대출 </a:t>
            </a: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정보 출력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ounded Rectangle 6"/>
          <p:cNvSpPr/>
          <p:nvPr/>
        </p:nvSpPr>
        <p:spPr>
          <a:xfrm>
            <a:off x="2807278" y="3813411"/>
            <a:ext cx="3428201" cy="2218804"/>
          </a:xfrm>
          <a:prstGeom prst="roundRect">
            <a:avLst>
              <a:gd name="adj" fmla="val 2743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t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92337" y="3806972"/>
            <a:ext cx="690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loan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83667" y="3806972"/>
            <a:ext cx="175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User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67401" y="1043042"/>
            <a:ext cx="175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App</a:t>
            </a:r>
            <a:endParaRPr lang="en-US" sz="1600" b="1" dirty="0"/>
          </a:p>
        </p:txBody>
      </p:sp>
      <p:sp>
        <p:nvSpPr>
          <p:cNvPr id="12" name="위쪽/아래쪽 화살표 11"/>
          <p:cNvSpPr/>
          <p:nvPr/>
        </p:nvSpPr>
        <p:spPr bwMode="auto">
          <a:xfrm rot="7755840">
            <a:off x="5931286" y="2781751"/>
            <a:ext cx="394189" cy="1568479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원통 12"/>
          <p:cNvSpPr/>
          <p:nvPr/>
        </p:nvSpPr>
        <p:spPr bwMode="auto">
          <a:xfrm>
            <a:off x="2930447" y="4792696"/>
            <a:ext cx="1006955" cy="853434"/>
          </a:xfrm>
          <a:prstGeom prst="can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user.txt</a:t>
            </a:r>
            <a:endParaRPr lang="ko-KR" altLang="en-US" sz="120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위쪽/아래쪽 화살표 13"/>
          <p:cNvSpPr/>
          <p:nvPr/>
        </p:nvSpPr>
        <p:spPr bwMode="auto">
          <a:xfrm rot="10800000">
            <a:off x="3333941" y="4505732"/>
            <a:ext cx="208436" cy="355666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24058" y="4002161"/>
            <a:ext cx="1006955" cy="48105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User List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위쪽/아래쪽 화살표 15"/>
          <p:cNvSpPr/>
          <p:nvPr/>
        </p:nvSpPr>
        <p:spPr bwMode="auto">
          <a:xfrm rot="10800000">
            <a:off x="3716146" y="2959229"/>
            <a:ext cx="208436" cy="949567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위쪽/아래쪽 화살표 16"/>
          <p:cNvSpPr/>
          <p:nvPr/>
        </p:nvSpPr>
        <p:spPr bwMode="auto">
          <a:xfrm rot="10800000">
            <a:off x="4980238" y="2959257"/>
            <a:ext cx="208436" cy="949567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50296" y="3109335"/>
            <a:ext cx="2520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FF0000"/>
                </a:solidFill>
              </a:rPr>
              <a:t>App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의 객체배열에 </a:t>
            </a:r>
            <a:endParaRPr lang="en-US" altLang="ko-KR" sz="15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rgbClr val="FF0000"/>
                </a:solidFill>
              </a:rPr>
              <a:t>로드 및 저장 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19" name="원통 18"/>
          <p:cNvSpPr/>
          <p:nvPr/>
        </p:nvSpPr>
        <p:spPr bwMode="auto">
          <a:xfrm>
            <a:off x="4013244" y="4792696"/>
            <a:ext cx="1006955" cy="853434"/>
          </a:xfrm>
          <a:prstGeom prst="can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transaction.txt</a:t>
            </a:r>
            <a:endParaRPr lang="ko-KR" altLang="en-US" sz="120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위쪽/아래쪽 화살표 19"/>
          <p:cNvSpPr/>
          <p:nvPr/>
        </p:nvSpPr>
        <p:spPr bwMode="auto">
          <a:xfrm rot="10800000">
            <a:off x="4416738" y="4505732"/>
            <a:ext cx="208436" cy="355666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06855" y="4002161"/>
            <a:ext cx="1006955" cy="48105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Transaction</a:t>
            </a:r>
            <a:b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List</a:t>
            </a:r>
          </a:p>
        </p:txBody>
      </p:sp>
      <p:sp>
        <p:nvSpPr>
          <p:cNvPr id="22" name="원통 21"/>
          <p:cNvSpPr/>
          <p:nvPr/>
        </p:nvSpPr>
        <p:spPr bwMode="auto">
          <a:xfrm>
            <a:off x="5102430" y="4792696"/>
            <a:ext cx="1006955" cy="853434"/>
          </a:xfrm>
          <a:prstGeom prst="can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loan.txt</a:t>
            </a:r>
            <a:endParaRPr lang="ko-KR" altLang="en-US" sz="120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위쪽/아래쪽 화살표 22"/>
          <p:cNvSpPr/>
          <p:nvPr/>
        </p:nvSpPr>
        <p:spPr bwMode="auto">
          <a:xfrm rot="10800000">
            <a:off x="5505924" y="4505732"/>
            <a:ext cx="208436" cy="355666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96041" y="4002161"/>
            <a:ext cx="1006955" cy="48105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loan List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96466" y="1394659"/>
            <a:ext cx="1784870" cy="171467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거래 내역 관리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거래 정보 출력</a:t>
            </a:r>
            <a:endParaRPr lang="en-US" altLang="ko-KR" sz="1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86674" y="1022477"/>
            <a:ext cx="1501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Transaction</a:t>
            </a:r>
            <a:endParaRPr lang="en-US" sz="1600" b="1" dirty="0"/>
          </a:p>
        </p:txBody>
      </p:sp>
      <p:sp>
        <p:nvSpPr>
          <p:cNvPr id="27" name="위쪽/아래쪽 화살표 26"/>
          <p:cNvSpPr/>
          <p:nvPr/>
        </p:nvSpPr>
        <p:spPr bwMode="auto">
          <a:xfrm rot="13500000">
            <a:off x="2206176" y="2822762"/>
            <a:ext cx="394189" cy="1568479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위쪽/아래쪽 화살표 27"/>
          <p:cNvSpPr/>
          <p:nvPr/>
        </p:nvSpPr>
        <p:spPr bwMode="auto">
          <a:xfrm rot="5400000">
            <a:off x="5809878" y="1742729"/>
            <a:ext cx="394189" cy="1018536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143712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Processing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1490508"/>
          </a:xfrm>
        </p:spPr>
        <p:txBody>
          <a:bodyPr/>
          <a:lstStyle/>
          <a:p>
            <a:r>
              <a:rPr lang="en-US" altLang="ko-KR" sz="1800" dirty="0" smtClean="0"/>
              <a:t>Explain how the modules work</a:t>
            </a:r>
            <a:endParaRPr lang="en-US" altLang="ko-KR" sz="1600" dirty="0" smtClean="0"/>
          </a:p>
        </p:txBody>
      </p:sp>
      <p:sp>
        <p:nvSpPr>
          <p:cNvPr id="41" name="직사각형 40"/>
          <p:cNvSpPr/>
          <p:nvPr/>
        </p:nvSpPr>
        <p:spPr bwMode="auto">
          <a:xfrm>
            <a:off x="539552" y="1268760"/>
            <a:ext cx="1008112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프로그램 시작</a:t>
            </a: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699048" y="1268760"/>
            <a:ext cx="1008112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사용자 메뉴</a:t>
            </a: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화살표 연결선 45"/>
          <p:cNvCxnSpPr>
            <a:stCxn id="41" idx="3"/>
            <a:endCxn id="44" idx="1"/>
          </p:cNvCxnSpPr>
          <p:nvPr/>
        </p:nvCxnSpPr>
        <p:spPr bwMode="auto">
          <a:xfrm>
            <a:off x="1547664" y="1556792"/>
            <a:ext cx="115138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직사각형 46"/>
          <p:cNvSpPr/>
          <p:nvPr/>
        </p:nvSpPr>
        <p:spPr bwMode="auto">
          <a:xfrm>
            <a:off x="35496" y="3084587"/>
            <a:ext cx="1008112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입출금</a:t>
            </a: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4680012" y="2708920"/>
            <a:ext cx="1008112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대출</a:t>
            </a: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1547664" y="3087637"/>
            <a:ext cx="1008112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송금</a:t>
            </a: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5930230" y="1124744"/>
            <a:ext cx="1008112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대출상환</a:t>
            </a: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015841" y="3084586"/>
            <a:ext cx="1008112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거래내역 조회</a:t>
            </a: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화살표 연결선 52"/>
          <p:cNvCxnSpPr>
            <a:stCxn id="44" idx="2"/>
            <a:endCxn id="49" idx="0"/>
          </p:cNvCxnSpPr>
          <p:nvPr/>
        </p:nvCxnSpPr>
        <p:spPr bwMode="auto">
          <a:xfrm flipH="1">
            <a:off x="2051720" y="1844824"/>
            <a:ext cx="1151384" cy="12428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직선 화살표 연결선 54"/>
          <p:cNvCxnSpPr>
            <a:stCxn id="44" idx="2"/>
            <a:endCxn id="47" idx="0"/>
          </p:cNvCxnSpPr>
          <p:nvPr/>
        </p:nvCxnSpPr>
        <p:spPr bwMode="auto">
          <a:xfrm flipH="1">
            <a:off x="539552" y="1844824"/>
            <a:ext cx="2663552" cy="12397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직선 화살표 연결선 56"/>
          <p:cNvCxnSpPr>
            <a:stCxn id="44" idx="2"/>
            <a:endCxn id="48" idx="0"/>
          </p:cNvCxnSpPr>
          <p:nvPr/>
        </p:nvCxnSpPr>
        <p:spPr bwMode="auto">
          <a:xfrm>
            <a:off x="3203104" y="1844824"/>
            <a:ext cx="1980964" cy="8640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직선 화살표 연결선 60"/>
          <p:cNvCxnSpPr>
            <a:stCxn id="44" idx="2"/>
            <a:endCxn id="51" idx="0"/>
          </p:cNvCxnSpPr>
          <p:nvPr/>
        </p:nvCxnSpPr>
        <p:spPr bwMode="auto">
          <a:xfrm>
            <a:off x="3203104" y="1844824"/>
            <a:ext cx="316793" cy="123976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직사각형 79"/>
          <p:cNvSpPr/>
          <p:nvPr/>
        </p:nvSpPr>
        <p:spPr bwMode="auto">
          <a:xfrm>
            <a:off x="7509792" y="3782763"/>
            <a:ext cx="1008112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대출 후 거래내역에 기록</a:t>
            </a: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6138174" y="3337197"/>
            <a:ext cx="1008112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거래 불가 후 신용등급 하락</a:t>
            </a: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8075122" y="2268766"/>
            <a:ext cx="1008112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상환 후 거래내역에 기록</a:t>
            </a: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3419872" y="5566159"/>
            <a:ext cx="1008112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거래불가표시</a:t>
            </a: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6512421" y="4689140"/>
            <a:ext cx="1008112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입출금 또는  </a:t>
            </a:r>
            <a:r>
              <a:rPr lang="ko-KR" altLang="en-US" sz="1050" b="1" dirty="0" err="1" smtClean="0">
                <a:latin typeface="맑은 고딕" pitchFamily="50" charset="-127"/>
                <a:ea typeface="맑은 고딕" pitchFamily="50" charset="-127"/>
              </a:rPr>
              <a:t>송금후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 거래내역에 기록</a:t>
            </a: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25648" y="4005064"/>
            <a:ext cx="2530127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받는 사람과 계좌번호 입력</a:t>
            </a: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8" name="꺾인 연결선 87"/>
          <p:cNvCxnSpPr>
            <a:stCxn id="47" idx="2"/>
            <a:endCxn id="86" idx="0"/>
          </p:cNvCxnSpPr>
          <p:nvPr/>
        </p:nvCxnSpPr>
        <p:spPr bwMode="auto">
          <a:xfrm rot="16200000" flipH="1">
            <a:off x="742926" y="3457277"/>
            <a:ext cx="344413" cy="751160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꺾인 연결선 90"/>
          <p:cNvCxnSpPr>
            <a:stCxn id="49" idx="2"/>
            <a:endCxn id="86" idx="0"/>
          </p:cNvCxnSpPr>
          <p:nvPr/>
        </p:nvCxnSpPr>
        <p:spPr bwMode="auto">
          <a:xfrm rot="5400000">
            <a:off x="1500535" y="3453878"/>
            <a:ext cx="341363" cy="761008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직선 화살표 연결선 92"/>
          <p:cNvCxnSpPr>
            <a:stCxn id="86" idx="2"/>
            <a:endCxn id="94" idx="0"/>
          </p:cNvCxnSpPr>
          <p:nvPr/>
        </p:nvCxnSpPr>
        <p:spPr bwMode="auto">
          <a:xfrm flipH="1">
            <a:off x="1290711" y="4581128"/>
            <a:ext cx="1" cy="1800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다이아몬드 93"/>
          <p:cNvSpPr/>
          <p:nvPr/>
        </p:nvSpPr>
        <p:spPr bwMode="auto">
          <a:xfrm>
            <a:off x="534627" y="4761148"/>
            <a:ext cx="1512168" cy="792088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충분한 돈이 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있는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9" name="직선 화살표 연결선 98"/>
          <p:cNvCxnSpPr>
            <a:stCxn id="94" idx="3"/>
            <a:endCxn id="85" idx="1"/>
          </p:cNvCxnSpPr>
          <p:nvPr/>
        </p:nvCxnSpPr>
        <p:spPr bwMode="auto">
          <a:xfrm flipV="1">
            <a:off x="2046795" y="5121188"/>
            <a:ext cx="4465626" cy="360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꺾인 연결선 100"/>
          <p:cNvCxnSpPr>
            <a:stCxn id="94" idx="3"/>
            <a:endCxn id="84" idx="1"/>
          </p:cNvCxnSpPr>
          <p:nvPr/>
        </p:nvCxnSpPr>
        <p:spPr bwMode="auto">
          <a:xfrm>
            <a:off x="2046795" y="5157192"/>
            <a:ext cx="1373077" cy="696999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3" name="타원 102"/>
          <p:cNvSpPr/>
          <p:nvPr/>
        </p:nvSpPr>
        <p:spPr bwMode="auto">
          <a:xfrm>
            <a:off x="3275856" y="4963827"/>
            <a:ext cx="756084" cy="2427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Yes</a:t>
            </a:r>
          </a:p>
        </p:txBody>
      </p:sp>
      <p:sp>
        <p:nvSpPr>
          <p:cNvPr id="106" name="타원 105"/>
          <p:cNvSpPr/>
          <p:nvPr/>
        </p:nvSpPr>
        <p:spPr bwMode="auto">
          <a:xfrm>
            <a:off x="2339752" y="5505691"/>
            <a:ext cx="576064" cy="2275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no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다이아몬드 106"/>
          <p:cNvSpPr/>
          <p:nvPr/>
        </p:nvSpPr>
        <p:spPr bwMode="auto">
          <a:xfrm>
            <a:off x="5756336" y="2260661"/>
            <a:ext cx="1753456" cy="592275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충분한 돈이 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있는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다이아몬드 107"/>
          <p:cNvSpPr/>
          <p:nvPr/>
        </p:nvSpPr>
        <p:spPr bwMode="auto">
          <a:xfrm>
            <a:off x="4437906" y="3668265"/>
            <a:ext cx="1512168" cy="792088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대출 내역이 있는가</a:t>
            </a: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3" name="직선 화살표 연결선 112"/>
          <p:cNvCxnSpPr>
            <a:stCxn id="48" idx="2"/>
            <a:endCxn id="108" idx="0"/>
          </p:cNvCxnSpPr>
          <p:nvPr/>
        </p:nvCxnSpPr>
        <p:spPr bwMode="auto">
          <a:xfrm>
            <a:off x="5184068" y="3284984"/>
            <a:ext cx="9922" cy="38328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직선 화살표 연결선 114"/>
          <p:cNvCxnSpPr>
            <a:stCxn id="108" idx="3"/>
            <a:endCxn id="80" idx="1"/>
          </p:cNvCxnSpPr>
          <p:nvPr/>
        </p:nvCxnSpPr>
        <p:spPr bwMode="auto">
          <a:xfrm>
            <a:off x="5950074" y="4064309"/>
            <a:ext cx="1559718" cy="648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6" name="타원 115"/>
          <p:cNvSpPr/>
          <p:nvPr/>
        </p:nvSpPr>
        <p:spPr bwMode="auto">
          <a:xfrm>
            <a:off x="4824028" y="4681921"/>
            <a:ext cx="756084" cy="2427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Yes</a:t>
            </a:r>
          </a:p>
        </p:txBody>
      </p:sp>
      <p:sp>
        <p:nvSpPr>
          <p:cNvPr id="118" name="타원 117"/>
          <p:cNvSpPr/>
          <p:nvPr/>
        </p:nvSpPr>
        <p:spPr bwMode="auto">
          <a:xfrm>
            <a:off x="6066166" y="4014830"/>
            <a:ext cx="576064" cy="2275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no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0" name="꺾인 연결선 119"/>
          <p:cNvCxnSpPr>
            <a:stCxn id="108" idx="2"/>
            <a:endCxn id="84" idx="3"/>
          </p:cNvCxnSpPr>
          <p:nvPr/>
        </p:nvCxnSpPr>
        <p:spPr bwMode="auto">
          <a:xfrm rot="5400000">
            <a:off x="4114068" y="4774269"/>
            <a:ext cx="1393838" cy="76600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3" name="직선 화살표 연결선 122"/>
          <p:cNvCxnSpPr>
            <a:stCxn id="50" idx="2"/>
            <a:endCxn id="107" idx="0"/>
          </p:cNvCxnSpPr>
          <p:nvPr/>
        </p:nvCxnSpPr>
        <p:spPr bwMode="auto">
          <a:xfrm>
            <a:off x="6434286" y="1700808"/>
            <a:ext cx="198778" cy="5598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8" name="직선 화살표 연결선 137"/>
          <p:cNvCxnSpPr>
            <a:stCxn id="107" idx="2"/>
            <a:endCxn id="81" idx="0"/>
          </p:cNvCxnSpPr>
          <p:nvPr/>
        </p:nvCxnSpPr>
        <p:spPr bwMode="auto">
          <a:xfrm>
            <a:off x="6633064" y="2852936"/>
            <a:ext cx="9166" cy="48426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0" name="직선 화살표 연결선 139"/>
          <p:cNvCxnSpPr>
            <a:stCxn id="107" idx="3"/>
            <a:endCxn id="82" idx="1"/>
          </p:cNvCxnSpPr>
          <p:nvPr/>
        </p:nvCxnSpPr>
        <p:spPr bwMode="auto">
          <a:xfrm flipV="1">
            <a:off x="7509792" y="2556798"/>
            <a:ext cx="565330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1" name="타원 140"/>
          <p:cNvSpPr/>
          <p:nvPr/>
        </p:nvSpPr>
        <p:spPr bwMode="auto">
          <a:xfrm>
            <a:off x="6570222" y="2894563"/>
            <a:ext cx="576064" cy="2275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no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타원 144"/>
          <p:cNvSpPr/>
          <p:nvPr/>
        </p:nvSpPr>
        <p:spPr bwMode="auto">
          <a:xfrm>
            <a:off x="7257764" y="2182019"/>
            <a:ext cx="756084" cy="2427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Yes</a:t>
            </a:r>
          </a:p>
        </p:txBody>
      </p:sp>
      <p:cxnSp>
        <p:nvCxnSpPr>
          <p:cNvPr id="150" name="직선 화살표 연결선 149"/>
          <p:cNvCxnSpPr>
            <a:stCxn id="44" idx="3"/>
            <a:endCxn id="50" idx="1"/>
          </p:cNvCxnSpPr>
          <p:nvPr/>
        </p:nvCxnSpPr>
        <p:spPr bwMode="auto">
          <a:xfrm flipV="1">
            <a:off x="3707160" y="1412776"/>
            <a:ext cx="2223070" cy="1440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13988478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0"/>
            <a:ext cx="8829675" cy="600075"/>
          </a:xfrm>
        </p:spPr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293066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ko-KR" sz="1800" dirty="0" err="1" smtClean="0"/>
              <a:t>APP.run</a:t>
            </a:r>
            <a:r>
              <a:rPr lang="en-US" altLang="ko-KR" sz="1800" dirty="0" smtClean="0"/>
              <a:t>(); // </a:t>
            </a:r>
            <a:r>
              <a:rPr lang="ko-KR" altLang="en-US" sz="1800" dirty="0" smtClean="0"/>
              <a:t>프로그램 시작</a:t>
            </a:r>
            <a:endParaRPr lang="en-US" altLang="ko-KR" sz="1800" dirty="0" smtClean="0"/>
          </a:p>
          <a:p>
            <a:r>
              <a:rPr lang="en-US" altLang="ko-KR" sz="1800" dirty="0" err="1"/>
              <a:t>bool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sendMoney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_</a:t>
            </a:r>
            <a:r>
              <a:rPr lang="en-US" altLang="ko-KR" sz="1800" dirty="0" err="1"/>
              <a:t>toAccount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_amount); // </a:t>
            </a:r>
            <a:r>
              <a:rPr lang="ko-KR" altLang="en-US" sz="1800" dirty="0" smtClean="0"/>
              <a:t>송금 </a:t>
            </a:r>
            <a:endParaRPr lang="ko-KR" altLang="en-US" sz="1800" dirty="0"/>
          </a:p>
          <a:p>
            <a:r>
              <a:rPr lang="en-US" altLang="ko-KR" sz="1800" dirty="0" err="1"/>
              <a:t>bool</a:t>
            </a:r>
            <a:r>
              <a:rPr lang="en-US" altLang="ko-KR" sz="1800" dirty="0"/>
              <a:t> deposit(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_amount); // </a:t>
            </a:r>
            <a:r>
              <a:rPr lang="ko-KR" altLang="en-US" sz="1800" dirty="0" smtClean="0"/>
              <a:t>입금</a:t>
            </a:r>
            <a:endParaRPr lang="ko-KR" altLang="en-US" sz="1800" dirty="0"/>
          </a:p>
          <a:p>
            <a:r>
              <a:rPr lang="en-US" altLang="ko-KR" sz="1800" dirty="0" err="1"/>
              <a:t>bool</a:t>
            </a:r>
            <a:r>
              <a:rPr lang="en-US" altLang="ko-KR" sz="1800" dirty="0"/>
              <a:t> withdraw(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_amount);// </a:t>
            </a:r>
            <a:r>
              <a:rPr lang="ko-KR" altLang="en-US" sz="1800" dirty="0" smtClean="0"/>
              <a:t>출금</a:t>
            </a:r>
            <a:endParaRPr lang="ko-KR" altLang="en-US" sz="1800" dirty="0"/>
          </a:p>
          <a:p>
            <a:r>
              <a:rPr lang="en-US" altLang="ko-KR" sz="1800" dirty="0" err="1"/>
              <a:t>bool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loan_money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_amount,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_</a:t>
            </a:r>
            <a:r>
              <a:rPr lang="en-US" altLang="ko-KR" sz="1800" dirty="0" err="1"/>
              <a:t>repayment_priod_month</a:t>
            </a:r>
            <a:r>
              <a:rPr lang="en-US" altLang="ko-KR" sz="1800" dirty="0"/>
              <a:t>);// </a:t>
            </a:r>
            <a:r>
              <a:rPr lang="ko-KR" altLang="en-US" sz="1800" dirty="0" smtClean="0"/>
              <a:t>대출</a:t>
            </a:r>
            <a:endParaRPr lang="en-US" altLang="ko-KR" sz="1800" dirty="0"/>
          </a:p>
          <a:p>
            <a:r>
              <a:rPr lang="en-US" altLang="ko-KR" sz="1800" dirty="0" err="1"/>
              <a:t>bool</a:t>
            </a:r>
            <a:r>
              <a:rPr lang="en-US" altLang="ko-KR" sz="1800" dirty="0"/>
              <a:t> repayment();// </a:t>
            </a:r>
            <a:r>
              <a:rPr lang="ko-KR" altLang="en-US" sz="1800" dirty="0" smtClean="0"/>
              <a:t>대출금 상환</a:t>
            </a:r>
            <a:endParaRPr lang="en-US" altLang="ko-KR" sz="1800" dirty="0" smtClean="0"/>
          </a:p>
          <a:p>
            <a:r>
              <a:rPr lang="en-US" altLang="ko-KR" sz="1800" dirty="0"/>
              <a:t>void </a:t>
            </a:r>
            <a:r>
              <a:rPr lang="en-US" altLang="ko-KR" sz="1800" dirty="0" err="1"/>
              <a:t>print_logined_user_transactions</a:t>
            </a:r>
            <a:r>
              <a:rPr lang="en-US" altLang="ko-KR" sz="1800" dirty="0" smtClean="0"/>
              <a:t>();//</a:t>
            </a:r>
            <a:r>
              <a:rPr lang="ko-KR" altLang="en-US" sz="1800" dirty="0" smtClean="0"/>
              <a:t>거래내역 출력</a:t>
            </a:r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6395923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Interface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1922556"/>
          </a:xfrm>
        </p:spPr>
        <p:txBody>
          <a:bodyPr/>
          <a:lstStyle/>
          <a:p>
            <a:r>
              <a:rPr lang="en-US" altLang="ko-KR" sz="1800" dirty="0" smtClean="0"/>
              <a:t>Show interface of your </a:t>
            </a:r>
            <a:r>
              <a:rPr lang="en-US" altLang="ko-KR" sz="1800" dirty="0" smtClean="0"/>
              <a:t>system</a:t>
            </a:r>
          </a:p>
          <a:p>
            <a:endParaRPr lang="en-US" altLang="ko-KR" sz="1400" dirty="0" smtClean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" r="85622" b="55524"/>
          <a:stretch/>
        </p:blipFill>
        <p:spPr bwMode="auto">
          <a:xfrm>
            <a:off x="539552" y="1052736"/>
            <a:ext cx="3384376" cy="48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390037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1922556"/>
          </a:xfrm>
        </p:spPr>
        <p:txBody>
          <a:bodyPr/>
          <a:lstStyle/>
          <a:p>
            <a:r>
              <a:rPr lang="en-US" altLang="ko-KR" sz="1800" dirty="0" smtClean="0"/>
              <a:t>Make a plan that can show system requirements and additional functions before presentation so that we save time !!</a:t>
            </a:r>
          </a:p>
        </p:txBody>
      </p:sp>
    </p:spTree>
    <p:extLst>
      <p:ext uri="{BB962C8B-B14F-4D97-AF65-F5344CB8AC3E}">
        <p14:creationId xmlns:p14="http://schemas.microsoft.com/office/powerpoint/2010/main" val="2783207060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18313</TotalTime>
  <Words>277</Words>
  <Application>Microsoft Office PowerPoint</Application>
  <PresentationFormat>화면 슬라이드 쇼(4:3)</PresentationFormat>
  <Paragraphs>79</Paragraphs>
  <Slides>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CT테마</vt:lpstr>
      <vt:lpstr>은행계좌 프로그램</vt:lpstr>
      <vt:lpstr>목적 </vt:lpstr>
      <vt:lpstr>System Requirements</vt:lpstr>
      <vt:lpstr>System Architecture</vt:lpstr>
      <vt:lpstr>Processing Diagram</vt:lpstr>
      <vt:lpstr>Major Modules and Functions</vt:lpstr>
      <vt:lpstr>Interface Design</vt:lpstr>
      <vt:lpstr>Simulation</vt:lpstr>
    </vt:vector>
  </TitlesOfParts>
  <Company>BlackEdition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Y700</cp:lastModifiedBy>
  <cp:revision>738</cp:revision>
  <dcterms:created xsi:type="dcterms:W3CDTF">2009-05-29T08:22:21Z</dcterms:created>
  <dcterms:modified xsi:type="dcterms:W3CDTF">2016-03-31T09:24:29Z</dcterms:modified>
</cp:coreProperties>
</file>