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28" r:id="rId5"/>
    <p:sldId id="329" r:id="rId6"/>
    <p:sldId id="330" r:id="rId7"/>
    <p:sldId id="331" r:id="rId8"/>
    <p:sldId id="332" r:id="rId9"/>
    <p:sldId id="5639" r:id="rId10"/>
    <p:sldId id="5638" r:id="rId11"/>
    <p:sldId id="5637" r:id="rId12"/>
    <p:sldId id="5640" r:id="rId13"/>
    <p:sldId id="5641" r:id="rId1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7030"/>
  </p:normalViewPr>
  <p:slideViewPr>
    <p:cSldViewPr snapToGrid="0" showGuides="1">
      <p:cViewPr varScale="1">
        <p:scale>
          <a:sx n="139" d="100"/>
          <a:sy n="139" d="100"/>
        </p:scale>
        <p:origin x="200" y="5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FA7FD-62C4-4D47-A619-12FE351CA969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AAE8F-FE77-AF43-A2EE-74022B440C8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661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9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81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3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95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1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7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9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72F-FFA9-AD30-497B-372A2287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9E41-6239-8C09-12E2-98D8FB30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5B08-8C76-41D7-1E84-DBDC50F6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452E-7979-7FA2-86FC-E4165753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D305-BBA0-DA2D-9EBD-ECA1CACD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4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5939-6608-D69D-34D0-1F96AC1D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845D-468D-56B0-84F7-529BEBD3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8538-B767-412E-79DA-2D911E4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806F-0F5C-E188-94B2-EFBCC29C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BBA3-F0D8-36B9-5B21-1B4A43D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865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03AED-CED0-B904-5A79-737E2F12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76FE-F0F2-E3EF-149C-797FF764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D121-D3CD-0978-6FE2-43F88A3B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2AD1-4B05-95D7-FF9E-AD47D0B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4B09-4993-8E0C-F8FA-8C5ED03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42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5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F770468-7825-1D46-9342-3E954F71C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962" y="586653"/>
            <a:ext cx="11188700" cy="825587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F33BFA-6000-AE4B-9D1F-B606C3C5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62" y="1604963"/>
            <a:ext cx="11187115" cy="415304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515938" indent="-4572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4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3E2-722B-55CA-0E7C-DE1D7DE8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D8AD-FEA9-52D6-56CA-ADA2E566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7D3E-BF8C-FF50-0DA3-F145EDB9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8499-0884-CB48-19B0-A72C00F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CF88-F973-5677-12B6-C7E2AF2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55C-4D1A-53C3-B58A-62053BC3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082B-0F51-7550-BB34-AA71C48C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4508-CA34-323A-C0B7-CAC240B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B137-E94C-A78E-D0BB-670A8473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893-C33F-6290-BB5D-A879493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58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51C-BDF0-C22B-5778-B69E2F33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A1C8-D310-12F9-F074-92EB9E4F8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7C04-BC31-82D5-C391-6E32ECA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D59D-BA99-4371-A444-549F566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2E55-16C2-F987-7564-BA9ED8F5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E296-8CB6-87A3-853D-53841CFB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28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66D-EF1C-DCB5-2EBE-FC572DB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FCF3-03D1-3F63-7DC4-D4D0BE4C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6381E-AA3A-06BB-0C69-D57E0302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F5CC-65DA-46EC-5778-C3E691C1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10F5-478F-7E8F-0042-CF0963EE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DFEA-F8F3-872B-266C-CD8DD8F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6B34-9A60-A157-E42B-19931394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3257F-B634-5DB5-8DEA-AADD7DB0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19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A605-B282-2773-B076-28437F30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F821-8113-968C-09B8-B12886EA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0296-C810-1AE4-BA8C-B00D016B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884F-FF7F-596C-A06B-EE17222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71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74BD0-D519-5A0A-D323-D34190A9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80BB-9346-4058-0947-22CEE79F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0EB8-123D-5558-F190-1BB8C04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05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5681-D64C-F775-9CA7-7E6775A8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400B-4E93-3ECF-AD40-E94240EC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232A-F92B-A330-A790-B503C0A60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7083-67A8-0954-038B-722E4CA9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3F78-D037-9960-7A91-5450596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62D6-99FC-8596-5738-C256D64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99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519-C481-D70C-2B38-2A6051C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A7604-ACD3-B14E-7CA2-E1E6CCBC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3FA3-77E3-905D-95EA-1690C464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D025-27DB-2680-B332-E76603C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AFEC-2CA1-2859-E624-874A8AEA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0BFC9-6D45-0EAC-54C7-788F0AF1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77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A290-F0F7-6C61-3E8D-4B2F3F2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C91D-5530-C09A-70D2-162494EE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92E1-C1AB-D773-919C-E524E6F48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F05C-0B47-8843-05DF-A629D4BE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4FF-3FEE-97CF-5FF1-FA6492F52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3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7104888" y="420623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7104888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978153" y="42367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978152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104888" y="5465170"/>
            <a:ext cx="44256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1978152" y="5465169"/>
            <a:ext cx="44256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248966" y="1065829"/>
            <a:ext cx="212140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Positive </a:t>
            </a:r>
          </a:p>
          <a:p>
            <a:r>
              <a:rPr lang="en-TW" dirty="0"/>
              <a:t>Sentiment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259604" y="3761754"/>
            <a:ext cx="210013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Negative </a:t>
            </a:r>
          </a:p>
          <a:p>
            <a:r>
              <a:rPr lang="en-TW" dirty="0"/>
              <a:t>Sentiment</a:t>
            </a:r>
          </a:p>
        </p:txBody>
      </p:sp>
      <p:pic>
        <p:nvPicPr>
          <p:cNvPr id="25" name="Graphic 24" descr="Grinning face outline with solid fill">
            <a:extLst>
              <a:ext uri="{FF2B5EF4-FFF2-40B4-BE49-F238E27FC236}">
                <a16:creationId xmlns:a16="http://schemas.microsoft.com/office/drawing/2014/main" id="{A041B45A-168B-F451-C749-565DC4A8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80" y="1157327"/>
            <a:ext cx="648000" cy="648000"/>
          </a:xfrm>
          <a:prstGeom prst="rect">
            <a:avLst/>
          </a:prstGeom>
        </p:spPr>
      </p:pic>
      <p:pic>
        <p:nvPicPr>
          <p:cNvPr id="27" name="Graphic 26" descr="Sad face outline with solid fill">
            <a:extLst>
              <a:ext uri="{FF2B5EF4-FFF2-40B4-BE49-F238E27FC236}">
                <a16:creationId xmlns:a16="http://schemas.microsoft.com/office/drawing/2014/main" id="{E34B0989-D2D7-FB31-0DBC-A6CD75771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80" y="3853252"/>
            <a:ext cx="648000" cy="648000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2C63C4-AD47-138C-A493-FDE27E4EC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826" y="6005460"/>
            <a:ext cx="537047" cy="684000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E54772-84E4-55AB-07F4-C7B3CF49B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52" y="6006572"/>
            <a:ext cx="5824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BF893-61FD-03FF-AEE1-1F7BE0843268}"/>
              </a:ext>
            </a:extLst>
          </p:cNvPr>
          <p:cNvSpPr/>
          <p:nvPr/>
        </p:nvSpPr>
        <p:spPr>
          <a:xfrm>
            <a:off x="1768918" y="1692173"/>
            <a:ext cx="5500755" cy="3771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What is the stance of the tweet below with respect to COVID-19 vaccine?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prstClr val="black"/>
                </a:solidFill>
                <a:highlight>
                  <a:srgbClr val="C0C0C0"/>
                </a:highlight>
                <a:latin typeface="Calibri" panose="020F0502020204030204"/>
              </a:rPr>
              <a:t>If the tweet is in-favor of COVID-19 vaccine, please label it as "in-favor". If the tweet is against COVID-19 vaccine, please label is as "against". 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If the tweet is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neutral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 to COVID-19 vaccine, please label it as "neutral-or-unclear". If the stance of the tweet is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not clear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, please also label it as "neutral-or-unclear". If the tweet is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sarcastic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 and is difficult to infer the true stance, please also label is as "neutral-or-unclear".</a:t>
            </a:r>
            <a:r>
              <a:rPr lang="en-US" sz="2000" dirty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Please use exactly one word from the following 3 categories to label it: "in-favor", "against",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"neutral-or-unclear"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Here is the tweet. </a:t>
            </a: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"covid clusters among the vaccinated are killing our back-to-normal dreams"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The stance of the tweet is: </a:t>
            </a:r>
          </a:p>
        </p:txBody>
      </p:sp>
    </p:spTree>
    <p:extLst>
      <p:ext uri="{BB962C8B-B14F-4D97-AF65-F5344CB8AC3E}">
        <p14:creationId xmlns:p14="http://schemas.microsoft.com/office/powerpoint/2010/main" val="151433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E86C06F-31A5-91B8-3D33-F4963709F81F}"/>
              </a:ext>
            </a:extLst>
          </p:cNvPr>
          <p:cNvGrpSpPr/>
          <p:nvPr/>
        </p:nvGrpSpPr>
        <p:grpSpPr>
          <a:xfrm>
            <a:off x="217363" y="297117"/>
            <a:ext cx="11667265" cy="6444900"/>
            <a:chOff x="217363" y="297117"/>
            <a:chExt cx="11667265" cy="64449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08397E-4234-57DC-1AA1-8BEBE88D69AA}"/>
                </a:ext>
              </a:extLst>
            </p:cNvPr>
            <p:cNvSpPr/>
            <p:nvPr/>
          </p:nvSpPr>
          <p:spPr>
            <a:xfrm>
              <a:off x="217363" y="297117"/>
              <a:ext cx="11667265" cy="64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75C616-7F5F-B338-86FF-201E1C155701}"/>
                </a:ext>
              </a:extLst>
            </p:cNvPr>
            <p:cNvSpPr/>
            <p:nvPr/>
          </p:nvSpPr>
          <p:spPr>
            <a:xfrm>
              <a:off x="307371" y="1179576"/>
              <a:ext cx="5641848" cy="4951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 </a:t>
              </a:r>
              <a:r>
                <a:rPr lang="en-US" dirty="0">
                  <a:solidFill>
                    <a:srgbClr val="7030A0"/>
                  </a:solidFill>
                </a:rPr>
                <a:t>If we can infer from the tweet that the tweeter supports 'Legalization of Abortion', please label it as 'in-favor'. If we can infer from the tweet that the tweeter is against 'Legalization of Abortion', please label is as 'against'. If we can infer from the tweet that the tweeter has a neutral stance towards 'Legalization of Abortion', please label it as 'neutral-or-unclear'. If there is no clue in the tweet to reveal the stance of the tweeter towards 'Legalization of Abortion', please also label is as 'neutral-or-unclear'. 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Please use exactly one word from the following 3 categories to label it: </a:t>
              </a:r>
              <a:r>
                <a:rPr lang="en-US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. Here are some examples of tweets. Make sure to classify the last tweet correctly.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2511B-E15A-5E7D-F1ED-AFDDBBAFA77B}"/>
                </a:ext>
              </a:extLst>
            </p:cNvPr>
            <p:cNvSpPr/>
            <p:nvPr/>
          </p:nvSpPr>
          <p:spPr>
            <a:xfrm>
              <a:off x="6096000" y="1197864"/>
              <a:ext cx="5641848" cy="4951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Q: Tweet: it's a free country. freedom includes freedom of choice.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A: </a:t>
              </a:r>
              <a:r>
                <a:rPr lang="en-US" u="sng" dirty="0">
                  <a:solidFill>
                    <a:srgbClr val="C00000"/>
                  </a:solidFill>
                  <a:highlight>
                    <a:srgbClr val="C0C0C0"/>
                  </a:highlight>
                  <a:latin typeface="Calibri" panose="020F0502020204030204"/>
                </a:rPr>
                <a:t>in-favor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Q: Tweet: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i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really don't understand how some people are pro-choice. a life is a life no matter if it's 2 weeks old or 20 years old.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A: </a:t>
              </a:r>
              <a:r>
                <a:rPr lang="en-US" u="sng" dirty="0">
                  <a:solidFill>
                    <a:srgbClr val="C00000"/>
                  </a:solidFill>
                  <a:highlight>
                    <a:srgbClr val="C0C0C0"/>
                  </a:highlight>
                  <a:latin typeface="Calibri" panose="020F0502020204030204"/>
                </a:rPr>
                <a:t>against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Q: Tweet: so ready for my abortion debate 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A: </a:t>
              </a:r>
              <a:r>
                <a:rPr lang="en-US" u="sng" dirty="0">
                  <a:solidFill>
                    <a:srgbClr val="C00000"/>
                  </a:solidFill>
                  <a:highlight>
                    <a:srgbClr val="C0C0C0"/>
                  </a:highlight>
                  <a:latin typeface="Calibri" panose="020F0502020204030204"/>
                </a:rPr>
                <a:t>neutral-or-unclear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Q: Tweet: 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i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really don't understand how some people are pro-choice. a life is a life no matter if it's 2 weeks old or 20 years old.”</a:t>
              </a:r>
              <a:endParaRPr lang="en-US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just"/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A: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0B326B-5C7D-F138-211E-CB1F8674DA22}"/>
                </a:ext>
              </a:extLst>
            </p:cNvPr>
            <p:cNvSpPr txBox="1"/>
            <p:nvPr/>
          </p:nvSpPr>
          <p:spPr>
            <a:xfrm>
              <a:off x="7801864" y="6341907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8C0FCE-D2D5-FA09-3F4A-B162E7CF9336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8929355" y="5294376"/>
              <a:ext cx="0" cy="104753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DD30C0-75C9-427A-7434-6FF41FC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8880348" y="996090"/>
              <a:ext cx="14194" cy="37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E567EA-A69F-55D1-BEA0-70A7026FB3F1}"/>
                </a:ext>
              </a:extLst>
            </p:cNvPr>
            <p:cNvSpPr txBox="1"/>
            <p:nvPr/>
          </p:nvSpPr>
          <p:spPr>
            <a:xfrm>
              <a:off x="7479798" y="592218"/>
              <a:ext cx="2656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Examples (1 per class)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86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8A4A6A6-47ED-2C2F-93EB-545A79F767A6}"/>
              </a:ext>
            </a:extLst>
          </p:cNvPr>
          <p:cNvGrpSpPr/>
          <p:nvPr/>
        </p:nvGrpSpPr>
        <p:grpSpPr>
          <a:xfrm>
            <a:off x="217363" y="297117"/>
            <a:ext cx="11667265" cy="6444900"/>
            <a:chOff x="217363" y="297117"/>
            <a:chExt cx="11667265" cy="64449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08397E-4234-57DC-1AA1-8BEBE88D69AA}"/>
                </a:ext>
              </a:extLst>
            </p:cNvPr>
            <p:cNvSpPr/>
            <p:nvPr/>
          </p:nvSpPr>
          <p:spPr>
            <a:xfrm>
              <a:off x="217363" y="297117"/>
              <a:ext cx="11667265" cy="64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02A7A9-7AE2-D931-A32B-8F4A3A674AB9}"/>
                </a:ext>
              </a:extLst>
            </p:cNvPr>
            <p:cNvSpPr/>
            <p:nvPr/>
          </p:nvSpPr>
          <p:spPr>
            <a:xfrm>
              <a:off x="980918" y="297117"/>
              <a:ext cx="9918730" cy="5852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E4E1CA-A4C7-3C93-7088-4A7135EA36C0}"/>
                </a:ext>
              </a:extLst>
            </p:cNvPr>
            <p:cNvSpPr/>
            <p:nvPr/>
          </p:nvSpPr>
          <p:spPr>
            <a:xfrm>
              <a:off x="2785872" y="833850"/>
              <a:ext cx="7759130" cy="4506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</a:t>
              </a:r>
              <a:r>
                <a:rPr lang="en-US" sz="2000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If we can infer from the tweet that the tweeter supports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'in-favor'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is against 'Legalization of Abortion', please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'against'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has a neutral stance towards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 If there is no clue in the tweet to reveal the stance of the tweeter towards 'Legalization of Abortion', please also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 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Here is the tweet: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It's so brilliant that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lovewins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- now extend the equality to women's rights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abortionrights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.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” 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Please make sure that at the end of your response, use exactly one word from the following 3 categories to label the stance with respect to 'Legalization of Abortion': </a:t>
              </a:r>
              <a:r>
                <a:rPr lang="en-US" sz="2000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lang="en-US" sz="2000" dirty="0">
                  <a:solidFill>
                    <a:prstClr val="black"/>
                  </a:solidFill>
                  <a:highlight>
                    <a:srgbClr val="C0C0C0"/>
                  </a:highlight>
                  <a:latin typeface="Calibri" panose="020F0502020204030204"/>
                </a:rPr>
                <a:t>Let's think step by step.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EFACA3-34C9-EFD2-6471-4875AE8A7706}"/>
                </a:ext>
              </a:extLst>
            </p:cNvPr>
            <p:cNvSpPr txBox="1"/>
            <p:nvPr/>
          </p:nvSpPr>
          <p:spPr>
            <a:xfrm>
              <a:off x="3742675" y="5523456"/>
              <a:ext cx="1813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C00000"/>
                  </a:solidFill>
                  <a:latin typeface="Calibri" panose="020F0502020204030204"/>
                </a:rPr>
                <a:t>Possible Labels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A11A3B-A7B4-74B8-D97D-EEB8EBCCE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9455" y="4934808"/>
              <a:ext cx="0" cy="5424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734B4-36E4-9E85-057A-DB869157A9DC}"/>
                </a:ext>
              </a:extLst>
            </p:cNvPr>
            <p:cNvSpPr txBox="1"/>
            <p:nvPr/>
          </p:nvSpPr>
          <p:spPr>
            <a:xfrm>
              <a:off x="235175" y="3646661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7EEF9E-E86A-2EA7-9EAB-75730DB9B3A8}"/>
                </a:ext>
              </a:extLst>
            </p:cNvPr>
            <p:cNvCxnSpPr>
              <a:cxnSpLocks/>
            </p:cNvCxnSpPr>
            <p:nvPr/>
          </p:nvCxnSpPr>
          <p:spPr>
            <a:xfrm>
              <a:off x="2323710" y="3846716"/>
              <a:ext cx="381779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08596F-38C3-337E-28B6-D03C85B6763A}"/>
                </a:ext>
              </a:extLst>
            </p:cNvPr>
            <p:cNvSpPr txBox="1"/>
            <p:nvPr/>
          </p:nvSpPr>
          <p:spPr>
            <a:xfrm>
              <a:off x="8317992" y="5523456"/>
              <a:ext cx="22270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latin typeface="Calibri" panose="020F0502020204030204"/>
                </a:rPr>
                <a:t>Request for </a:t>
              </a:r>
            </a:p>
            <a:p>
              <a:pPr algn="ctr"/>
              <a:r>
                <a:rPr lang="en-TW" sz="2000" dirty="0">
                  <a:latin typeface="Calibri" panose="020F0502020204030204"/>
                </a:rPr>
                <a:t>Chain-of-Thought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6A9EDD-FF2A-ECB6-C7A3-1EF9AAE44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496" y="4934808"/>
              <a:ext cx="0" cy="606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EC2BE0E-09E1-BA21-DA9C-9367561C0E54}"/>
              </a:ext>
            </a:extLst>
          </p:cNvPr>
          <p:cNvGrpSpPr/>
          <p:nvPr/>
        </p:nvGrpSpPr>
        <p:grpSpPr>
          <a:xfrm>
            <a:off x="81061" y="1655063"/>
            <a:ext cx="12034739" cy="3227833"/>
            <a:chOff x="81061" y="1655063"/>
            <a:chExt cx="12034739" cy="32278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AB4F84-CCF5-315D-B5B8-17B7D82CB891}"/>
                </a:ext>
              </a:extLst>
            </p:cNvPr>
            <p:cNvSpPr/>
            <p:nvPr/>
          </p:nvSpPr>
          <p:spPr>
            <a:xfrm>
              <a:off x="81061" y="1655063"/>
              <a:ext cx="12034739" cy="3227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10E3E2-4912-7AF2-06D1-661059233874}"/>
                </a:ext>
              </a:extLst>
            </p:cNvPr>
            <p:cNvSpPr txBox="1"/>
            <p:nvPr/>
          </p:nvSpPr>
          <p:spPr>
            <a:xfrm>
              <a:off x="1842454" y="1948152"/>
              <a:ext cx="22270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600" b="1" dirty="0">
                  <a:latin typeface="Calibri" panose="020F0502020204030204"/>
                </a:rPr>
                <a:t>Zero-shot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932A7D-2B16-D199-2184-3E18939F265C}"/>
                </a:ext>
              </a:extLst>
            </p:cNvPr>
            <p:cNvSpPr txBox="1"/>
            <p:nvPr/>
          </p:nvSpPr>
          <p:spPr>
            <a:xfrm>
              <a:off x="7975030" y="1948152"/>
              <a:ext cx="22270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600" b="1" dirty="0">
                  <a:latin typeface="Calibri" panose="020F0502020204030204"/>
                </a:rPr>
                <a:t>Zero-shot CoT</a:t>
              </a:r>
            </a:p>
          </p:txBody>
        </p:sp>
        <p:pic>
          <p:nvPicPr>
            <p:cNvPr id="8" name="Picture 7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2B826F89-AD79-FB76-2E1F-9CD68C632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48"/>
            <a:stretch/>
          </p:blipFill>
          <p:spPr>
            <a:xfrm>
              <a:off x="181293" y="2487168"/>
              <a:ext cx="11829413" cy="2020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1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6446521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6446521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311047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311047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223761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2088287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-291615" y="712273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-291614" y="5095273"/>
            <a:ext cx="19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</a:t>
            </a:r>
          </a:p>
          <a:p>
            <a:pPr algn="ctr"/>
            <a:r>
              <a:rPr lang="en-TW" sz="2400" b="1" dirty="0"/>
              <a:t> Negative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A3561-2594-F59D-F35B-D3C3AA4E2BDD}"/>
              </a:ext>
            </a:extLst>
          </p:cNvPr>
          <p:cNvSpPr/>
          <p:nvPr/>
        </p:nvSpPr>
        <p:spPr>
          <a:xfrm>
            <a:off x="6446521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Only one can have bodily autonomy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55A76-B653-9988-33FE-CBB873E4C08D}"/>
              </a:ext>
            </a:extLst>
          </p:cNvPr>
          <p:cNvSpPr/>
          <p:nvPr/>
        </p:nvSpPr>
        <p:spPr>
          <a:xfrm>
            <a:off x="1311047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@</a:t>
            </a:r>
            <a:r>
              <a:rPr lang="en-US" sz="2200" dirty="0" err="1">
                <a:solidFill>
                  <a:schemeClr val="tx1"/>
                </a:solidFill>
              </a:rPr>
              <a:t>ScottWalker</a:t>
            </a:r>
            <a:r>
              <a:rPr lang="en-US" sz="2200" dirty="0">
                <a:solidFill>
                  <a:schemeClr val="tx1"/>
                </a:solidFill>
              </a:rPr>
              <a:t>   goes along with the world is the law of God and not of men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99466-8925-6AB0-2E6C-EEBC48835FD8}"/>
              </a:ext>
            </a:extLst>
          </p:cNvPr>
          <p:cNvSpPr txBox="1"/>
          <p:nvPr/>
        </p:nvSpPr>
        <p:spPr>
          <a:xfrm rot="16200000">
            <a:off x="-291615" y="2839732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9184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2907792" y="3474657"/>
            <a:ext cx="6099048" cy="1246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-apple-system"/>
              </a:rPr>
              <a:t>1.2% of abortions happen at 21 weeks+  (these are only exceptions) #</a:t>
            </a:r>
            <a:r>
              <a:rPr lang="en-US" sz="2400" dirty="0" err="1">
                <a:solidFill>
                  <a:schemeClr val="tx1"/>
                </a:solidFill>
                <a:latin typeface="-apple-system"/>
              </a:rPr>
              <a:t>letstalkabortion</a:t>
            </a:r>
            <a:endParaRPr lang="en-TW" sz="24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3925824" y="5713796"/>
            <a:ext cx="38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Stance = Neutral-or-unclear</a:t>
            </a:r>
          </a:p>
        </p:txBody>
      </p:sp>
    </p:spTree>
    <p:extLst>
      <p:ext uri="{BB962C8B-B14F-4D97-AF65-F5344CB8AC3E}">
        <p14:creationId xmlns:p14="http://schemas.microsoft.com/office/powerpoint/2010/main" val="35589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0D1800C-3F72-27FF-17E9-03AA618B46F4}"/>
              </a:ext>
            </a:extLst>
          </p:cNvPr>
          <p:cNvGrpSpPr/>
          <p:nvPr/>
        </p:nvGrpSpPr>
        <p:grpSpPr>
          <a:xfrm>
            <a:off x="3363285" y="1148576"/>
            <a:ext cx="5635575" cy="4728750"/>
            <a:chOff x="3363285" y="1148576"/>
            <a:chExt cx="5635575" cy="4728750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2A02BE09-7030-4411-828C-82468C300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35"/>
            <a:stretch/>
          </p:blipFill>
          <p:spPr>
            <a:xfrm>
              <a:off x="3363285" y="1148576"/>
              <a:ext cx="5635575" cy="465363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4B1A03-F765-4C4C-B96C-71A154A74FAD}"/>
                </a:ext>
              </a:extLst>
            </p:cNvPr>
            <p:cNvSpPr/>
            <p:nvPr/>
          </p:nvSpPr>
          <p:spPr>
            <a:xfrm>
              <a:off x="4398059" y="1439015"/>
              <a:ext cx="731520" cy="43631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D96A7-1F02-4E5A-829D-FD512B4BCB1D}"/>
                </a:ext>
              </a:extLst>
            </p:cNvPr>
            <p:cNvSpPr txBox="1"/>
            <p:nvPr/>
          </p:nvSpPr>
          <p:spPr>
            <a:xfrm>
              <a:off x="5129579" y="5415661"/>
              <a:ext cx="1388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</a:rPr>
                <a:t>Head 1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1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0AC0A5-3842-27D4-C988-14CAF898553A}"/>
              </a:ext>
            </a:extLst>
          </p:cNvPr>
          <p:cNvGrpSpPr/>
          <p:nvPr/>
        </p:nvGrpSpPr>
        <p:grpSpPr>
          <a:xfrm>
            <a:off x="2386361" y="970156"/>
            <a:ext cx="6880302" cy="5241073"/>
            <a:chOff x="2386361" y="970156"/>
            <a:chExt cx="6880302" cy="52410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BE1ADF-6BCF-E0D4-5CE2-79176BE48AD9}"/>
                </a:ext>
              </a:extLst>
            </p:cNvPr>
            <p:cNvSpPr/>
            <p:nvPr/>
          </p:nvSpPr>
          <p:spPr>
            <a:xfrm>
              <a:off x="2386361" y="970156"/>
              <a:ext cx="6880302" cy="5241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2A02BE09-7030-4411-828C-82468C300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704"/>
            <a:stretch/>
          </p:blipFill>
          <p:spPr>
            <a:xfrm>
              <a:off x="3278212" y="1338146"/>
              <a:ext cx="5635575" cy="463994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B10209-EE12-41F1-857A-D9FE956F3711}"/>
                </a:ext>
              </a:extLst>
            </p:cNvPr>
            <p:cNvSpPr/>
            <p:nvPr/>
          </p:nvSpPr>
          <p:spPr>
            <a:xfrm>
              <a:off x="3553584" y="1614895"/>
              <a:ext cx="731520" cy="43631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C5CCFF-1CA7-4872-9CB8-91F3DDD46DAA}"/>
                </a:ext>
              </a:extLst>
            </p:cNvPr>
            <p:cNvSpPr txBox="1"/>
            <p:nvPr/>
          </p:nvSpPr>
          <p:spPr>
            <a:xfrm>
              <a:off x="2481582" y="5567723"/>
              <a:ext cx="1266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</a:rPr>
                <a:t>Head 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4B1A03-F765-4C4C-B96C-71A154A74FAD}"/>
                </a:ext>
              </a:extLst>
            </p:cNvPr>
            <p:cNvSpPr/>
            <p:nvPr/>
          </p:nvSpPr>
          <p:spPr>
            <a:xfrm>
              <a:off x="4312986" y="1614895"/>
              <a:ext cx="731520" cy="43631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D96A7-1F02-4E5A-829D-FD512B4BCB1D}"/>
                </a:ext>
              </a:extLst>
            </p:cNvPr>
            <p:cNvSpPr txBox="1"/>
            <p:nvPr/>
          </p:nvSpPr>
          <p:spPr>
            <a:xfrm>
              <a:off x="5094106" y="5567723"/>
              <a:ext cx="1266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</a:rPr>
                <a:t>Head 2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45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04A19-330E-B3A8-F422-75E67F59B5F2}"/>
              </a:ext>
            </a:extLst>
          </p:cNvPr>
          <p:cNvGrpSpPr/>
          <p:nvPr/>
        </p:nvGrpSpPr>
        <p:grpSpPr>
          <a:xfrm>
            <a:off x="1154293" y="858644"/>
            <a:ext cx="10048173" cy="4304371"/>
            <a:chOff x="1154293" y="858644"/>
            <a:chExt cx="10048173" cy="430437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F8E390-86C2-E272-8F79-1FF736A5F1D2}"/>
                </a:ext>
              </a:extLst>
            </p:cNvPr>
            <p:cNvGrpSpPr/>
            <p:nvPr/>
          </p:nvGrpSpPr>
          <p:grpSpPr>
            <a:xfrm>
              <a:off x="1154293" y="858644"/>
              <a:ext cx="10048173" cy="4304371"/>
              <a:chOff x="1154293" y="858644"/>
              <a:chExt cx="10048173" cy="43043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D7C581-5371-EAFA-BE53-2BD5C8B65402}"/>
                  </a:ext>
                </a:extLst>
              </p:cNvPr>
              <p:cNvSpPr/>
              <p:nvPr/>
            </p:nvSpPr>
            <p:spPr>
              <a:xfrm>
                <a:off x="1154293" y="858644"/>
                <a:ext cx="10048173" cy="43043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5DC928-19FE-9833-1E8D-12B0AE78B5B4}"/>
                  </a:ext>
                </a:extLst>
              </p:cNvPr>
              <p:cNvGrpSpPr/>
              <p:nvPr/>
            </p:nvGrpSpPr>
            <p:grpSpPr>
              <a:xfrm>
                <a:off x="1154293" y="1025912"/>
                <a:ext cx="10048173" cy="4059043"/>
                <a:chOff x="1154293" y="1025912"/>
                <a:chExt cx="10048173" cy="4059043"/>
              </a:xfrm>
            </p:grpSpPr>
            <p:pic>
              <p:nvPicPr>
                <p:cNvPr id="8" name="Picture 7" descr="Shape, rectangl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B3E31AF-8863-D639-6273-8209838B5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4293" y="1784194"/>
                  <a:ext cx="10048173" cy="3300761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058B1BB-6771-A414-052E-0D4E6C6E51B6}"/>
                    </a:ext>
                  </a:extLst>
                </p:cNvPr>
                <p:cNvSpPr/>
                <p:nvPr/>
              </p:nvSpPr>
              <p:spPr>
                <a:xfrm>
                  <a:off x="1235110" y="1025912"/>
                  <a:ext cx="4362803" cy="5884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-apple-system"/>
                    </a:rPr>
                    <a:t>Encoder</a:t>
                  </a:r>
                  <a:endParaRPr lang="en-TW" sz="2400" b="1" dirty="0">
                    <a:solidFill>
                      <a:schemeClr val="tx1"/>
                    </a:solidFill>
                    <a:latin typeface="-apple-system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050A37B-1853-53D0-9F87-EF8D0BAB9910}"/>
                    </a:ext>
                  </a:extLst>
                </p:cNvPr>
                <p:cNvSpPr/>
                <p:nvPr/>
              </p:nvSpPr>
              <p:spPr>
                <a:xfrm>
                  <a:off x="6706641" y="1025912"/>
                  <a:ext cx="4362803" cy="5884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-apple-system"/>
                    </a:rPr>
                    <a:t>Decoder</a:t>
                  </a:r>
                  <a:endParaRPr lang="en-TW" sz="2400" b="1" dirty="0">
                    <a:solidFill>
                      <a:schemeClr val="tx1"/>
                    </a:solidFill>
                    <a:latin typeface="-apple-system"/>
                  </a:endParaRPr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15579-4CDB-7563-6F99-F4DA6B5FD2BF}"/>
                </a:ext>
              </a:extLst>
            </p:cNvPr>
            <p:cNvSpPr/>
            <p:nvPr/>
          </p:nvSpPr>
          <p:spPr>
            <a:xfrm>
              <a:off x="1371600" y="4337824"/>
              <a:ext cx="4159405" cy="613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800" dirty="0">
                  <a:solidFill>
                    <a:schemeClr val="tx1"/>
                  </a:solidFill>
                </a:rPr>
                <a:t>Tweet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F4AA12-517D-F62A-CDF7-257EB4222018}"/>
                </a:ext>
              </a:extLst>
            </p:cNvPr>
            <p:cNvSpPr/>
            <p:nvPr/>
          </p:nvSpPr>
          <p:spPr>
            <a:xfrm>
              <a:off x="6913756" y="4337824"/>
              <a:ext cx="2631688" cy="613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 dirty="0">
                  <a:solidFill>
                    <a:schemeClr val="tx1"/>
                  </a:solidFill>
                </a:rPr>
                <a:t>Tweet Embedded in the Prompt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6D1A38-9CC9-CA98-C763-21B7B6885352}"/>
                </a:ext>
              </a:extLst>
            </p:cNvPr>
            <p:cNvSpPr/>
            <p:nvPr/>
          </p:nvSpPr>
          <p:spPr>
            <a:xfrm>
              <a:off x="9545444" y="4337824"/>
              <a:ext cx="1524000" cy="613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 dirty="0">
                  <a:solidFill>
                    <a:schemeClr val="tx1"/>
                  </a:solidFill>
                </a:rPr>
                <a:t>Generated 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92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2707BE3-781B-8014-A403-A9112EC1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41550"/>
            <a:ext cx="7772400" cy="22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6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C9C504-4468-D707-6374-241A78A91243}"/>
              </a:ext>
            </a:extLst>
          </p:cNvPr>
          <p:cNvGrpSpPr/>
          <p:nvPr/>
        </p:nvGrpSpPr>
        <p:grpSpPr>
          <a:xfrm>
            <a:off x="482662" y="1536192"/>
            <a:ext cx="10014650" cy="3529584"/>
            <a:chOff x="482662" y="1536192"/>
            <a:chExt cx="10014650" cy="352958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DC5BDF-FDF8-5094-5B78-E19C246E75CA}"/>
                </a:ext>
              </a:extLst>
            </p:cNvPr>
            <p:cNvSpPr/>
            <p:nvPr/>
          </p:nvSpPr>
          <p:spPr>
            <a:xfrm>
              <a:off x="713232" y="1536192"/>
              <a:ext cx="9784080" cy="3529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4BF893-61FD-03FF-AEE1-1F7BE0843268}"/>
                </a:ext>
              </a:extLst>
            </p:cNvPr>
            <p:cNvSpPr/>
            <p:nvPr/>
          </p:nvSpPr>
          <p:spPr>
            <a:xfrm>
              <a:off x="2500438" y="2286001"/>
              <a:ext cx="7759130" cy="1892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Please use exactly one word from the following 3 categories to label it: </a:t>
              </a:r>
              <a:r>
                <a:rPr lang="en-US" sz="2000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'neutral-or-unclear'.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Here is the tweet: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“It's so brilliant that #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lovewins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- now extend the equality to women's rights #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abortionrights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.”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The stance of the tweet is: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FAF8A9-36DF-56D8-7A8C-95D2A67A0DAD}"/>
                </a:ext>
              </a:extLst>
            </p:cNvPr>
            <p:cNvSpPr txBox="1"/>
            <p:nvPr/>
          </p:nvSpPr>
          <p:spPr>
            <a:xfrm>
              <a:off x="2509043" y="1653860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Task Description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134B28-38C3-FEBC-76D0-E2D82096689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636534" y="2053970"/>
              <a:ext cx="11922" cy="4606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7CB6D-9D82-F95C-9972-DA4C06707291}"/>
                </a:ext>
              </a:extLst>
            </p:cNvPr>
            <p:cNvSpPr txBox="1"/>
            <p:nvPr/>
          </p:nvSpPr>
          <p:spPr>
            <a:xfrm>
              <a:off x="482662" y="2709709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C00000"/>
                  </a:solidFill>
                  <a:latin typeface="Calibri" panose="020F0502020204030204"/>
                </a:rPr>
                <a:t>Possible Labels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9A7B65-F9B2-B727-F48E-F0D0FED1DD35}"/>
                </a:ext>
              </a:extLst>
            </p:cNvPr>
            <p:cNvCxnSpPr>
              <a:cxnSpLocks/>
              <a:stCxn id="12" idx="2"/>
              <a:endCxn id="2" idx="1"/>
            </p:cNvCxnSpPr>
            <p:nvPr/>
          </p:nvCxnSpPr>
          <p:spPr>
            <a:xfrm>
              <a:off x="1610153" y="3109819"/>
              <a:ext cx="890285" cy="1225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3F0DB-5576-9F4E-AFF9-CB1428296E75}"/>
                </a:ext>
              </a:extLst>
            </p:cNvPr>
            <p:cNvSpPr txBox="1"/>
            <p:nvPr/>
          </p:nvSpPr>
          <p:spPr>
            <a:xfrm>
              <a:off x="6008147" y="4410840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3ECF62-DF12-4B49-6EA5-F8A7FDB0AEFE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7135637" y="3721608"/>
              <a:ext cx="1" cy="689232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87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2B6D5BA-C7A9-B67A-0B23-1ECD3406FE02}"/>
              </a:ext>
            </a:extLst>
          </p:cNvPr>
          <p:cNvGrpSpPr/>
          <p:nvPr/>
        </p:nvGrpSpPr>
        <p:grpSpPr>
          <a:xfrm>
            <a:off x="1319245" y="283464"/>
            <a:ext cx="9918731" cy="5852160"/>
            <a:chOff x="1319245" y="283464"/>
            <a:chExt cx="9918731" cy="58521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9110CE-F8A9-AFD5-A836-6431D6AD5927}"/>
                </a:ext>
              </a:extLst>
            </p:cNvPr>
            <p:cNvSpPr/>
            <p:nvPr/>
          </p:nvSpPr>
          <p:spPr>
            <a:xfrm>
              <a:off x="1319246" y="283464"/>
              <a:ext cx="9918730" cy="5852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4BF893-61FD-03FF-AEE1-1F7BE0843268}"/>
                </a:ext>
              </a:extLst>
            </p:cNvPr>
            <p:cNvSpPr/>
            <p:nvPr/>
          </p:nvSpPr>
          <p:spPr>
            <a:xfrm>
              <a:off x="3124200" y="1078992"/>
              <a:ext cx="7759130" cy="39959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</a:t>
              </a:r>
              <a:r>
                <a:rPr lang="en-US" sz="2000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If we can infer from the tweet that the tweeter supports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'in-favor'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is against 'Legalization of Abortion', please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'against'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has a neutral stance towards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 If there is no clue in the tweet to reveal the stance of the tweeter towards 'Legalization of Abortion', please also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</a:t>
              </a:r>
              <a:r>
                <a:rPr lang="en-US" sz="1600" dirty="0">
                  <a:solidFill>
                    <a:srgbClr val="7030A0"/>
                  </a:solidFill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Please use exactly one word from the following 3 categories to label it: </a:t>
              </a:r>
              <a:r>
                <a:rPr lang="en-US" sz="2000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'neutral-or-unclear'.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Here is the tweet: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It's so brilliant that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lovewins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- now extend the equality to women's rights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abortionrights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.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”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The stance of the tweet is: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FAF8A9-36DF-56D8-7A8C-95D2A67A0DAD}"/>
                </a:ext>
              </a:extLst>
            </p:cNvPr>
            <p:cNvSpPr txBox="1"/>
            <p:nvPr/>
          </p:nvSpPr>
          <p:spPr>
            <a:xfrm>
              <a:off x="3132805" y="446851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Task Description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134B28-38C3-FEBC-76D0-E2D8209668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0296" y="792097"/>
              <a:ext cx="11922" cy="4606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7CB6D-9D82-F95C-9972-DA4C06707291}"/>
                </a:ext>
              </a:extLst>
            </p:cNvPr>
            <p:cNvSpPr txBox="1"/>
            <p:nvPr/>
          </p:nvSpPr>
          <p:spPr>
            <a:xfrm>
              <a:off x="1319245" y="3559242"/>
              <a:ext cx="1813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C00000"/>
                  </a:solidFill>
                  <a:latin typeface="Calibri" panose="020F0502020204030204"/>
                </a:rPr>
                <a:t>Possible Labels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9A7B65-F9B2-B727-F48E-F0D0FED1DD35}"/>
                </a:ext>
              </a:extLst>
            </p:cNvPr>
            <p:cNvCxnSpPr>
              <a:cxnSpLocks/>
            </p:cNvCxnSpPr>
            <p:nvPr/>
          </p:nvCxnSpPr>
          <p:spPr>
            <a:xfrm>
              <a:off x="2852928" y="3959352"/>
              <a:ext cx="1084818" cy="131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3F0DB-5576-9F4E-AFF9-CB1428296E75}"/>
                </a:ext>
              </a:extLst>
            </p:cNvPr>
            <p:cNvSpPr txBox="1"/>
            <p:nvPr/>
          </p:nvSpPr>
          <p:spPr>
            <a:xfrm>
              <a:off x="3047461" y="5610387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3ECF62-DF12-4B49-6EA5-F8A7FDB0AEFE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174951" y="4921155"/>
              <a:ext cx="1" cy="689232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22EE7E-9C94-7E3D-7817-69851CED9248}"/>
                </a:ext>
              </a:extLst>
            </p:cNvPr>
            <p:cNvSpPr txBox="1"/>
            <p:nvPr/>
          </p:nvSpPr>
          <p:spPr>
            <a:xfrm>
              <a:off x="1319245" y="2166495"/>
              <a:ext cx="1813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7030A0"/>
                  </a:solidFill>
                </a:rPr>
                <a:t>Label Definitions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81D171-8AC5-5E9A-1840-CA94317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852928" y="2505581"/>
              <a:ext cx="365760" cy="6953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78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1131</Words>
  <Application>Microsoft Macintosh PowerPoint</Application>
  <PresentationFormat>Widescreen</PresentationFormat>
  <Paragraphs>65</Paragraphs>
  <Slides>13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76</cp:revision>
  <cp:lastPrinted>2023-04-20T15:52:43Z</cp:lastPrinted>
  <dcterms:created xsi:type="dcterms:W3CDTF">2023-04-20T14:39:38Z</dcterms:created>
  <dcterms:modified xsi:type="dcterms:W3CDTF">2023-04-22T21:34:41Z</dcterms:modified>
</cp:coreProperties>
</file>