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5644" r:id="rId2"/>
    <p:sldId id="256" r:id="rId3"/>
    <p:sldId id="257" r:id="rId4"/>
    <p:sldId id="258" r:id="rId5"/>
    <p:sldId id="328" r:id="rId6"/>
    <p:sldId id="329" r:id="rId7"/>
    <p:sldId id="330" r:id="rId8"/>
    <p:sldId id="331" r:id="rId9"/>
    <p:sldId id="332" r:id="rId10"/>
    <p:sldId id="5639" r:id="rId11"/>
    <p:sldId id="5638" r:id="rId12"/>
    <p:sldId id="5637" r:id="rId13"/>
    <p:sldId id="5640" r:id="rId14"/>
    <p:sldId id="5641" r:id="rId15"/>
    <p:sldId id="5642" r:id="rId16"/>
    <p:sldId id="5643" r:id="rId1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 varScale="1">
        <p:scale>
          <a:sx n="139" d="100"/>
          <a:sy n="139" d="100"/>
        </p:scale>
        <p:origin x="200" y="5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A7FD-62C4-4D47-A619-12FE351CA969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AE8F-FE77-AF43-A2EE-74022B440C8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661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1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33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95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1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7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9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5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F770468-7825-1D46-9342-3E954F71C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962" y="586653"/>
            <a:ext cx="11188700" cy="825587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F33BFA-6000-AE4B-9D1F-B606C3C5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62" y="1604963"/>
            <a:ext cx="11187115" cy="415304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515938" indent="-4572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B1169F-698D-1A43-1401-1A3458900ECF}"/>
              </a:ext>
            </a:extLst>
          </p:cNvPr>
          <p:cNvGrpSpPr/>
          <p:nvPr/>
        </p:nvGrpSpPr>
        <p:grpSpPr>
          <a:xfrm>
            <a:off x="95811" y="1662790"/>
            <a:ext cx="12000377" cy="3605446"/>
            <a:chOff x="95811" y="1662790"/>
            <a:chExt cx="12000377" cy="3605446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155C3A5D-7946-6E49-6FCA-4F24EAA2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11" y="1662790"/>
              <a:ext cx="12000377" cy="360544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525CE-D278-70B9-058C-EFB83770F59E}"/>
                </a:ext>
              </a:extLst>
            </p:cNvPr>
            <p:cNvSpPr/>
            <p:nvPr/>
          </p:nvSpPr>
          <p:spPr>
            <a:xfrm>
              <a:off x="228600" y="3941064"/>
              <a:ext cx="11676888" cy="28346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D222EE-357C-B206-F9DC-B2A448BAB69F}"/>
                </a:ext>
              </a:extLst>
            </p:cNvPr>
            <p:cNvSpPr/>
            <p:nvPr/>
          </p:nvSpPr>
          <p:spPr>
            <a:xfrm>
              <a:off x="228600" y="2687626"/>
              <a:ext cx="11676888" cy="1253437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8F1515-E57A-CEA0-F343-EDAEF672E309}"/>
                </a:ext>
              </a:extLst>
            </p:cNvPr>
            <p:cNvSpPr/>
            <p:nvPr/>
          </p:nvSpPr>
          <p:spPr>
            <a:xfrm>
              <a:off x="228600" y="4224529"/>
              <a:ext cx="11676888" cy="905256"/>
            </a:xfrm>
            <a:prstGeom prst="rect">
              <a:avLst/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168661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2B6D5BA-C7A9-B67A-0B23-1ECD3406FE02}"/>
              </a:ext>
            </a:extLst>
          </p:cNvPr>
          <p:cNvGrpSpPr/>
          <p:nvPr/>
        </p:nvGrpSpPr>
        <p:grpSpPr>
          <a:xfrm>
            <a:off x="1319245" y="283464"/>
            <a:ext cx="9918731" cy="5852160"/>
            <a:chOff x="1319245" y="283464"/>
            <a:chExt cx="9918731" cy="58521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9110CE-F8A9-AFD5-A836-6431D6AD5927}"/>
                </a:ext>
              </a:extLst>
            </p:cNvPr>
            <p:cNvSpPr/>
            <p:nvPr/>
          </p:nvSpPr>
          <p:spPr>
            <a:xfrm>
              <a:off x="1319246" y="283464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3124200" y="1078992"/>
              <a:ext cx="7759130" cy="39959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</a:t>
              </a:r>
              <a:r>
                <a:rPr lang="en-US" sz="1600" dirty="0">
                  <a:solidFill>
                    <a:srgbClr val="7030A0"/>
                  </a:solidFill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3132805" y="44685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0296" y="792097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1319245" y="3559242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3959352"/>
              <a:ext cx="1084818" cy="131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3047461" y="561038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174951" y="4921155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22EE7E-9C94-7E3D-7817-69851CED9248}"/>
                </a:ext>
              </a:extLst>
            </p:cNvPr>
            <p:cNvSpPr txBox="1"/>
            <p:nvPr/>
          </p:nvSpPr>
          <p:spPr>
            <a:xfrm>
              <a:off x="1319245" y="2166495"/>
              <a:ext cx="1813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7030A0"/>
                  </a:solidFill>
                </a:rPr>
                <a:t>Label Definitions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81D171-8AC5-5E9A-1840-CA94317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852928" y="2505581"/>
              <a:ext cx="365760" cy="6953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8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4BF893-61FD-03FF-AEE1-1F7BE0843268}"/>
              </a:ext>
            </a:extLst>
          </p:cNvPr>
          <p:cNvSpPr/>
          <p:nvPr/>
        </p:nvSpPr>
        <p:spPr>
          <a:xfrm>
            <a:off x="1768918" y="1692173"/>
            <a:ext cx="5500755" cy="3771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What is the stance of the tweet below with respect to COVID-19 vaccine?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black"/>
                </a:solidFill>
                <a:highlight>
                  <a:srgbClr val="C0C0C0"/>
                </a:highlight>
                <a:latin typeface="Calibri" panose="020F0502020204030204"/>
              </a:rPr>
              <a:t>If the tweet is in-favor of COVID-19 vaccine, please label it as "in-favor". If the tweet is against COVID-19 vaccine, please label is as "against". 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neutral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to COVID-19 vaccine, please label it as "neutral-or-unclear". If the stance of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not clear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, please also label it as "neutral-or-unclear". If the tweet is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sarcastic</a:t>
            </a:r>
            <a:r>
              <a:rPr lang="en-US" sz="2000" dirty="0">
                <a:solidFill>
                  <a:schemeClr val="tx1"/>
                </a:solidFill>
                <a:highlight>
                  <a:srgbClr val="C0C0C0"/>
                </a:highlight>
                <a:latin typeface="Calibri" panose="020F0502020204030204"/>
              </a:rPr>
              <a:t> and is difficult to infer the true stance, please also label is as "neutral-or-unclear".</a:t>
            </a:r>
            <a:r>
              <a:rPr lang="en-US" sz="2000" dirty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Please use exactly one word from the following 3 categories to label it: "in-favor", "against", </a:t>
            </a:r>
            <a:r>
              <a:rPr lang="en-US" sz="2000" dirty="0">
                <a:solidFill>
                  <a:srgbClr val="C00000"/>
                </a:solidFill>
                <a:highlight>
                  <a:srgbClr val="C0C0C0"/>
                </a:highlight>
                <a:latin typeface="Calibri" panose="020F0502020204030204"/>
              </a:rPr>
              <a:t>"neutral-or-unclear"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Here is the tweet. </a:t>
            </a:r>
            <a:r>
              <a:rPr lang="en-US" sz="1200" i="1" dirty="0">
                <a:solidFill>
                  <a:schemeClr val="accent5">
                    <a:lumMod val="75000"/>
                  </a:schemeClr>
                </a:solidFill>
                <a:latin typeface="Calibri" panose="020F0502020204030204"/>
              </a:rPr>
              <a:t>"covid clusters among the vaccinated are killing our back-to-normal dreams"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The stance of the tweet is: </a:t>
            </a:r>
          </a:p>
        </p:txBody>
      </p:sp>
    </p:spTree>
    <p:extLst>
      <p:ext uri="{BB962C8B-B14F-4D97-AF65-F5344CB8AC3E}">
        <p14:creationId xmlns:p14="http://schemas.microsoft.com/office/powerpoint/2010/main" val="15143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E86C06F-31A5-91B8-3D33-F4963709F81F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75C616-7F5F-B338-86FF-201E1C155701}"/>
                </a:ext>
              </a:extLst>
            </p:cNvPr>
            <p:cNvSpPr/>
            <p:nvPr/>
          </p:nvSpPr>
          <p:spPr>
            <a:xfrm>
              <a:off x="307371" y="1179576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 </a:t>
              </a:r>
              <a:r>
                <a:rPr lang="en-US" dirty="0">
                  <a:solidFill>
                    <a:srgbClr val="7030A0"/>
                  </a:solidFill>
                </a:rPr>
                <a:t>If we can infer from the tweet that the tweeter supports 'Legalization of Abortion', please label it as 'in-favor'. If we can infer from the tweet that the tweeter is against 'Legalization of Abortion', please label is as 'against'. If we can infer from the tweet that the tweeter has a neutral stance towards 'Legalization of Abortion', please label it as 'neutral-or-unclear'. If there is no clue in the tweet to reveal the stance of the tweeter towards 'Legalization of Abortion', please also label is as 'neutral-or-unclear'. 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. Here are some examples of tweets. Make sure to classify the last tweet correctly.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2511B-E15A-5E7D-F1ED-AFDDBBAFA77B}"/>
                </a:ext>
              </a:extLst>
            </p:cNvPr>
            <p:cNvSpPr/>
            <p:nvPr/>
          </p:nvSpPr>
          <p:spPr>
            <a:xfrm>
              <a:off x="6096000" y="1197864"/>
              <a:ext cx="5641848" cy="4951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it's a free country. freedom includes freedom of choice.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in-favor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really don't understand how some people are pro-choice. a life is a life no matter if it's 2 weeks old or 20 years old.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against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Q: Tweet: so ready for my abortion debate 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A: </a:t>
              </a:r>
              <a:r>
                <a:rPr lang="en-US" u="sng" dirty="0">
                  <a:solidFill>
                    <a:srgbClr val="C00000"/>
                  </a:solidFill>
                  <a:highlight>
                    <a:srgbClr val="C0C0C0"/>
                  </a:highlight>
                  <a:latin typeface="Calibri" panose="020F0502020204030204"/>
                </a:rPr>
                <a:t>neutral-or-unclear</a:t>
              </a:r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  <a:latin typeface="Calibri" panose="020F0502020204030204"/>
                </a:rPr>
                <a:t>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Q: Tweet: 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really don't understand how some people are pro-choice. a life is a life no matter if it's 2 weeks old or 20 years old.”</a:t>
              </a:r>
              <a:endParaRPr lang="en-US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Is this tweet in-favor, against, or neutral-or-unclear? 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  <a:latin typeface="Calibri" panose="020F0502020204030204"/>
                </a:rPr>
                <a:t>A: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0B326B-5C7D-F138-211E-CB1F8674DA22}"/>
                </a:ext>
              </a:extLst>
            </p:cNvPr>
            <p:cNvSpPr txBox="1"/>
            <p:nvPr/>
          </p:nvSpPr>
          <p:spPr>
            <a:xfrm>
              <a:off x="7801864" y="6341907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8C0FCE-D2D5-FA09-3F4A-B162E7CF933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8929355" y="5294376"/>
              <a:ext cx="0" cy="104753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DD30C0-75C9-427A-7434-6FF41FC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8880348" y="996090"/>
              <a:ext cx="14194" cy="37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E567EA-A69F-55D1-BEA0-70A7026FB3F1}"/>
                </a:ext>
              </a:extLst>
            </p:cNvPr>
            <p:cNvSpPr txBox="1"/>
            <p:nvPr/>
          </p:nvSpPr>
          <p:spPr>
            <a:xfrm>
              <a:off x="7479798" y="592218"/>
              <a:ext cx="2656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Examples (1 per class)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86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8A4A6A6-47ED-2C2F-93EB-545A79F767A6}"/>
              </a:ext>
            </a:extLst>
          </p:cNvPr>
          <p:cNvGrpSpPr/>
          <p:nvPr/>
        </p:nvGrpSpPr>
        <p:grpSpPr>
          <a:xfrm>
            <a:off x="217363" y="297117"/>
            <a:ext cx="11667265" cy="6444900"/>
            <a:chOff x="217363" y="297117"/>
            <a:chExt cx="11667265" cy="64449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08397E-4234-57DC-1AA1-8BEBE88D69AA}"/>
                </a:ext>
              </a:extLst>
            </p:cNvPr>
            <p:cNvSpPr/>
            <p:nvPr/>
          </p:nvSpPr>
          <p:spPr>
            <a:xfrm>
              <a:off x="217363" y="297117"/>
              <a:ext cx="11667265" cy="64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02A7A9-7AE2-D931-A32B-8F4A3A674AB9}"/>
                </a:ext>
              </a:extLst>
            </p:cNvPr>
            <p:cNvSpPr/>
            <p:nvPr/>
          </p:nvSpPr>
          <p:spPr>
            <a:xfrm>
              <a:off x="980918" y="297117"/>
              <a:ext cx="9918730" cy="585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4E1CA-A4C7-3C93-7088-4A7135EA36C0}"/>
                </a:ext>
              </a:extLst>
            </p:cNvPr>
            <p:cNvSpPr/>
            <p:nvPr/>
          </p:nvSpPr>
          <p:spPr>
            <a:xfrm>
              <a:off x="2785872" y="833850"/>
              <a:ext cx="7759130" cy="4506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If we can infer from the tweet that the tweeter supports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'in-favor'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is against 'Legalization of Abortion', please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'against'</a:t>
              </a:r>
              <a:r>
                <a:rPr lang="en-US" sz="2000" dirty="0">
                  <a:solidFill>
                    <a:srgbClr val="7030A0"/>
                  </a:solidFill>
                </a:rPr>
                <a:t>. If we can infer from the tweet that the tweeter has a neutral stance towards 'Legalization of Abortion', please label it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If there is no clue in the tweet to reveal the stance of the tweeter towards 'Legalization of Abortion', please also label is as </a:t>
              </a:r>
              <a:r>
                <a:rPr lang="en-US" sz="2000" u="sng" dirty="0">
                  <a:solidFill>
                    <a:srgbClr val="7030A0"/>
                  </a:solidFill>
                </a:rPr>
                <a:t>'neutral-or-unclear'</a:t>
              </a:r>
              <a:r>
                <a:rPr lang="en-US" sz="2000" dirty="0">
                  <a:solidFill>
                    <a:srgbClr val="7030A0"/>
                  </a:solidFill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It's so brilliant that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i="1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i="1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” 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Please make sure that at the end of your response, use exactly one word from the following 3 categories to label the stance with respect to 'Legalization of Abortion':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lang="en-US" sz="2000" dirty="0">
                  <a:solidFill>
                    <a:prstClr val="black"/>
                  </a:solidFill>
                  <a:highlight>
                    <a:srgbClr val="C0C0C0"/>
                  </a:highlight>
                  <a:latin typeface="Calibri" panose="020F0502020204030204"/>
                </a:rPr>
                <a:t>Let's think step by step.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EFACA3-34C9-EFD2-6471-4875AE8A7706}"/>
                </a:ext>
              </a:extLst>
            </p:cNvPr>
            <p:cNvSpPr txBox="1"/>
            <p:nvPr/>
          </p:nvSpPr>
          <p:spPr>
            <a:xfrm>
              <a:off x="3742675" y="5523456"/>
              <a:ext cx="1813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A11A3B-A7B4-74B8-D97D-EEB8EBCCE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455" y="4934808"/>
              <a:ext cx="0" cy="5424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1734B4-36E4-9E85-057A-DB869157A9DC}"/>
                </a:ext>
              </a:extLst>
            </p:cNvPr>
            <p:cNvSpPr txBox="1"/>
            <p:nvPr/>
          </p:nvSpPr>
          <p:spPr>
            <a:xfrm>
              <a:off x="235175" y="3646661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7EEF9E-E86A-2EA7-9EAB-75730DB9B3A8}"/>
                </a:ext>
              </a:extLst>
            </p:cNvPr>
            <p:cNvCxnSpPr>
              <a:cxnSpLocks/>
            </p:cNvCxnSpPr>
            <p:nvPr/>
          </p:nvCxnSpPr>
          <p:spPr>
            <a:xfrm>
              <a:off x="2323710" y="3846716"/>
              <a:ext cx="381779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08596F-38C3-337E-28B6-D03C85B6763A}"/>
                </a:ext>
              </a:extLst>
            </p:cNvPr>
            <p:cNvSpPr txBox="1"/>
            <p:nvPr/>
          </p:nvSpPr>
          <p:spPr>
            <a:xfrm>
              <a:off x="8317992" y="5523456"/>
              <a:ext cx="2227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latin typeface="Calibri" panose="020F0502020204030204"/>
                </a:rPr>
                <a:t>Request for </a:t>
              </a:r>
            </a:p>
            <a:p>
              <a:pPr algn="ctr"/>
              <a:r>
                <a:rPr lang="en-TW" sz="2000" dirty="0">
                  <a:latin typeface="Calibri" panose="020F0502020204030204"/>
                </a:rPr>
                <a:t>Chain-of-Thought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A9EDD-FF2A-ECB6-C7A3-1EF9AAE44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496" y="4934808"/>
              <a:ext cx="0" cy="6064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5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EC2BE0E-09E1-BA21-DA9C-9367561C0E54}"/>
              </a:ext>
            </a:extLst>
          </p:cNvPr>
          <p:cNvGrpSpPr/>
          <p:nvPr/>
        </p:nvGrpSpPr>
        <p:grpSpPr>
          <a:xfrm>
            <a:off x="81061" y="1655063"/>
            <a:ext cx="12034739" cy="3227833"/>
            <a:chOff x="81061" y="1655063"/>
            <a:chExt cx="12034739" cy="32278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AB4F84-CCF5-315D-B5B8-17B7D82CB891}"/>
                </a:ext>
              </a:extLst>
            </p:cNvPr>
            <p:cNvSpPr/>
            <p:nvPr/>
          </p:nvSpPr>
          <p:spPr>
            <a:xfrm>
              <a:off x="81061" y="1655063"/>
              <a:ext cx="12034739" cy="3227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0E3E2-4912-7AF2-06D1-661059233874}"/>
                </a:ext>
              </a:extLst>
            </p:cNvPr>
            <p:cNvSpPr txBox="1"/>
            <p:nvPr/>
          </p:nvSpPr>
          <p:spPr>
            <a:xfrm>
              <a:off x="1842454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932A7D-2B16-D199-2184-3E18939F265C}"/>
                </a:ext>
              </a:extLst>
            </p:cNvPr>
            <p:cNvSpPr txBox="1"/>
            <p:nvPr/>
          </p:nvSpPr>
          <p:spPr>
            <a:xfrm>
              <a:off x="7975030" y="1948152"/>
              <a:ext cx="22270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600" b="1" dirty="0">
                  <a:latin typeface="Calibri" panose="020F0502020204030204"/>
                </a:rPr>
                <a:t>Zero-shot CoT</a:t>
              </a:r>
            </a:p>
          </p:txBody>
        </p:sp>
        <p:pic>
          <p:nvPicPr>
            <p:cNvPr id="8" name="Picture 7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2B826F89-AD79-FB76-2E1F-9CD68C632D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48"/>
            <a:stretch/>
          </p:blipFill>
          <p:spPr>
            <a:xfrm>
              <a:off x="181293" y="2487168"/>
              <a:ext cx="11829413" cy="2020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1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C7FD5A-2C14-8C0A-6CE0-3414FF78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982" y="543624"/>
            <a:ext cx="9854894" cy="58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DF12820-73B4-F70E-26E1-C0EC08F25EE8}"/>
              </a:ext>
            </a:extLst>
          </p:cNvPr>
          <p:cNvGrpSpPr/>
          <p:nvPr/>
        </p:nvGrpSpPr>
        <p:grpSpPr>
          <a:xfrm>
            <a:off x="2039112" y="905256"/>
            <a:ext cx="9153144" cy="4754880"/>
            <a:chOff x="2039112" y="905256"/>
            <a:chExt cx="9153144" cy="47548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09811D-CCCF-CEC7-415D-011720E822FD}"/>
                </a:ext>
              </a:extLst>
            </p:cNvPr>
            <p:cNvSpPr/>
            <p:nvPr/>
          </p:nvSpPr>
          <p:spPr>
            <a:xfrm>
              <a:off x="2039112" y="905256"/>
              <a:ext cx="9153144" cy="475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4" name="Picture 3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FA9CC133-5A42-6BDE-3A37-DF1E6F0C5D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059" t="35464" r="3059" b="86"/>
            <a:stretch/>
          </p:blipFill>
          <p:spPr>
            <a:xfrm>
              <a:off x="5992368" y="1854412"/>
              <a:ext cx="4888992" cy="2818109"/>
            </a:xfrm>
            <a:prstGeom prst="rect">
              <a:avLst/>
            </a:prstGeom>
          </p:spPr>
        </p:pic>
        <p:pic>
          <p:nvPicPr>
            <p:cNvPr id="6" name="Picture 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998836B-12BE-0927-C636-E04CA142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3" t="-1533" r="35173" b="-1109"/>
            <a:stretch/>
          </p:blipFill>
          <p:spPr>
            <a:xfrm>
              <a:off x="2194560" y="973773"/>
              <a:ext cx="3172968" cy="447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4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D1800C-3F72-27FF-17E9-03AA618B46F4}"/>
              </a:ext>
            </a:extLst>
          </p:cNvPr>
          <p:cNvGrpSpPr/>
          <p:nvPr/>
        </p:nvGrpSpPr>
        <p:grpSpPr>
          <a:xfrm>
            <a:off x="3363285" y="1148576"/>
            <a:ext cx="5635575" cy="4728750"/>
            <a:chOff x="3363285" y="1148576"/>
            <a:chExt cx="5635575" cy="472875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35"/>
            <a:stretch/>
          </p:blipFill>
          <p:spPr>
            <a:xfrm>
              <a:off x="3363285" y="1148576"/>
              <a:ext cx="5635575" cy="46536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98059" y="143901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129579" y="5415661"/>
              <a:ext cx="138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1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0AC0A5-3842-27D4-C988-14CAF898553A}"/>
              </a:ext>
            </a:extLst>
          </p:cNvPr>
          <p:cNvGrpSpPr/>
          <p:nvPr/>
        </p:nvGrpSpPr>
        <p:grpSpPr>
          <a:xfrm>
            <a:off x="2386361" y="970156"/>
            <a:ext cx="6880302" cy="5241073"/>
            <a:chOff x="2386361" y="970156"/>
            <a:chExt cx="6880302" cy="52410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E1ADF-6BCF-E0D4-5CE2-79176BE48AD9}"/>
                </a:ext>
              </a:extLst>
            </p:cNvPr>
            <p:cNvSpPr/>
            <p:nvPr/>
          </p:nvSpPr>
          <p:spPr>
            <a:xfrm>
              <a:off x="2386361" y="970156"/>
              <a:ext cx="6880302" cy="5241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04"/>
            <a:stretch/>
          </p:blipFill>
          <p:spPr>
            <a:xfrm>
              <a:off x="3278212" y="1338146"/>
              <a:ext cx="5635575" cy="46399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10209-EE12-41F1-857A-D9FE956F3711}"/>
                </a:ext>
              </a:extLst>
            </p:cNvPr>
            <p:cNvSpPr/>
            <p:nvPr/>
          </p:nvSpPr>
          <p:spPr>
            <a:xfrm>
              <a:off x="3553584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C5CCFF-1CA7-4872-9CB8-91F3DDD46DAA}"/>
                </a:ext>
              </a:extLst>
            </p:cNvPr>
            <p:cNvSpPr txBox="1"/>
            <p:nvPr/>
          </p:nvSpPr>
          <p:spPr>
            <a:xfrm>
              <a:off x="2481582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Head 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12986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094106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2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4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304A19-330E-B3A8-F422-75E67F59B5F2}"/>
              </a:ext>
            </a:extLst>
          </p:cNvPr>
          <p:cNvGrpSpPr/>
          <p:nvPr/>
        </p:nvGrpSpPr>
        <p:grpSpPr>
          <a:xfrm>
            <a:off x="1154293" y="858644"/>
            <a:ext cx="10048173" cy="4304371"/>
            <a:chOff x="1154293" y="858644"/>
            <a:chExt cx="10048173" cy="43043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6F8E390-86C2-E272-8F79-1FF736A5F1D2}"/>
                </a:ext>
              </a:extLst>
            </p:cNvPr>
            <p:cNvGrpSpPr/>
            <p:nvPr/>
          </p:nvGrpSpPr>
          <p:grpSpPr>
            <a:xfrm>
              <a:off x="1154293" y="858644"/>
              <a:ext cx="10048173" cy="4304371"/>
              <a:chOff x="1154293" y="858644"/>
              <a:chExt cx="10048173" cy="430437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D7C581-5371-EAFA-BE53-2BD5C8B65402}"/>
                  </a:ext>
                </a:extLst>
              </p:cNvPr>
              <p:cNvSpPr/>
              <p:nvPr/>
            </p:nvSpPr>
            <p:spPr>
              <a:xfrm>
                <a:off x="1154293" y="858644"/>
                <a:ext cx="10048173" cy="43043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5DC928-19FE-9833-1E8D-12B0AE78B5B4}"/>
                  </a:ext>
                </a:extLst>
              </p:cNvPr>
              <p:cNvGrpSpPr/>
              <p:nvPr/>
            </p:nvGrpSpPr>
            <p:grpSpPr>
              <a:xfrm>
                <a:off x="1154293" y="1025912"/>
                <a:ext cx="10048173" cy="4059043"/>
                <a:chOff x="1154293" y="1025912"/>
                <a:chExt cx="10048173" cy="4059043"/>
              </a:xfrm>
            </p:grpSpPr>
            <p:pic>
              <p:nvPicPr>
                <p:cNvPr id="8" name="Picture 7" descr="Shape, rectang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3E31AF-8863-D639-6273-8209838B5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4293" y="1784194"/>
                  <a:ext cx="10048173" cy="3300761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058B1BB-6771-A414-052E-0D4E6C6E51B6}"/>
                    </a:ext>
                  </a:extLst>
                </p:cNvPr>
                <p:cNvSpPr/>
                <p:nvPr/>
              </p:nvSpPr>
              <p:spPr>
                <a:xfrm>
                  <a:off x="1235110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Encoder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050A37B-1853-53D0-9F87-EF8D0BAB9910}"/>
                    </a:ext>
                  </a:extLst>
                </p:cNvPr>
                <p:cNvSpPr/>
                <p:nvPr/>
              </p:nvSpPr>
              <p:spPr>
                <a:xfrm>
                  <a:off x="6706641" y="1025912"/>
                  <a:ext cx="4362803" cy="5884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  <a:latin typeface="-apple-system"/>
                    </a:rPr>
                    <a:t>Decoder</a:t>
                  </a:r>
                  <a:endParaRPr lang="en-TW" sz="2400" b="1" dirty="0">
                    <a:solidFill>
                      <a:schemeClr val="tx1"/>
                    </a:solidFill>
                    <a:latin typeface="-apple-system"/>
                  </a:endParaRPr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15579-4CDB-7563-6F99-F4DA6B5FD2BF}"/>
                </a:ext>
              </a:extLst>
            </p:cNvPr>
            <p:cNvSpPr/>
            <p:nvPr/>
          </p:nvSpPr>
          <p:spPr>
            <a:xfrm>
              <a:off x="1371600" y="4337824"/>
              <a:ext cx="4159405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800" dirty="0">
                  <a:solidFill>
                    <a:schemeClr val="tx1"/>
                  </a:solidFill>
                </a:rPr>
                <a:t>Tweet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F4AA12-517D-F62A-CDF7-257EB4222018}"/>
                </a:ext>
              </a:extLst>
            </p:cNvPr>
            <p:cNvSpPr/>
            <p:nvPr/>
          </p:nvSpPr>
          <p:spPr>
            <a:xfrm>
              <a:off x="6913756" y="4337824"/>
              <a:ext cx="2631688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Tweet Embedded in the Prompt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D1A38-9CC9-CA98-C763-21B7B6885352}"/>
                </a:ext>
              </a:extLst>
            </p:cNvPr>
            <p:cNvSpPr/>
            <p:nvPr/>
          </p:nvSpPr>
          <p:spPr>
            <a:xfrm>
              <a:off x="9545444" y="4337824"/>
              <a:ext cx="1524000" cy="613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 dirty="0">
                  <a:solidFill>
                    <a:schemeClr val="tx1"/>
                  </a:solidFill>
                </a:rPr>
                <a:t>Generated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9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2707BE3-781B-8014-A403-A9112EC1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1550"/>
            <a:ext cx="7772400" cy="22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6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9C504-4468-D707-6374-241A78A91243}"/>
              </a:ext>
            </a:extLst>
          </p:cNvPr>
          <p:cNvGrpSpPr/>
          <p:nvPr/>
        </p:nvGrpSpPr>
        <p:grpSpPr>
          <a:xfrm>
            <a:off x="482662" y="1536192"/>
            <a:ext cx="10014650" cy="3529584"/>
            <a:chOff x="482662" y="1536192"/>
            <a:chExt cx="10014650" cy="35295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DC5BDF-FDF8-5094-5B78-E19C246E75CA}"/>
                </a:ext>
              </a:extLst>
            </p:cNvPr>
            <p:cNvSpPr/>
            <p:nvPr/>
          </p:nvSpPr>
          <p:spPr>
            <a:xfrm>
              <a:off x="713232" y="1536192"/>
              <a:ext cx="9784080" cy="3529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4BF893-61FD-03FF-AEE1-1F7BE0843268}"/>
                </a:ext>
              </a:extLst>
            </p:cNvPr>
            <p:cNvSpPr/>
            <p:nvPr/>
          </p:nvSpPr>
          <p:spPr>
            <a:xfrm>
              <a:off x="2500438" y="2286001"/>
              <a:ext cx="7759130" cy="1892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000" u="sng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What is the stance of the tweet below with respect to 'Legalization of Abortion'?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Please use exactly one word from the following 3 categories to label it: </a:t>
              </a:r>
              <a:r>
                <a:rPr lang="en-US" sz="2000" u="sng" dirty="0">
                  <a:solidFill>
                    <a:srgbClr val="C00000"/>
                  </a:solidFill>
                  <a:latin typeface="Calibri" panose="020F0502020204030204"/>
                </a:rPr>
                <a:t>'in-favor', 'against', 'neutral-or-unclear'.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Here is the tweet: 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“It's so brilliant that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lovewins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 - now extend the equality to women's rights #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abortionrights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.”</a:t>
              </a: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</a:rPr>
                <a:t>The stance of the tweet is: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FAF8A9-36DF-56D8-7A8C-95D2A67A0DAD}"/>
                </a:ext>
              </a:extLst>
            </p:cNvPr>
            <p:cNvSpPr txBox="1"/>
            <p:nvPr/>
          </p:nvSpPr>
          <p:spPr>
            <a:xfrm>
              <a:off x="2509043" y="165386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/>
                </a:rPr>
                <a:t>Task Description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E134B28-38C3-FEBC-76D0-E2D82096689D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636534" y="2053970"/>
              <a:ext cx="11922" cy="46063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7CB6D-9D82-F95C-9972-DA4C06707291}"/>
                </a:ext>
              </a:extLst>
            </p:cNvPr>
            <p:cNvSpPr txBox="1"/>
            <p:nvPr/>
          </p:nvSpPr>
          <p:spPr>
            <a:xfrm>
              <a:off x="482662" y="2709709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rgbClr val="C00000"/>
                  </a:solidFill>
                  <a:latin typeface="Calibri" panose="020F0502020204030204"/>
                </a:rPr>
                <a:t>Possible Labels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9A7B65-F9B2-B727-F48E-F0D0FED1DD35}"/>
                </a:ext>
              </a:extLst>
            </p:cNvPr>
            <p:cNvCxnSpPr>
              <a:cxnSpLocks/>
              <a:stCxn id="12" idx="2"/>
              <a:endCxn id="2" idx="1"/>
            </p:cNvCxnSpPr>
            <p:nvPr/>
          </p:nvCxnSpPr>
          <p:spPr>
            <a:xfrm>
              <a:off x="1610153" y="3109819"/>
              <a:ext cx="890285" cy="1225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03F0DB-5576-9F4E-AFF9-CB1428296E75}"/>
                </a:ext>
              </a:extLst>
            </p:cNvPr>
            <p:cNvSpPr txBox="1"/>
            <p:nvPr/>
          </p:nvSpPr>
          <p:spPr>
            <a:xfrm>
              <a:off x="6008147" y="4410840"/>
              <a:ext cx="2254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000" dirty="0">
                  <a:solidFill>
                    <a:schemeClr val="accent5">
                      <a:lumMod val="75000"/>
                    </a:schemeClr>
                  </a:solidFill>
                  <a:latin typeface="Calibri" panose="020F0502020204030204"/>
                </a:rPr>
                <a:t>Tweet of Interest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3ECF62-DF12-4B49-6EA5-F8A7FDB0AEFE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135637" y="3721608"/>
              <a:ext cx="1" cy="689232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8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1131</Words>
  <Application>Microsoft Macintosh PowerPoint</Application>
  <PresentationFormat>Widescreen</PresentationFormat>
  <Paragraphs>65</Paragraphs>
  <Slides>16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80</cp:revision>
  <cp:lastPrinted>2023-04-20T15:52:43Z</cp:lastPrinted>
  <dcterms:created xsi:type="dcterms:W3CDTF">2023-04-20T14:39:38Z</dcterms:created>
  <dcterms:modified xsi:type="dcterms:W3CDTF">2023-04-24T18:11:01Z</dcterms:modified>
</cp:coreProperties>
</file>