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5644" r:id="rId2"/>
    <p:sldId id="256" r:id="rId3"/>
    <p:sldId id="257" r:id="rId4"/>
    <p:sldId id="5541" r:id="rId5"/>
    <p:sldId id="5648" r:id="rId6"/>
    <p:sldId id="258" r:id="rId7"/>
    <p:sldId id="5649" r:id="rId8"/>
    <p:sldId id="328" r:id="rId9"/>
    <p:sldId id="329" r:id="rId10"/>
    <p:sldId id="5645" r:id="rId11"/>
    <p:sldId id="5646" r:id="rId12"/>
    <p:sldId id="5647" r:id="rId13"/>
    <p:sldId id="330" r:id="rId14"/>
    <p:sldId id="331" r:id="rId15"/>
    <p:sldId id="332" r:id="rId16"/>
    <p:sldId id="5639" r:id="rId17"/>
    <p:sldId id="5638" r:id="rId18"/>
    <p:sldId id="5637" r:id="rId19"/>
    <p:sldId id="5640" r:id="rId20"/>
    <p:sldId id="5641" r:id="rId21"/>
    <p:sldId id="5642" r:id="rId22"/>
    <p:sldId id="5643" r:id="rId23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F4E4"/>
    <a:srgbClr val="FFFFFF"/>
    <a:srgbClr val="F8CBAD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25"/>
    <p:restoredTop sz="97030"/>
  </p:normalViewPr>
  <p:slideViewPr>
    <p:cSldViewPr snapToGrid="0" showGuides="1">
      <p:cViewPr>
        <p:scale>
          <a:sx n="110" d="100"/>
          <a:sy n="110" d="100"/>
        </p:scale>
        <p:origin x="1320" y="116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FA7FD-62C4-4D47-A619-12FE351CA969}" type="datetimeFigureOut">
              <a:rPr lang="en-TW" smtClean="0"/>
              <a:t>2023/4/20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AAE8F-FE77-AF43-A2EE-74022B440C8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06614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035d467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f035d467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69896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035d467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f035d467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590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035d467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f035d467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6813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035d467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f035d467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293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035d467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f035d467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8274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035d467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f035d467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5428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035d467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f035d467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5338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035d467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f035d467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6953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035d467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f035d467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6217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035d467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f035d467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0172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3E72F-FFA9-AD30-497B-372A22875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D9E41-6239-8C09-12E2-98D8FB306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A5B08-8C76-41D7-1E84-DBDC50F6E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E68D-CEB0-964B-BAA1-D92027963770}" type="datetimeFigureOut">
              <a:rPr lang="en-TW" smtClean="0"/>
              <a:t>2023/4/20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8452E-7979-7FA2-86FC-E41657537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5D305-BBA0-DA2D-9EBD-ECA1CACDD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8F60-18BC-424C-BC59-C29802C09F9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286448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35939-6608-D69D-34D0-1F96AC1D9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F1845D-468D-56B0-84F7-529BEBD3B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08538-B767-412E-79DA-2D911E413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E68D-CEB0-964B-BAA1-D92027963770}" type="datetimeFigureOut">
              <a:rPr lang="en-TW" smtClean="0"/>
              <a:t>2023/4/20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3806F-0F5C-E188-94B2-EFBCC29C0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0BBA3-F0D8-36B9-5B21-1B4A43DE6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8F60-18BC-424C-BC59-C29802C09F9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38656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303AED-CED0-B904-5A79-737E2F125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EF76FE-F0F2-E3EF-149C-797FF764B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BD121-D3CD-0978-6FE2-43F88A3B0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E68D-CEB0-964B-BAA1-D92027963770}" type="datetimeFigureOut">
              <a:rPr lang="en-TW" smtClean="0"/>
              <a:t>2023/4/20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52AD1-4B05-95D7-FF9E-AD47D0B90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84B09-4993-8E0C-F8FA-8C5ED039F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8F60-18BC-424C-BC59-C29802C09F9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24290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11956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CF770468-7825-1D46-9342-3E954F71C5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1962" y="586653"/>
            <a:ext cx="11188700" cy="825587"/>
          </a:xfrm>
        </p:spPr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0F33BFA-6000-AE4B-9D1F-B606C3C5B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962" y="1604963"/>
            <a:ext cx="11187115" cy="4153041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Font typeface="+mj-lt"/>
              <a:buNone/>
              <a:defRPr sz="1600">
                <a:solidFill>
                  <a:schemeClr val="accent1"/>
                </a:solidFill>
              </a:defRPr>
            </a:lvl1pPr>
            <a:lvl2pPr marL="515938" indent="-45720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</a:defRPr>
            </a:lvl2pPr>
            <a:lvl3pPr marL="514350" indent="-228600"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75000"/>
                  </a:schemeClr>
                </a:solidFill>
              </a:defRPr>
            </a:lvl3pPr>
            <a:lvl4pPr marL="739775" indent="-228600"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75000"/>
                  </a:schemeClr>
                </a:solidFill>
              </a:defRPr>
            </a:lvl4pPr>
            <a:lvl5pPr marL="974725" indent="-228600"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848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313E2-722B-55CA-0E7C-DE1D7DE88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CD8AD-FEA9-52D6-56CA-ADA2E5661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C7D3E-BF8C-FF50-0DA3-F145EDB91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E68D-CEB0-964B-BAA1-D92027963770}" type="datetimeFigureOut">
              <a:rPr lang="en-TW" smtClean="0"/>
              <a:t>2023/4/20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F8499-0884-CB48-19B0-A72C00F1C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DCF88-F973-5677-12B6-C7E2AF28D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8F60-18BC-424C-BC59-C29802C09F9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18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1155C-4D1A-53C3-B58A-62053BC3B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F082B-0F51-7550-BB34-AA71C48C9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54508-CA34-323A-C0B7-CAC240B53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E68D-CEB0-964B-BAA1-D92027963770}" type="datetimeFigureOut">
              <a:rPr lang="en-TW" smtClean="0"/>
              <a:t>2023/4/20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4B137-E94C-A78E-D0BB-670A8473C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2B893-C33F-6290-BB5D-A8794938F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8F60-18BC-424C-BC59-C29802C09F9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35874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C951C-BDF0-C22B-5778-B69E2F33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5A1C8-D310-12F9-F074-92EB9E4F80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F67C04-BC31-82D5-C391-6E32ECAA4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2D59D-BA99-4371-A444-549F566FB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E68D-CEB0-964B-BAA1-D92027963770}" type="datetimeFigureOut">
              <a:rPr lang="en-TW" smtClean="0"/>
              <a:t>2023/4/20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C2E55-16C2-F987-7564-BA9ED8F59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0E296-8CB6-87A3-853D-53841CFBE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8F60-18BC-424C-BC59-C29802C09F9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83280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DD66D-EF1C-DCB5-2EBE-FC572DBA6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2FCF3-03D1-3F63-7DC4-D4D0BE4C7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6381E-AA3A-06BB-0C69-D57E0302A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54F5CC-65DA-46EC-5778-C3E691C17A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F10F5-478F-7E8F-0042-CF0963EE8B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0DFEA-F8F3-872B-266C-CD8DD8FEB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E68D-CEB0-964B-BAA1-D92027963770}" type="datetimeFigureOut">
              <a:rPr lang="en-TW" smtClean="0"/>
              <a:t>2023/4/20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B36B34-9A60-A157-E42B-199313948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D3257F-B634-5DB5-8DEA-AADD7DB0C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8F60-18BC-424C-BC59-C29802C09F9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71920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9A605-B282-2773-B076-28437F30D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51F821-8113-968C-09B8-B12886EAE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E68D-CEB0-964B-BAA1-D92027963770}" type="datetimeFigureOut">
              <a:rPr lang="en-TW" smtClean="0"/>
              <a:t>2023/4/20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440296-C810-1AE4-BA8C-B00D016BD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22884F-FF7F-596C-A06B-EE1722282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8F60-18BC-424C-BC59-C29802C09F9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77118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374BD0-D519-5A0A-D323-D34190A93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E68D-CEB0-964B-BAA1-D92027963770}" type="datetimeFigureOut">
              <a:rPr lang="en-TW" smtClean="0"/>
              <a:t>2023/4/20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F780BB-9346-4058-0947-22CEE79FD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B0EB8-123D-5558-F190-1BB8C04EA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8F60-18BC-424C-BC59-C29802C09F9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20533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75681-D64C-F775-9CA7-7E6775A83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5400B-4E93-3ECF-AD40-E94240EC6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69232A-F92B-A330-A790-B503C0A60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37083-67A8-0954-038B-722E4CA9D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E68D-CEB0-964B-BAA1-D92027963770}" type="datetimeFigureOut">
              <a:rPr lang="en-TW" smtClean="0"/>
              <a:t>2023/4/20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53F78-D037-9960-7A91-545059636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F62D6-99FC-8596-5738-C256D64D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8F60-18BC-424C-BC59-C29802C09F9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8998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64519-C481-D70C-2B38-2A6051C2A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1A7604-ACD3-B14E-7CA2-E1E6CCBC84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B3FA3-77E3-905D-95EA-1690C464F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1D025-27DB-2680-B332-E76603CAF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E68D-CEB0-964B-BAA1-D92027963770}" type="datetimeFigureOut">
              <a:rPr lang="en-TW" smtClean="0"/>
              <a:t>2023/4/20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1AFEC-2CA1-2859-E624-874A8AEA2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0BFC9-6D45-0EAC-54C7-788F0AF1F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8F60-18BC-424C-BC59-C29802C09F9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3772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CA290-F0F7-6C61-3E8D-4B2F3F2CC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8C91D-5530-C09A-70D2-162494EE0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A92E1-C1AB-D773-919C-E524E6F48B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3E68D-CEB0-964B-BAA1-D92027963770}" type="datetimeFigureOut">
              <a:rPr lang="en-TW" smtClean="0"/>
              <a:t>2023/4/20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DF05C-0B47-8843-05DF-A629D4BED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784FF-3FEE-97CF-5FF1-FA6492F52C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38F60-18BC-424C-BC59-C29802C09F9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4341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7B1169F-698D-1A43-1401-1A3458900ECF}"/>
              </a:ext>
            </a:extLst>
          </p:cNvPr>
          <p:cNvGrpSpPr/>
          <p:nvPr/>
        </p:nvGrpSpPr>
        <p:grpSpPr>
          <a:xfrm>
            <a:off x="95811" y="1662790"/>
            <a:ext cx="12000377" cy="3605446"/>
            <a:chOff x="95811" y="1662790"/>
            <a:chExt cx="12000377" cy="3605446"/>
          </a:xfrm>
        </p:grpSpPr>
        <p:pic>
          <p:nvPicPr>
            <p:cNvPr id="3" name="Picture 2" descr="Table&#10;&#10;Description automatically generated">
              <a:extLst>
                <a:ext uri="{FF2B5EF4-FFF2-40B4-BE49-F238E27FC236}">
                  <a16:creationId xmlns:a16="http://schemas.microsoft.com/office/drawing/2014/main" id="{155C3A5D-7946-6E49-6FCA-4F24EAA266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811" y="1662790"/>
              <a:ext cx="12000377" cy="3605446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DA525CE-D278-70B9-058C-EFB83770F59E}"/>
                </a:ext>
              </a:extLst>
            </p:cNvPr>
            <p:cNvSpPr/>
            <p:nvPr/>
          </p:nvSpPr>
          <p:spPr>
            <a:xfrm>
              <a:off x="228600" y="3941064"/>
              <a:ext cx="11676888" cy="283464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2D222EE-357C-B206-F9DC-B2A448BAB69F}"/>
                </a:ext>
              </a:extLst>
            </p:cNvPr>
            <p:cNvSpPr/>
            <p:nvPr/>
          </p:nvSpPr>
          <p:spPr>
            <a:xfrm>
              <a:off x="228600" y="2687626"/>
              <a:ext cx="11676888" cy="1253437"/>
            </a:xfrm>
            <a:prstGeom prst="rect">
              <a:avLst/>
            </a:prstGeom>
            <a:solidFill>
              <a:schemeClr val="bg1">
                <a:lumMod val="7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D8F1515-E57A-CEA0-F343-EDAEF672E309}"/>
                </a:ext>
              </a:extLst>
            </p:cNvPr>
            <p:cNvSpPr/>
            <p:nvPr/>
          </p:nvSpPr>
          <p:spPr>
            <a:xfrm>
              <a:off x="228600" y="4224529"/>
              <a:ext cx="11676888" cy="905256"/>
            </a:xfrm>
            <a:prstGeom prst="rect">
              <a:avLst/>
            </a:prstGeom>
            <a:solidFill>
              <a:schemeClr val="bg1">
                <a:lumMod val="7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</p:grpSp>
    </p:spTree>
    <p:extLst>
      <p:ext uri="{BB962C8B-B14F-4D97-AF65-F5344CB8AC3E}">
        <p14:creationId xmlns:p14="http://schemas.microsoft.com/office/powerpoint/2010/main" val="1686613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37FDE4A-842B-88B8-75D1-F7E13C80E2DD}"/>
              </a:ext>
            </a:extLst>
          </p:cNvPr>
          <p:cNvSpPr/>
          <p:nvPr/>
        </p:nvSpPr>
        <p:spPr>
          <a:xfrm>
            <a:off x="2604305" y="0"/>
            <a:ext cx="670478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pic>
        <p:nvPicPr>
          <p:cNvPr id="8" name="Picture 7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E90A2F57-4DE9-FC80-EC74-BE27AE572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915" y="0"/>
            <a:ext cx="6149304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DC4A1EB-E99B-3138-1D20-22E34E6A67AA}"/>
              </a:ext>
            </a:extLst>
          </p:cNvPr>
          <p:cNvSpPr/>
          <p:nvPr/>
        </p:nvSpPr>
        <p:spPr>
          <a:xfrm>
            <a:off x="4668531" y="4732258"/>
            <a:ext cx="2565645" cy="324606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i="0" dirty="0">
                <a:solidFill>
                  <a:schemeClr val="tx1"/>
                </a:solidFill>
                <a:effectLst/>
                <a:latin typeface="-apple-system"/>
              </a:rPr>
              <a:t>Tweet</a:t>
            </a:r>
            <a:endParaRPr lang="en-TW" sz="2200" dirty="0">
              <a:solidFill>
                <a:schemeClr val="tx1"/>
              </a:solidFill>
            </a:endParaRP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6908AE20-4F8A-7B6C-87C4-5BC92A1F5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345166"/>
              </p:ext>
            </p:extLst>
          </p:nvPr>
        </p:nvGraphicFramePr>
        <p:xfrm>
          <a:off x="4668532" y="5174130"/>
          <a:ext cx="3561068" cy="1132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7482">
                  <a:extLst>
                    <a:ext uri="{9D8B030D-6E8A-4147-A177-3AD203B41FA5}">
                      <a16:colId xmlns:a16="http://schemas.microsoft.com/office/drawing/2014/main" val="2621360601"/>
                    </a:ext>
                  </a:extLst>
                </a:gridCol>
                <a:gridCol w="1013586">
                  <a:extLst>
                    <a:ext uri="{9D8B030D-6E8A-4147-A177-3AD203B41FA5}">
                      <a16:colId xmlns:a16="http://schemas.microsoft.com/office/drawing/2014/main" val="3517430417"/>
                    </a:ext>
                  </a:extLst>
                </a:gridCol>
              </a:tblGrid>
              <a:tr h="3774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-apple-system"/>
                        </a:rPr>
                        <a:t>Life is beautiful!</a:t>
                      </a:r>
                      <a:endParaRPr lang="en-TW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b="0" dirty="0">
                          <a:solidFill>
                            <a:schemeClr val="tx1"/>
                          </a:solidFill>
                        </a:rPr>
                        <a:t>Against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965568"/>
                  </a:ext>
                </a:extLst>
              </a:tr>
              <a:tr h="3774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-apple-system"/>
                        </a:rPr>
                        <a:t>Stop killing lives!</a:t>
                      </a:r>
                      <a:endParaRPr lang="en-TW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TW" b="0" dirty="0">
                          <a:solidFill>
                            <a:schemeClr val="tx1"/>
                          </a:solidFill>
                        </a:rPr>
                        <a:t>Against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745292"/>
                  </a:ext>
                </a:extLst>
              </a:tr>
              <a:tr h="3774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-apple-system"/>
                        </a:rPr>
                        <a:t>My body, my life. </a:t>
                      </a:r>
                      <a:endParaRPr lang="en-TW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TW" b="0" dirty="0">
                          <a:solidFill>
                            <a:schemeClr val="tx1"/>
                          </a:solidFill>
                        </a:rPr>
                        <a:t>In-favor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323822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15308B28-A995-7DEB-0BF5-F2E9E32F2DB2}"/>
              </a:ext>
            </a:extLst>
          </p:cNvPr>
          <p:cNvSpPr/>
          <p:nvPr/>
        </p:nvSpPr>
        <p:spPr>
          <a:xfrm>
            <a:off x="7234176" y="4721200"/>
            <a:ext cx="995424" cy="324606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i="0" dirty="0">
                <a:solidFill>
                  <a:schemeClr val="tx1"/>
                </a:solidFill>
                <a:effectLst/>
                <a:latin typeface="-apple-system"/>
              </a:rPr>
              <a:t>Stance</a:t>
            </a:r>
            <a:endParaRPr lang="en-TW" sz="220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6D0228-702D-4F91-2CB2-F4448A79A49E}"/>
              </a:ext>
            </a:extLst>
          </p:cNvPr>
          <p:cNvSpPr txBox="1"/>
          <p:nvPr/>
        </p:nvSpPr>
        <p:spPr>
          <a:xfrm>
            <a:off x="7514168" y="1879108"/>
            <a:ext cx="99542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TW" dirty="0"/>
              <a:t>In-favor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60FBC3-8E4E-9029-618A-834BC16B108C}"/>
              </a:ext>
            </a:extLst>
          </p:cNvPr>
          <p:cNvSpPr txBox="1"/>
          <p:nvPr/>
        </p:nvSpPr>
        <p:spPr>
          <a:xfrm>
            <a:off x="7514168" y="1445614"/>
            <a:ext cx="99542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TW" dirty="0"/>
              <a:t>Against</a:t>
            </a:r>
          </a:p>
        </p:txBody>
      </p:sp>
    </p:spTree>
    <p:extLst>
      <p:ext uri="{BB962C8B-B14F-4D97-AF65-F5344CB8AC3E}">
        <p14:creationId xmlns:p14="http://schemas.microsoft.com/office/powerpoint/2010/main" val="11703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E90A2F57-4DE9-FC80-EC74-BE27AE572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304" y="0"/>
            <a:ext cx="61493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575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57AD037A-85D7-6B93-89B1-C75696BDB648}"/>
              </a:ext>
            </a:extLst>
          </p:cNvPr>
          <p:cNvGrpSpPr/>
          <p:nvPr/>
        </p:nvGrpSpPr>
        <p:grpSpPr>
          <a:xfrm>
            <a:off x="2435806" y="254642"/>
            <a:ext cx="8571717" cy="6204031"/>
            <a:chOff x="2435806" y="254642"/>
            <a:chExt cx="8571717" cy="620403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C2FDB01-C0A1-40F5-E05B-C1DAD38EE1D2}"/>
                </a:ext>
              </a:extLst>
            </p:cNvPr>
            <p:cNvSpPr/>
            <p:nvPr/>
          </p:nvSpPr>
          <p:spPr>
            <a:xfrm>
              <a:off x="2435806" y="254642"/>
              <a:ext cx="8571717" cy="62040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D7BB3A5B-6661-531E-5B6D-75A13AD99752}"/>
                </a:ext>
              </a:extLst>
            </p:cNvPr>
            <p:cNvSpPr/>
            <p:nvPr/>
          </p:nvSpPr>
          <p:spPr>
            <a:xfrm>
              <a:off x="2583546" y="1539431"/>
              <a:ext cx="2118166" cy="3055717"/>
            </a:xfrm>
            <a:prstGeom prst="roundRect">
              <a:avLst>
                <a:gd name="adj" fmla="val 9602"/>
              </a:avLst>
            </a:prstGeom>
            <a:solidFill>
              <a:srgbClr val="E8F4E4"/>
            </a:solidFill>
            <a:ln cap="flat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pic>
          <p:nvPicPr>
            <p:cNvPr id="3" name="Picture 2" descr="Diagram&#10;&#10;Description automatically generated">
              <a:extLst>
                <a:ext uri="{FF2B5EF4-FFF2-40B4-BE49-F238E27FC236}">
                  <a16:creationId xmlns:a16="http://schemas.microsoft.com/office/drawing/2014/main" id="{2C696F75-C1BA-AD28-01B9-7EA4DC4B7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3F3F4"/>
                </a:clrFrom>
                <a:clrTo>
                  <a:srgbClr val="F3F3F4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435807" y="1409454"/>
              <a:ext cx="2381652" cy="3326947"/>
            </a:xfrm>
            <a:prstGeom prst="rect">
              <a:avLst/>
            </a:prstGeom>
          </p:spPr>
        </p:pic>
        <p:pic>
          <p:nvPicPr>
            <p:cNvPr id="7" name="Picture 6" descr="Graphical user interface, text, application, chat or text message&#10;&#10;Description automatically generated">
              <a:extLst>
                <a:ext uri="{FF2B5EF4-FFF2-40B4-BE49-F238E27FC236}">
                  <a16:creationId xmlns:a16="http://schemas.microsoft.com/office/drawing/2014/main" id="{6CB336BC-A2BF-9D61-DBBD-4ABAFE9C1A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5076"/>
            <a:stretch/>
          </p:blipFill>
          <p:spPr>
            <a:xfrm>
              <a:off x="5783483" y="1584928"/>
              <a:ext cx="3060700" cy="369939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108E7FE-860B-679F-C77B-641BD62318A4}"/>
                </a:ext>
              </a:extLst>
            </p:cNvPr>
            <p:cNvSpPr txBox="1"/>
            <p:nvPr/>
          </p:nvSpPr>
          <p:spPr>
            <a:xfrm>
              <a:off x="2567550" y="806536"/>
              <a:ext cx="2118166" cy="461665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TW" sz="2400" b="1" dirty="0"/>
                <a:t>“Encoder”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F1BD1C3-DA21-F582-7952-12AF08F80F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60425" y="1539431"/>
              <a:ext cx="2083443" cy="19445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4969B8F-8732-8D2A-A489-DCCBA34F7B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0425" y="4143736"/>
              <a:ext cx="2083443" cy="4514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7886933D-8D32-512E-8FE4-36C4D6A966F8}"/>
                </a:ext>
              </a:extLst>
            </p:cNvPr>
            <p:cNvSpPr/>
            <p:nvPr/>
          </p:nvSpPr>
          <p:spPr>
            <a:xfrm>
              <a:off x="2576856" y="1539431"/>
              <a:ext cx="2118166" cy="3055717"/>
            </a:xfrm>
            <a:prstGeom prst="roundRect">
              <a:avLst>
                <a:gd name="adj" fmla="val 9602"/>
              </a:avLst>
            </a:prstGeom>
            <a:solidFill>
              <a:srgbClr val="FFFFFF">
                <a:alpha val="50196"/>
              </a:srgbClr>
            </a:solidFill>
            <a:ln cap="flat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99833190-02B2-A220-EC08-AB69084818F5}"/>
                </a:ext>
              </a:extLst>
            </p:cNvPr>
            <p:cNvSpPr/>
            <p:nvPr/>
          </p:nvSpPr>
          <p:spPr>
            <a:xfrm>
              <a:off x="3113589" y="3483978"/>
              <a:ext cx="1416996" cy="558000"/>
            </a:xfrm>
            <a:prstGeom prst="roundRect">
              <a:avLst>
                <a:gd name="adj" fmla="val 9602"/>
              </a:avLst>
            </a:prstGeom>
            <a:solidFill>
              <a:srgbClr val="FFC000"/>
            </a:solidFill>
            <a:ln w="38100" cap="flat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>
                  <a:solidFill>
                    <a:schemeClr val="tx1"/>
                  </a:solidFill>
                </a:rPr>
                <a:t>Multi-Head</a:t>
              </a:r>
            </a:p>
            <a:p>
              <a:pPr algn="ctr"/>
              <a:r>
                <a:rPr lang="en-TW" dirty="0">
                  <a:solidFill>
                    <a:schemeClr val="tx1"/>
                  </a:solidFill>
                </a:rPr>
                <a:t>Attention</a:t>
              </a: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C4112BC4-B34F-AEEF-47BF-AF35B495AB6A}"/>
                </a:ext>
              </a:extLst>
            </p:cNvPr>
            <p:cNvSpPr/>
            <p:nvPr/>
          </p:nvSpPr>
          <p:spPr>
            <a:xfrm>
              <a:off x="6354500" y="647704"/>
              <a:ext cx="2118166" cy="51077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TW" sz="2400" b="1" dirty="0"/>
                <a:t>Classifier</a:t>
              </a:r>
            </a:p>
          </p:txBody>
        </p:sp>
        <p:sp>
          <p:nvSpPr>
            <p:cNvPr id="49" name="Right Arrow 48">
              <a:extLst>
                <a:ext uri="{FF2B5EF4-FFF2-40B4-BE49-F238E27FC236}">
                  <a16:creationId xmlns:a16="http://schemas.microsoft.com/office/drawing/2014/main" id="{8DFC86BD-48D7-38A7-771A-9C17DC55AED0}"/>
                </a:ext>
              </a:extLst>
            </p:cNvPr>
            <p:cNvSpPr/>
            <p:nvPr/>
          </p:nvSpPr>
          <p:spPr>
            <a:xfrm rot="16200000">
              <a:off x="7156818" y="1218864"/>
              <a:ext cx="513531" cy="516508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50" name="Right Arrow 49">
              <a:extLst>
                <a:ext uri="{FF2B5EF4-FFF2-40B4-BE49-F238E27FC236}">
                  <a16:creationId xmlns:a16="http://schemas.microsoft.com/office/drawing/2014/main" id="{31E03B5D-9954-A4D0-2662-F7F81AA3826F}"/>
                </a:ext>
              </a:extLst>
            </p:cNvPr>
            <p:cNvSpPr/>
            <p:nvPr/>
          </p:nvSpPr>
          <p:spPr>
            <a:xfrm>
              <a:off x="8657863" y="628977"/>
              <a:ext cx="513531" cy="516508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53C68891-72EE-DAF6-4A58-63E402A6F0F1}"/>
                </a:ext>
              </a:extLst>
            </p:cNvPr>
            <p:cNvSpPr/>
            <p:nvPr/>
          </p:nvSpPr>
          <p:spPr>
            <a:xfrm>
              <a:off x="9131159" y="599040"/>
              <a:ext cx="1776614" cy="510778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TW" sz="2400" b="1" dirty="0"/>
                <a:t>Prediction</a:t>
              </a:r>
            </a:p>
          </p:txBody>
        </p:sp>
        <p:sp>
          <p:nvSpPr>
            <p:cNvPr id="56" name="Right Arrow 55">
              <a:extLst>
                <a:ext uri="{FF2B5EF4-FFF2-40B4-BE49-F238E27FC236}">
                  <a16:creationId xmlns:a16="http://schemas.microsoft.com/office/drawing/2014/main" id="{32544B7A-DA8C-89BD-8645-B50081A0D0FE}"/>
                </a:ext>
              </a:extLst>
            </p:cNvPr>
            <p:cNvSpPr/>
            <p:nvPr/>
          </p:nvSpPr>
          <p:spPr>
            <a:xfrm rot="16200000">
              <a:off x="7127881" y="5221770"/>
              <a:ext cx="513531" cy="516508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9D2B9E94-3604-329A-D013-34553ED74EDF}"/>
                </a:ext>
              </a:extLst>
            </p:cNvPr>
            <p:cNvSpPr/>
            <p:nvPr/>
          </p:nvSpPr>
          <p:spPr>
            <a:xfrm>
              <a:off x="6354500" y="5684806"/>
              <a:ext cx="2118166" cy="510778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TW" sz="2400" b="1" dirty="0"/>
                <a:t>Input 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3248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13304A19-330E-B3A8-F422-75E67F59B5F2}"/>
              </a:ext>
            </a:extLst>
          </p:cNvPr>
          <p:cNvGrpSpPr/>
          <p:nvPr/>
        </p:nvGrpSpPr>
        <p:grpSpPr>
          <a:xfrm>
            <a:off x="1154293" y="858644"/>
            <a:ext cx="10048173" cy="4304371"/>
            <a:chOff x="1154293" y="858644"/>
            <a:chExt cx="10048173" cy="430437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6F8E390-86C2-E272-8F79-1FF736A5F1D2}"/>
                </a:ext>
              </a:extLst>
            </p:cNvPr>
            <p:cNvGrpSpPr/>
            <p:nvPr/>
          </p:nvGrpSpPr>
          <p:grpSpPr>
            <a:xfrm>
              <a:off x="1154293" y="858644"/>
              <a:ext cx="10048173" cy="4304371"/>
              <a:chOff x="1154293" y="858644"/>
              <a:chExt cx="10048173" cy="4304371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9D7C581-5371-EAFA-BE53-2BD5C8B65402}"/>
                  </a:ext>
                </a:extLst>
              </p:cNvPr>
              <p:cNvSpPr/>
              <p:nvPr/>
            </p:nvSpPr>
            <p:spPr>
              <a:xfrm>
                <a:off x="1154293" y="858644"/>
                <a:ext cx="10048173" cy="43043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8C5DC928-19FE-9833-1E8D-12B0AE78B5B4}"/>
                  </a:ext>
                </a:extLst>
              </p:cNvPr>
              <p:cNvGrpSpPr/>
              <p:nvPr/>
            </p:nvGrpSpPr>
            <p:grpSpPr>
              <a:xfrm>
                <a:off x="1154293" y="1025912"/>
                <a:ext cx="10048173" cy="4059043"/>
                <a:chOff x="1154293" y="1025912"/>
                <a:chExt cx="10048173" cy="4059043"/>
              </a:xfrm>
            </p:grpSpPr>
            <p:pic>
              <p:nvPicPr>
                <p:cNvPr id="8" name="Picture 7" descr="Shape, rectangl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0B3E31AF-8863-D639-6273-8209838B54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54293" y="1784194"/>
                  <a:ext cx="10048173" cy="3300761"/>
                </a:xfrm>
                <a:prstGeom prst="rect">
                  <a:avLst/>
                </a:prstGeom>
              </p:spPr>
            </p:pic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6058B1BB-6771-A414-052E-0D4E6C6E51B6}"/>
                    </a:ext>
                  </a:extLst>
                </p:cNvPr>
                <p:cNvSpPr/>
                <p:nvPr/>
              </p:nvSpPr>
              <p:spPr>
                <a:xfrm>
                  <a:off x="1235110" y="1025912"/>
                  <a:ext cx="4362803" cy="58849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>
                      <a:solidFill>
                        <a:schemeClr val="tx1"/>
                      </a:solidFill>
                      <a:latin typeface="-apple-system"/>
                    </a:rPr>
                    <a:t>Encoder</a:t>
                  </a:r>
                  <a:endParaRPr lang="en-TW" sz="2400" b="1" dirty="0">
                    <a:solidFill>
                      <a:schemeClr val="tx1"/>
                    </a:solidFill>
                    <a:latin typeface="-apple-system"/>
                  </a:endParaRP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6050A37B-1853-53D0-9F87-EF8D0BAB9910}"/>
                    </a:ext>
                  </a:extLst>
                </p:cNvPr>
                <p:cNvSpPr/>
                <p:nvPr/>
              </p:nvSpPr>
              <p:spPr>
                <a:xfrm>
                  <a:off x="6706641" y="1025912"/>
                  <a:ext cx="4362803" cy="58849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>
                      <a:solidFill>
                        <a:schemeClr val="tx1"/>
                      </a:solidFill>
                      <a:latin typeface="-apple-system"/>
                    </a:rPr>
                    <a:t>Decoder</a:t>
                  </a:r>
                  <a:endParaRPr lang="en-TW" sz="2400" b="1" dirty="0">
                    <a:solidFill>
                      <a:schemeClr val="tx1"/>
                    </a:solidFill>
                    <a:latin typeface="-apple-system"/>
                  </a:endParaRPr>
                </a:p>
              </p:txBody>
            </p:sp>
          </p:grp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015579-4CDB-7563-6F99-F4DA6B5FD2BF}"/>
                </a:ext>
              </a:extLst>
            </p:cNvPr>
            <p:cNvSpPr/>
            <p:nvPr/>
          </p:nvSpPr>
          <p:spPr>
            <a:xfrm>
              <a:off x="1371600" y="4337824"/>
              <a:ext cx="4159405" cy="6133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sz="2800" dirty="0">
                  <a:solidFill>
                    <a:schemeClr val="tx1"/>
                  </a:solidFill>
                </a:rPr>
                <a:t>Tweet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7F4AA12-517D-F62A-CDF7-257EB4222018}"/>
                </a:ext>
              </a:extLst>
            </p:cNvPr>
            <p:cNvSpPr/>
            <p:nvPr/>
          </p:nvSpPr>
          <p:spPr>
            <a:xfrm>
              <a:off x="6913756" y="4337824"/>
              <a:ext cx="2631688" cy="6133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sz="2400" dirty="0">
                  <a:solidFill>
                    <a:schemeClr val="tx1"/>
                  </a:solidFill>
                </a:rPr>
                <a:t>Tweet Embedded in the Prompt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96D1A38-9CC9-CA98-C763-21B7B6885352}"/>
                </a:ext>
              </a:extLst>
            </p:cNvPr>
            <p:cNvSpPr/>
            <p:nvPr/>
          </p:nvSpPr>
          <p:spPr>
            <a:xfrm>
              <a:off x="9545444" y="4337824"/>
              <a:ext cx="1524000" cy="6133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sz="2400" dirty="0">
                  <a:solidFill>
                    <a:schemeClr val="tx1"/>
                  </a:solidFill>
                </a:rPr>
                <a:t>Generated Words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7920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D2707BE3-781B-8014-A403-A9112EC16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241550"/>
            <a:ext cx="7772400" cy="224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466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15C9C504-4468-D707-6374-241A78A91243}"/>
              </a:ext>
            </a:extLst>
          </p:cNvPr>
          <p:cNvGrpSpPr/>
          <p:nvPr/>
        </p:nvGrpSpPr>
        <p:grpSpPr>
          <a:xfrm>
            <a:off x="482662" y="1536192"/>
            <a:ext cx="10014650" cy="3529584"/>
            <a:chOff x="482662" y="1536192"/>
            <a:chExt cx="10014650" cy="352958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3DC5BDF-FDF8-5094-5B78-E19C246E75CA}"/>
                </a:ext>
              </a:extLst>
            </p:cNvPr>
            <p:cNvSpPr/>
            <p:nvPr/>
          </p:nvSpPr>
          <p:spPr>
            <a:xfrm>
              <a:off x="713232" y="1536192"/>
              <a:ext cx="9784080" cy="35295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74BF893-61FD-03FF-AEE1-1F7BE0843268}"/>
                </a:ext>
              </a:extLst>
            </p:cNvPr>
            <p:cNvSpPr/>
            <p:nvPr/>
          </p:nvSpPr>
          <p:spPr>
            <a:xfrm>
              <a:off x="2500438" y="2286001"/>
              <a:ext cx="7759130" cy="18928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2000" u="sng" dirty="0">
                  <a:solidFill>
                    <a:schemeClr val="accent6">
                      <a:lumMod val="75000"/>
                    </a:schemeClr>
                  </a:solidFill>
                  <a:latin typeface="Calibri" panose="020F0502020204030204"/>
                </a:rPr>
                <a:t>What is the stance of the tweet below with respect to 'Legalization of Abortion'?</a:t>
              </a:r>
              <a:r>
                <a:rPr lang="en-US" sz="2000" dirty="0">
                  <a:solidFill>
                    <a:prstClr val="black"/>
                  </a:solidFill>
                  <a:latin typeface="Calibri" panose="020F0502020204030204"/>
                </a:rPr>
                <a:t> </a:t>
              </a:r>
              <a:r>
                <a:rPr lang="en-US" sz="1600" dirty="0">
                  <a:solidFill>
                    <a:prstClr val="black"/>
                  </a:solidFill>
                  <a:latin typeface="Calibri" panose="020F0502020204030204"/>
                </a:rPr>
                <a:t>Please use exactly one word from the following 3 categories to label it: </a:t>
              </a:r>
              <a:r>
                <a:rPr lang="en-US" sz="2000" u="sng" dirty="0">
                  <a:solidFill>
                    <a:srgbClr val="C00000"/>
                  </a:solidFill>
                  <a:latin typeface="Calibri" panose="020F0502020204030204"/>
                </a:rPr>
                <a:t>'in-favor', 'against', 'neutral-or-unclear'.</a:t>
              </a:r>
              <a:r>
                <a:rPr lang="en-US" sz="2000" dirty="0">
                  <a:solidFill>
                    <a:prstClr val="black"/>
                  </a:solidFill>
                  <a:latin typeface="Calibri" panose="020F0502020204030204"/>
                </a:rPr>
                <a:t> </a:t>
              </a:r>
              <a:r>
                <a:rPr lang="en-US" sz="1600" dirty="0">
                  <a:solidFill>
                    <a:prstClr val="black"/>
                  </a:solidFill>
                  <a:latin typeface="Calibri" panose="020F0502020204030204"/>
                </a:rPr>
                <a:t>Here is the tweet: </a:t>
              </a:r>
              <a:r>
                <a:rPr lang="en-US" sz="2000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/>
                </a:rPr>
                <a:t>“It's so brilliant that #</a:t>
              </a:r>
              <a:r>
                <a:rPr lang="en-US" sz="2000" dirty="0" err="1">
                  <a:solidFill>
                    <a:schemeClr val="accent5">
                      <a:lumMod val="75000"/>
                    </a:schemeClr>
                  </a:solidFill>
                  <a:latin typeface="Calibri" panose="020F0502020204030204"/>
                </a:rPr>
                <a:t>lovewins</a:t>
              </a:r>
              <a:r>
                <a:rPr lang="en-US" sz="2000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/>
                </a:rPr>
                <a:t> - now extend the equality to women's rights #</a:t>
              </a:r>
              <a:r>
                <a:rPr lang="en-US" sz="2000" dirty="0" err="1">
                  <a:solidFill>
                    <a:schemeClr val="accent5">
                      <a:lumMod val="75000"/>
                    </a:schemeClr>
                  </a:solidFill>
                  <a:latin typeface="Calibri" panose="020F0502020204030204"/>
                </a:rPr>
                <a:t>abortionrights</a:t>
              </a:r>
              <a:r>
                <a:rPr lang="en-US" sz="2000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/>
                </a:rPr>
                <a:t>.”</a:t>
              </a:r>
              <a:r>
                <a:rPr lang="en-US" sz="2000" dirty="0">
                  <a:solidFill>
                    <a:prstClr val="black"/>
                  </a:solidFill>
                  <a:latin typeface="Calibri" panose="020F0502020204030204"/>
                </a:rPr>
                <a:t> </a:t>
              </a:r>
              <a:r>
                <a:rPr lang="en-US" sz="1600" dirty="0">
                  <a:solidFill>
                    <a:prstClr val="black"/>
                  </a:solidFill>
                  <a:latin typeface="Calibri" panose="020F0502020204030204"/>
                </a:rPr>
                <a:t>The stance of the tweet is: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CFAF8A9-36DF-56D8-7A8C-95D2A67A0DAD}"/>
                </a:ext>
              </a:extLst>
            </p:cNvPr>
            <p:cNvSpPr txBox="1"/>
            <p:nvPr/>
          </p:nvSpPr>
          <p:spPr>
            <a:xfrm>
              <a:off x="2509043" y="1653860"/>
              <a:ext cx="22549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TW" sz="2000" dirty="0">
                  <a:solidFill>
                    <a:schemeClr val="accent6">
                      <a:lumMod val="75000"/>
                    </a:schemeClr>
                  </a:solidFill>
                  <a:latin typeface="Calibri" panose="020F0502020204030204"/>
                </a:rPr>
                <a:t>Task Description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E134B28-38C3-FEBC-76D0-E2D82096689D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3636534" y="2053970"/>
              <a:ext cx="11922" cy="46063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087CB6D-9D82-F95C-9972-DA4C06707291}"/>
                </a:ext>
              </a:extLst>
            </p:cNvPr>
            <p:cNvSpPr txBox="1"/>
            <p:nvPr/>
          </p:nvSpPr>
          <p:spPr>
            <a:xfrm>
              <a:off x="482662" y="2709709"/>
              <a:ext cx="22549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TW" sz="2000" dirty="0">
                  <a:solidFill>
                    <a:srgbClr val="C00000"/>
                  </a:solidFill>
                  <a:latin typeface="Calibri" panose="020F0502020204030204"/>
                </a:rPr>
                <a:t>Possible Labels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E9A7B65-F9B2-B727-F48E-F0D0FED1DD35}"/>
                </a:ext>
              </a:extLst>
            </p:cNvPr>
            <p:cNvCxnSpPr>
              <a:cxnSpLocks/>
              <a:stCxn id="12" idx="2"/>
              <a:endCxn id="2" idx="1"/>
            </p:cNvCxnSpPr>
            <p:nvPr/>
          </p:nvCxnSpPr>
          <p:spPr>
            <a:xfrm>
              <a:off x="1610153" y="3109819"/>
              <a:ext cx="890285" cy="12258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203F0DB-5576-9F4E-AFF9-CB1428296E75}"/>
                </a:ext>
              </a:extLst>
            </p:cNvPr>
            <p:cNvSpPr txBox="1"/>
            <p:nvPr/>
          </p:nvSpPr>
          <p:spPr>
            <a:xfrm>
              <a:off x="6008147" y="4410840"/>
              <a:ext cx="22549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TW" sz="2000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/>
                </a:rPr>
                <a:t>Tweet of Interest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C3ECF62-DF12-4B49-6EA5-F8A7FDB0AEFE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H="1" flipV="1">
              <a:off x="7135637" y="3721608"/>
              <a:ext cx="1" cy="689232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9871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F2B6D5BA-C7A9-B67A-0B23-1ECD3406FE02}"/>
              </a:ext>
            </a:extLst>
          </p:cNvPr>
          <p:cNvGrpSpPr/>
          <p:nvPr/>
        </p:nvGrpSpPr>
        <p:grpSpPr>
          <a:xfrm>
            <a:off x="1319245" y="283464"/>
            <a:ext cx="9918731" cy="5852160"/>
            <a:chOff x="1319245" y="283464"/>
            <a:chExt cx="9918731" cy="585216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B9110CE-F8A9-AFD5-A836-6431D6AD5927}"/>
                </a:ext>
              </a:extLst>
            </p:cNvPr>
            <p:cNvSpPr/>
            <p:nvPr/>
          </p:nvSpPr>
          <p:spPr>
            <a:xfrm>
              <a:off x="1319246" y="283464"/>
              <a:ext cx="9918730" cy="5852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74BF893-61FD-03FF-AEE1-1F7BE0843268}"/>
                </a:ext>
              </a:extLst>
            </p:cNvPr>
            <p:cNvSpPr/>
            <p:nvPr/>
          </p:nvSpPr>
          <p:spPr>
            <a:xfrm>
              <a:off x="3124200" y="1078992"/>
              <a:ext cx="7759130" cy="399592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2000" u="sng" dirty="0">
                  <a:solidFill>
                    <a:schemeClr val="accent6">
                      <a:lumMod val="75000"/>
                    </a:schemeClr>
                  </a:solidFill>
                  <a:latin typeface="Calibri" panose="020F0502020204030204"/>
                </a:rPr>
                <a:t>What is the stance of the tweet below with respect to 'Legalization of Abortion'?</a:t>
              </a:r>
              <a:r>
                <a:rPr lang="en-US" sz="2000" dirty="0">
                  <a:solidFill>
                    <a:schemeClr val="tx1"/>
                  </a:solidFill>
                  <a:latin typeface="Calibri" panose="020F0502020204030204"/>
                </a:rPr>
                <a:t> </a:t>
              </a:r>
              <a:r>
                <a:rPr lang="en-US" sz="2000" dirty="0">
                  <a:solidFill>
                    <a:srgbClr val="7030A0"/>
                  </a:solidFill>
                </a:rPr>
                <a:t>If we can infer from the tweet that the tweeter supports 'Legalization of Abortion', please label it as </a:t>
              </a:r>
              <a:r>
                <a:rPr lang="en-US" sz="2000" u="sng" dirty="0">
                  <a:solidFill>
                    <a:srgbClr val="7030A0"/>
                  </a:solidFill>
                </a:rPr>
                <a:t>'in-favor'</a:t>
              </a:r>
              <a:r>
                <a:rPr lang="en-US" sz="2000" dirty="0">
                  <a:solidFill>
                    <a:srgbClr val="7030A0"/>
                  </a:solidFill>
                </a:rPr>
                <a:t>. If we can infer from the tweet that the tweeter is against 'Legalization of Abortion', please label is as </a:t>
              </a:r>
              <a:r>
                <a:rPr lang="en-US" sz="2000" u="sng" dirty="0">
                  <a:solidFill>
                    <a:srgbClr val="7030A0"/>
                  </a:solidFill>
                </a:rPr>
                <a:t>'against'</a:t>
              </a:r>
              <a:r>
                <a:rPr lang="en-US" sz="2000" dirty="0">
                  <a:solidFill>
                    <a:srgbClr val="7030A0"/>
                  </a:solidFill>
                </a:rPr>
                <a:t>. If we can infer from the tweet that the tweeter has a neutral stance towards 'Legalization of Abortion', please label it as </a:t>
              </a:r>
              <a:r>
                <a:rPr lang="en-US" sz="2000" u="sng" dirty="0">
                  <a:solidFill>
                    <a:srgbClr val="7030A0"/>
                  </a:solidFill>
                </a:rPr>
                <a:t>'neutral-or-unclear'</a:t>
              </a:r>
              <a:r>
                <a:rPr lang="en-US" sz="2000" dirty="0">
                  <a:solidFill>
                    <a:srgbClr val="7030A0"/>
                  </a:solidFill>
                </a:rPr>
                <a:t>. If there is no clue in the tweet to reveal the stance of the tweeter towards 'Legalization of Abortion', please also label is as </a:t>
              </a:r>
              <a:r>
                <a:rPr lang="en-US" sz="2000" u="sng" dirty="0">
                  <a:solidFill>
                    <a:srgbClr val="7030A0"/>
                  </a:solidFill>
                </a:rPr>
                <a:t>'neutral-or-unclear'</a:t>
              </a:r>
              <a:r>
                <a:rPr lang="en-US" sz="2000" dirty="0">
                  <a:solidFill>
                    <a:srgbClr val="7030A0"/>
                  </a:solidFill>
                </a:rPr>
                <a:t>.</a:t>
              </a:r>
              <a:r>
                <a:rPr lang="en-US" sz="1600" dirty="0">
                  <a:solidFill>
                    <a:srgbClr val="7030A0"/>
                  </a:solidFill>
                </a:rPr>
                <a:t> </a:t>
              </a:r>
              <a:r>
                <a:rPr lang="en-US" sz="1600" dirty="0">
                  <a:solidFill>
                    <a:prstClr val="black"/>
                  </a:solidFill>
                  <a:latin typeface="Calibri" panose="020F0502020204030204"/>
                </a:rPr>
                <a:t>Please use exactly one word from the following 3 categories to label it: </a:t>
              </a:r>
              <a:r>
                <a:rPr lang="en-US" sz="2000" u="sng" dirty="0">
                  <a:solidFill>
                    <a:srgbClr val="C00000"/>
                  </a:solidFill>
                  <a:latin typeface="Calibri" panose="020F0502020204030204"/>
                </a:rPr>
                <a:t>'in-favor', 'against', 'neutral-or-unclear'.</a:t>
              </a:r>
              <a:r>
                <a:rPr lang="en-US" sz="2000" dirty="0">
                  <a:solidFill>
                    <a:prstClr val="black"/>
                  </a:solidFill>
                  <a:latin typeface="Calibri" panose="020F0502020204030204"/>
                </a:rPr>
                <a:t> </a:t>
              </a:r>
              <a:r>
                <a:rPr lang="en-US" sz="1600" dirty="0">
                  <a:solidFill>
                    <a:prstClr val="black"/>
                  </a:solidFill>
                  <a:latin typeface="Calibri" panose="020F0502020204030204"/>
                </a:rPr>
                <a:t>Here is the tweet: </a:t>
              </a:r>
              <a:r>
                <a:rPr lang="en-US" sz="2000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/>
                </a:rPr>
                <a:t>“</a:t>
              </a:r>
              <a:r>
                <a:rPr lang="en-US" sz="2000" i="1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/>
                </a:rPr>
                <a:t>It's so brilliant that #</a:t>
              </a:r>
              <a:r>
                <a:rPr lang="en-US" sz="2000" i="1" dirty="0" err="1">
                  <a:solidFill>
                    <a:schemeClr val="accent5">
                      <a:lumMod val="75000"/>
                    </a:schemeClr>
                  </a:solidFill>
                  <a:latin typeface="Calibri" panose="020F0502020204030204"/>
                </a:rPr>
                <a:t>lovewins</a:t>
              </a:r>
              <a:r>
                <a:rPr lang="en-US" sz="2000" i="1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/>
                </a:rPr>
                <a:t> - now extend the equality to women's rights #</a:t>
              </a:r>
              <a:r>
                <a:rPr lang="en-US" sz="2000" i="1" dirty="0" err="1">
                  <a:solidFill>
                    <a:schemeClr val="accent5">
                      <a:lumMod val="75000"/>
                    </a:schemeClr>
                  </a:solidFill>
                  <a:latin typeface="Calibri" panose="020F0502020204030204"/>
                </a:rPr>
                <a:t>abortionrights</a:t>
              </a:r>
              <a:r>
                <a:rPr lang="en-US" sz="2000" i="1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/>
                </a:rPr>
                <a:t>.</a:t>
              </a:r>
              <a:r>
                <a:rPr lang="en-US" sz="2000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/>
                </a:rPr>
                <a:t>”</a:t>
              </a:r>
              <a:r>
                <a:rPr lang="en-US" sz="2000" dirty="0">
                  <a:solidFill>
                    <a:prstClr val="black"/>
                  </a:solidFill>
                  <a:latin typeface="Calibri" panose="020F0502020204030204"/>
                </a:rPr>
                <a:t> </a:t>
              </a:r>
              <a:r>
                <a:rPr lang="en-US" sz="1600" dirty="0">
                  <a:solidFill>
                    <a:prstClr val="black"/>
                  </a:solidFill>
                  <a:latin typeface="Calibri" panose="020F0502020204030204"/>
                </a:rPr>
                <a:t>The stance of the tweet is: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CFAF8A9-36DF-56D8-7A8C-95D2A67A0DAD}"/>
                </a:ext>
              </a:extLst>
            </p:cNvPr>
            <p:cNvSpPr txBox="1"/>
            <p:nvPr/>
          </p:nvSpPr>
          <p:spPr>
            <a:xfrm>
              <a:off x="3132805" y="446851"/>
              <a:ext cx="22549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TW" sz="2000" dirty="0">
                  <a:solidFill>
                    <a:schemeClr val="accent6">
                      <a:lumMod val="75000"/>
                    </a:schemeClr>
                  </a:solidFill>
                  <a:latin typeface="Calibri" panose="020F0502020204030204"/>
                </a:rPr>
                <a:t>Task Description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E134B28-38C3-FEBC-76D0-E2D82096689D}"/>
                </a:ext>
              </a:extLst>
            </p:cNvPr>
            <p:cNvCxnSpPr>
              <a:cxnSpLocks/>
            </p:cNvCxnSpPr>
            <p:nvPr/>
          </p:nvCxnSpPr>
          <p:spPr>
            <a:xfrm>
              <a:off x="4260296" y="792097"/>
              <a:ext cx="11922" cy="46063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087CB6D-9D82-F95C-9972-DA4C06707291}"/>
                </a:ext>
              </a:extLst>
            </p:cNvPr>
            <p:cNvSpPr txBox="1"/>
            <p:nvPr/>
          </p:nvSpPr>
          <p:spPr>
            <a:xfrm>
              <a:off x="1319245" y="3559242"/>
              <a:ext cx="18135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TW" sz="2000" dirty="0">
                  <a:solidFill>
                    <a:srgbClr val="C00000"/>
                  </a:solidFill>
                  <a:latin typeface="Calibri" panose="020F0502020204030204"/>
                </a:rPr>
                <a:t>Possible Labels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E9A7B65-F9B2-B727-F48E-F0D0FED1DD35}"/>
                </a:ext>
              </a:extLst>
            </p:cNvPr>
            <p:cNvCxnSpPr>
              <a:cxnSpLocks/>
            </p:cNvCxnSpPr>
            <p:nvPr/>
          </p:nvCxnSpPr>
          <p:spPr>
            <a:xfrm>
              <a:off x="2852928" y="3959352"/>
              <a:ext cx="1084818" cy="13144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203F0DB-5576-9F4E-AFF9-CB1428296E75}"/>
                </a:ext>
              </a:extLst>
            </p:cNvPr>
            <p:cNvSpPr txBox="1"/>
            <p:nvPr/>
          </p:nvSpPr>
          <p:spPr>
            <a:xfrm>
              <a:off x="3047461" y="5610387"/>
              <a:ext cx="22549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TW" sz="2000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/>
                </a:rPr>
                <a:t>Tweet of Interest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C3ECF62-DF12-4B49-6EA5-F8A7FDB0AEFE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H="1" flipV="1">
              <a:off x="4174951" y="4921155"/>
              <a:ext cx="1" cy="689232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B22EE7E-9C94-7E3D-7817-69851CED9248}"/>
                </a:ext>
              </a:extLst>
            </p:cNvPr>
            <p:cNvSpPr txBox="1"/>
            <p:nvPr/>
          </p:nvSpPr>
          <p:spPr>
            <a:xfrm>
              <a:off x="1319245" y="2166495"/>
              <a:ext cx="18135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TW" sz="2000" dirty="0">
                  <a:solidFill>
                    <a:srgbClr val="7030A0"/>
                  </a:solidFill>
                </a:rPr>
                <a:t>Label Definitions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F81D171-8AC5-5E9A-1840-CA94317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852928" y="2505581"/>
              <a:ext cx="365760" cy="69539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1788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4BF893-61FD-03FF-AEE1-1F7BE0843268}"/>
              </a:ext>
            </a:extLst>
          </p:cNvPr>
          <p:cNvSpPr/>
          <p:nvPr/>
        </p:nvSpPr>
        <p:spPr>
          <a:xfrm>
            <a:off x="1768918" y="1692173"/>
            <a:ext cx="5500755" cy="3771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What is the stance of the tweet below with respect to COVID-19 vaccine?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2000" dirty="0">
                <a:solidFill>
                  <a:prstClr val="black"/>
                </a:solidFill>
                <a:highlight>
                  <a:srgbClr val="C0C0C0"/>
                </a:highlight>
                <a:latin typeface="Calibri" panose="020F0502020204030204"/>
              </a:rPr>
              <a:t>If the tweet is in-favor of COVID-19 vaccine, please label it as "in-favor". If the tweet is against COVID-19 vaccine, please label is as "against". </a:t>
            </a:r>
            <a:r>
              <a:rPr lang="en-US" sz="2000" dirty="0">
                <a:solidFill>
                  <a:schemeClr val="tx1"/>
                </a:solidFill>
                <a:highlight>
                  <a:srgbClr val="C0C0C0"/>
                </a:highlight>
                <a:latin typeface="Calibri" panose="020F0502020204030204"/>
              </a:rPr>
              <a:t>If the tweet is </a:t>
            </a:r>
            <a:r>
              <a:rPr lang="en-US" sz="2000" dirty="0">
                <a:solidFill>
                  <a:srgbClr val="C00000"/>
                </a:solidFill>
                <a:highlight>
                  <a:srgbClr val="C0C0C0"/>
                </a:highlight>
                <a:latin typeface="Calibri" panose="020F0502020204030204"/>
              </a:rPr>
              <a:t>neutral</a:t>
            </a:r>
            <a:r>
              <a:rPr lang="en-US" sz="2000" dirty="0">
                <a:solidFill>
                  <a:schemeClr val="tx1"/>
                </a:solidFill>
                <a:highlight>
                  <a:srgbClr val="C0C0C0"/>
                </a:highlight>
                <a:latin typeface="Calibri" panose="020F0502020204030204"/>
              </a:rPr>
              <a:t> to COVID-19 vaccine, please label it as "neutral-or-unclear". If the stance of the tweet is </a:t>
            </a:r>
            <a:r>
              <a:rPr lang="en-US" sz="2000" dirty="0">
                <a:solidFill>
                  <a:srgbClr val="C00000"/>
                </a:solidFill>
                <a:highlight>
                  <a:srgbClr val="C0C0C0"/>
                </a:highlight>
                <a:latin typeface="Calibri" panose="020F0502020204030204"/>
              </a:rPr>
              <a:t>not clear</a:t>
            </a:r>
            <a:r>
              <a:rPr lang="en-US" sz="2000" dirty="0">
                <a:solidFill>
                  <a:schemeClr val="tx1"/>
                </a:solidFill>
                <a:highlight>
                  <a:srgbClr val="C0C0C0"/>
                </a:highlight>
                <a:latin typeface="Calibri" panose="020F0502020204030204"/>
              </a:rPr>
              <a:t>, please also label it as "neutral-or-unclear". If the tweet is </a:t>
            </a:r>
            <a:r>
              <a:rPr lang="en-US" sz="2000" dirty="0">
                <a:solidFill>
                  <a:srgbClr val="C00000"/>
                </a:solidFill>
                <a:highlight>
                  <a:srgbClr val="C0C0C0"/>
                </a:highlight>
                <a:latin typeface="Calibri" panose="020F0502020204030204"/>
              </a:rPr>
              <a:t>sarcastic</a:t>
            </a:r>
            <a:r>
              <a:rPr lang="en-US" sz="2000" dirty="0">
                <a:solidFill>
                  <a:schemeClr val="tx1"/>
                </a:solidFill>
                <a:highlight>
                  <a:srgbClr val="C0C0C0"/>
                </a:highlight>
                <a:latin typeface="Calibri" panose="020F0502020204030204"/>
              </a:rPr>
              <a:t> and is difficult to infer the true stance, please also label is as "neutral-or-unclear".</a:t>
            </a:r>
            <a:r>
              <a:rPr lang="en-US" sz="2000" dirty="0">
                <a:solidFill>
                  <a:schemeClr val="tx1"/>
                </a:solidFill>
                <a:latin typeface="Calibri" panose="020F0502020204030204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Please use exactly one word from the following 3 categories to label it: "in-favor", "against", </a:t>
            </a:r>
            <a:r>
              <a:rPr lang="en-US" sz="2000" dirty="0">
                <a:solidFill>
                  <a:srgbClr val="C00000"/>
                </a:solidFill>
                <a:highlight>
                  <a:srgbClr val="C0C0C0"/>
                </a:highlight>
                <a:latin typeface="Calibri" panose="020F0502020204030204"/>
              </a:rPr>
              <a:t>"neutral-or-unclear"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. Here is the tweet. </a:t>
            </a:r>
            <a:r>
              <a:rPr lang="en-US" sz="1200" i="1" dirty="0">
                <a:solidFill>
                  <a:schemeClr val="accent5">
                    <a:lumMod val="75000"/>
                  </a:schemeClr>
                </a:solidFill>
                <a:latin typeface="Calibri" panose="020F0502020204030204"/>
              </a:rPr>
              <a:t>"covid clusters among the vaccinated are killing our back-to-normal dreams" 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The stance of the tweet is: </a:t>
            </a:r>
          </a:p>
        </p:txBody>
      </p:sp>
    </p:spTree>
    <p:extLst>
      <p:ext uri="{BB962C8B-B14F-4D97-AF65-F5344CB8AC3E}">
        <p14:creationId xmlns:p14="http://schemas.microsoft.com/office/powerpoint/2010/main" val="151433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E86C06F-31A5-91B8-3D33-F4963709F81F}"/>
              </a:ext>
            </a:extLst>
          </p:cNvPr>
          <p:cNvGrpSpPr/>
          <p:nvPr/>
        </p:nvGrpSpPr>
        <p:grpSpPr>
          <a:xfrm>
            <a:off x="217363" y="297117"/>
            <a:ext cx="11667265" cy="6444900"/>
            <a:chOff x="217363" y="297117"/>
            <a:chExt cx="11667265" cy="64449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A08397E-4234-57DC-1AA1-8BEBE88D69AA}"/>
                </a:ext>
              </a:extLst>
            </p:cNvPr>
            <p:cNvSpPr/>
            <p:nvPr/>
          </p:nvSpPr>
          <p:spPr>
            <a:xfrm>
              <a:off x="217363" y="297117"/>
              <a:ext cx="11667265" cy="6444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275C616-7F5F-B338-86FF-201E1C155701}"/>
                </a:ext>
              </a:extLst>
            </p:cNvPr>
            <p:cNvSpPr/>
            <p:nvPr/>
          </p:nvSpPr>
          <p:spPr>
            <a:xfrm>
              <a:off x="307371" y="1179576"/>
              <a:ext cx="5641848" cy="49514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u="sng" dirty="0">
                  <a:solidFill>
                    <a:schemeClr val="accent6">
                      <a:lumMod val="75000"/>
                    </a:schemeClr>
                  </a:solidFill>
                  <a:latin typeface="Calibri" panose="020F0502020204030204"/>
                </a:rPr>
                <a:t>What is the stance of the tweet below with respect to 'Legalization of Abortion'? </a:t>
              </a:r>
              <a:r>
                <a:rPr lang="en-US" dirty="0">
                  <a:solidFill>
                    <a:srgbClr val="7030A0"/>
                  </a:solidFill>
                </a:rPr>
                <a:t>If we can infer from the tweet that the tweeter supports 'Legalization of Abortion', please label it as 'in-favor'. If we can infer from the tweet that the tweeter is against 'Legalization of Abortion', please label is as 'against'. If we can infer from the tweet that the tweeter has a neutral stance towards 'Legalization of Abortion', please label it as 'neutral-or-unclear'. If there is no clue in the tweet to reveal the stance of the tweeter towards 'Legalization of Abortion', please also label is as 'neutral-or-unclear'. </a:t>
              </a:r>
              <a:r>
                <a:rPr lang="en-US" dirty="0">
                  <a:solidFill>
                    <a:schemeClr val="tx1"/>
                  </a:solidFill>
                  <a:latin typeface="Calibri" panose="020F0502020204030204"/>
                </a:rPr>
                <a:t>Please use exactly one word from the following 3 categories to label it: </a:t>
              </a:r>
              <a:r>
                <a:rPr lang="en-US" u="sng" dirty="0">
                  <a:solidFill>
                    <a:srgbClr val="C00000"/>
                  </a:solidFill>
                  <a:latin typeface="Calibri" panose="020F0502020204030204"/>
                </a:rPr>
                <a:t>'in-favor', 'against', 'neutral-or-unclear'</a:t>
              </a:r>
              <a:r>
                <a:rPr lang="en-US" dirty="0">
                  <a:solidFill>
                    <a:schemeClr val="tx1"/>
                  </a:solidFill>
                  <a:latin typeface="Calibri" panose="020F0502020204030204"/>
                </a:rPr>
                <a:t>. Here are some examples of tweets. Make sure to classify the last tweet correctly.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9E2511B-E15A-5E7D-F1ED-AFDDBBAFA77B}"/>
                </a:ext>
              </a:extLst>
            </p:cNvPr>
            <p:cNvSpPr/>
            <p:nvPr/>
          </p:nvSpPr>
          <p:spPr>
            <a:xfrm>
              <a:off x="6096000" y="1197864"/>
              <a:ext cx="5641848" cy="49514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dirty="0">
                  <a:solidFill>
                    <a:schemeClr val="tx1"/>
                  </a:solidFill>
                  <a:highlight>
                    <a:srgbClr val="C0C0C0"/>
                  </a:highlight>
                  <a:latin typeface="Calibri" panose="020F0502020204030204"/>
                </a:rPr>
                <a:t>Q: Tweet: it's a free country. freedom includes freedom of choice. </a:t>
              </a:r>
            </a:p>
            <a:p>
              <a:pPr algn="just"/>
              <a:r>
                <a:rPr lang="en-US" dirty="0">
                  <a:solidFill>
                    <a:schemeClr val="tx1"/>
                  </a:solidFill>
                  <a:highlight>
                    <a:srgbClr val="C0C0C0"/>
                  </a:highlight>
                  <a:latin typeface="Calibri" panose="020F0502020204030204"/>
                </a:rPr>
                <a:t>Is this tweet in-favor, against, or neutral-or-unclear? </a:t>
              </a:r>
            </a:p>
            <a:p>
              <a:pPr algn="just"/>
              <a:r>
                <a:rPr lang="en-US" dirty="0">
                  <a:solidFill>
                    <a:schemeClr val="tx1"/>
                  </a:solidFill>
                  <a:highlight>
                    <a:srgbClr val="C0C0C0"/>
                  </a:highlight>
                  <a:latin typeface="Calibri" panose="020F0502020204030204"/>
                </a:rPr>
                <a:t>A: </a:t>
              </a:r>
              <a:r>
                <a:rPr lang="en-US" u="sng" dirty="0">
                  <a:solidFill>
                    <a:srgbClr val="C00000"/>
                  </a:solidFill>
                  <a:highlight>
                    <a:srgbClr val="C0C0C0"/>
                  </a:highlight>
                  <a:latin typeface="Calibri" panose="020F0502020204030204"/>
                </a:rPr>
                <a:t>in-favor</a:t>
              </a:r>
              <a:r>
                <a:rPr lang="en-US" dirty="0">
                  <a:solidFill>
                    <a:schemeClr val="tx1"/>
                  </a:solidFill>
                  <a:highlight>
                    <a:srgbClr val="C0C0C0"/>
                  </a:highlight>
                  <a:latin typeface="Calibri" panose="020F0502020204030204"/>
                </a:rPr>
                <a:t> </a:t>
              </a:r>
            </a:p>
            <a:p>
              <a:pPr algn="just"/>
              <a:r>
                <a:rPr lang="en-US" dirty="0">
                  <a:solidFill>
                    <a:schemeClr val="tx1"/>
                  </a:solidFill>
                  <a:highlight>
                    <a:srgbClr val="C0C0C0"/>
                  </a:highlight>
                  <a:latin typeface="Calibri" panose="020F0502020204030204"/>
                </a:rPr>
                <a:t>Q: Tweet: </a:t>
              </a:r>
              <a:r>
                <a:rPr lang="en-US" dirty="0" err="1">
                  <a:solidFill>
                    <a:schemeClr val="tx1"/>
                  </a:solidFill>
                  <a:highlight>
                    <a:srgbClr val="C0C0C0"/>
                  </a:highlight>
                  <a:latin typeface="Calibri" panose="020F0502020204030204"/>
                </a:rPr>
                <a:t>i</a:t>
              </a:r>
              <a:r>
                <a:rPr lang="en-US" dirty="0">
                  <a:solidFill>
                    <a:schemeClr val="tx1"/>
                  </a:solidFill>
                  <a:highlight>
                    <a:srgbClr val="C0C0C0"/>
                  </a:highlight>
                  <a:latin typeface="Calibri" panose="020F0502020204030204"/>
                </a:rPr>
                <a:t> really don't understand how some people are pro-choice. a life is a life no matter if it's 2 weeks old or 20 years old. </a:t>
              </a:r>
            </a:p>
            <a:p>
              <a:pPr algn="just"/>
              <a:r>
                <a:rPr lang="en-US" dirty="0">
                  <a:solidFill>
                    <a:schemeClr val="tx1"/>
                  </a:solidFill>
                  <a:highlight>
                    <a:srgbClr val="C0C0C0"/>
                  </a:highlight>
                  <a:latin typeface="Calibri" panose="020F0502020204030204"/>
                </a:rPr>
                <a:t>Is this tweet in-favor, against, or neutral-or-unclear? </a:t>
              </a:r>
            </a:p>
            <a:p>
              <a:pPr algn="just"/>
              <a:r>
                <a:rPr lang="en-US" dirty="0">
                  <a:solidFill>
                    <a:schemeClr val="tx1"/>
                  </a:solidFill>
                  <a:highlight>
                    <a:srgbClr val="C0C0C0"/>
                  </a:highlight>
                  <a:latin typeface="Calibri" panose="020F0502020204030204"/>
                </a:rPr>
                <a:t>A: </a:t>
              </a:r>
              <a:r>
                <a:rPr lang="en-US" u="sng" dirty="0">
                  <a:solidFill>
                    <a:srgbClr val="C00000"/>
                  </a:solidFill>
                  <a:highlight>
                    <a:srgbClr val="C0C0C0"/>
                  </a:highlight>
                  <a:latin typeface="Calibri" panose="020F0502020204030204"/>
                </a:rPr>
                <a:t>against</a:t>
              </a:r>
              <a:r>
                <a:rPr lang="en-US" dirty="0">
                  <a:solidFill>
                    <a:schemeClr val="tx1"/>
                  </a:solidFill>
                  <a:highlight>
                    <a:srgbClr val="C0C0C0"/>
                  </a:highlight>
                  <a:latin typeface="Calibri" panose="020F0502020204030204"/>
                </a:rPr>
                <a:t> </a:t>
              </a:r>
            </a:p>
            <a:p>
              <a:pPr algn="just"/>
              <a:r>
                <a:rPr lang="en-US" dirty="0">
                  <a:solidFill>
                    <a:schemeClr val="tx1"/>
                  </a:solidFill>
                  <a:highlight>
                    <a:srgbClr val="C0C0C0"/>
                  </a:highlight>
                  <a:latin typeface="Calibri" panose="020F0502020204030204"/>
                </a:rPr>
                <a:t>Q: Tweet: so ready for my abortion debate Is this tweet in-favor, against, or neutral-or-unclear? </a:t>
              </a:r>
            </a:p>
            <a:p>
              <a:pPr algn="just"/>
              <a:r>
                <a:rPr lang="en-US" dirty="0">
                  <a:solidFill>
                    <a:schemeClr val="tx1"/>
                  </a:solidFill>
                  <a:highlight>
                    <a:srgbClr val="C0C0C0"/>
                  </a:highlight>
                  <a:latin typeface="Calibri" panose="020F0502020204030204"/>
                </a:rPr>
                <a:t>A: </a:t>
              </a:r>
              <a:r>
                <a:rPr lang="en-US" u="sng" dirty="0">
                  <a:solidFill>
                    <a:srgbClr val="C00000"/>
                  </a:solidFill>
                  <a:highlight>
                    <a:srgbClr val="C0C0C0"/>
                  </a:highlight>
                  <a:latin typeface="Calibri" panose="020F0502020204030204"/>
                </a:rPr>
                <a:t>neutral-or-unclear</a:t>
              </a:r>
              <a:r>
                <a:rPr lang="en-US" dirty="0">
                  <a:solidFill>
                    <a:schemeClr val="tx1"/>
                  </a:solidFill>
                  <a:highlight>
                    <a:srgbClr val="C0C0C0"/>
                  </a:highlight>
                  <a:latin typeface="Calibri" panose="020F0502020204030204"/>
                </a:rPr>
                <a:t> </a:t>
              </a:r>
            </a:p>
            <a:p>
              <a:pPr algn="just"/>
              <a:r>
                <a:rPr lang="en-US" dirty="0">
                  <a:solidFill>
                    <a:schemeClr val="tx1"/>
                  </a:solidFill>
                  <a:latin typeface="Calibri" panose="020F0502020204030204"/>
                </a:rPr>
                <a:t>Q: Tweet: </a:t>
              </a:r>
              <a:r>
                <a:rPr lang="en-US" sz="2000" i="1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/>
                </a:rPr>
                <a:t>“</a:t>
              </a:r>
              <a:r>
                <a:rPr lang="en-US" sz="2000" i="1" dirty="0" err="1">
                  <a:solidFill>
                    <a:schemeClr val="accent5">
                      <a:lumMod val="75000"/>
                    </a:schemeClr>
                  </a:solidFill>
                  <a:latin typeface="Calibri" panose="020F0502020204030204"/>
                </a:rPr>
                <a:t>i</a:t>
              </a:r>
              <a:r>
                <a:rPr lang="en-US" sz="2000" i="1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/>
                </a:rPr>
                <a:t> really don't understand how some people are pro-choice. a life is a life no matter if it's 2 weeks old or 20 years old.”</a:t>
              </a:r>
              <a:endParaRPr lang="en-US" dirty="0">
                <a:solidFill>
                  <a:schemeClr val="tx1"/>
                </a:solidFill>
                <a:latin typeface="Calibri" panose="020F0502020204030204"/>
              </a:endParaRPr>
            </a:p>
            <a:p>
              <a:pPr algn="just"/>
              <a:r>
                <a:rPr lang="en-US" dirty="0">
                  <a:solidFill>
                    <a:schemeClr val="tx1"/>
                  </a:solidFill>
                  <a:latin typeface="Calibri" panose="020F0502020204030204"/>
                </a:rPr>
                <a:t>Is this tweet in-favor, against, or neutral-or-unclear? </a:t>
              </a:r>
            </a:p>
            <a:p>
              <a:pPr algn="just"/>
              <a:r>
                <a:rPr lang="en-US" dirty="0">
                  <a:solidFill>
                    <a:schemeClr val="tx1"/>
                  </a:solidFill>
                  <a:latin typeface="Calibri" panose="020F0502020204030204"/>
                </a:rPr>
                <a:t>A: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40B326B-5C7D-F138-211E-CB1F8674DA22}"/>
                </a:ext>
              </a:extLst>
            </p:cNvPr>
            <p:cNvSpPr txBox="1"/>
            <p:nvPr/>
          </p:nvSpPr>
          <p:spPr>
            <a:xfrm>
              <a:off x="7801864" y="6341907"/>
              <a:ext cx="22549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TW" sz="2000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/>
                </a:rPr>
                <a:t>Tweet of Interest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78C0FCE-D2D5-FA09-3F4A-B162E7CF9336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V="1">
              <a:off x="8929355" y="5294376"/>
              <a:ext cx="0" cy="1047531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5DD30C0-75C9-427A-7434-6FF41FC36729}"/>
                </a:ext>
              </a:extLst>
            </p:cNvPr>
            <p:cNvCxnSpPr>
              <a:cxnSpLocks/>
            </p:cNvCxnSpPr>
            <p:nvPr/>
          </p:nvCxnSpPr>
          <p:spPr>
            <a:xfrm>
              <a:off x="8880348" y="996090"/>
              <a:ext cx="14194" cy="3724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3E567EA-A69F-55D1-BEA0-70A7026FB3F1}"/>
                </a:ext>
              </a:extLst>
            </p:cNvPr>
            <p:cNvSpPr txBox="1"/>
            <p:nvPr/>
          </p:nvSpPr>
          <p:spPr>
            <a:xfrm>
              <a:off x="7479798" y="592218"/>
              <a:ext cx="26562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TW" sz="2000" dirty="0">
                  <a:ln>
                    <a:solidFill>
                      <a:sysClr val="windowText" lastClr="000000"/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Calibri" panose="020F0502020204030204"/>
                </a:rPr>
                <a:t>Examples (1 per class)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3861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8A4A6A6-47ED-2C2F-93EB-545A79F767A6}"/>
              </a:ext>
            </a:extLst>
          </p:cNvPr>
          <p:cNvGrpSpPr/>
          <p:nvPr/>
        </p:nvGrpSpPr>
        <p:grpSpPr>
          <a:xfrm>
            <a:off x="217363" y="297117"/>
            <a:ext cx="11667265" cy="6444900"/>
            <a:chOff x="217363" y="297117"/>
            <a:chExt cx="11667265" cy="64449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A08397E-4234-57DC-1AA1-8BEBE88D69AA}"/>
                </a:ext>
              </a:extLst>
            </p:cNvPr>
            <p:cNvSpPr/>
            <p:nvPr/>
          </p:nvSpPr>
          <p:spPr>
            <a:xfrm>
              <a:off x="217363" y="297117"/>
              <a:ext cx="11667265" cy="6444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702A7A9-7AE2-D931-A32B-8F4A3A674AB9}"/>
                </a:ext>
              </a:extLst>
            </p:cNvPr>
            <p:cNvSpPr/>
            <p:nvPr/>
          </p:nvSpPr>
          <p:spPr>
            <a:xfrm>
              <a:off x="980918" y="297117"/>
              <a:ext cx="9918730" cy="5852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2E4E1CA-A4C7-3C93-7088-4A7135EA36C0}"/>
                </a:ext>
              </a:extLst>
            </p:cNvPr>
            <p:cNvSpPr/>
            <p:nvPr/>
          </p:nvSpPr>
          <p:spPr>
            <a:xfrm>
              <a:off x="2785872" y="833850"/>
              <a:ext cx="7759130" cy="450672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2000" u="sng" dirty="0">
                  <a:solidFill>
                    <a:schemeClr val="accent6">
                      <a:lumMod val="75000"/>
                    </a:schemeClr>
                  </a:solidFill>
                  <a:latin typeface="Calibri" panose="020F0502020204030204"/>
                </a:rPr>
                <a:t>What is the stance of the tweet below with respect to 'Legalization of Abortion'?</a:t>
              </a:r>
              <a:r>
                <a:rPr lang="en-US" sz="2000" dirty="0">
                  <a:solidFill>
                    <a:schemeClr val="tx1"/>
                  </a:solidFill>
                  <a:latin typeface="Calibri" panose="020F0502020204030204"/>
                </a:rPr>
                <a:t> </a:t>
              </a:r>
              <a:r>
                <a:rPr lang="en-US" sz="2000" dirty="0">
                  <a:solidFill>
                    <a:srgbClr val="7030A0"/>
                  </a:solidFill>
                </a:rPr>
                <a:t>If we can infer from the tweet that the tweeter supports 'Legalization of Abortion', please label it as </a:t>
              </a:r>
              <a:r>
                <a:rPr lang="en-US" sz="2000" u="sng" dirty="0">
                  <a:solidFill>
                    <a:srgbClr val="7030A0"/>
                  </a:solidFill>
                </a:rPr>
                <a:t>'in-favor'</a:t>
              </a:r>
              <a:r>
                <a:rPr lang="en-US" sz="2000" dirty="0">
                  <a:solidFill>
                    <a:srgbClr val="7030A0"/>
                  </a:solidFill>
                </a:rPr>
                <a:t>. If we can infer from the tweet that the tweeter is against 'Legalization of Abortion', please label is as </a:t>
              </a:r>
              <a:r>
                <a:rPr lang="en-US" sz="2000" u="sng" dirty="0">
                  <a:solidFill>
                    <a:srgbClr val="7030A0"/>
                  </a:solidFill>
                </a:rPr>
                <a:t>'against'</a:t>
              </a:r>
              <a:r>
                <a:rPr lang="en-US" sz="2000" dirty="0">
                  <a:solidFill>
                    <a:srgbClr val="7030A0"/>
                  </a:solidFill>
                </a:rPr>
                <a:t>. If we can infer from the tweet that the tweeter has a neutral stance towards 'Legalization of Abortion', please label it as </a:t>
              </a:r>
              <a:r>
                <a:rPr lang="en-US" sz="2000" u="sng" dirty="0">
                  <a:solidFill>
                    <a:srgbClr val="7030A0"/>
                  </a:solidFill>
                </a:rPr>
                <a:t>'neutral-or-unclear'</a:t>
              </a:r>
              <a:r>
                <a:rPr lang="en-US" sz="2000" dirty="0">
                  <a:solidFill>
                    <a:srgbClr val="7030A0"/>
                  </a:solidFill>
                </a:rPr>
                <a:t>. If there is no clue in the tweet to reveal the stance of the tweeter towards 'Legalization of Abortion', please also label is as </a:t>
              </a:r>
              <a:r>
                <a:rPr lang="en-US" sz="2000" u="sng" dirty="0">
                  <a:solidFill>
                    <a:srgbClr val="7030A0"/>
                  </a:solidFill>
                </a:rPr>
                <a:t>'neutral-or-unclear'</a:t>
              </a:r>
              <a:r>
                <a:rPr lang="en-US" sz="2000" dirty="0">
                  <a:solidFill>
                    <a:srgbClr val="7030A0"/>
                  </a:solidFill>
                </a:rPr>
                <a:t>. </a:t>
              </a:r>
              <a:r>
                <a:rPr lang="en-US" sz="2000" dirty="0">
                  <a:solidFill>
                    <a:prstClr val="black"/>
                  </a:solidFill>
                  <a:latin typeface="Calibri" panose="020F0502020204030204"/>
                </a:rPr>
                <a:t>Here is the tweet: </a:t>
              </a:r>
              <a:r>
                <a:rPr lang="en-US" sz="2000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/>
                </a:rPr>
                <a:t>“</a:t>
              </a:r>
              <a:r>
                <a:rPr lang="en-US" sz="2000" i="1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/>
                </a:rPr>
                <a:t>It's so brilliant that #</a:t>
              </a:r>
              <a:r>
                <a:rPr lang="en-US" sz="2000" i="1" dirty="0" err="1">
                  <a:solidFill>
                    <a:schemeClr val="accent5">
                      <a:lumMod val="75000"/>
                    </a:schemeClr>
                  </a:solidFill>
                  <a:latin typeface="Calibri" panose="020F0502020204030204"/>
                </a:rPr>
                <a:t>lovewins</a:t>
              </a:r>
              <a:r>
                <a:rPr lang="en-US" sz="2000" i="1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/>
                </a:rPr>
                <a:t> - now extend the equality to women's rights #</a:t>
              </a:r>
              <a:r>
                <a:rPr lang="en-US" sz="2000" i="1" dirty="0" err="1">
                  <a:solidFill>
                    <a:schemeClr val="accent5">
                      <a:lumMod val="75000"/>
                    </a:schemeClr>
                  </a:solidFill>
                  <a:latin typeface="Calibri" panose="020F0502020204030204"/>
                </a:rPr>
                <a:t>abortionrights</a:t>
              </a:r>
              <a:r>
                <a:rPr lang="en-US" sz="2000" i="1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/>
                </a:rPr>
                <a:t>.</a:t>
              </a:r>
              <a:r>
                <a:rPr lang="en-US" sz="2000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/>
                </a:rPr>
                <a:t>” </a:t>
              </a:r>
              <a:r>
                <a:rPr lang="en-US" sz="2000" dirty="0">
                  <a:solidFill>
                    <a:prstClr val="black"/>
                  </a:solidFill>
                  <a:latin typeface="Calibri" panose="020F0502020204030204"/>
                </a:rPr>
                <a:t>Please make sure that at the end of your response, use exactly one word from the following 3 categories to label the stance with respect to 'Legalization of Abortion': </a:t>
              </a:r>
              <a:r>
                <a:rPr lang="en-US" sz="2000" u="sng" dirty="0">
                  <a:solidFill>
                    <a:srgbClr val="C00000"/>
                  </a:solidFill>
                  <a:latin typeface="Calibri" panose="020F0502020204030204"/>
                </a:rPr>
                <a:t>'in-favor', 'against', 'neutral-or-unclear'</a:t>
              </a:r>
              <a:r>
                <a:rPr lang="en-US" sz="2000" dirty="0">
                  <a:solidFill>
                    <a:prstClr val="black"/>
                  </a:solidFill>
                  <a:latin typeface="Calibri" panose="020F0502020204030204"/>
                </a:rPr>
                <a:t>. </a:t>
              </a:r>
              <a:r>
                <a:rPr lang="en-US" sz="2000" dirty="0">
                  <a:solidFill>
                    <a:prstClr val="black"/>
                  </a:solidFill>
                  <a:highlight>
                    <a:srgbClr val="C0C0C0"/>
                  </a:highlight>
                  <a:latin typeface="Calibri" panose="020F0502020204030204"/>
                </a:rPr>
                <a:t>Let's think step by step.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AEFACA3-34C9-EFD2-6471-4875AE8A7706}"/>
                </a:ext>
              </a:extLst>
            </p:cNvPr>
            <p:cNvSpPr txBox="1"/>
            <p:nvPr/>
          </p:nvSpPr>
          <p:spPr>
            <a:xfrm>
              <a:off x="3742675" y="5523456"/>
              <a:ext cx="18135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TW" sz="2000" dirty="0">
                  <a:solidFill>
                    <a:srgbClr val="C00000"/>
                  </a:solidFill>
                  <a:latin typeface="Calibri" panose="020F0502020204030204"/>
                </a:rPr>
                <a:t>Possible Labels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FA11A3B-A7B4-74B8-D97D-EEB8EBCCE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9455" y="4934808"/>
              <a:ext cx="0" cy="54244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D1734B4-36E4-9E85-057A-DB869157A9DC}"/>
                </a:ext>
              </a:extLst>
            </p:cNvPr>
            <p:cNvSpPr txBox="1"/>
            <p:nvPr/>
          </p:nvSpPr>
          <p:spPr>
            <a:xfrm>
              <a:off x="235175" y="3646661"/>
              <a:ext cx="22549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TW" sz="2000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/>
                </a:rPr>
                <a:t>Tweet of Interest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07EEF9E-E86A-2EA7-9EAB-75730DB9B3A8}"/>
                </a:ext>
              </a:extLst>
            </p:cNvPr>
            <p:cNvCxnSpPr>
              <a:cxnSpLocks/>
            </p:cNvCxnSpPr>
            <p:nvPr/>
          </p:nvCxnSpPr>
          <p:spPr>
            <a:xfrm>
              <a:off x="2323710" y="3846716"/>
              <a:ext cx="381779" cy="0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508596F-38C3-337E-28B6-D03C85B6763A}"/>
                </a:ext>
              </a:extLst>
            </p:cNvPr>
            <p:cNvSpPr txBox="1"/>
            <p:nvPr/>
          </p:nvSpPr>
          <p:spPr>
            <a:xfrm>
              <a:off x="8317992" y="5523456"/>
              <a:ext cx="222701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TW" sz="2000" dirty="0">
                  <a:latin typeface="Calibri" panose="020F0502020204030204"/>
                </a:rPr>
                <a:t>Request for </a:t>
              </a:r>
            </a:p>
            <a:p>
              <a:pPr algn="ctr"/>
              <a:r>
                <a:rPr lang="en-TW" sz="2000" dirty="0">
                  <a:latin typeface="Calibri" panose="020F0502020204030204"/>
                </a:rPr>
                <a:t>Chain-of-Thought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56A9EDD-FF2A-ECB6-C7A3-1EF9AAE445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31496" y="4934808"/>
              <a:ext cx="0" cy="6064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153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7059FA-5510-7B4A-21AE-B52FA1C87325}"/>
              </a:ext>
            </a:extLst>
          </p:cNvPr>
          <p:cNvSpPr/>
          <p:nvPr/>
        </p:nvSpPr>
        <p:spPr>
          <a:xfrm>
            <a:off x="7104888" y="420623"/>
            <a:ext cx="4425696" cy="21214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dirty="0">
                <a:solidFill>
                  <a:schemeClr val="tx1"/>
                </a:solidFill>
                <a:latin typeface="-apple-system"/>
              </a:rPr>
              <a:t>It's so brilliant that #</a:t>
            </a:r>
            <a:r>
              <a:rPr lang="en-US" sz="2200" dirty="0" err="1">
                <a:solidFill>
                  <a:schemeClr val="tx1"/>
                </a:solidFill>
                <a:latin typeface="-apple-system"/>
              </a:rPr>
              <a:t>lovewins</a:t>
            </a:r>
            <a:r>
              <a:rPr lang="en-US" sz="2200" dirty="0">
                <a:solidFill>
                  <a:schemeClr val="tx1"/>
                </a:solidFill>
                <a:latin typeface="-apple-system"/>
              </a:rPr>
              <a:t> - now extend the equality to women's rights #</a:t>
            </a:r>
            <a:r>
              <a:rPr lang="en-US" sz="2200" dirty="0" err="1">
                <a:solidFill>
                  <a:schemeClr val="tx1"/>
                </a:solidFill>
                <a:latin typeface="-apple-system"/>
              </a:rPr>
              <a:t>abortionrights</a:t>
            </a:r>
            <a:endParaRPr lang="en-TW" sz="2200" dirty="0">
              <a:solidFill>
                <a:schemeClr val="tx1"/>
              </a:solidFill>
              <a:latin typeface="-apple-system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642694-7DA0-D555-7B90-D356B30772BC}"/>
              </a:ext>
            </a:extLst>
          </p:cNvPr>
          <p:cNvSpPr/>
          <p:nvPr/>
        </p:nvSpPr>
        <p:spPr>
          <a:xfrm>
            <a:off x="7104888" y="3105911"/>
            <a:ext cx="4425696" cy="21214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dirty="0">
                <a:solidFill>
                  <a:schemeClr val="tx1"/>
                </a:solidFill>
                <a:latin typeface="-apple-system"/>
              </a:rPr>
              <a:t>My body, my life. You fuck it up in a way I'm not prepared for and I will kill you.</a:t>
            </a:r>
            <a:endParaRPr lang="en-TW" sz="2200" dirty="0">
              <a:solidFill>
                <a:schemeClr val="tx1"/>
              </a:solidFill>
              <a:latin typeface="-apple-system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B65226-7962-74C0-7959-FFF8A913AD7E}"/>
              </a:ext>
            </a:extLst>
          </p:cNvPr>
          <p:cNvSpPr/>
          <p:nvPr/>
        </p:nvSpPr>
        <p:spPr>
          <a:xfrm>
            <a:off x="1978153" y="423671"/>
            <a:ext cx="4425696" cy="21214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b="0" i="0" dirty="0">
                <a:solidFill>
                  <a:schemeClr val="tx1"/>
                </a:solidFill>
                <a:effectLst/>
                <a:latin typeface="-apple-system"/>
              </a:rPr>
              <a:t>A pregnancy, planned or unplanned, brings spouses, families &amp; everyone closer to each other. #Life is beautiful! #USA</a:t>
            </a:r>
            <a:endParaRPr lang="en-TW" sz="22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1E4FDE-A6BA-1F79-5998-F52340EBE7C3}"/>
              </a:ext>
            </a:extLst>
          </p:cNvPr>
          <p:cNvSpPr/>
          <p:nvPr/>
        </p:nvSpPr>
        <p:spPr>
          <a:xfrm>
            <a:off x="1978152" y="3105911"/>
            <a:ext cx="4425696" cy="21214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dirty="0">
                <a:solidFill>
                  <a:schemeClr val="tx1"/>
                </a:solidFill>
                <a:latin typeface="-apple-system"/>
              </a:rPr>
              <a:t>#</a:t>
            </a:r>
            <a:r>
              <a:rPr lang="en-US" sz="2200" dirty="0" err="1">
                <a:solidFill>
                  <a:schemeClr val="tx1"/>
                </a:solidFill>
                <a:latin typeface="-apple-system"/>
              </a:rPr>
              <a:t>DonRients</a:t>
            </a:r>
            <a:r>
              <a:rPr lang="en-US" sz="2200" dirty="0">
                <a:solidFill>
                  <a:schemeClr val="tx1"/>
                </a:solidFill>
                <a:latin typeface="-apple-system"/>
              </a:rPr>
              <a:t>: people aren't just killed by guns.  9 people died and that's sad.  But how many die daily from #abortion?</a:t>
            </a:r>
            <a:endParaRPr lang="en-TW" sz="2200" dirty="0">
              <a:solidFill>
                <a:schemeClr val="tx1"/>
              </a:solidFill>
              <a:latin typeface="-apple-syste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A63AFC-F7CD-5632-0A5C-2634630A78A1}"/>
              </a:ext>
            </a:extLst>
          </p:cNvPr>
          <p:cNvSpPr txBox="1"/>
          <p:nvPr/>
        </p:nvSpPr>
        <p:spPr>
          <a:xfrm>
            <a:off x="7104888" y="5465170"/>
            <a:ext cx="442569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TW" sz="2400" b="1" dirty="0"/>
              <a:t>Stance = In-favor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D36621-A6CD-2342-7190-09381EA0A761}"/>
              </a:ext>
            </a:extLst>
          </p:cNvPr>
          <p:cNvSpPr txBox="1"/>
          <p:nvPr/>
        </p:nvSpPr>
        <p:spPr>
          <a:xfrm>
            <a:off x="1978152" y="5465169"/>
            <a:ext cx="442569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TW" sz="2400" b="1" dirty="0"/>
              <a:t>Stance = Against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520794-71B8-C44F-27F6-E95900F38310}"/>
              </a:ext>
            </a:extLst>
          </p:cNvPr>
          <p:cNvSpPr txBox="1"/>
          <p:nvPr/>
        </p:nvSpPr>
        <p:spPr>
          <a:xfrm rot="16200000">
            <a:off x="248966" y="1065829"/>
            <a:ext cx="2121409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TW"/>
            </a:defPPr>
            <a:lvl1pPr algn="ctr">
              <a:defRPr sz="2400" b="1"/>
            </a:lvl1pPr>
          </a:lstStyle>
          <a:p>
            <a:r>
              <a:rPr lang="en-TW" dirty="0"/>
              <a:t>Positive </a:t>
            </a:r>
          </a:p>
          <a:p>
            <a:r>
              <a:rPr lang="en-TW" dirty="0"/>
              <a:t>Sentiment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D7D55A-1D20-E931-0C8B-D57FB0BCC5B7}"/>
              </a:ext>
            </a:extLst>
          </p:cNvPr>
          <p:cNvSpPr txBox="1"/>
          <p:nvPr/>
        </p:nvSpPr>
        <p:spPr>
          <a:xfrm rot="16200000">
            <a:off x="259604" y="3761754"/>
            <a:ext cx="2100134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TW"/>
            </a:defPPr>
            <a:lvl1pPr algn="ctr">
              <a:defRPr sz="2400" b="1"/>
            </a:lvl1pPr>
          </a:lstStyle>
          <a:p>
            <a:r>
              <a:rPr lang="en-TW" dirty="0"/>
              <a:t>Negative </a:t>
            </a:r>
          </a:p>
          <a:p>
            <a:r>
              <a:rPr lang="en-TW" dirty="0"/>
              <a:t>Sentiment</a:t>
            </a:r>
          </a:p>
        </p:txBody>
      </p:sp>
      <p:pic>
        <p:nvPicPr>
          <p:cNvPr id="25" name="Graphic 24" descr="Grinning face outline with solid fill">
            <a:extLst>
              <a:ext uri="{FF2B5EF4-FFF2-40B4-BE49-F238E27FC236}">
                <a16:creationId xmlns:a16="http://schemas.microsoft.com/office/drawing/2014/main" id="{A041B45A-168B-F451-C749-565DC4A8F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980" y="1157327"/>
            <a:ext cx="648000" cy="648000"/>
          </a:xfrm>
          <a:prstGeom prst="rect">
            <a:avLst/>
          </a:prstGeom>
        </p:spPr>
      </p:pic>
      <p:pic>
        <p:nvPicPr>
          <p:cNvPr id="27" name="Graphic 26" descr="Sad face outline with solid fill">
            <a:extLst>
              <a:ext uri="{FF2B5EF4-FFF2-40B4-BE49-F238E27FC236}">
                <a16:creationId xmlns:a16="http://schemas.microsoft.com/office/drawing/2014/main" id="{E34B0989-D2D7-FB31-0DBC-A6CD757715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9980" y="3853252"/>
            <a:ext cx="648000" cy="648000"/>
          </a:xfrm>
          <a:prstGeom prst="rect">
            <a:avLst/>
          </a:prstGeom>
        </p:spPr>
      </p:pic>
      <p:pic>
        <p:nvPicPr>
          <p:cNvPr id="31" name="Picture 30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2C63C4-AD47-138C-A493-FDE27E4EC3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1826" y="6005460"/>
            <a:ext cx="537047" cy="684000"/>
          </a:xfrm>
          <a:prstGeom prst="rect">
            <a:avLst/>
          </a:prstGeom>
        </p:spPr>
      </p:pic>
      <p:pic>
        <p:nvPicPr>
          <p:cNvPr id="33" name="Picture 32" descr="Shape&#10;&#10;Description automatically generated with medium confidence">
            <a:extLst>
              <a:ext uri="{FF2B5EF4-FFF2-40B4-BE49-F238E27FC236}">
                <a16:creationId xmlns:a16="http://schemas.microsoft.com/office/drawing/2014/main" id="{9EE54772-84E4-55AB-07F4-C7B3CF49B4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15552" y="6006572"/>
            <a:ext cx="582469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252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EC2BE0E-09E1-BA21-DA9C-9367561C0E54}"/>
              </a:ext>
            </a:extLst>
          </p:cNvPr>
          <p:cNvGrpSpPr/>
          <p:nvPr/>
        </p:nvGrpSpPr>
        <p:grpSpPr>
          <a:xfrm>
            <a:off x="81061" y="1655063"/>
            <a:ext cx="12034739" cy="3227833"/>
            <a:chOff x="81061" y="1655063"/>
            <a:chExt cx="12034739" cy="322783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0AB4F84-CCF5-315D-B5B8-17B7D82CB891}"/>
                </a:ext>
              </a:extLst>
            </p:cNvPr>
            <p:cNvSpPr/>
            <p:nvPr/>
          </p:nvSpPr>
          <p:spPr>
            <a:xfrm>
              <a:off x="81061" y="1655063"/>
              <a:ext cx="12034739" cy="32278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910E3E2-4912-7AF2-06D1-661059233874}"/>
                </a:ext>
              </a:extLst>
            </p:cNvPr>
            <p:cNvSpPr txBox="1"/>
            <p:nvPr/>
          </p:nvSpPr>
          <p:spPr>
            <a:xfrm>
              <a:off x="1842454" y="1948152"/>
              <a:ext cx="222701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TW" sz="2600" b="1" dirty="0">
                  <a:latin typeface="Calibri" panose="020F0502020204030204"/>
                </a:rPr>
                <a:t>Zero-shot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2932A7D-2B16-D199-2184-3E18939F265C}"/>
                </a:ext>
              </a:extLst>
            </p:cNvPr>
            <p:cNvSpPr txBox="1"/>
            <p:nvPr/>
          </p:nvSpPr>
          <p:spPr>
            <a:xfrm>
              <a:off x="7975030" y="1948152"/>
              <a:ext cx="222701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TW" sz="2600" b="1" dirty="0">
                  <a:latin typeface="Calibri" panose="020F0502020204030204"/>
                </a:rPr>
                <a:t>Zero-shot CoT</a:t>
              </a:r>
            </a:p>
          </p:txBody>
        </p:sp>
        <p:pic>
          <p:nvPicPr>
            <p:cNvPr id="8" name="Picture 7" descr="Graphical user interface, text, application, chat or text message&#10;&#10;Description automatically generated">
              <a:extLst>
                <a:ext uri="{FF2B5EF4-FFF2-40B4-BE49-F238E27FC236}">
                  <a16:creationId xmlns:a16="http://schemas.microsoft.com/office/drawing/2014/main" id="{2B826F89-AD79-FB76-2E1F-9CD68C632D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348"/>
            <a:stretch/>
          </p:blipFill>
          <p:spPr>
            <a:xfrm>
              <a:off x="181293" y="2487168"/>
              <a:ext cx="11829413" cy="20208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111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2DC7FD5A-2C14-8C0A-6CE0-3414FF784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9982" y="543624"/>
            <a:ext cx="9854894" cy="584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34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DF12820-73B4-F70E-26E1-C0EC08F25EE8}"/>
              </a:ext>
            </a:extLst>
          </p:cNvPr>
          <p:cNvGrpSpPr/>
          <p:nvPr/>
        </p:nvGrpSpPr>
        <p:grpSpPr>
          <a:xfrm>
            <a:off x="2039112" y="905256"/>
            <a:ext cx="9153144" cy="4754880"/>
            <a:chOff x="2039112" y="905256"/>
            <a:chExt cx="9153144" cy="47548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309811D-CCCF-CEC7-415D-011720E822FD}"/>
                </a:ext>
              </a:extLst>
            </p:cNvPr>
            <p:cNvSpPr/>
            <p:nvPr/>
          </p:nvSpPr>
          <p:spPr>
            <a:xfrm>
              <a:off x="2039112" y="905256"/>
              <a:ext cx="9153144" cy="4754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pic>
          <p:nvPicPr>
            <p:cNvPr id="4" name="Picture 3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FA9CC133-5A42-6BDE-3A37-DF1E6F0C5D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3059" t="35464" r="3059" b="86"/>
            <a:stretch/>
          </p:blipFill>
          <p:spPr>
            <a:xfrm>
              <a:off x="5992368" y="1854412"/>
              <a:ext cx="4888992" cy="2818109"/>
            </a:xfrm>
            <a:prstGeom prst="rect">
              <a:avLst/>
            </a:prstGeom>
          </p:spPr>
        </p:pic>
        <p:pic>
          <p:nvPicPr>
            <p:cNvPr id="6" name="Picture 5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1998836B-12BE-0927-C636-E04CA142B4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4003" t="-1533" r="35173" b="-1109"/>
            <a:stretch/>
          </p:blipFill>
          <p:spPr>
            <a:xfrm>
              <a:off x="2194560" y="973773"/>
              <a:ext cx="3172968" cy="44714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0430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7059FA-5510-7B4A-21AE-B52FA1C87325}"/>
              </a:ext>
            </a:extLst>
          </p:cNvPr>
          <p:cNvSpPr/>
          <p:nvPr/>
        </p:nvSpPr>
        <p:spPr>
          <a:xfrm>
            <a:off x="6446521" y="292644"/>
            <a:ext cx="4425696" cy="190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dirty="0">
                <a:solidFill>
                  <a:schemeClr val="tx1"/>
                </a:solidFill>
                <a:latin typeface="-apple-system"/>
              </a:rPr>
              <a:t>It's so brilliant that #</a:t>
            </a:r>
            <a:r>
              <a:rPr lang="en-US" sz="2200" dirty="0" err="1">
                <a:solidFill>
                  <a:schemeClr val="tx1"/>
                </a:solidFill>
                <a:latin typeface="-apple-system"/>
              </a:rPr>
              <a:t>lovewins</a:t>
            </a:r>
            <a:r>
              <a:rPr lang="en-US" sz="2200" dirty="0">
                <a:solidFill>
                  <a:schemeClr val="tx1"/>
                </a:solidFill>
                <a:latin typeface="-apple-system"/>
              </a:rPr>
              <a:t> - now extend the equality to women's rights #</a:t>
            </a:r>
            <a:r>
              <a:rPr lang="en-US" sz="2200" dirty="0" err="1">
                <a:solidFill>
                  <a:schemeClr val="tx1"/>
                </a:solidFill>
                <a:latin typeface="-apple-system"/>
              </a:rPr>
              <a:t>abortionrights</a:t>
            </a:r>
            <a:endParaRPr lang="en-TW" sz="2200" dirty="0">
              <a:solidFill>
                <a:schemeClr val="tx1"/>
              </a:solidFill>
              <a:latin typeface="-apple-system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642694-7DA0-D555-7B90-D356B30772BC}"/>
              </a:ext>
            </a:extLst>
          </p:cNvPr>
          <p:cNvSpPr/>
          <p:nvPr/>
        </p:nvSpPr>
        <p:spPr>
          <a:xfrm>
            <a:off x="6446521" y="4456188"/>
            <a:ext cx="4425696" cy="190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dirty="0">
                <a:solidFill>
                  <a:schemeClr val="tx1"/>
                </a:solidFill>
                <a:latin typeface="-apple-system"/>
              </a:rPr>
              <a:t>My body, my life. You fuck it up in a way I'm not prepared for and I will kill you.</a:t>
            </a:r>
            <a:endParaRPr lang="en-TW" sz="2200" dirty="0">
              <a:solidFill>
                <a:schemeClr val="tx1"/>
              </a:solidFill>
              <a:latin typeface="-apple-system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B65226-7962-74C0-7959-FFF8A913AD7E}"/>
              </a:ext>
            </a:extLst>
          </p:cNvPr>
          <p:cNvSpPr/>
          <p:nvPr/>
        </p:nvSpPr>
        <p:spPr>
          <a:xfrm>
            <a:off x="1311047" y="292644"/>
            <a:ext cx="4425696" cy="190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b="0" i="0" dirty="0">
                <a:solidFill>
                  <a:schemeClr val="tx1"/>
                </a:solidFill>
                <a:effectLst/>
                <a:latin typeface="-apple-system"/>
              </a:rPr>
              <a:t>A pregnancy, planned or unplanned, brings spouses, families &amp; everyone closer to each other. #Life is beautiful! #USA</a:t>
            </a:r>
            <a:endParaRPr lang="en-TW" sz="22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1E4FDE-A6BA-1F79-5998-F52340EBE7C3}"/>
              </a:ext>
            </a:extLst>
          </p:cNvPr>
          <p:cNvSpPr/>
          <p:nvPr/>
        </p:nvSpPr>
        <p:spPr>
          <a:xfrm>
            <a:off x="1311047" y="4456188"/>
            <a:ext cx="4425696" cy="190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dirty="0">
                <a:solidFill>
                  <a:schemeClr val="tx1"/>
                </a:solidFill>
                <a:latin typeface="-apple-system"/>
              </a:rPr>
              <a:t>#</a:t>
            </a:r>
            <a:r>
              <a:rPr lang="en-US" sz="2200" dirty="0" err="1">
                <a:solidFill>
                  <a:schemeClr val="tx1"/>
                </a:solidFill>
                <a:latin typeface="-apple-system"/>
              </a:rPr>
              <a:t>DonRients</a:t>
            </a:r>
            <a:r>
              <a:rPr lang="en-US" sz="2200" dirty="0">
                <a:solidFill>
                  <a:schemeClr val="tx1"/>
                </a:solidFill>
                <a:latin typeface="-apple-system"/>
              </a:rPr>
              <a:t>: people aren't just killed by guns.  9 people died and that's sad.  But how many die daily from #abortion?</a:t>
            </a:r>
            <a:endParaRPr lang="en-TW" sz="2200" dirty="0">
              <a:solidFill>
                <a:schemeClr val="tx1"/>
              </a:solidFill>
              <a:latin typeface="-apple-syste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A63AFC-F7CD-5632-0A5C-2634630A78A1}"/>
              </a:ext>
            </a:extLst>
          </p:cNvPr>
          <p:cNvSpPr txBox="1"/>
          <p:nvPr/>
        </p:nvSpPr>
        <p:spPr>
          <a:xfrm>
            <a:off x="7223761" y="6396335"/>
            <a:ext cx="2871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400" b="1" dirty="0"/>
              <a:t>Stance = In-favor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D36621-A6CD-2342-7190-09381EA0A761}"/>
              </a:ext>
            </a:extLst>
          </p:cNvPr>
          <p:cNvSpPr txBox="1"/>
          <p:nvPr/>
        </p:nvSpPr>
        <p:spPr>
          <a:xfrm>
            <a:off x="2088287" y="6396335"/>
            <a:ext cx="2871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400" b="1" dirty="0"/>
              <a:t>Stance = Against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520794-71B8-C44F-27F6-E95900F38310}"/>
              </a:ext>
            </a:extLst>
          </p:cNvPr>
          <p:cNvSpPr txBox="1"/>
          <p:nvPr/>
        </p:nvSpPr>
        <p:spPr>
          <a:xfrm rot="16200000">
            <a:off x="-291615" y="712273"/>
            <a:ext cx="19080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400" b="1" dirty="0"/>
              <a:t>Sentiment </a:t>
            </a:r>
          </a:p>
          <a:p>
            <a:pPr algn="ctr"/>
            <a:r>
              <a:rPr lang="en-TW" sz="2400" b="1" dirty="0"/>
              <a:t>Positive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D7D55A-1D20-E931-0C8B-D57FB0BCC5B7}"/>
              </a:ext>
            </a:extLst>
          </p:cNvPr>
          <p:cNvSpPr txBox="1"/>
          <p:nvPr/>
        </p:nvSpPr>
        <p:spPr>
          <a:xfrm rot="16200000">
            <a:off x="-291614" y="5095273"/>
            <a:ext cx="190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400" b="1" dirty="0"/>
              <a:t>Sentiment</a:t>
            </a:r>
          </a:p>
          <a:p>
            <a:pPr algn="ctr"/>
            <a:r>
              <a:rPr lang="en-TW" sz="2400" b="1" dirty="0"/>
              <a:t> Negative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8A3561-2594-F59D-F35B-D3C3AA4E2BDD}"/>
              </a:ext>
            </a:extLst>
          </p:cNvPr>
          <p:cNvSpPr/>
          <p:nvPr/>
        </p:nvSpPr>
        <p:spPr>
          <a:xfrm>
            <a:off x="6446521" y="2365272"/>
            <a:ext cx="4425696" cy="190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dirty="0">
                <a:solidFill>
                  <a:schemeClr val="tx1"/>
                </a:solidFill>
                <a:latin typeface="-apple-system"/>
              </a:rPr>
              <a:t>Only one can have bodily autonomy</a:t>
            </a:r>
            <a:endParaRPr lang="en-TW" sz="2200" dirty="0">
              <a:solidFill>
                <a:schemeClr val="tx1"/>
              </a:solidFill>
              <a:latin typeface="-apple-system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055A76-B653-9988-33FE-CBB873E4C08D}"/>
              </a:ext>
            </a:extLst>
          </p:cNvPr>
          <p:cNvSpPr/>
          <p:nvPr/>
        </p:nvSpPr>
        <p:spPr>
          <a:xfrm>
            <a:off x="1311047" y="2365272"/>
            <a:ext cx="4425696" cy="190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tx1"/>
                </a:solidFill>
              </a:rPr>
              <a:t>@</a:t>
            </a:r>
            <a:r>
              <a:rPr lang="en-US" sz="2200" dirty="0" err="1">
                <a:solidFill>
                  <a:schemeClr val="tx1"/>
                </a:solidFill>
              </a:rPr>
              <a:t>ScottWalker</a:t>
            </a:r>
            <a:r>
              <a:rPr lang="en-US" sz="2200" dirty="0">
                <a:solidFill>
                  <a:schemeClr val="tx1"/>
                </a:solidFill>
              </a:rPr>
              <a:t>   goes along with the world is the law of God and not of men</a:t>
            </a:r>
            <a:endParaRPr lang="en-TW" sz="22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299466-8925-6AB0-2E6C-EEBC48835FD8}"/>
              </a:ext>
            </a:extLst>
          </p:cNvPr>
          <p:cNvSpPr txBox="1"/>
          <p:nvPr/>
        </p:nvSpPr>
        <p:spPr>
          <a:xfrm rot="16200000">
            <a:off x="-291615" y="2839732"/>
            <a:ext cx="19080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400" b="1" dirty="0"/>
              <a:t>Sentiment </a:t>
            </a:r>
          </a:p>
          <a:p>
            <a:pPr algn="ctr"/>
            <a:r>
              <a:rPr lang="en-TW" sz="2400" b="1" dirty="0"/>
              <a:t>Neutral</a:t>
            </a:r>
          </a:p>
        </p:txBody>
      </p:sp>
    </p:spTree>
    <p:extLst>
      <p:ext uri="{BB962C8B-B14F-4D97-AF65-F5344CB8AC3E}">
        <p14:creationId xmlns:p14="http://schemas.microsoft.com/office/powerpoint/2010/main" val="1291848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8750B1-22E9-A2E0-8D67-55A24DD31E7F}"/>
              </a:ext>
            </a:extLst>
          </p:cNvPr>
          <p:cNvSpPr/>
          <p:nvPr/>
        </p:nvSpPr>
        <p:spPr>
          <a:xfrm>
            <a:off x="125896" y="451413"/>
            <a:ext cx="12066104" cy="59030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FEB9F2-C591-923D-E492-F7023C2DA9CF}"/>
              </a:ext>
            </a:extLst>
          </p:cNvPr>
          <p:cNvSpPr/>
          <p:nvPr/>
        </p:nvSpPr>
        <p:spPr>
          <a:xfrm>
            <a:off x="209818" y="712759"/>
            <a:ext cx="11723434" cy="5913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Two Stance Detection Paradigms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D4E09C-4E08-44D6-97BF-4D1B52CC87BD}"/>
              </a:ext>
            </a:extLst>
          </p:cNvPr>
          <p:cNvSpPr/>
          <p:nvPr/>
        </p:nvSpPr>
        <p:spPr>
          <a:xfrm>
            <a:off x="209818" y="3144790"/>
            <a:ext cx="5659667" cy="5913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Paradigm 1: Fine-tuning BERT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8A3C37-D0F2-58FF-98F7-5A5192782D18}"/>
              </a:ext>
            </a:extLst>
          </p:cNvPr>
          <p:cNvSpPr/>
          <p:nvPr/>
        </p:nvSpPr>
        <p:spPr>
          <a:xfrm>
            <a:off x="6200954" y="3144790"/>
            <a:ext cx="5865150" cy="5913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Paradigm 2: Prompting LLMs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A619878-E0D4-8C6D-1121-C32C9A2A8C27}"/>
              </a:ext>
            </a:extLst>
          </p:cNvPr>
          <p:cNvGrpSpPr/>
          <p:nvPr/>
        </p:nvGrpSpPr>
        <p:grpSpPr>
          <a:xfrm>
            <a:off x="1649895" y="1504699"/>
            <a:ext cx="3419815" cy="1179382"/>
            <a:chOff x="1649896" y="1504699"/>
            <a:chExt cx="2827330" cy="1179382"/>
          </a:xfrm>
        </p:grpSpPr>
        <p:sp>
          <p:nvSpPr>
            <p:cNvPr id="12" name="Rounded Rectangular Callout 11">
              <a:extLst>
                <a:ext uri="{FF2B5EF4-FFF2-40B4-BE49-F238E27FC236}">
                  <a16:creationId xmlns:a16="http://schemas.microsoft.com/office/drawing/2014/main" id="{47653F54-8430-DE13-D03E-4CB8C5DEA655}"/>
                </a:ext>
              </a:extLst>
            </p:cNvPr>
            <p:cNvSpPr/>
            <p:nvPr/>
          </p:nvSpPr>
          <p:spPr>
            <a:xfrm>
              <a:off x="2097778" y="2170790"/>
              <a:ext cx="525575" cy="398274"/>
            </a:xfrm>
            <a:prstGeom prst="wedgeRoundRectCallout">
              <a:avLst>
                <a:gd name="adj1" fmla="val -82311"/>
                <a:gd name="adj2" fmla="val 34852"/>
                <a:gd name="adj3" fmla="val 16667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i="1" dirty="0">
                  <a:solidFill>
                    <a:schemeClr val="tx1"/>
                  </a:solidFill>
                </a:rPr>
                <a:t>xxx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8E248BC-AB13-E284-D2C7-50703B26D6D6}"/>
                </a:ext>
              </a:extLst>
            </p:cNvPr>
            <p:cNvSpPr txBox="1"/>
            <p:nvPr/>
          </p:nvSpPr>
          <p:spPr>
            <a:xfrm>
              <a:off x="2736468" y="2151631"/>
              <a:ext cx="16450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Anti-abortion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ED2104EC-6E52-77C3-300E-500C8BF1293A}"/>
                </a:ext>
              </a:extLst>
            </p:cNvPr>
            <p:cNvSpPr/>
            <p:nvPr/>
          </p:nvSpPr>
          <p:spPr>
            <a:xfrm>
              <a:off x="1649896" y="1504699"/>
              <a:ext cx="2827330" cy="117938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</p:grpSp>
      <p:sp>
        <p:nvSpPr>
          <p:cNvPr id="25" name="Right Arrow 24">
            <a:extLst>
              <a:ext uri="{FF2B5EF4-FFF2-40B4-BE49-F238E27FC236}">
                <a16:creationId xmlns:a16="http://schemas.microsoft.com/office/drawing/2014/main" id="{671EAD76-B671-02E1-4559-E01D5088E81C}"/>
              </a:ext>
            </a:extLst>
          </p:cNvPr>
          <p:cNvSpPr/>
          <p:nvPr/>
        </p:nvSpPr>
        <p:spPr>
          <a:xfrm>
            <a:off x="3099389" y="4134077"/>
            <a:ext cx="873702" cy="52863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2A9871C0-AB6A-5959-FEC3-01E331521EDD}"/>
              </a:ext>
            </a:extLst>
          </p:cNvPr>
          <p:cNvSpPr/>
          <p:nvPr/>
        </p:nvSpPr>
        <p:spPr>
          <a:xfrm>
            <a:off x="10013624" y="4099057"/>
            <a:ext cx="504000" cy="52863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9EE80E6D-4E87-F89A-4C38-0E990F269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023869"/>
              </p:ext>
            </p:extLst>
          </p:nvPr>
        </p:nvGraphicFramePr>
        <p:xfrm>
          <a:off x="4103868" y="3967946"/>
          <a:ext cx="1595324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324">
                  <a:extLst>
                    <a:ext uri="{9D8B030D-6E8A-4147-A177-3AD203B41FA5}">
                      <a16:colId xmlns:a16="http://schemas.microsoft.com/office/drawing/2014/main" val="78911286"/>
                    </a:ext>
                  </a:extLst>
                </a:gridCol>
              </a:tblGrid>
              <a:tr h="773989">
                <a:tc>
                  <a:txBody>
                    <a:bodyPr/>
                    <a:lstStyle/>
                    <a:p>
                      <a:pPr algn="just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Fine-tune</a:t>
                      </a:r>
                    </a:p>
                    <a:p>
                      <a:pPr algn="just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BERT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986008"/>
                  </a:ext>
                </a:extLst>
              </a:tr>
              <a:tr h="1386011"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Fine-tune with </a:t>
                      </a:r>
                      <a:r>
                        <a:rPr 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large amount of labeled tweets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790919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697DC2C9-2B80-126D-D08B-547ACEAAF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007888"/>
              </p:ext>
            </p:extLst>
          </p:nvPr>
        </p:nvGraphicFramePr>
        <p:xfrm>
          <a:off x="6373541" y="3967946"/>
          <a:ext cx="1595324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324">
                  <a:extLst>
                    <a:ext uri="{9D8B030D-6E8A-4147-A177-3AD203B41FA5}">
                      <a16:colId xmlns:a16="http://schemas.microsoft.com/office/drawing/2014/main" val="78911286"/>
                    </a:ext>
                  </a:extLst>
                </a:gridCol>
              </a:tblGrid>
              <a:tr h="771159">
                <a:tc>
                  <a:txBody>
                    <a:bodyPr/>
                    <a:lstStyle/>
                    <a:p>
                      <a:pPr algn="just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Prompt</a:t>
                      </a:r>
                    </a:p>
                    <a:p>
                      <a:pPr algn="just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Engineering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986008"/>
                  </a:ext>
                </a:extLst>
              </a:tr>
              <a:tr h="1388841"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Tx/>
                        <a:buChar char="-"/>
                      </a:pPr>
                      <a:r>
                        <a:rPr lang="en-US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Zero-shot</a:t>
                      </a:r>
                    </a:p>
                    <a:p>
                      <a:pPr marL="285750" indent="-285750" algn="l" defTabSz="914400" rtl="0" eaLnBrk="1" latinLnBrk="0" hangingPunct="1">
                        <a:buFontTx/>
                        <a:buChar char="-"/>
                      </a:pPr>
                      <a:r>
                        <a:rPr lang="en-US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Few-shot</a:t>
                      </a:r>
                    </a:p>
                    <a:p>
                      <a:pPr marL="285750" indent="-285750" algn="l" defTabSz="914400" rtl="0" eaLnBrk="1" latinLnBrk="0" hangingPunct="1">
                        <a:buFontTx/>
                        <a:buChar char="-"/>
                      </a:pPr>
                      <a:r>
                        <a:rPr lang="en-US" sz="14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CoT</a:t>
                      </a:r>
                      <a:endParaRPr lang="en-US" sz="1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buFontTx/>
                        <a:buChar char="-"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Prompt-tuning</a:t>
                      </a:r>
                    </a:p>
                    <a:p>
                      <a:pPr marL="285750" indent="-285750" algn="l" defTabSz="914400" rtl="0" eaLnBrk="1" latinLnBrk="0" hangingPunct="1">
                        <a:buFontTx/>
                        <a:buChar char="-"/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790919"/>
                  </a:ext>
                </a:extLst>
              </a:tr>
            </a:tbl>
          </a:graphicData>
        </a:graphic>
      </p:graphicFrame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4683123A-429E-3D7A-6D79-F9760E695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197200"/>
              </p:ext>
            </p:extLst>
          </p:nvPr>
        </p:nvGraphicFramePr>
        <p:xfrm>
          <a:off x="8608036" y="3967946"/>
          <a:ext cx="134804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040">
                  <a:extLst>
                    <a:ext uri="{9D8B030D-6E8A-4147-A177-3AD203B41FA5}">
                      <a16:colId xmlns:a16="http://schemas.microsoft.com/office/drawing/2014/main" val="78911286"/>
                    </a:ext>
                  </a:extLst>
                </a:gridCol>
              </a:tblGrid>
              <a:tr h="773989">
                <a:tc>
                  <a:txBody>
                    <a:bodyPr/>
                    <a:lstStyle/>
                    <a:p>
                      <a:pPr algn="just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Prompt</a:t>
                      </a:r>
                    </a:p>
                    <a:p>
                      <a:pPr algn="just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LLMs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986008"/>
                  </a:ext>
                </a:extLst>
              </a:tr>
              <a:tr h="1386011"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Tx/>
                        <a:buChar char="-"/>
                      </a:pPr>
                      <a:r>
                        <a:rPr lang="en-US" sz="14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ChatGPT</a:t>
                      </a:r>
                      <a:endParaRPr lang="en-US" sz="1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buFontTx/>
                        <a:buChar char="-"/>
                      </a:pPr>
                      <a:r>
                        <a:rPr lang="en-US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FLAN-T5</a:t>
                      </a:r>
                    </a:p>
                    <a:p>
                      <a:pPr marL="285750" indent="-285750" algn="l" defTabSz="914400" rtl="0" eaLnBrk="1" latinLnBrk="0" hangingPunct="1">
                        <a:buFontTx/>
                        <a:buChar char="-"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Other LLMs</a:t>
                      </a:r>
                    </a:p>
                    <a:p>
                      <a:pPr marL="285750" indent="-285750" algn="l" defTabSz="914400" rtl="0" eaLnBrk="1" latinLnBrk="0" hangingPunct="1">
                        <a:buFontTx/>
                        <a:buChar char="-"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Fine-tune LLMs</a:t>
                      </a:r>
                    </a:p>
                    <a:p>
                      <a:pPr marL="0" algn="ctr" defTabSz="914400" rtl="0" eaLnBrk="1" latinLnBrk="0" hangingPunct="1"/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790919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6A1C7D14-7506-FCAE-64EE-79DCC172B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271704"/>
              </p:ext>
            </p:extLst>
          </p:nvPr>
        </p:nvGraphicFramePr>
        <p:xfrm>
          <a:off x="10544536" y="3967946"/>
          <a:ext cx="1458165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8165">
                  <a:extLst>
                    <a:ext uri="{9D8B030D-6E8A-4147-A177-3AD203B41FA5}">
                      <a16:colId xmlns:a16="http://schemas.microsoft.com/office/drawing/2014/main" val="78911286"/>
                    </a:ext>
                  </a:extLst>
                </a:gridCol>
              </a:tblGrid>
              <a:tr h="773989">
                <a:tc>
                  <a:txBody>
                    <a:bodyPr/>
                    <a:lstStyle/>
                    <a:p>
                      <a:pPr algn="just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Evaluate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986008"/>
                  </a:ext>
                </a:extLst>
              </a:tr>
              <a:tr h="1386011"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Require few 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labeled tweets </a:t>
                      </a:r>
                      <a:r>
                        <a:rPr lang="en-US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select LLMs and prompts</a:t>
                      </a:r>
                    </a:p>
                    <a:p>
                      <a:pPr marL="0" algn="ctr" defTabSz="914400" rtl="0" eaLnBrk="1" latinLnBrk="0" hangingPunct="1"/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790919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64E39542-8347-9207-19E0-809A2A49ACF5}"/>
              </a:ext>
            </a:extLst>
          </p:cNvPr>
          <p:cNvSpPr txBox="1"/>
          <p:nvPr/>
        </p:nvSpPr>
        <p:spPr>
          <a:xfrm>
            <a:off x="382939" y="1503128"/>
            <a:ext cx="111488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Stance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CAB10B3-F9FD-980A-358C-40676E44D5FD}"/>
              </a:ext>
            </a:extLst>
          </p:cNvPr>
          <p:cNvSpPr txBox="1"/>
          <p:nvPr/>
        </p:nvSpPr>
        <p:spPr>
          <a:xfrm>
            <a:off x="6263014" y="1535684"/>
            <a:ext cx="36930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Can be generalize to…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FBD587C-0181-0AE3-BA9A-EB9F406A0C06}"/>
              </a:ext>
            </a:extLst>
          </p:cNvPr>
          <p:cNvSpPr txBox="1"/>
          <p:nvPr/>
        </p:nvSpPr>
        <p:spPr>
          <a:xfrm>
            <a:off x="7122291" y="2080468"/>
            <a:ext cx="4608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Sentiment, Relevance etc.</a:t>
            </a:r>
            <a:endParaRPr lang="en-US" sz="24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EA621DC-AA88-9559-E69E-5E7A2552A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334798"/>
              </p:ext>
            </p:extLst>
          </p:nvPr>
        </p:nvGraphicFramePr>
        <p:xfrm>
          <a:off x="417665" y="3967946"/>
          <a:ext cx="2476008" cy="216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008">
                  <a:extLst>
                    <a:ext uri="{9D8B030D-6E8A-4147-A177-3AD203B41FA5}">
                      <a16:colId xmlns:a16="http://schemas.microsoft.com/office/drawing/2014/main" val="78911286"/>
                    </a:ext>
                  </a:extLst>
                </a:gridCol>
              </a:tblGrid>
              <a:tr h="762313">
                <a:tc>
                  <a:txBody>
                    <a:bodyPr/>
                    <a:lstStyle/>
                    <a:p>
                      <a:pPr algn="just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Load a </a:t>
                      </a:r>
                    </a:p>
                    <a:p>
                      <a:pPr algn="just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pre-trained BERT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986008"/>
                  </a:ext>
                </a:extLst>
              </a:tr>
              <a:tr h="1401287"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Download pre-trained BERT</a:t>
                      </a:r>
                    </a:p>
                    <a:p>
                      <a:pPr marL="742950" lvl="1" indent="-285750" algn="l">
                        <a:buFontTx/>
                        <a:buChar char="-"/>
                      </a:pP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Standard BERT</a:t>
                      </a:r>
                    </a:p>
                    <a:p>
                      <a:pPr marL="742950" lvl="1" indent="-285750" algn="l">
                        <a:buFontTx/>
                        <a:buChar char="-"/>
                      </a:pP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Domain-specific BERT</a:t>
                      </a:r>
                    </a:p>
                    <a:p>
                      <a:pPr marL="285750" lvl="0" indent="-285750" algn="l">
                        <a:buFontTx/>
                        <a:buChar char="-"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Pre-training your own BERT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790919"/>
                  </a:ext>
                </a:extLst>
              </a:tr>
            </a:tbl>
          </a:graphicData>
        </a:graphic>
      </p:graphicFrame>
      <p:sp>
        <p:nvSpPr>
          <p:cNvPr id="3" name="Right Arrow 2">
            <a:extLst>
              <a:ext uri="{FF2B5EF4-FFF2-40B4-BE49-F238E27FC236}">
                <a16:creationId xmlns:a16="http://schemas.microsoft.com/office/drawing/2014/main" id="{95413CD7-095D-2CA6-A9B0-7B357B849D4B}"/>
              </a:ext>
            </a:extLst>
          </p:cNvPr>
          <p:cNvSpPr/>
          <p:nvPr/>
        </p:nvSpPr>
        <p:spPr>
          <a:xfrm>
            <a:off x="8041750" y="4099057"/>
            <a:ext cx="504000" cy="52863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326C7073-FD35-00BE-9555-F5CBBEA3F4DE}"/>
              </a:ext>
            </a:extLst>
          </p:cNvPr>
          <p:cNvSpPr/>
          <p:nvPr/>
        </p:nvSpPr>
        <p:spPr>
          <a:xfrm>
            <a:off x="2191634" y="1634398"/>
            <a:ext cx="635713" cy="398274"/>
          </a:xfrm>
          <a:prstGeom prst="wedgeRoundRectCallout">
            <a:avLst>
              <a:gd name="adj1" fmla="val -82311"/>
              <a:gd name="adj2" fmla="val 34852"/>
              <a:gd name="adj3" fmla="val 16667"/>
            </a:avLst>
          </a:prstGeom>
          <a:solidFill>
            <a:srgbClr val="BAE3FD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i="1" dirty="0">
                <a:solidFill>
                  <a:schemeClr val="tx1"/>
                </a:solidFill>
              </a:rPr>
              <a:t>xxx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44B230-6425-AB63-CCA0-37304F24B7CE}"/>
              </a:ext>
            </a:extLst>
          </p:cNvPr>
          <p:cNvSpPr txBox="1"/>
          <p:nvPr/>
        </p:nvSpPr>
        <p:spPr>
          <a:xfrm>
            <a:off x="2964166" y="1587521"/>
            <a:ext cx="198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Pro-abortion</a:t>
            </a:r>
          </a:p>
        </p:txBody>
      </p:sp>
    </p:spTree>
    <p:extLst>
      <p:ext uri="{BB962C8B-B14F-4D97-AF65-F5344CB8AC3E}">
        <p14:creationId xmlns:p14="http://schemas.microsoft.com/office/powerpoint/2010/main" val="1535459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DFEB9F2-C591-923D-E492-F7023C2DA9CF}"/>
              </a:ext>
            </a:extLst>
          </p:cNvPr>
          <p:cNvSpPr/>
          <p:nvPr/>
        </p:nvSpPr>
        <p:spPr>
          <a:xfrm>
            <a:off x="209818" y="1106300"/>
            <a:ext cx="11723434" cy="5913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Two Stance Detection Paradigms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D4E09C-4E08-44D6-97BF-4D1B52CC87BD}"/>
              </a:ext>
            </a:extLst>
          </p:cNvPr>
          <p:cNvSpPr/>
          <p:nvPr/>
        </p:nvSpPr>
        <p:spPr>
          <a:xfrm>
            <a:off x="209818" y="3538331"/>
            <a:ext cx="5659667" cy="5913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Method 1: Human + BERT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8A3C37-D0F2-58FF-98F7-5A5192782D18}"/>
              </a:ext>
            </a:extLst>
          </p:cNvPr>
          <p:cNvSpPr/>
          <p:nvPr/>
        </p:nvSpPr>
        <p:spPr>
          <a:xfrm>
            <a:off x="6200954" y="3538331"/>
            <a:ext cx="5865150" cy="5913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Method 2: Prompt LLM (GPT-3 etc.)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DB959CB-A246-9D23-679A-784883A223D0}"/>
              </a:ext>
            </a:extLst>
          </p:cNvPr>
          <p:cNvGrpSpPr/>
          <p:nvPr/>
        </p:nvGrpSpPr>
        <p:grpSpPr>
          <a:xfrm>
            <a:off x="1649896" y="1898240"/>
            <a:ext cx="2827330" cy="1179382"/>
            <a:chOff x="1649896" y="2140288"/>
            <a:chExt cx="2827330" cy="1179382"/>
          </a:xfrm>
        </p:grpSpPr>
        <p:sp>
          <p:nvSpPr>
            <p:cNvPr id="12" name="Rounded Rectangular Callout 11">
              <a:extLst>
                <a:ext uri="{FF2B5EF4-FFF2-40B4-BE49-F238E27FC236}">
                  <a16:creationId xmlns:a16="http://schemas.microsoft.com/office/drawing/2014/main" id="{47653F54-8430-DE13-D03E-4CB8C5DEA655}"/>
                </a:ext>
              </a:extLst>
            </p:cNvPr>
            <p:cNvSpPr/>
            <p:nvPr/>
          </p:nvSpPr>
          <p:spPr>
            <a:xfrm>
              <a:off x="1954040" y="2232886"/>
              <a:ext cx="525575" cy="398274"/>
            </a:xfrm>
            <a:prstGeom prst="wedgeRoundRectCallout">
              <a:avLst>
                <a:gd name="adj1" fmla="val -82311"/>
                <a:gd name="adj2" fmla="val 34852"/>
                <a:gd name="adj3" fmla="val 16667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i="1" dirty="0">
                  <a:solidFill>
                    <a:schemeClr val="tx1"/>
                  </a:solidFill>
                </a:rPr>
                <a:t>xxx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8E248BC-AB13-E284-D2C7-50703B26D6D6}"/>
                </a:ext>
              </a:extLst>
            </p:cNvPr>
            <p:cNvSpPr txBox="1"/>
            <p:nvPr/>
          </p:nvSpPr>
          <p:spPr>
            <a:xfrm>
              <a:off x="2748124" y="2213727"/>
              <a:ext cx="172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Anti-vaccine</a:t>
              </a:r>
            </a:p>
          </p:txBody>
        </p:sp>
        <p:sp>
          <p:nvSpPr>
            <p:cNvPr id="14" name="Rounded Rectangular Callout 13">
              <a:extLst>
                <a:ext uri="{FF2B5EF4-FFF2-40B4-BE49-F238E27FC236}">
                  <a16:creationId xmlns:a16="http://schemas.microsoft.com/office/drawing/2014/main" id="{BC95F20C-0798-7B25-CE07-011FDE693B74}"/>
                </a:ext>
              </a:extLst>
            </p:cNvPr>
            <p:cNvSpPr/>
            <p:nvPr/>
          </p:nvSpPr>
          <p:spPr>
            <a:xfrm>
              <a:off x="1954040" y="2778530"/>
              <a:ext cx="525575" cy="398274"/>
            </a:xfrm>
            <a:prstGeom prst="wedgeRoundRectCallout">
              <a:avLst>
                <a:gd name="adj1" fmla="val -82311"/>
                <a:gd name="adj2" fmla="val 34852"/>
                <a:gd name="adj3" fmla="val 16667"/>
              </a:avLst>
            </a:prstGeom>
            <a:solidFill>
              <a:srgbClr val="BAE3FD"/>
            </a:solidFill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i="1" dirty="0">
                  <a:solidFill>
                    <a:schemeClr val="tx1"/>
                  </a:solidFill>
                </a:rPr>
                <a:t>xxx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280E73-AD00-560F-4791-ECF9D0DDAD61}"/>
                </a:ext>
              </a:extLst>
            </p:cNvPr>
            <p:cNvSpPr txBox="1"/>
            <p:nvPr/>
          </p:nvSpPr>
          <p:spPr>
            <a:xfrm>
              <a:off x="2748124" y="2731653"/>
              <a:ext cx="172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Pro-vaccine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ED2104EC-6E52-77C3-300E-500C8BF1293A}"/>
                </a:ext>
              </a:extLst>
            </p:cNvPr>
            <p:cNvSpPr/>
            <p:nvPr/>
          </p:nvSpPr>
          <p:spPr>
            <a:xfrm>
              <a:off x="1649896" y="2140288"/>
              <a:ext cx="2827330" cy="117938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</p:grpSp>
      <p:sp>
        <p:nvSpPr>
          <p:cNvPr id="18" name="Right Arrow 17">
            <a:extLst>
              <a:ext uri="{FF2B5EF4-FFF2-40B4-BE49-F238E27FC236}">
                <a16:creationId xmlns:a16="http://schemas.microsoft.com/office/drawing/2014/main" id="{452CF499-3041-77CA-0F50-6CC549C2A0A2}"/>
              </a:ext>
            </a:extLst>
          </p:cNvPr>
          <p:cNvSpPr/>
          <p:nvPr/>
        </p:nvSpPr>
        <p:spPr>
          <a:xfrm>
            <a:off x="1523939" y="4492598"/>
            <a:ext cx="576000" cy="52863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671EAD76-B671-02E1-4559-E01D5088E81C}"/>
              </a:ext>
            </a:extLst>
          </p:cNvPr>
          <p:cNvSpPr/>
          <p:nvPr/>
        </p:nvSpPr>
        <p:spPr>
          <a:xfrm>
            <a:off x="3728920" y="4492598"/>
            <a:ext cx="576000" cy="52863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57A407FF-FAC2-174F-7E36-FF45415E74C7}"/>
              </a:ext>
            </a:extLst>
          </p:cNvPr>
          <p:cNvSpPr/>
          <p:nvPr/>
        </p:nvSpPr>
        <p:spPr>
          <a:xfrm>
            <a:off x="8030192" y="4492598"/>
            <a:ext cx="624144" cy="52863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2A9871C0-AB6A-5959-FEC3-01E331521EDD}"/>
              </a:ext>
            </a:extLst>
          </p:cNvPr>
          <p:cNvSpPr/>
          <p:nvPr/>
        </p:nvSpPr>
        <p:spPr>
          <a:xfrm>
            <a:off x="9851575" y="4492598"/>
            <a:ext cx="625321" cy="52863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7E020221-C106-DD39-C908-9B7B70DB4BFA}"/>
              </a:ext>
            </a:extLst>
          </p:cNvPr>
          <p:cNvGraphicFramePr>
            <a:graphicFrameLocks noGrp="1"/>
          </p:cNvGraphicFramePr>
          <p:nvPr/>
        </p:nvGraphicFramePr>
        <p:xfrm>
          <a:off x="271487" y="4361487"/>
          <a:ext cx="1170645" cy="2148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645">
                  <a:extLst>
                    <a:ext uri="{9D8B030D-6E8A-4147-A177-3AD203B41FA5}">
                      <a16:colId xmlns:a16="http://schemas.microsoft.com/office/drawing/2014/main" val="78911286"/>
                    </a:ext>
                  </a:extLst>
                </a:gridCol>
              </a:tblGrid>
              <a:tr h="767104">
                <a:tc>
                  <a:txBody>
                    <a:bodyPr/>
                    <a:lstStyle/>
                    <a:p>
                      <a:pPr algn="just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Human Labeling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986008"/>
                  </a:ext>
                </a:extLst>
              </a:tr>
              <a:tr h="1381539"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Tx/>
                        <a:buChar char="-"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Trained </a:t>
                      </a:r>
                      <a:r>
                        <a:rPr lang="en-US" sz="14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Human Raters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Crowd-sourcing</a:t>
                      </a:r>
                    </a:p>
                    <a:p>
                      <a:pPr marL="0" algn="ctr" defTabSz="914400" rtl="0" eaLnBrk="1" latinLnBrk="0" hangingPunct="1"/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790919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0B2EF712-788E-12E9-E86A-B17678220199}"/>
              </a:ext>
            </a:extLst>
          </p:cNvPr>
          <p:cNvGraphicFramePr>
            <a:graphicFrameLocks noGrp="1"/>
          </p:cNvGraphicFramePr>
          <p:nvPr/>
        </p:nvGraphicFramePr>
        <p:xfrm>
          <a:off x="2166590" y="4361487"/>
          <a:ext cx="1468657" cy="2168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657">
                  <a:extLst>
                    <a:ext uri="{9D8B030D-6E8A-4147-A177-3AD203B41FA5}">
                      <a16:colId xmlns:a16="http://schemas.microsoft.com/office/drawing/2014/main" val="78911286"/>
                    </a:ext>
                  </a:extLst>
                </a:gridCol>
              </a:tblGrid>
              <a:tr h="777043">
                <a:tc>
                  <a:txBody>
                    <a:bodyPr/>
                    <a:lstStyle/>
                    <a:p>
                      <a:pPr algn="just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Quality Assurance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986008"/>
                  </a:ext>
                </a:extLst>
              </a:tr>
              <a:tr h="1391479"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400" dirty="0"/>
                        <a:t>Inter-rater reliability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BACE model</a:t>
                      </a:r>
                    </a:p>
                    <a:p>
                      <a:pPr marL="0" algn="ctr" defTabSz="914400" rtl="0" eaLnBrk="1" latinLnBrk="0" hangingPunct="1"/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790919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9EE80E6D-4E87-F89A-4C38-0E990F2694E1}"/>
              </a:ext>
            </a:extLst>
          </p:cNvPr>
          <p:cNvGraphicFramePr>
            <a:graphicFrameLocks noGrp="1"/>
          </p:cNvGraphicFramePr>
          <p:nvPr/>
        </p:nvGraphicFramePr>
        <p:xfrm>
          <a:off x="4395585" y="4361487"/>
          <a:ext cx="1348040" cy="2168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040">
                  <a:extLst>
                    <a:ext uri="{9D8B030D-6E8A-4147-A177-3AD203B41FA5}">
                      <a16:colId xmlns:a16="http://schemas.microsoft.com/office/drawing/2014/main" val="78911286"/>
                    </a:ext>
                  </a:extLst>
                </a:gridCol>
              </a:tblGrid>
              <a:tr h="777043">
                <a:tc>
                  <a:txBody>
                    <a:bodyPr/>
                    <a:lstStyle/>
                    <a:p>
                      <a:pPr algn="just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Fine-tune</a:t>
                      </a:r>
                    </a:p>
                    <a:p>
                      <a:pPr algn="just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BERT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986008"/>
                  </a:ext>
                </a:extLst>
              </a:tr>
              <a:tr h="1391479"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Pre-trained models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Domain-specific models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790919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697DC2C9-2B80-126D-D08B-547ACEAAFCBE}"/>
              </a:ext>
            </a:extLst>
          </p:cNvPr>
          <p:cNvGraphicFramePr>
            <a:graphicFrameLocks noGrp="1"/>
          </p:cNvGraphicFramePr>
          <p:nvPr/>
        </p:nvGraphicFramePr>
        <p:xfrm>
          <a:off x="6373541" y="4361487"/>
          <a:ext cx="1595324" cy="2148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324">
                  <a:extLst>
                    <a:ext uri="{9D8B030D-6E8A-4147-A177-3AD203B41FA5}">
                      <a16:colId xmlns:a16="http://schemas.microsoft.com/office/drawing/2014/main" val="78911286"/>
                    </a:ext>
                  </a:extLst>
                </a:gridCol>
              </a:tblGrid>
              <a:tr h="767104">
                <a:tc>
                  <a:txBody>
                    <a:bodyPr/>
                    <a:lstStyle/>
                    <a:p>
                      <a:pPr algn="just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Prompt</a:t>
                      </a:r>
                    </a:p>
                    <a:p>
                      <a:pPr algn="just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Engineering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986008"/>
                  </a:ext>
                </a:extLst>
              </a:tr>
              <a:tr h="1381539"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Tx/>
                        <a:buChar char="-"/>
                      </a:pPr>
                      <a:r>
                        <a:rPr lang="en-US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Zero-shot</a:t>
                      </a:r>
                    </a:p>
                    <a:p>
                      <a:pPr marL="285750" indent="-285750" algn="l" defTabSz="914400" rtl="0" eaLnBrk="1" latinLnBrk="0" hangingPunct="1">
                        <a:buFontTx/>
                        <a:buChar char="-"/>
                      </a:pPr>
                      <a:r>
                        <a:rPr lang="en-US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Few-shot</a:t>
                      </a:r>
                    </a:p>
                    <a:p>
                      <a:pPr marL="285750" indent="-285750" algn="l" defTabSz="914400" rtl="0" eaLnBrk="1" latinLnBrk="0" hangingPunct="1">
                        <a:buFontTx/>
                        <a:buChar char="-"/>
                      </a:pP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CoT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buFontTx/>
                        <a:buChar char="-"/>
                      </a:pP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AutoPrompt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buFontTx/>
                        <a:buChar char="-"/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790919"/>
                  </a:ext>
                </a:extLst>
              </a:tr>
            </a:tbl>
          </a:graphicData>
        </a:graphic>
      </p:graphicFrame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4683123A-429E-3D7A-6D79-F9760E695F90}"/>
              </a:ext>
            </a:extLst>
          </p:cNvPr>
          <p:cNvGraphicFramePr>
            <a:graphicFrameLocks noGrp="1"/>
          </p:cNvGraphicFramePr>
          <p:nvPr/>
        </p:nvGraphicFramePr>
        <p:xfrm>
          <a:off x="8667934" y="4361487"/>
          <a:ext cx="1133430" cy="2168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430">
                  <a:extLst>
                    <a:ext uri="{9D8B030D-6E8A-4147-A177-3AD203B41FA5}">
                      <a16:colId xmlns:a16="http://schemas.microsoft.com/office/drawing/2014/main" val="78911286"/>
                    </a:ext>
                  </a:extLst>
                </a:gridCol>
              </a:tblGrid>
              <a:tr h="777043">
                <a:tc>
                  <a:txBody>
                    <a:bodyPr/>
                    <a:lstStyle/>
                    <a:p>
                      <a:pPr algn="just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Prompt</a:t>
                      </a:r>
                    </a:p>
                    <a:p>
                      <a:pPr algn="just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GPT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986008"/>
                  </a:ext>
                </a:extLst>
              </a:tr>
              <a:tr h="1391479"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Tx/>
                        <a:buChar char="-"/>
                      </a:pPr>
                      <a:r>
                        <a:rPr lang="en-US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GPT-3</a:t>
                      </a:r>
                    </a:p>
                    <a:p>
                      <a:pPr marL="285750" indent="-285750" algn="l" defTabSz="914400" rtl="0" eaLnBrk="1" latinLnBrk="0" hangingPunct="1">
                        <a:buFontTx/>
                        <a:buChar char="-"/>
                      </a:pPr>
                      <a:r>
                        <a:rPr lang="en-US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Flan-t5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Fine-tuning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790919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6A1C7D14-7506-FCAE-64EE-79DCC172BB8C}"/>
              </a:ext>
            </a:extLst>
          </p:cNvPr>
          <p:cNvGraphicFramePr>
            <a:graphicFrameLocks noGrp="1"/>
          </p:cNvGraphicFramePr>
          <p:nvPr/>
        </p:nvGraphicFramePr>
        <p:xfrm>
          <a:off x="10502997" y="4363009"/>
          <a:ext cx="1430255" cy="2168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255">
                  <a:extLst>
                    <a:ext uri="{9D8B030D-6E8A-4147-A177-3AD203B41FA5}">
                      <a16:colId xmlns:a16="http://schemas.microsoft.com/office/drawing/2014/main" val="78911286"/>
                    </a:ext>
                  </a:extLst>
                </a:gridCol>
              </a:tblGrid>
              <a:tr h="777043">
                <a:tc>
                  <a:txBody>
                    <a:bodyPr/>
                    <a:lstStyle/>
                    <a:p>
                      <a:pPr algn="just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Quality Assurance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986008"/>
                  </a:ext>
                </a:extLst>
              </a:tr>
              <a:tr h="1391479"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400" dirty="0"/>
                        <a:t>Few 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human labels</a:t>
                      </a:r>
                      <a:endParaRPr 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790919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64E39542-8347-9207-19E0-809A2A49ACF5}"/>
              </a:ext>
            </a:extLst>
          </p:cNvPr>
          <p:cNvSpPr txBox="1"/>
          <p:nvPr/>
        </p:nvSpPr>
        <p:spPr>
          <a:xfrm>
            <a:off x="382939" y="1896669"/>
            <a:ext cx="111488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Stance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CAB10B3-F9FD-980A-358C-40676E44D5FD}"/>
              </a:ext>
            </a:extLst>
          </p:cNvPr>
          <p:cNvSpPr txBox="1"/>
          <p:nvPr/>
        </p:nvSpPr>
        <p:spPr>
          <a:xfrm>
            <a:off x="5312042" y="1893387"/>
            <a:ext cx="111488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Also…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FBD587C-0181-0AE3-BA9A-EB9F406A0C06}"/>
              </a:ext>
            </a:extLst>
          </p:cNvPr>
          <p:cNvSpPr txBox="1"/>
          <p:nvPr/>
        </p:nvSpPr>
        <p:spPr>
          <a:xfrm>
            <a:off x="6071535" y="2474009"/>
            <a:ext cx="5659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Sentiment, Political Leaning, Relevance etc.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7420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9642694-7DA0-D555-7B90-D356B30772BC}"/>
              </a:ext>
            </a:extLst>
          </p:cNvPr>
          <p:cNvSpPr/>
          <p:nvPr/>
        </p:nvSpPr>
        <p:spPr>
          <a:xfrm>
            <a:off x="2907792" y="3474657"/>
            <a:ext cx="6099048" cy="12466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-apple-system"/>
              </a:rPr>
              <a:t>1.2% of abortions happen at 21 weeks+  (these are only exceptions) #</a:t>
            </a:r>
            <a:r>
              <a:rPr lang="en-US" sz="2400" dirty="0" err="1">
                <a:solidFill>
                  <a:schemeClr val="tx1"/>
                </a:solidFill>
                <a:latin typeface="-apple-system"/>
              </a:rPr>
              <a:t>letstalkabortion</a:t>
            </a:r>
            <a:endParaRPr lang="en-TW" sz="2400" dirty="0">
              <a:solidFill>
                <a:schemeClr val="tx1"/>
              </a:solidFill>
              <a:latin typeface="-apple-syste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D36621-A6CD-2342-7190-09381EA0A761}"/>
              </a:ext>
            </a:extLst>
          </p:cNvPr>
          <p:cNvSpPr txBox="1"/>
          <p:nvPr/>
        </p:nvSpPr>
        <p:spPr>
          <a:xfrm>
            <a:off x="3925824" y="5713796"/>
            <a:ext cx="387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400" dirty="0"/>
              <a:t>Stance = Neutral-or-unclear</a:t>
            </a:r>
          </a:p>
        </p:txBody>
      </p:sp>
    </p:spTree>
    <p:extLst>
      <p:ext uri="{BB962C8B-B14F-4D97-AF65-F5344CB8AC3E}">
        <p14:creationId xmlns:p14="http://schemas.microsoft.com/office/powerpoint/2010/main" val="3558920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9642694-7DA0-D555-7B90-D356B30772BC}"/>
              </a:ext>
            </a:extLst>
          </p:cNvPr>
          <p:cNvSpPr/>
          <p:nvPr/>
        </p:nvSpPr>
        <p:spPr>
          <a:xfrm>
            <a:off x="2618425" y="3089926"/>
            <a:ext cx="7868238" cy="75117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“The </a:t>
            </a:r>
            <a:r>
              <a:rPr lang="en-US" sz="2400" u="sng" dirty="0">
                <a:solidFill>
                  <a:schemeClr val="accent6"/>
                </a:solidFill>
              </a:rPr>
              <a:t>animal</a:t>
            </a:r>
            <a:r>
              <a:rPr lang="en-US" sz="2400" dirty="0">
                <a:solidFill>
                  <a:schemeClr val="tx1"/>
                </a:solidFill>
              </a:rPr>
              <a:t> didn't cross the </a:t>
            </a:r>
            <a:r>
              <a:rPr lang="en-US" sz="2400" u="sng" dirty="0">
                <a:solidFill>
                  <a:srgbClr val="0070C0"/>
                </a:solidFill>
              </a:rPr>
              <a:t>street</a:t>
            </a:r>
            <a:r>
              <a:rPr lang="en-US" sz="2400" dirty="0">
                <a:solidFill>
                  <a:schemeClr val="tx1"/>
                </a:solidFill>
              </a:rPr>
              <a:t> because </a:t>
            </a:r>
            <a:r>
              <a:rPr lang="en-US" sz="2800" b="1" u="sng" dirty="0">
                <a:solidFill>
                  <a:srgbClr val="FF0000"/>
                </a:solidFill>
              </a:rPr>
              <a:t>it</a:t>
            </a:r>
            <a:r>
              <a:rPr lang="en-US" sz="2400" dirty="0">
                <a:solidFill>
                  <a:schemeClr val="tx1"/>
                </a:solidFill>
              </a:rPr>
              <a:t> was too tired.”</a:t>
            </a:r>
          </a:p>
        </p:txBody>
      </p:sp>
    </p:spTree>
    <p:extLst>
      <p:ext uri="{BB962C8B-B14F-4D97-AF65-F5344CB8AC3E}">
        <p14:creationId xmlns:p14="http://schemas.microsoft.com/office/powerpoint/2010/main" val="1395209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0D1800C-3F72-27FF-17E9-03AA618B46F4}"/>
              </a:ext>
            </a:extLst>
          </p:cNvPr>
          <p:cNvGrpSpPr/>
          <p:nvPr/>
        </p:nvGrpSpPr>
        <p:grpSpPr>
          <a:xfrm>
            <a:off x="3363285" y="1148576"/>
            <a:ext cx="5635575" cy="4728750"/>
            <a:chOff x="3363285" y="1148576"/>
            <a:chExt cx="5635575" cy="4728750"/>
          </a:xfrm>
        </p:grpSpPr>
        <p:pic>
          <p:nvPicPr>
            <p:cNvPr id="2" name="Picture 3">
              <a:extLst>
                <a:ext uri="{FF2B5EF4-FFF2-40B4-BE49-F238E27FC236}">
                  <a16:creationId xmlns:a16="http://schemas.microsoft.com/office/drawing/2014/main" id="{2A02BE09-7030-4411-828C-82468C3001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435"/>
            <a:stretch/>
          </p:blipFill>
          <p:spPr>
            <a:xfrm>
              <a:off x="3363285" y="1148576"/>
              <a:ext cx="5635575" cy="4653637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B4B1A03-F765-4C4C-B96C-71A154A74FAD}"/>
                </a:ext>
              </a:extLst>
            </p:cNvPr>
            <p:cNvSpPr/>
            <p:nvPr/>
          </p:nvSpPr>
          <p:spPr>
            <a:xfrm>
              <a:off x="4398059" y="1439015"/>
              <a:ext cx="731520" cy="4363197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2D96A7-1F02-4E5A-829D-FD512B4BCB1D}"/>
                </a:ext>
              </a:extLst>
            </p:cNvPr>
            <p:cNvSpPr txBox="1"/>
            <p:nvPr/>
          </p:nvSpPr>
          <p:spPr>
            <a:xfrm>
              <a:off x="5129579" y="5415661"/>
              <a:ext cx="1388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>
                  <a:solidFill>
                    <a:srgbClr val="00B050"/>
                  </a:solidFill>
                </a:rPr>
                <a:t>Head 1</a:t>
              </a:r>
              <a:endParaRPr lang="en-US" sz="2400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216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60AC0A5-3842-27D4-C988-14CAF898553A}"/>
              </a:ext>
            </a:extLst>
          </p:cNvPr>
          <p:cNvGrpSpPr/>
          <p:nvPr/>
        </p:nvGrpSpPr>
        <p:grpSpPr>
          <a:xfrm>
            <a:off x="2386361" y="970156"/>
            <a:ext cx="6880302" cy="5241073"/>
            <a:chOff x="2386361" y="970156"/>
            <a:chExt cx="6880302" cy="524107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9BE1ADF-6BCF-E0D4-5CE2-79176BE48AD9}"/>
                </a:ext>
              </a:extLst>
            </p:cNvPr>
            <p:cNvSpPr/>
            <p:nvPr/>
          </p:nvSpPr>
          <p:spPr>
            <a:xfrm>
              <a:off x="2386361" y="970156"/>
              <a:ext cx="6880302" cy="52410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pic>
          <p:nvPicPr>
            <p:cNvPr id="2" name="Picture 3">
              <a:extLst>
                <a:ext uri="{FF2B5EF4-FFF2-40B4-BE49-F238E27FC236}">
                  <a16:creationId xmlns:a16="http://schemas.microsoft.com/office/drawing/2014/main" id="{2A02BE09-7030-4411-828C-82468C3001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704"/>
            <a:stretch/>
          </p:blipFill>
          <p:spPr>
            <a:xfrm>
              <a:off x="3278212" y="1338146"/>
              <a:ext cx="5635575" cy="4639947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BB10209-EE12-41F1-857A-D9FE956F3711}"/>
                </a:ext>
              </a:extLst>
            </p:cNvPr>
            <p:cNvSpPr/>
            <p:nvPr/>
          </p:nvSpPr>
          <p:spPr>
            <a:xfrm>
              <a:off x="3553584" y="1614895"/>
              <a:ext cx="731520" cy="436319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4C5CCFF-1CA7-4872-9CB8-91F3DDD46DAA}"/>
                </a:ext>
              </a:extLst>
            </p:cNvPr>
            <p:cNvSpPr txBox="1"/>
            <p:nvPr/>
          </p:nvSpPr>
          <p:spPr>
            <a:xfrm>
              <a:off x="2481582" y="5567723"/>
              <a:ext cx="12662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>
                  <a:solidFill>
                    <a:srgbClr val="FF0000"/>
                  </a:solidFill>
                </a:rPr>
                <a:t>Head 1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B4B1A03-F765-4C4C-B96C-71A154A74FAD}"/>
                </a:ext>
              </a:extLst>
            </p:cNvPr>
            <p:cNvSpPr/>
            <p:nvPr/>
          </p:nvSpPr>
          <p:spPr>
            <a:xfrm>
              <a:off x="4312986" y="1614895"/>
              <a:ext cx="731520" cy="4363197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2D96A7-1F02-4E5A-829D-FD512B4BCB1D}"/>
                </a:ext>
              </a:extLst>
            </p:cNvPr>
            <p:cNvSpPr txBox="1"/>
            <p:nvPr/>
          </p:nvSpPr>
          <p:spPr>
            <a:xfrm>
              <a:off x="5094106" y="5567723"/>
              <a:ext cx="12662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>
                  <a:solidFill>
                    <a:srgbClr val="00B050"/>
                  </a:solidFill>
                </a:rPr>
                <a:t>Head 2</a:t>
              </a:r>
              <a:endParaRPr lang="en-US" sz="2400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3454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6272</TotalTime>
  <Words>1319</Words>
  <Application>Microsoft Macintosh PowerPoint</Application>
  <PresentationFormat>Widescreen</PresentationFormat>
  <Paragraphs>148</Paragraphs>
  <Slides>22</Slides>
  <Notes>10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Chuang</dc:creator>
  <cp:lastModifiedBy>Sean Chuang</cp:lastModifiedBy>
  <cp:revision>114</cp:revision>
  <cp:lastPrinted>2023-04-20T15:52:43Z</cp:lastPrinted>
  <dcterms:created xsi:type="dcterms:W3CDTF">2023-04-20T14:39:38Z</dcterms:created>
  <dcterms:modified xsi:type="dcterms:W3CDTF">2023-04-24T23:13:02Z</dcterms:modified>
</cp:coreProperties>
</file>