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968" r:id="rId1"/>
  </p:sldMasterIdLst>
  <p:notesMasterIdLst>
    <p:notesMasterId r:id="rId11"/>
  </p:notesMasterIdLst>
  <p:handoutMasterIdLst>
    <p:handoutMasterId r:id="rId12"/>
  </p:handoutMasterIdLst>
  <p:sldIdLst>
    <p:sldId id="4003" r:id="rId2"/>
    <p:sldId id="4010" r:id="rId3"/>
    <p:sldId id="4007" r:id="rId4"/>
    <p:sldId id="4002" r:id="rId5"/>
    <p:sldId id="4009" r:id="rId6"/>
    <p:sldId id="4012" r:id="rId7"/>
    <p:sldId id="4011" r:id="rId8"/>
    <p:sldId id="260" r:id="rId9"/>
    <p:sldId id="4013" r:id="rId10"/>
  </p:sldIdLst>
  <p:sldSz cx="9906000" cy="6858000" type="A4"/>
  <p:notesSz cx="6807200" cy="9939338"/>
  <p:defaultTextStyle>
    <a:defPPr>
      <a:defRPr lang="en-US"/>
    </a:defPPr>
    <a:lvl1pPr algn="l" rtl="0" fontAlgn="base">
      <a:lnSpc>
        <a:spcPct val="120000"/>
      </a:lnSpc>
      <a:spcBef>
        <a:spcPct val="0"/>
      </a:spcBef>
      <a:spcAft>
        <a:spcPct val="0"/>
      </a:spcAft>
      <a:buChar char="•"/>
      <a:defRPr kumimoji="1" sz="11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1pPr>
    <a:lvl2pPr marL="457200" algn="l" rtl="0" fontAlgn="base">
      <a:lnSpc>
        <a:spcPct val="120000"/>
      </a:lnSpc>
      <a:spcBef>
        <a:spcPct val="0"/>
      </a:spcBef>
      <a:spcAft>
        <a:spcPct val="0"/>
      </a:spcAft>
      <a:buChar char="•"/>
      <a:defRPr kumimoji="1" sz="11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2pPr>
    <a:lvl3pPr marL="914400" algn="l" rtl="0" fontAlgn="base">
      <a:lnSpc>
        <a:spcPct val="120000"/>
      </a:lnSpc>
      <a:spcBef>
        <a:spcPct val="0"/>
      </a:spcBef>
      <a:spcAft>
        <a:spcPct val="0"/>
      </a:spcAft>
      <a:buChar char="•"/>
      <a:defRPr kumimoji="1" sz="11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3pPr>
    <a:lvl4pPr marL="1371600" algn="l" rtl="0" fontAlgn="base">
      <a:lnSpc>
        <a:spcPct val="120000"/>
      </a:lnSpc>
      <a:spcBef>
        <a:spcPct val="0"/>
      </a:spcBef>
      <a:spcAft>
        <a:spcPct val="0"/>
      </a:spcAft>
      <a:buChar char="•"/>
      <a:defRPr kumimoji="1" sz="11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4pPr>
    <a:lvl5pPr marL="1828800" algn="l" rtl="0" fontAlgn="base">
      <a:lnSpc>
        <a:spcPct val="120000"/>
      </a:lnSpc>
      <a:spcBef>
        <a:spcPct val="0"/>
      </a:spcBef>
      <a:spcAft>
        <a:spcPct val="0"/>
      </a:spcAft>
      <a:buChar char="•"/>
      <a:defRPr kumimoji="1" sz="11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1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1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1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1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87" userDrawn="1">
          <p15:clr>
            <a:srgbClr val="A4A3A4"/>
          </p15:clr>
        </p15:guide>
        <p15:guide id="2" orient="horz" userDrawn="1">
          <p15:clr>
            <a:srgbClr val="A4A3A4"/>
          </p15:clr>
        </p15:guide>
        <p15:guide id="3" orient="horz" pos="129" userDrawn="1">
          <p15:clr>
            <a:srgbClr val="A4A3A4"/>
          </p15:clr>
        </p15:guide>
        <p15:guide id="4" orient="horz" pos="4126" userDrawn="1">
          <p15:clr>
            <a:srgbClr val="A4A3A4"/>
          </p15:clr>
        </p15:guide>
        <p15:guide id="5" orient="horz" pos="1153" userDrawn="1">
          <p15:clr>
            <a:srgbClr val="A4A3A4"/>
          </p15:clr>
        </p15:guide>
        <p15:guide id="6" pos="6008" userDrawn="1">
          <p15:clr>
            <a:srgbClr val="A4A3A4"/>
          </p15:clr>
        </p15:guide>
        <p15:guide id="7" pos="232" userDrawn="1">
          <p15:clr>
            <a:srgbClr val="A4A3A4"/>
          </p15:clr>
        </p15:guide>
        <p15:guide id="8" pos="3129" userDrawn="1">
          <p15:clr>
            <a:srgbClr val="A4A3A4"/>
          </p15:clr>
        </p15:guide>
        <p15:guide id="9" pos="1862" userDrawn="1">
          <p15:clr>
            <a:srgbClr val="A4A3A4"/>
          </p15:clr>
        </p15:guide>
        <p15:guide id="10" pos="3905" userDrawn="1">
          <p15:clr>
            <a:srgbClr val="A4A3A4"/>
          </p15:clr>
        </p15:guide>
        <p15:guide id="11" pos="4669" userDrawn="1">
          <p15:clr>
            <a:srgbClr val="A4A3A4"/>
          </p15:clr>
        </p15:guide>
        <p15:guide id="12" orient="horz" pos="8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0" userDrawn="1">
          <p15:clr>
            <a:srgbClr val="A4A3A4"/>
          </p15:clr>
        </p15:guide>
        <p15:guide id="2" pos="2164" userDrawn="1">
          <p15:clr>
            <a:srgbClr val="A4A3A4"/>
          </p15:clr>
        </p15:guide>
        <p15:guide id="3" orient="horz" pos="3131" userDrawn="1">
          <p15:clr>
            <a:srgbClr val="A4A3A4"/>
          </p15:clr>
        </p15:guide>
        <p15:guide id="4" pos="214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99CCFF"/>
    <a:srgbClr val="66CCFF"/>
    <a:srgbClr val="3381B3"/>
    <a:srgbClr val="0D0807"/>
    <a:srgbClr val="1846A3"/>
    <a:srgbClr val="0C4C8A"/>
    <a:srgbClr val="CCECFF"/>
    <a:srgbClr val="F8E8E7"/>
    <a:srgbClr val="E7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01" autoAdjust="0"/>
    <p:restoredTop sz="96318" autoAdjust="0"/>
  </p:normalViewPr>
  <p:slideViewPr>
    <p:cSldViewPr snapToGrid="0" snapToObjects="1">
      <p:cViewPr varScale="1">
        <p:scale>
          <a:sx n="85" d="100"/>
          <a:sy n="85" d="100"/>
        </p:scale>
        <p:origin x="102" y="156"/>
      </p:cViewPr>
      <p:guideLst>
        <p:guide orient="horz" pos="2987"/>
        <p:guide orient="horz"/>
        <p:guide orient="horz" pos="129"/>
        <p:guide orient="horz" pos="4126"/>
        <p:guide orient="horz" pos="1153"/>
        <p:guide pos="6008"/>
        <p:guide pos="232"/>
        <p:guide pos="3129"/>
        <p:guide pos="1862"/>
        <p:guide pos="3905"/>
        <p:guide pos="4669"/>
        <p:guide orient="horz" pos="8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notesViewPr>
    <p:cSldViewPr snapToGrid="0" snapToObjects="1">
      <p:cViewPr>
        <p:scale>
          <a:sx n="300" d="100"/>
          <a:sy n="300" d="100"/>
        </p:scale>
        <p:origin x="-732" y="-6780"/>
      </p:cViewPr>
      <p:guideLst>
        <p:guide orient="horz" pos="3150"/>
        <p:guide pos="2164"/>
        <p:guide orient="horz" pos="3131"/>
        <p:guide pos="214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6" tIns="45767" rIns="91536" bIns="45767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buFontTx/>
              <a:buNone/>
              <a:defRPr kumimoji="0" sz="1200">
                <a:latin typeface="Times" charset="0"/>
                <a:ea typeface="Gulim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671" y="2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6" tIns="45767" rIns="91536" bIns="45767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buFontTx/>
              <a:buNone/>
              <a:defRPr kumimoji="0" sz="1200">
                <a:latin typeface="Times" charset="0"/>
                <a:ea typeface="Gulim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1897"/>
            <a:ext cx="2950529" cy="49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6" tIns="45767" rIns="91536" bIns="45767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buFontTx/>
              <a:buNone/>
              <a:defRPr kumimoji="0" sz="1200">
                <a:latin typeface="Times" charset="0"/>
                <a:ea typeface="Gulim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671" y="9441897"/>
            <a:ext cx="2950529" cy="49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6" tIns="45767" rIns="91536" bIns="45767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buFontTx/>
              <a:buNone/>
              <a:defRPr kumimoji="0" sz="1200">
                <a:latin typeface="Times" charset="0"/>
                <a:ea typeface="Gulim" pitchFamily="50" charset="-127"/>
              </a:defRPr>
            </a:lvl1pPr>
          </a:lstStyle>
          <a:p>
            <a:pPr>
              <a:defRPr/>
            </a:pPr>
            <a:fld id="{81EA1D7B-A95A-4C16-8C04-02A0535A826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3435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6" tIns="45767" rIns="91536" bIns="45767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buFontTx/>
              <a:buNone/>
              <a:defRPr kumimoji="0" sz="1200">
                <a:latin typeface="Times" charset="0"/>
                <a:ea typeface="Gulim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671" y="2"/>
            <a:ext cx="2950529" cy="4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6" tIns="45767" rIns="91536" bIns="45767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buFontTx/>
              <a:buNone/>
              <a:defRPr kumimoji="0" sz="1200">
                <a:latin typeface="Times" charset="0"/>
                <a:ea typeface="Gulim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733" y="4721745"/>
            <a:ext cx="4991735" cy="44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6" tIns="45767" rIns="91536" bIns="457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1897"/>
            <a:ext cx="2950529" cy="49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6" tIns="45767" rIns="91536" bIns="45767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buFontTx/>
              <a:buNone/>
              <a:defRPr kumimoji="0" sz="1200">
                <a:latin typeface="Times" charset="0"/>
                <a:ea typeface="Gulim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671" y="9441897"/>
            <a:ext cx="2950529" cy="49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6" tIns="45767" rIns="91536" bIns="45767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buFontTx/>
              <a:buNone/>
              <a:defRPr kumimoji="0" sz="1200">
                <a:latin typeface="Times" charset="0"/>
                <a:ea typeface="Gulim" pitchFamily="50" charset="-127"/>
              </a:defRPr>
            </a:lvl1pPr>
          </a:lstStyle>
          <a:p>
            <a:pPr>
              <a:defRPr/>
            </a:pPr>
            <a:fld id="{BE9CF8CF-747B-4804-853C-A0B426652B8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805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1pPr>
    <a:lvl2pPr marL="1143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38138" indent="-109538" algn="l" rtl="0" eaLnBrk="0" fontAlgn="base" hangingPunct="0">
      <a:spcBef>
        <a:spcPct val="30000"/>
      </a:spcBef>
      <a:spcAft>
        <a:spcPct val="0"/>
      </a:spcAft>
      <a:buSzPct val="100000"/>
      <a:buFont typeface="Times" charset="0"/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79438" indent="-120650" algn="l" rtl="0" eaLnBrk="0" fontAlgn="base" hangingPunct="0">
      <a:spcBef>
        <a:spcPct val="30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693738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9a1436cd7_0_0:notes"/>
          <p:cNvSpPr txBox="1">
            <a:spLocks noGrp="1"/>
          </p:cNvSpPr>
          <p:nvPr>
            <p:ph type="body" idx="1"/>
          </p:nvPr>
        </p:nvSpPr>
        <p:spPr>
          <a:xfrm>
            <a:off x="907733" y="4721745"/>
            <a:ext cx="4991700" cy="4472100"/>
          </a:xfrm>
          <a:prstGeom prst="rect">
            <a:avLst/>
          </a:prstGeom>
        </p:spPr>
        <p:txBody>
          <a:bodyPr spcFirstLastPara="1" wrap="square" lIns="91525" tIns="45750" rIns="91525" bIns="457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e9a1436c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423" y="4545366"/>
            <a:ext cx="8420100" cy="1201769"/>
          </a:xfrm>
        </p:spPr>
        <p:txBody>
          <a:bodyPr anchor="t">
            <a:normAutofit/>
          </a:bodyPr>
          <a:lstStyle>
            <a:lvl1pPr algn="r">
              <a:defRPr sz="4800">
                <a:solidFill>
                  <a:srgbClr val="434F8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8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8575" y="6605927"/>
            <a:ext cx="2228850" cy="181992"/>
          </a:xfrm>
        </p:spPr>
        <p:txBody>
          <a:bodyPr/>
          <a:lstStyle>
            <a:lvl1pPr algn="ctr">
              <a:defRPr sz="800"/>
            </a:lvl1pPr>
          </a:lstStyle>
          <a:p>
            <a:fld id="{1A0427D5-C81F-4DD5-AE1A-FA715644F33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" r="697" b="2732"/>
          <a:stretch/>
        </p:blipFill>
        <p:spPr>
          <a:xfrm>
            <a:off x="8455240" y="6564509"/>
            <a:ext cx="1372341" cy="264828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 rot="5400000">
            <a:off x="4532085" y="-4532082"/>
            <a:ext cx="841830" cy="9906000"/>
          </a:xfrm>
          <a:prstGeom prst="rect">
            <a:avLst/>
          </a:prstGeom>
          <a:solidFill>
            <a:srgbClr val="434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86284" y="409660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</a:t>
            </a:r>
            <a:endParaRPr lang="ko-KR" altLang="en-US" sz="2400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806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 rot="5400000">
            <a:off x="-4352" y="4351"/>
            <a:ext cx="896472" cy="887768"/>
          </a:xfrm>
          <a:prstGeom prst="rect">
            <a:avLst/>
          </a:prstGeom>
          <a:solidFill>
            <a:srgbClr val="434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 rot="5400000">
            <a:off x="4948648" y="-4060881"/>
            <a:ext cx="896472" cy="9018232"/>
          </a:xfrm>
          <a:prstGeom prst="rect">
            <a:avLst/>
          </a:prstGeom>
          <a:solidFill>
            <a:srgbClr val="434E81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8575" y="6605927"/>
            <a:ext cx="2228850" cy="181992"/>
          </a:xfrm>
        </p:spPr>
        <p:txBody>
          <a:bodyPr/>
          <a:lstStyle>
            <a:lvl1pPr algn="ctr">
              <a:defRPr sz="800"/>
            </a:lvl1pPr>
          </a:lstStyle>
          <a:p>
            <a:fld id="{1A0427D5-C81F-4DD5-AE1A-FA715644F33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" r="697" b="2732"/>
          <a:stretch/>
        </p:blipFill>
        <p:spPr>
          <a:xfrm>
            <a:off x="8455240" y="6564509"/>
            <a:ext cx="1372341" cy="264828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31492" y="151640"/>
            <a:ext cx="627523" cy="595420"/>
          </a:xfrm>
        </p:spPr>
        <p:txBody>
          <a:bodyPr lIns="36000" rIns="3600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3600" b="1" spc="-15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marL="388757" indent="0">
              <a:buNone/>
              <a:defRPr sz="1701" b="1"/>
            </a:lvl2pPr>
            <a:lvl3pPr marL="777514" indent="0">
              <a:buNone/>
              <a:defRPr sz="1531" b="1"/>
            </a:lvl3pPr>
            <a:lvl4pPr marL="1166271" indent="0">
              <a:buNone/>
              <a:defRPr sz="1360" b="1"/>
            </a:lvl4pPr>
            <a:lvl5pPr marL="1555029" indent="0">
              <a:buNone/>
              <a:defRPr sz="1360" b="1"/>
            </a:lvl5pPr>
            <a:lvl6pPr marL="1943786" indent="0">
              <a:buNone/>
              <a:defRPr sz="1360" b="1"/>
            </a:lvl6pPr>
            <a:lvl7pPr marL="2332543" indent="0">
              <a:buNone/>
              <a:defRPr sz="1360" b="1"/>
            </a:lvl7pPr>
            <a:lvl8pPr marL="2721300" indent="0">
              <a:buNone/>
              <a:defRPr sz="1360" b="1"/>
            </a:lvl8pPr>
            <a:lvl9pPr marL="3110057" indent="0">
              <a:buNone/>
              <a:defRPr sz="1360" b="1"/>
            </a:lvl9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16521" y="306967"/>
            <a:ext cx="6130960" cy="44009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34E8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82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 userDrawn="1"/>
        </p:nvGrpSpPr>
        <p:grpSpPr>
          <a:xfrm>
            <a:off x="2532592" y="5508006"/>
            <a:ext cx="4840816" cy="741102"/>
            <a:chOff x="1336410" y="6080290"/>
            <a:chExt cx="4840816" cy="741102"/>
          </a:xfrm>
        </p:grpSpPr>
        <p:pic>
          <p:nvPicPr>
            <p:cNvPr id="14" name="그림 13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6410" y="6080290"/>
              <a:ext cx="1482204" cy="741102"/>
            </a:xfrm>
            <a:prstGeom prst="rect">
              <a:avLst/>
            </a:prstGeom>
          </p:spPr>
        </p:pic>
        <p:grpSp>
          <p:nvGrpSpPr>
            <p:cNvPr id="15" name="그룹 14"/>
            <p:cNvGrpSpPr/>
            <p:nvPr userDrawn="1"/>
          </p:nvGrpSpPr>
          <p:grpSpPr>
            <a:xfrm>
              <a:off x="2818614" y="6154146"/>
              <a:ext cx="3358612" cy="593391"/>
              <a:chOff x="3431357" y="2988297"/>
              <a:chExt cx="3358612" cy="593391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3431357" y="2988297"/>
                <a:ext cx="12490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메디치이앤에스</a:t>
                </a:r>
                <a:r>
                  <a:rPr lang="ko-KR" altLang="en-US" sz="11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㈜</a:t>
                </a:r>
                <a:endParaRPr lang="en-US" altLang="ko-KR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7" name="TextBox 16"/>
              <p:cNvSpPr txBox="1"/>
              <p:nvPr userDrawn="1"/>
            </p:nvSpPr>
            <p:spPr>
              <a:xfrm>
                <a:off x="3431357" y="3181578"/>
                <a:ext cx="335861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서울특별시 금천구 가산디지털</a:t>
                </a:r>
                <a:r>
                  <a:rPr lang="en-US" altLang="ko-KR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r>
                  <a:rPr lang="ko-KR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로 </a:t>
                </a:r>
                <a:r>
                  <a:rPr lang="en-US" altLang="ko-KR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168(A</a:t>
                </a:r>
                <a:r>
                  <a:rPr lang="ko-KR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동 </a:t>
                </a:r>
                <a:r>
                  <a:rPr lang="en-US" altLang="ko-KR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304 ~ 307</a:t>
                </a:r>
                <a:r>
                  <a:rPr lang="ko-KR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호</a:t>
                </a:r>
                <a:r>
                  <a:rPr lang="en-US" altLang="ko-KR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</a:p>
              <a:p>
                <a:r>
                  <a:rPr lang="en-US" altLang="ko-KR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Tel. 02-861-8568   Fax. 070-7525-8538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811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>
  <p:cSld name="1_콘텐츠 2개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5400000">
            <a:off x="-4352" y="4351"/>
            <a:ext cx="896472" cy="887768"/>
          </a:xfrm>
          <a:prstGeom prst="rect">
            <a:avLst/>
          </a:prstGeom>
          <a:solidFill>
            <a:srgbClr val="434E8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/>
          <p:nvPr/>
        </p:nvSpPr>
        <p:spPr>
          <a:xfrm rot="5400000">
            <a:off x="4948648" y="-4060881"/>
            <a:ext cx="896472" cy="9018232"/>
          </a:xfrm>
          <a:prstGeom prst="rect">
            <a:avLst/>
          </a:prstGeom>
          <a:solidFill>
            <a:srgbClr val="434E81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3838575" y="6605927"/>
            <a:ext cx="2228850" cy="181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-5080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Char char="●"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l="3293" r="696" b="2732"/>
          <a:stretch/>
        </p:blipFill>
        <p:spPr>
          <a:xfrm>
            <a:off x="8455240" y="6564509"/>
            <a:ext cx="1372341" cy="26482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31492" y="151640"/>
            <a:ext cx="627523" cy="595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1"/>
              <a:buNone/>
              <a:defRPr sz="1701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31"/>
              <a:buNone/>
              <a:defRPr sz="1531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36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36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36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36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36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360" b="1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1016521" y="306967"/>
            <a:ext cx="6130960" cy="4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E81"/>
              </a:buClr>
              <a:buSzPts val="2800"/>
              <a:buFont typeface="Arial"/>
              <a:buNone/>
              <a:defRPr sz="2800">
                <a:solidFill>
                  <a:srgbClr val="434E8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945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 rot="5400000">
            <a:off x="-4352" y="4351"/>
            <a:ext cx="896472" cy="887768"/>
          </a:xfrm>
          <a:prstGeom prst="rect">
            <a:avLst/>
          </a:prstGeom>
          <a:solidFill>
            <a:srgbClr val="434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2" name="직사각형 11"/>
          <p:cNvSpPr/>
          <p:nvPr userDrawn="1"/>
        </p:nvSpPr>
        <p:spPr>
          <a:xfrm rot="5400000">
            <a:off x="4948648" y="-4060881"/>
            <a:ext cx="896472" cy="9018232"/>
          </a:xfrm>
          <a:prstGeom prst="rect">
            <a:avLst/>
          </a:prstGeom>
          <a:solidFill>
            <a:srgbClr val="434E81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8575" y="6605927"/>
            <a:ext cx="2228850" cy="181992"/>
          </a:xfrm>
        </p:spPr>
        <p:txBody>
          <a:bodyPr/>
          <a:lstStyle>
            <a:lvl1pPr algn="ctr">
              <a:defRPr sz="650"/>
            </a:lvl1pPr>
          </a:lstStyle>
          <a:p>
            <a:fld id="{1A0427D5-C81F-4DD5-AE1A-FA715644F33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" r="697" b="2732"/>
          <a:stretch/>
        </p:blipFill>
        <p:spPr>
          <a:xfrm>
            <a:off x="8455241" y="6564509"/>
            <a:ext cx="1372341" cy="264828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31493" y="151640"/>
            <a:ext cx="627523" cy="595420"/>
          </a:xfrm>
        </p:spPr>
        <p:txBody>
          <a:bodyPr lIns="36000" rIns="3600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925" b="1" spc="-122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marL="315865" indent="0">
              <a:buNone/>
              <a:defRPr sz="1382" b="1"/>
            </a:lvl2pPr>
            <a:lvl3pPr marL="631730" indent="0">
              <a:buNone/>
              <a:defRPr sz="1244" b="1"/>
            </a:lvl3pPr>
            <a:lvl4pPr marL="947595" indent="0">
              <a:buNone/>
              <a:defRPr sz="1105" b="1"/>
            </a:lvl4pPr>
            <a:lvl5pPr marL="1263461" indent="0">
              <a:buNone/>
              <a:defRPr sz="1105" b="1"/>
            </a:lvl5pPr>
            <a:lvl6pPr marL="1579326" indent="0">
              <a:buNone/>
              <a:defRPr sz="1105" b="1"/>
            </a:lvl6pPr>
            <a:lvl7pPr marL="1895191" indent="0">
              <a:buNone/>
              <a:defRPr sz="1105" b="1"/>
            </a:lvl7pPr>
            <a:lvl8pPr marL="2211056" indent="0">
              <a:buNone/>
              <a:defRPr sz="1105" b="1"/>
            </a:lvl8pPr>
            <a:lvl9pPr marL="2526921" indent="0">
              <a:buNone/>
              <a:defRPr sz="1105" b="1"/>
            </a:lvl9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16522" y="306969"/>
            <a:ext cx="6130960" cy="44009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275">
                <a:solidFill>
                  <a:srgbClr val="434E8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8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A0427D5-C81F-4DD5-AE1A-FA715644F3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39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2" r:id="rId3"/>
    <p:sldLayoutId id="2147483973" r:id="rId4"/>
    <p:sldLayoutId id="2147483974" r:id="rId5"/>
    <p:sldLayoutId id="2147483975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2B55AA-1362-484D-9741-CADD715FAF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854" y="6172200"/>
            <a:ext cx="2373116" cy="483630"/>
          </a:xfrm>
          <a:prstGeom prst="rect">
            <a:avLst/>
          </a:prstGeom>
        </p:spPr>
      </p:pic>
      <p:sp>
        <p:nvSpPr>
          <p:cNvPr id="37" name="부제목 2">
            <a:extLst>
              <a:ext uri="{FF2B5EF4-FFF2-40B4-BE49-F238E27FC236}">
                <a16:creationId xmlns:a16="http://schemas.microsoft.com/office/drawing/2014/main" id="{A2B482C4-3A29-4C80-9B08-63F24E5F0B7A}"/>
              </a:ext>
            </a:extLst>
          </p:cNvPr>
          <p:cNvSpPr txBox="1">
            <a:spLocks/>
          </p:cNvSpPr>
          <p:nvPr/>
        </p:nvSpPr>
        <p:spPr>
          <a:xfrm>
            <a:off x="195613" y="142200"/>
            <a:ext cx="4265292" cy="2909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l" rtl="0" eaLnBrk="0" fontAlgn="base" hangingPunct="0">
              <a:spcBef>
                <a:spcPts val="162"/>
              </a:spcBef>
              <a:spcAft>
                <a:spcPts val="162"/>
              </a:spcAft>
              <a:buClr>
                <a:schemeClr val="tx2"/>
              </a:buClr>
              <a:buFont typeface="Times" charset="0"/>
              <a:buNone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None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ko-KR" altLang="en-US" sz="1200" kern="0"/>
              <a:t>비즈니스 인사이트 도출을 위한 데이터 분석 프로젝트 과정</a:t>
            </a:r>
            <a:endParaRPr kumimoji="0" lang="ko-KR" altLang="en-US" sz="1200" kern="0" dirty="0"/>
          </a:p>
        </p:txBody>
      </p:sp>
      <p:sp>
        <p:nvSpPr>
          <p:cNvPr id="39" name="제목 38">
            <a:extLst>
              <a:ext uri="{FF2B5EF4-FFF2-40B4-BE49-F238E27FC236}">
                <a16:creationId xmlns:a16="http://schemas.microsoft.com/office/drawing/2014/main" id="{F2FE7BF5-0A9E-4404-8522-6C3B70F54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423" y="4908884"/>
            <a:ext cx="8420100" cy="838251"/>
          </a:xfrm>
        </p:spPr>
        <p:txBody>
          <a:bodyPr>
            <a:normAutofit/>
          </a:bodyPr>
          <a:lstStyle/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1" lang="ko-KR" altLang="en-US" sz="4800" i="0" kern="1200" spc="-60" baseline="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+mn-cs"/>
              </a:rPr>
              <a:t>시계열 분석</a:t>
            </a:r>
            <a:r>
              <a:rPr kumimoji="1" lang="ko-KR" altLang="en-US" sz="4800" i="1" kern="1200" spc="-60" baseline="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4800" kern="1200" spc="-60" baseline="0" dirty="0">
                <a:ln>
                  <a:solidFill>
                    <a:srgbClr val="3C3C3C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+mn-cs"/>
              </a:rPr>
              <a:t>주식 가격 예측 </a:t>
            </a:r>
            <a:endParaRPr kumimoji="1" lang="en-US" altLang="ko-KR" sz="4800" kern="1200" spc="-60" baseline="0" dirty="0">
              <a:ln>
                <a:solidFill>
                  <a:srgbClr val="3C3C3C">
                    <a:alpha val="0"/>
                  </a:srgbClr>
                </a:solidFill>
              </a:ln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40" name="제목 2">
            <a:extLst>
              <a:ext uri="{FF2B5EF4-FFF2-40B4-BE49-F238E27FC236}">
                <a16:creationId xmlns:a16="http://schemas.microsoft.com/office/drawing/2014/main" id="{C743A507-31E3-46AF-A1C8-9FCF116195E8}"/>
              </a:ext>
            </a:extLst>
          </p:cNvPr>
          <p:cNvSpPr txBox="1">
            <a:spLocks/>
          </p:cNvSpPr>
          <p:nvPr/>
        </p:nvSpPr>
        <p:spPr>
          <a:xfrm>
            <a:off x="5636795" y="4256258"/>
            <a:ext cx="3796686" cy="4400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2500" lnSpcReduction="20000"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rgbClr val="434F8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데이터분석 수행 계획서</a:t>
            </a:r>
          </a:p>
        </p:txBody>
      </p:sp>
    </p:spTree>
    <p:extLst>
      <p:ext uri="{BB962C8B-B14F-4D97-AF65-F5344CB8AC3E}">
        <p14:creationId xmlns:p14="http://schemas.microsoft.com/office/powerpoint/2010/main" val="280235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7AA7295-85B1-4DB1-A82A-608E52A32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66" y="203969"/>
            <a:ext cx="1871310" cy="54992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 latinLnBrk="0">
              <a:lnSpc>
                <a:spcPct val="90000"/>
              </a:lnSpc>
            </a:pPr>
            <a:r>
              <a:rPr lang="ko-KR" altLang="en-US" sz="2500" dirty="0"/>
              <a:t>팀원 소개</a:t>
            </a:r>
            <a:endParaRPr lang="ko-KR" altLang="en-US" sz="2500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49D6B2-8EAB-43EA-9B9C-26B868EFC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40056"/>
            <a:ext cx="9906000" cy="4417943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ounded Rectangle 26">
            <a:extLst>
              <a:ext uri="{FF2B5EF4-FFF2-40B4-BE49-F238E27FC236}">
                <a16:creationId xmlns:a16="http://schemas.microsoft.com/office/drawing/2014/main" id="{9904A71C-A624-4C54-AD15-AA40B1AC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270" y="2822757"/>
            <a:ext cx="9383459" cy="344418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D31690-39B2-4207-AB5D-A085A3CEC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6" y="3287713"/>
            <a:ext cx="2183172" cy="21831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801A40-3701-4978-90FD-144E157469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476" y="3387761"/>
            <a:ext cx="2052468" cy="20524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5A22D7-7F6B-4C4C-A65C-BE8FCA1228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508" y="3387760"/>
            <a:ext cx="2052469" cy="20524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C8298F-51CC-4EE0-BEA1-24908300C8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541" y="3287713"/>
            <a:ext cx="2183172" cy="2183172"/>
          </a:xfrm>
          <a:prstGeom prst="rect">
            <a:avLst/>
          </a:prstGeom>
        </p:spPr>
      </p:pic>
      <p:sp>
        <p:nvSpPr>
          <p:cNvPr id="14" name="제목 3">
            <a:extLst>
              <a:ext uri="{FF2B5EF4-FFF2-40B4-BE49-F238E27FC236}">
                <a16:creationId xmlns:a16="http://schemas.microsoft.com/office/drawing/2014/main" id="{292E9406-FBE9-41EC-BB10-24872EBC3F65}"/>
              </a:ext>
            </a:extLst>
          </p:cNvPr>
          <p:cNvSpPr txBox="1">
            <a:spLocks/>
          </p:cNvSpPr>
          <p:nvPr/>
        </p:nvSpPr>
        <p:spPr>
          <a:xfrm>
            <a:off x="1085083" y="5593754"/>
            <a:ext cx="1228137" cy="440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800" kern="1200">
                <a:solidFill>
                  <a:srgbClr val="434E8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2400" dirty="0" err="1">
                <a:solidFill>
                  <a:schemeClr val="tx1"/>
                </a:solidFill>
              </a:rPr>
              <a:t>윤송이</a:t>
            </a:r>
            <a:endParaRPr kumimoji="0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제목 3">
            <a:extLst>
              <a:ext uri="{FF2B5EF4-FFF2-40B4-BE49-F238E27FC236}">
                <a16:creationId xmlns:a16="http://schemas.microsoft.com/office/drawing/2014/main" id="{2951A089-DFC4-4B55-B866-B7DF7D87C371}"/>
              </a:ext>
            </a:extLst>
          </p:cNvPr>
          <p:cNvSpPr txBox="1">
            <a:spLocks/>
          </p:cNvSpPr>
          <p:nvPr/>
        </p:nvSpPr>
        <p:spPr>
          <a:xfrm>
            <a:off x="3216853" y="5582658"/>
            <a:ext cx="1228137" cy="440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800" kern="1200">
                <a:solidFill>
                  <a:srgbClr val="434E8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2400" dirty="0">
                <a:solidFill>
                  <a:schemeClr val="tx1"/>
                </a:solidFill>
              </a:rPr>
              <a:t>정다운</a:t>
            </a: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166D6C9D-BAB2-4336-A4A8-043FB4CFEFFF}"/>
              </a:ext>
            </a:extLst>
          </p:cNvPr>
          <p:cNvSpPr txBox="1">
            <a:spLocks/>
          </p:cNvSpPr>
          <p:nvPr/>
        </p:nvSpPr>
        <p:spPr>
          <a:xfrm>
            <a:off x="5461011" y="5590702"/>
            <a:ext cx="1228137" cy="440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800" kern="1200">
                <a:solidFill>
                  <a:srgbClr val="434E8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2400" dirty="0">
                <a:solidFill>
                  <a:schemeClr val="tx1"/>
                </a:solidFill>
              </a:rPr>
              <a:t>조상훈</a:t>
            </a:r>
          </a:p>
        </p:txBody>
      </p:sp>
      <p:sp>
        <p:nvSpPr>
          <p:cNvPr id="18" name="제목 3">
            <a:extLst>
              <a:ext uri="{FF2B5EF4-FFF2-40B4-BE49-F238E27FC236}">
                <a16:creationId xmlns:a16="http://schemas.microsoft.com/office/drawing/2014/main" id="{7D9B3096-7DD5-48F8-ACFC-B161F9C64951}"/>
              </a:ext>
            </a:extLst>
          </p:cNvPr>
          <p:cNvSpPr txBox="1">
            <a:spLocks/>
          </p:cNvSpPr>
          <p:nvPr/>
        </p:nvSpPr>
        <p:spPr>
          <a:xfrm>
            <a:off x="7792255" y="5593754"/>
            <a:ext cx="1228137" cy="440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800" kern="1200">
                <a:solidFill>
                  <a:srgbClr val="434E8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2400" dirty="0" err="1">
                <a:solidFill>
                  <a:schemeClr val="tx1"/>
                </a:solidFill>
              </a:rPr>
              <a:t>방은호</a:t>
            </a:r>
            <a:endParaRPr kumimoji="0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텍스트 개체 틀 1">
            <a:extLst>
              <a:ext uri="{FF2B5EF4-FFF2-40B4-BE49-F238E27FC236}">
                <a16:creationId xmlns:a16="http://schemas.microsoft.com/office/drawing/2014/main" id="{B6FF1567-A8A1-4F44-A095-D62FF4251665}"/>
              </a:ext>
            </a:extLst>
          </p:cNvPr>
          <p:cNvSpPr txBox="1">
            <a:spLocks/>
          </p:cNvSpPr>
          <p:nvPr/>
        </p:nvSpPr>
        <p:spPr>
          <a:xfrm>
            <a:off x="131492" y="151640"/>
            <a:ext cx="627523" cy="595420"/>
          </a:xfrm>
          <a:prstGeom prst="rect">
            <a:avLst/>
          </a:prstGeom>
        </p:spPr>
        <p:txBody>
          <a:bodyPr vert="horz" lIns="36000" tIns="45720" rIns="3600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 spc="-15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388757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01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77751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31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166271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6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55502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6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1943786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6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2543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6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13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6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0057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6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en-US" altLang="ko-KR" dirty="0"/>
              <a:t>01</a:t>
            </a: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437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F31511B-31B0-4332-8B72-26D2DD7A078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7AA7295-85B1-4DB1-A82A-608E52A3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목표</a:t>
            </a:r>
          </a:p>
        </p:txBody>
      </p:sp>
      <p:sp>
        <p:nvSpPr>
          <p:cNvPr id="12" name="내용 개체 틀 7">
            <a:extLst>
              <a:ext uri="{FF2B5EF4-FFF2-40B4-BE49-F238E27FC236}">
                <a16:creationId xmlns:a16="http://schemas.microsoft.com/office/drawing/2014/main" id="{9E5C3239-8037-4493-B6EF-35E6F838F4D0}"/>
              </a:ext>
            </a:extLst>
          </p:cNvPr>
          <p:cNvSpPr txBox="1">
            <a:spLocks/>
          </p:cNvSpPr>
          <p:nvPr/>
        </p:nvSpPr>
        <p:spPr>
          <a:xfrm>
            <a:off x="2104856" y="2424342"/>
            <a:ext cx="7520137" cy="102225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lIns="108000" tIns="36000" rIns="108000" bIns="36000" anchor="ctr" anchorCtr="0"/>
          <a:lstStyle>
            <a:lvl1pPr algn="l" rtl="0" eaLnBrk="0" fontAlgn="base" hangingPunct="0">
              <a:spcBef>
                <a:spcPts val="162"/>
              </a:spcBef>
              <a:spcAft>
                <a:spcPts val="162"/>
              </a:spcAft>
              <a:buClr>
                <a:schemeClr val="tx2"/>
              </a:buClr>
              <a:buFont typeface="Times" charset="0"/>
              <a:defRPr sz="1052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595" indent="-18500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–"/>
              <a:defRPr sz="1619">
                <a:solidFill>
                  <a:schemeClr val="tx1"/>
                </a:solidFill>
                <a:latin typeface="+mn-lt"/>
                <a:ea typeface="+mn-ea"/>
              </a:defRPr>
            </a:lvl2pPr>
            <a:lvl3pPr marL="880064" indent="-1862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3pPr>
            <a:lvl4pPr marL="1211533" indent="-1862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–"/>
              <a:defRPr sz="1619">
                <a:solidFill>
                  <a:schemeClr val="tx1"/>
                </a:solidFill>
                <a:latin typeface="+mn-lt"/>
                <a:ea typeface="+mn-ea"/>
              </a:defRPr>
            </a:lvl4pPr>
            <a:lvl5pPr marL="1541717" indent="-18500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5pPr>
            <a:lvl6pPr marL="1839782" indent="-185006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6pPr>
            <a:lvl7pPr marL="2209794" indent="-185006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7pPr>
            <a:lvl8pPr marL="2579806" indent="-185006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8pPr>
            <a:lvl9pPr marL="2949818" indent="-185006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90488" indent="-90488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0" lang="ko-KR" altLang="en-US" sz="1400" kern="0" dirty="0"/>
              <a:t>주식 데이터를 기술적 분석을 활용한 예측을 진행하고 개인의 자산을 직접적으로 투자하여 성과를 얻는 것 </a:t>
            </a:r>
          </a:p>
        </p:txBody>
      </p:sp>
      <p:sp>
        <p:nvSpPr>
          <p:cNvPr id="13" name="내용 개체 틀 7">
            <a:extLst>
              <a:ext uri="{FF2B5EF4-FFF2-40B4-BE49-F238E27FC236}">
                <a16:creationId xmlns:a16="http://schemas.microsoft.com/office/drawing/2014/main" id="{9EC1AB2A-1D25-444E-AEF8-CD372C137A26}"/>
              </a:ext>
            </a:extLst>
          </p:cNvPr>
          <p:cNvSpPr txBox="1">
            <a:spLocks/>
          </p:cNvSpPr>
          <p:nvPr/>
        </p:nvSpPr>
        <p:spPr>
          <a:xfrm>
            <a:off x="427603" y="2417065"/>
            <a:ext cx="1558089" cy="1022259"/>
          </a:xfrm>
          <a:prstGeom prst="rect">
            <a:avLst/>
          </a:prstGeom>
          <a:solidFill>
            <a:srgbClr val="99CCF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108000" tIns="36000" rIns="108000" bIns="36000" anchor="ctr" anchorCtr="0"/>
          <a:lstStyle>
            <a:lvl1pPr algn="l" rtl="0" eaLnBrk="0" fontAlgn="base" hangingPunct="0">
              <a:spcBef>
                <a:spcPts val="162"/>
              </a:spcBef>
              <a:spcAft>
                <a:spcPts val="162"/>
              </a:spcAft>
              <a:buClr>
                <a:schemeClr val="tx2"/>
              </a:buClr>
              <a:buFont typeface="Times" charset="0"/>
              <a:defRPr sz="1052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595" indent="-18500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–"/>
              <a:defRPr sz="1619">
                <a:solidFill>
                  <a:schemeClr val="tx1"/>
                </a:solidFill>
                <a:latin typeface="+mn-lt"/>
                <a:ea typeface="+mn-ea"/>
              </a:defRPr>
            </a:lvl2pPr>
            <a:lvl3pPr marL="880064" indent="-1862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3pPr>
            <a:lvl4pPr marL="1211533" indent="-1862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–"/>
              <a:defRPr sz="1619">
                <a:solidFill>
                  <a:schemeClr val="tx1"/>
                </a:solidFill>
                <a:latin typeface="+mn-lt"/>
                <a:ea typeface="+mn-ea"/>
              </a:defRPr>
            </a:lvl4pPr>
            <a:lvl5pPr marL="1541717" indent="-18500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5pPr>
            <a:lvl6pPr marL="1839782" indent="-185006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6pPr>
            <a:lvl7pPr marL="2209794" indent="-185006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7pPr>
            <a:lvl8pPr marL="2579806" indent="-185006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8pPr>
            <a:lvl9pPr marL="2949818" indent="-185006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kumimoji="0" lang="ko-KR" altLang="en-US" sz="1400" kern="0"/>
              <a:t>프로젝트 목표</a:t>
            </a:r>
            <a:endParaRPr kumimoji="0" lang="ko-KR" altLang="en-US" sz="1400" kern="0" dirty="0"/>
          </a:p>
        </p:txBody>
      </p:sp>
      <p:sp>
        <p:nvSpPr>
          <p:cNvPr id="15" name="내용 개체 틀 7">
            <a:extLst>
              <a:ext uri="{FF2B5EF4-FFF2-40B4-BE49-F238E27FC236}">
                <a16:creationId xmlns:a16="http://schemas.microsoft.com/office/drawing/2014/main" id="{8042218C-A63C-44F4-9B4C-1B78350F6263}"/>
              </a:ext>
            </a:extLst>
          </p:cNvPr>
          <p:cNvSpPr txBox="1">
            <a:spLocks/>
          </p:cNvSpPr>
          <p:nvPr/>
        </p:nvSpPr>
        <p:spPr>
          <a:xfrm>
            <a:off x="445168" y="4310723"/>
            <a:ext cx="1558089" cy="1022259"/>
          </a:xfrm>
          <a:prstGeom prst="rect">
            <a:avLst/>
          </a:prstGeom>
          <a:solidFill>
            <a:srgbClr val="99CCF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108000" tIns="36000" rIns="108000" bIns="36000" anchor="ctr" anchorCtr="0"/>
          <a:lstStyle>
            <a:lvl1pPr algn="l" rtl="0" eaLnBrk="0" fontAlgn="base" hangingPunct="0">
              <a:spcBef>
                <a:spcPts val="162"/>
              </a:spcBef>
              <a:spcAft>
                <a:spcPts val="162"/>
              </a:spcAft>
              <a:buClr>
                <a:schemeClr val="tx2"/>
              </a:buClr>
              <a:buFont typeface="Times" charset="0"/>
              <a:defRPr sz="1052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595" indent="-18500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–"/>
              <a:defRPr sz="1619">
                <a:solidFill>
                  <a:schemeClr val="tx1"/>
                </a:solidFill>
                <a:latin typeface="+mn-lt"/>
                <a:ea typeface="+mn-ea"/>
              </a:defRPr>
            </a:lvl2pPr>
            <a:lvl3pPr marL="880064" indent="-1862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3pPr>
            <a:lvl4pPr marL="1211533" indent="-1862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–"/>
              <a:defRPr sz="1619">
                <a:solidFill>
                  <a:schemeClr val="tx1"/>
                </a:solidFill>
                <a:latin typeface="+mn-lt"/>
                <a:ea typeface="+mn-ea"/>
              </a:defRPr>
            </a:lvl4pPr>
            <a:lvl5pPr marL="1541717" indent="-18500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5pPr>
            <a:lvl6pPr marL="1839782" indent="-185006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6pPr>
            <a:lvl7pPr marL="2209794" indent="-185006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7pPr>
            <a:lvl8pPr marL="2579806" indent="-185006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8pPr>
            <a:lvl9pPr marL="2949818" indent="-185006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kumimoji="0" lang="ko-KR" altLang="en-US" sz="1400" kern="0" dirty="0"/>
              <a:t>프로젝트 범위 설정</a:t>
            </a:r>
          </a:p>
        </p:txBody>
      </p:sp>
      <p:sp>
        <p:nvSpPr>
          <p:cNvPr id="16" name="내용 개체 틀 7">
            <a:extLst>
              <a:ext uri="{FF2B5EF4-FFF2-40B4-BE49-F238E27FC236}">
                <a16:creationId xmlns:a16="http://schemas.microsoft.com/office/drawing/2014/main" id="{7177ED26-80F2-4540-984F-DCE4A5724AD6}"/>
              </a:ext>
            </a:extLst>
          </p:cNvPr>
          <p:cNvSpPr txBox="1">
            <a:spLocks/>
          </p:cNvSpPr>
          <p:nvPr/>
        </p:nvSpPr>
        <p:spPr>
          <a:xfrm>
            <a:off x="2104857" y="4310723"/>
            <a:ext cx="7520137" cy="102225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lIns="108000" tIns="36000" rIns="108000" bIns="36000" anchor="ctr" anchorCtr="0"/>
          <a:lstStyle>
            <a:lvl1pPr algn="l" rtl="0" eaLnBrk="0" fontAlgn="base" hangingPunct="0">
              <a:spcBef>
                <a:spcPts val="162"/>
              </a:spcBef>
              <a:spcAft>
                <a:spcPts val="162"/>
              </a:spcAft>
              <a:buClr>
                <a:schemeClr val="tx2"/>
              </a:buClr>
              <a:buFont typeface="Times" charset="0"/>
              <a:defRPr sz="1052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595" indent="-18500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–"/>
              <a:defRPr sz="1619">
                <a:solidFill>
                  <a:schemeClr val="tx1"/>
                </a:solidFill>
                <a:latin typeface="+mn-lt"/>
                <a:ea typeface="+mn-ea"/>
              </a:defRPr>
            </a:lvl2pPr>
            <a:lvl3pPr marL="880064" indent="-1862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3pPr>
            <a:lvl4pPr marL="1211533" indent="-1862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–"/>
              <a:defRPr sz="1619">
                <a:solidFill>
                  <a:schemeClr val="tx1"/>
                </a:solidFill>
                <a:latin typeface="+mn-lt"/>
                <a:ea typeface="+mn-ea"/>
              </a:defRPr>
            </a:lvl4pPr>
            <a:lvl5pPr marL="1541717" indent="-18500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5pPr>
            <a:lvl6pPr marL="1839782" indent="-185006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6pPr>
            <a:lvl7pPr marL="2209794" indent="-185006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7pPr>
            <a:lvl8pPr marL="2579806" indent="-185006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8pPr>
            <a:lvl9pPr marL="2949818" indent="-185006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90488" indent="-90488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0" lang="ko-KR" altLang="en-US" sz="1400" kern="0" dirty="0"/>
              <a:t>데이터 수집 기간은 </a:t>
            </a:r>
            <a:r>
              <a:rPr kumimoji="0" lang="en-US" altLang="ko-KR" sz="1400" kern="0" dirty="0"/>
              <a:t>2000 – 2021</a:t>
            </a:r>
            <a:r>
              <a:rPr kumimoji="0" lang="ko-KR" altLang="en-US" sz="1400" kern="0" dirty="0"/>
              <a:t>년 이지만</a:t>
            </a:r>
            <a:r>
              <a:rPr kumimoji="0" lang="en-US" altLang="ko-KR" sz="1400" kern="0" dirty="0"/>
              <a:t>, 5</a:t>
            </a:r>
            <a:r>
              <a:rPr kumimoji="0" lang="ko-KR" altLang="en-US" sz="1400" kern="0" dirty="0"/>
              <a:t>년</a:t>
            </a:r>
            <a:r>
              <a:rPr kumimoji="0" lang="en-US" altLang="ko-KR" sz="1400" kern="0" dirty="0"/>
              <a:t>,  10</a:t>
            </a:r>
            <a:r>
              <a:rPr kumimoji="0" lang="ko-KR" altLang="en-US" sz="1400" kern="0" dirty="0"/>
              <a:t>년</a:t>
            </a:r>
            <a:r>
              <a:rPr kumimoji="0" lang="en-US" altLang="ko-KR" sz="1400" kern="0" dirty="0"/>
              <a:t>, 15</a:t>
            </a:r>
            <a:r>
              <a:rPr kumimoji="0" lang="ko-KR" altLang="en-US" sz="1400" kern="0" dirty="0"/>
              <a:t>년</a:t>
            </a:r>
            <a:r>
              <a:rPr kumimoji="0" lang="en-US" altLang="ko-KR" sz="1400" kern="0" dirty="0"/>
              <a:t>, 20</a:t>
            </a:r>
            <a:r>
              <a:rPr kumimoji="0" lang="ko-KR" altLang="en-US" sz="1400" kern="0" dirty="0"/>
              <a:t>년을 기준으로 시계열 분석을 진행</a:t>
            </a:r>
            <a:endParaRPr kumimoji="0" lang="en-US" altLang="ko-KR" sz="1400" kern="0" dirty="0"/>
          </a:p>
          <a:p>
            <a:pPr marL="90488" indent="-90488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kern="0" dirty="0"/>
              <a:t> </a:t>
            </a:r>
            <a:r>
              <a:rPr kumimoji="0" lang="ko-KR" altLang="en-US" sz="1400" kern="0" dirty="0"/>
              <a:t>예측 기간은 </a:t>
            </a:r>
            <a:r>
              <a:rPr kumimoji="0" lang="en-US" altLang="ko-KR" sz="1400" kern="0" dirty="0"/>
              <a:t>2 ~ 3</a:t>
            </a:r>
            <a:r>
              <a:rPr kumimoji="0" lang="ko-KR" altLang="en-US" sz="1400" kern="0" dirty="0"/>
              <a:t>주로 설정</a:t>
            </a:r>
          </a:p>
        </p:txBody>
      </p:sp>
    </p:spTree>
    <p:extLst>
      <p:ext uri="{BB962C8B-B14F-4D97-AF65-F5344CB8AC3E}">
        <p14:creationId xmlns:p14="http://schemas.microsoft.com/office/powerpoint/2010/main" val="314890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C2C3F4-A560-47AE-B43A-08E8A162F9C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개요</a:t>
            </a:r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3845768"/>
              </p:ext>
            </p:extLst>
          </p:nvPr>
        </p:nvGraphicFramePr>
        <p:xfrm>
          <a:off x="317105" y="1133699"/>
          <a:ext cx="9185928" cy="5352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221">
                  <a:extLst>
                    <a:ext uri="{9D8B030D-6E8A-4147-A177-3AD203B41FA5}">
                      <a16:colId xmlns:a16="http://schemas.microsoft.com/office/drawing/2014/main" val="515750095"/>
                    </a:ext>
                  </a:extLst>
                </a:gridCol>
                <a:gridCol w="7989707">
                  <a:extLst>
                    <a:ext uri="{9D8B030D-6E8A-4147-A177-3AD203B41FA5}">
                      <a16:colId xmlns:a16="http://schemas.microsoft.com/office/drawing/2014/main" val="2794192705"/>
                    </a:ext>
                  </a:extLst>
                </a:gridCol>
              </a:tblGrid>
              <a:tr h="296963">
                <a:tc>
                  <a:txBody>
                    <a:bodyPr/>
                    <a:lstStyle/>
                    <a:p>
                      <a:pPr marL="36000" indent="-3600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300" b="1" kern="1200" spc="-6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항목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6000" indent="-3600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300" b="1" kern="1200" spc="-6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내용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888740"/>
                  </a:ext>
                </a:extLst>
              </a:tr>
              <a:tr h="316150">
                <a:tc>
                  <a:txBody>
                    <a:bodyPr/>
                    <a:lstStyle/>
                    <a:p>
                      <a:pPr marL="36000" indent="-3600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100" b="1" kern="1200" spc="-60" dirty="0" err="1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주제명</a:t>
                      </a:r>
                      <a:endParaRPr kumimoji="1" lang="ko-KR" altLang="en-US" sz="1100" b="1" kern="1200" spc="-60" dirty="0">
                        <a:ln>
                          <a:solidFill>
                            <a:srgbClr val="3C3C3C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ko-KR" altLang="en-US" sz="120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시계열 분석을 활용한 주식 예측</a:t>
                      </a:r>
                      <a:endParaRPr kumimoji="1" lang="en-US" altLang="ko-KR" sz="1200" i="0" kern="1200" spc="-60" baseline="0" dirty="0">
                        <a:ln>
                          <a:solidFill>
                            <a:srgbClr val="3C3C3C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262">
                <a:tc>
                  <a:txBody>
                    <a:bodyPr/>
                    <a:lstStyle/>
                    <a:p>
                      <a:pPr marL="36000" indent="-3600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100" b="1" kern="1200" spc="-6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/>
                          <a:ea typeface="+mn-ea"/>
                          <a:cs typeface="+mn-cs"/>
                        </a:rPr>
                        <a:t>프로젝트 설명</a:t>
                      </a:r>
                      <a:endParaRPr kumimoji="1" lang="ko-KR" altLang="en-US" sz="1100" b="1" kern="1200" spc="-60" dirty="0">
                        <a:ln>
                          <a:solidFill>
                            <a:srgbClr val="3C3C3C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marL="36000" indent="-360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120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코스피 </a:t>
                      </a:r>
                      <a:r>
                        <a:rPr kumimoji="1" lang="en-US" altLang="ko-KR" sz="120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200 </a:t>
                      </a:r>
                      <a:r>
                        <a:rPr kumimoji="1" lang="ko-KR" altLang="en-US" sz="120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데이터를 활용하여 주식 모델 예측 분석</a:t>
                      </a:r>
                      <a:endParaRPr kumimoji="1" lang="en-US" altLang="ko-KR" sz="1200" i="0" kern="1200" spc="-60" baseline="0" dirty="0">
                        <a:ln>
                          <a:solidFill>
                            <a:srgbClr val="3C3C3C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36000" indent="-360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120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기술적 분석을 통한 기본적 분석 </a:t>
                      </a:r>
                      <a:endParaRPr kumimoji="1" lang="en-US" altLang="ko-KR" sz="1200" i="0" kern="1200" spc="-60" baseline="0" dirty="0">
                        <a:ln>
                          <a:solidFill>
                            <a:srgbClr val="3C3C3C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882179"/>
                  </a:ext>
                </a:extLst>
              </a:tr>
              <a:tr h="883368">
                <a:tc>
                  <a:txBody>
                    <a:bodyPr/>
                    <a:lstStyle/>
                    <a:p>
                      <a:pPr marL="36000" indent="-3600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100" b="1" kern="1200" spc="-6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요구사항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36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Python, </a:t>
                      </a:r>
                      <a:r>
                        <a:rPr kumimoji="1" lang="ko-KR" altLang="en-US" sz="120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기반의 데이터 분석 능력</a:t>
                      </a:r>
                      <a:endParaRPr kumimoji="1" lang="en-US" altLang="ko-KR" sz="1200" i="0" kern="1200" spc="-60" baseline="0" dirty="0">
                        <a:ln>
                          <a:solidFill>
                            <a:srgbClr val="3C3C3C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36000" marR="0" lvl="0" indent="-36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주식 도메인에 대한 지식 필요</a:t>
                      </a:r>
                      <a:endParaRPr kumimoji="1" lang="en-US" altLang="ko-KR" sz="1200" i="0" kern="1200" spc="-60" baseline="0" dirty="0">
                        <a:ln>
                          <a:solidFill>
                            <a:srgbClr val="3C3C3C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36000" marR="0" lvl="0" indent="-36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120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 시각화 능력</a:t>
                      </a:r>
                      <a:endParaRPr kumimoji="1" lang="en-US" altLang="ko-KR" sz="1200" i="0" kern="1200" spc="-60" baseline="0" dirty="0">
                        <a:ln>
                          <a:solidFill>
                            <a:srgbClr val="3C3C3C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36000" marR="0" lvl="0" indent="-36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120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시계열 모델에 대한 이해도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638215"/>
                  </a:ext>
                </a:extLst>
              </a:tr>
              <a:tr h="682315">
                <a:tc>
                  <a:txBody>
                    <a:bodyPr/>
                    <a:lstStyle/>
                    <a:p>
                      <a:pPr marL="36000" indent="-3600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100" b="1" kern="1200" spc="-6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분석 환경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MySQL</a:t>
                      </a:r>
                    </a:p>
                    <a:p>
                      <a:pPr marL="36000" marR="0" lvl="0" indent="-36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Python</a:t>
                      </a:r>
                    </a:p>
                    <a:p>
                      <a:pPr marL="36000" marR="0" lvl="0" indent="-36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  <a:r>
                        <a:rPr kumimoji="1" lang="en-US" altLang="ko-KR" sz="1200" i="0" kern="1200" spc="-60" baseline="0" dirty="0" err="1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Colab</a:t>
                      </a:r>
                      <a:r>
                        <a:rPr kumimoji="1" lang="en-US" altLang="ko-KR" sz="120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en-US" altLang="ko-KR" sz="1200" i="0" kern="1200" spc="-60" baseline="0" dirty="0" err="1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Jupyter</a:t>
                      </a:r>
                      <a:endParaRPr kumimoji="1" lang="en-US" altLang="ko-KR" sz="1200" i="0" kern="1200" spc="-60" baseline="0" dirty="0">
                        <a:ln>
                          <a:solidFill>
                            <a:srgbClr val="3C3C3C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36000" marR="0" lvl="0" indent="-36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Power BI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198005"/>
                  </a:ext>
                </a:extLst>
              </a:tr>
              <a:tr h="481262">
                <a:tc>
                  <a:txBody>
                    <a:bodyPr/>
                    <a:lstStyle/>
                    <a:p>
                      <a:pPr marL="36000" indent="-3600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100" b="1" kern="1200" spc="-6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/>
                          <a:ea typeface="+mn-ea"/>
                          <a:cs typeface="+mn-cs"/>
                        </a:rPr>
                        <a:t>활용되는 데이터</a:t>
                      </a:r>
                      <a:endParaRPr kumimoji="1" lang="en-US" altLang="ko-KR" sz="1100" b="1" kern="1200" spc="-60" dirty="0">
                        <a:ln>
                          <a:solidFill>
                            <a:srgbClr val="3C3C3C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36000" indent="-3600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100" b="1" kern="1200" spc="-6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/>
                          <a:ea typeface="+mn-ea"/>
                          <a:cs typeface="+mn-cs"/>
                        </a:rPr>
                        <a:t>및 형태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주식정보시스템에 등재되어 있는 주식</a:t>
                      </a:r>
                      <a:r>
                        <a:rPr kumimoji="1" lang="en-US" altLang="ko-KR" sz="120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CSV </a:t>
                      </a:r>
                      <a:r>
                        <a:rPr kumimoji="1" lang="ko-KR" altLang="en-US" sz="1200" i="0" kern="1200" spc="-60" baseline="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 활용</a:t>
                      </a:r>
                      <a:endParaRPr kumimoji="1" lang="en-US" altLang="ko-KR" sz="1200" i="0" kern="1200" spc="-60" baseline="0" dirty="0">
                        <a:ln>
                          <a:solidFill>
                            <a:srgbClr val="3C3C3C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079164"/>
                  </a:ext>
                </a:extLst>
              </a:tr>
              <a:tr h="2089688"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100" b="1" kern="1200" spc="-60" dirty="0">
                          <a:ln>
                            <a:solidFill>
                              <a:srgbClr val="3C3C3C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/>
                          <a:ea typeface="+mn-ea"/>
                          <a:cs typeface="+mn-cs"/>
                        </a:rPr>
                        <a:t>프로젝트 요구사항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코스피</a:t>
                      </a:r>
                      <a:r>
                        <a:rPr kumimoji="0" lang="en-US" altLang="ko-KR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200,</a:t>
                      </a:r>
                      <a:r>
                        <a:rPr kumimoji="0" lang="ko-KR" altLang="en-US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 삼성전자</a:t>
                      </a:r>
                      <a:r>
                        <a:rPr kumimoji="0" lang="en-US" altLang="ko-KR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, DB </a:t>
                      </a:r>
                      <a:r>
                        <a:rPr kumimoji="0" lang="ko-KR" altLang="en-US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하이텍</a:t>
                      </a:r>
                      <a:r>
                        <a:rPr kumimoji="0" lang="en-US" altLang="ko-KR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, SK </a:t>
                      </a:r>
                      <a:r>
                        <a:rPr kumimoji="0" lang="ko-KR" altLang="en-US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하이닉스의 </a:t>
                      </a:r>
                      <a:r>
                        <a:rPr kumimoji="0" lang="en-US" altLang="ko-KR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2000 ~ 2021</a:t>
                      </a:r>
                      <a:r>
                        <a:rPr kumimoji="0" lang="ko-KR" altLang="en-US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년</a:t>
                      </a:r>
                      <a:r>
                        <a:rPr kumimoji="0" lang="en-US" altLang="ko-KR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0" lang="ko-KR" altLang="en-US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데이터</a:t>
                      </a:r>
                      <a:r>
                        <a:rPr kumimoji="0" lang="en-US" altLang="ko-KR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0" lang="ko-KR" altLang="en-US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수집</a:t>
                      </a:r>
                      <a:endParaRPr kumimoji="0" lang="en-US" altLang="ko-KR" sz="1200" b="0" i="0" kern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171450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필요 컬럼 추출</a:t>
                      </a:r>
                      <a:r>
                        <a:rPr kumimoji="0" lang="en-US" altLang="ko-KR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kumimoji="0" lang="ko-KR" altLang="en-US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일자</a:t>
                      </a:r>
                      <a:r>
                        <a:rPr kumimoji="0" lang="en-US" altLang="ko-KR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0" lang="ko-KR" altLang="en-US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종가</a:t>
                      </a:r>
                      <a:r>
                        <a:rPr kumimoji="0" lang="en-US" altLang="ko-KR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0" lang="ko-KR" altLang="en-US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시가</a:t>
                      </a:r>
                      <a:r>
                        <a:rPr kumimoji="0" lang="en-US" altLang="ko-KR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0" lang="ko-KR" altLang="en-US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고가</a:t>
                      </a:r>
                      <a:r>
                        <a:rPr kumimoji="0" lang="en-US" altLang="ko-KR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0" lang="ko-KR" altLang="en-US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저가</a:t>
                      </a:r>
                      <a:r>
                        <a:rPr kumimoji="0" lang="en-US" altLang="ko-KR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0" lang="ko-KR" altLang="en-US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거래량</a:t>
                      </a:r>
                      <a:r>
                        <a:rPr kumimoji="0" lang="en-US" altLang="ko-KR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0" lang="ko-KR" altLang="en-US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시가총액</a:t>
                      </a:r>
                      <a:r>
                        <a:rPr kumimoji="0" lang="en-US" altLang="ko-KR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데이터 전처리</a:t>
                      </a:r>
                      <a:r>
                        <a:rPr kumimoji="0" lang="en-US" altLang="ko-KR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kumimoji="0" lang="ko-KR" altLang="en-US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결측치 </a:t>
                      </a:r>
                      <a:r>
                        <a:rPr kumimoji="0" lang="en-US" altLang="ko-KR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kumimoji="0" lang="ko-KR" altLang="en-US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앞뒤 일자 데이터 인용</a:t>
                      </a:r>
                      <a:r>
                        <a:rPr kumimoji="0" lang="en-US" altLang="ko-KR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0" lang="ko-KR" altLang="en-US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이상치는 그대로 사용</a:t>
                      </a:r>
                      <a:r>
                        <a:rPr kumimoji="0" lang="en-US" altLang="ko-KR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r>
                        <a:rPr kumimoji="0" lang="ko-KR" altLang="en-US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endParaRPr kumimoji="0" lang="en-US" altLang="ko-KR" sz="1200" b="0" i="0" kern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171450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0" lang="en-US" altLang="ko-KR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Seaborn, matplotlib, POWER BI</a:t>
                      </a:r>
                      <a:r>
                        <a:rPr kumimoji="0" lang="ko-KR" altLang="en-US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를 활용한 시각화</a:t>
                      </a:r>
                      <a:endParaRPr kumimoji="0" lang="en-US" altLang="ko-KR" sz="1200" b="0" i="0" kern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171450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코스피 </a:t>
                      </a:r>
                      <a:r>
                        <a:rPr kumimoji="0" lang="en-US" altLang="ko-KR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200 </a:t>
                      </a:r>
                      <a:r>
                        <a:rPr kumimoji="0" lang="ko-KR" altLang="en-US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데이터를 활용하여 </a:t>
                      </a:r>
                      <a:r>
                        <a:rPr kumimoji="0" lang="en-US" altLang="ko-KR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20</a:t>
                      </a:r>
                      <a:r>
                        <a:rPr kumimoji="0" lang="ko-KR" altLang="en-US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년간의 주식 데이터를 분석하고 </a:t>
                      </a:r>
                      <a:r>
                        <a:rPr kumimoji="0" lang="en-US" altLang="ko-KR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2 ~ 3</a:t>
                      </a:r>
                      <a:r>
                        <a:rPr kumimoji="0" lang="ko-KR" altLang="en-US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주 기간을 예측</a:t>
                      </a:r>
                      <a:endParaRPr kumimoji="0" lang="en-US" altLang="ko-KR" sz="1200" b="0" i="0" kern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171450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코스피 </a:t>
                      </a:r>
                      <a:r>
                        <a:rPr kumimoji="0" lang="en-US" altLang="ko-KR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200 </a:t>
                      </a:r>
                      <a:r>
                        <a:rPr kumimoji="0" lang="ko-KR" altLang="en-US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데이터와 삼성전자</a:t>
                      </a:r>
                      <a:r>
                        <a:rPr kumimoji="0" lang="en-US" altLang="ko-KR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0" lang="ko-KR" altLang="en-US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데이터와의 상관분석</a:t>
                      </a:r>
                      <a:r>
                        <a:rPr kumimoji="0" lang="en-US" altLang="ko-KR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(long-tail</a:t>
                      </a:r>
                      <a:r>
                        <a:rPr kumimoji="0" lang="ko-KR" altLang="en-US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의 법칙</a:t>
                      </a:r>
                      <a:r>
                        <a:rPr kumimoji="0" lang="en-US" altLang="ko-KR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삼성전자 외 반도체 기업  </a:t>
                      </a:r>
                      <a:r>
                        <a:rPr kumimoji="0" lang="en-US" altLang="ko-KR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DB </a:t>
                      </a:r>
                      <a:r>
                        <a:rPr kumimoji="0" lang="ko-KR" altLang="en-US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하이텍</a:t>
                      </a:r>
                      <a:r>
                        <a:rPr kumimoji="0" lang="en-US" altLang="ko-KR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, SK </a:t>
                      </a:r>
                      <a:r>
                        <a:rPr kumimoji="0" lang="ko-KR" altLang="en-US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하이닉스 상관분석</a:t>
                      </a:r>
                      <a:endParaRPr kumimoji="0" lang="en-US" altLang="ko-KR" sz="1200" b="0" i="0" kern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0" i="0" kern="0" dirty="0" err="1">
                          <a:solidFill>
                            <a:schemeClr val="tx1"/>
                          </a:solidFill>
                          <a:latin typeface="+mn-ea"/>
                        </a:rPr>
                        <a:t>하락장</a:t>
                      </a:r>
                      <a:r>
                        <a:rPr kumimoji="0" lang="ko-KR" altLang="en-US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 구간 데이터</a:t>
                      </a:r>
                      <a:r>
                        <a:rPr kumimoji="0" lang="en-US" altLang="ko-KR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kumimoji="0" lang="ko-KR" altLang="en-US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질병</a:t>
                      </a:r>
                      <a:r>
                        <a:rPr kumimoji="0" lang="en-US" altLang="ko-KR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0" lang="ko-KR" altLang="en-US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경제 상황</a:t>
                      </a:r>
                      <a:r>
                        <a:rPr kumimoji="0" lang="en-US" altLang="ko-KR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r>
                        <a:rPr kumimoji="0" lang="ko-KR" altLang="en-US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를 활용하여 상승 곡선 분석 </a:t>
                      </a:r>
                      <a:endParaRPr kumimoji="0" lang="en-US" altLang="ko-KR" sz="1200" b="0" i="0" kern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171450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시계열 모델</a:t>
                      </a:r>
                      <a:r>
                        <a:rPr kumimoji="0" lang="en-US" altLang="ko-KR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(RNN,</a:t>
                      </a:r>
                      <a:r>
                        <a:rPr kumimoji="0" lang="ko-KR" altLang="en-US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0" lang="en-US" altLang="ko-KR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LSTM, ARIMA, GRU)</a:t>
                      </a:r>
                      <a:r>
                        <a:rPr kumimoji="0" lang="ko-KR" altLang="en-US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에 대한 이해 필요</a:t>
                      </a:r>
                      <a:endParaRPr kumimoji="0" lang="en-US" altLang="ko-KR" sz="1200" b="0" i="0" kern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171450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회귀 모델에 대한 이해 필요</a:t>
                      </a:r>
                      <a:r>
                        <a:rPr kumimoji="0" lang="en-US" altLang="ko-KR" sz="1200" b="0" i="0" kern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707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51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0CF1F8E-7D22-466B-A1D7-C04D5932B7B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7AA7295-85B1-4DB1-A82A-608E52A3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수집 및 전처리 방안</a:t>
            </a:r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1D0E8DF1-52AF-4AD4-929B-988C3F99B816}"/>
              </a:ext>
            </a:extLst>
          </p:cNvPr>
          <p:cNvSpPr txBox="1">
            <a:spLocks/>
          </p:cNvSpPr>
          <p:nvPr/>
        </p:nvSpPr>
        <p:spPr>
          <a:xfrm>
            <a:off x="2556336" y="2104745"/>
            <a:ext cx="6110111" cy="21291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lIns="87750" tIns="29250" rIns="87750" bIns="29250" anchor="ctr" anchorCtr="0"/>
          <a:lstStyle>
            <a:lvl1pPr algn="l" rtl="0" eaLnBrk="0" fontAlgn="base" hangingPunct="0">
              <a:spcBef>
                <a:spcPts val="162"/>
              </a:spcBef>
              <a:spcAft>
                <a:spcPts val="162"/>
              </a:spcAft>
              <a:buClr>
                <a:schemeClr val="tx2"/>
              </a:buClr>
              <a:buFont typeface="Times" charset="0"/>
              <a:defRPr sz="1052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595" indent="-18500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–"/>
              <a:defRPr sz="1619">
                <a:solidFill>
                  <a:schemeClr val="tx1"/>
                </a:solidFill>
                <a:latin typeface="+mn-lt"/>
                <a:ea typeface="+mn-ea"/>
              </a:defRPr>
            </a:lvl2pPr>
            <a:lvl3pPr marL="880064" indent="-1862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3pPr>
            <a:lvl4pPr marL="1211533" indent="-1862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–"/>
              <a:defRPr sz="1619">
                <a:solidFill>
                  <a:schemeClr val="tx1"/>
                </a:solidFill>
                <a:latin typeface="+mn-lt"/>
                <a:ea typeface="+mn-ea"/>
              </a:defRPr>
            </a:lvl4pPr>
            <a:lvl5pPr marL="1541717" indent="-18500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5pPr>
            <a:lvl6pPr marL="1839782" indent="-185006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6pPr>
            <a:lvl7pPr marL="2209794" indent="-185006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7pPr>
            <a:lvl8pPr marL="2579806" indent="-185006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8pPr>
            <a:lvl9pPr marL="2949818" indent="-185006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ko-KR" sz="975" dirty="0"/>
          </a:p>
          <a:p>
            <a:pPr marL="73522" indent="-73522">
              <a:buFont typeface="Arial" panose="020B0604020202020204" pitchFamily="34" charset="0"/>
              <a:buChar char="•"/>
            </a:pPr>
            <a:r>
              <a:rPr lang="ko-KR" altLang="en-US" sz="1600" b="0" kern="0" dirty="0"/>
              <a:t>코스피 </a:t>
            </a:r>
            <a:r>
              <a:rPr lang="en-US" altLang="ko-KR" sz="1600" b="0" kern="0" dirty="0"/>
              <a:t>200 (2000 – 2020)CSV </a:t>
            </a:r>
            <a:r>
              <a:rPr lang="ko-KR" altLang="en-US" sz="1600" b="0" kern="0" dirty="0"/>
              <a:t>데이터</a:t>
            </a:r>
            <a:endParaRPr lang="en-US" altLang="ko-KR" sz="1600" b="0" kern="0" dirty="0"/>
          </a:p>
          <a:p>
            <a:pPr marL="73522" indent="-73522">
              <a:buFont typeface="Arial" panose="020B0604020202020204" pitchFamily="34" charset="0"/>
              <a:buChar char="•"/>
            </a:pPr>
            <a:r>
              <a:rPr lang="en-US" altLang="ko-KR" sz="1600" b="0" kern="0" dirty="0"/>
              <a:t>DB </a:t>
            </a:r>
            <a:r>
              <a:rPr lang="ko-KR" altLang="en-US" sz="1600" b="0" kern="0" dirty="0"/>
              <a:t>하이텍 </a:t>
            </a:r>
            <a:r>
              <a:rPr lang="en-US" altLang="ko-KR" sz="1600" b="0" kern="0" dirty="0"/>
              <a:t>(2000 – 2020)CSV </a:t>
            </a:r>
            <a:r>
              <a:rPr lang="ko-KR" altLang="en-US" sz="1600" b="0" kern="0" dirty="0"/>
              <a:t>데이터</a:t>
            </a:r>
            <a:endParaRPr lang="en-US" altLang="ko-KR" sz="1600" b="0" kern="0" dirty="0"/>
          </a:p>
          <a:p>
            <a:pPr marL="73522" indent="-73522">
              <a:buFont typeface="Arial" panose="020B0604020202020204" pitchFamily="34" charset="0"/>
              <a:buChar char="•"/>
            </a:pPr>
            <a:r>
              <a:rPr lang="en-US" altLang="ko-KR" sz="1600" b="0" kern="0" dirty="0"/>
              <a:t>SK </a:t>
            </a:r>
            <a:r>
              <a:rPr lang="ko-KR" altLang="en-US" sz="1600" b="0" kern="0" dirty="0"/>
              <a:t>하이닉스</a:t>
            </a:r>
            <a:r>
              <a:rPr lang="en-US" altLang="ko-KR" sz="1600" b="0" kern="0" dirty="0"/>
              <a:t>(2000 – 2020)CSV </a:t>
            </a:r>
            <a:r>
              <a:rPr lang="ko-KR" altLang="en-US" sz="1600" b="0" kern="0" dirty="0"/>
              <a:t>데이터</a:t>
            </a:r>
            <a:endParaRPr lang="en-US" altLang="ko-KR" sz="1600" b="0" kern="0" dirty="0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28C0A661-2684-41D1-ADF0-A0AE84049687}"/>
              </a:ext>
            </a:extLst>
          </p:cNvPr>
          <p:cNvSpPr txBox="1">
            <a:spLocks/>
          </p:cNvSpPr>
          <p:nvPr/>
        </p:nvSpPr>
        <p:spPr>
          <a:xfrm>
            <a:off x="1239555" y="2104745"/>
            <a:ext cx="1265947" cy="2129117"/>
          </a:xfrm>
          <a:prstGeom prst="rect">
            <a:avLst/>
          </a:prstGeom>
          <a:solidFill>
            <a:srgbClr val="99CCF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87750" tIns="29250" rIns="87750" bIns="29250" anchor="ctr" anchorCtr="0"/>
          <a:lstStyle>
            <a:lvl1pPr algn="l" rtl="0" eaLnBrk="0" fontAlgn="base" hangingPunct="0">
              <a:spcBef>
                <a:spcPts val="162"/>
              </a:spcBef>
              <a:spcAft>
                <a:spcPts val="162"/>
              </a:spcAft>
              <a:buClr>
                <a:schemeClr val="tx2"/>
              </a:buClr>
              <a:buFont typeface="Times" charset="0"/>
              <a:defRPr sz="1052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595" indent="-18500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–"/>
              <a:defRPr sz="1619">
                <a:solidFill>
                  <a:schemeClr val="tx1"/>
                </a:solidFill>
                <a:latin typeface="+mn-lt"/>
                <a:ea typeface="+mn-ea"/>
              </a:defRPr>
            </a:lvl2pPr>
            <a:lvl3pPr marL="880064" indent="-1862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3pPr>
            <a:lvl4pPr marL="1211533" indent="-1862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–"/>
              <a:defRPr sz="1619">
                <a:solidFill>
                  <a:schemeClr val="tx1"/>
                </a:solidFill>
                <a:latin typeface="+mn-lt"/>
                <a:ea typeface="+mn-ea"/>
              </a:defRPr>
            </a:lvl4pPr>
            <a:lvl5pPr marL="1541717" indent="-18500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5pPr>
            <a:lvl6pPr marL="1839782" indent="-185006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6pPr>
            <a:lvl7pPr marL="2209794" indent="-185006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7pPr>
            <a:lvl8pPr marL="2579806" indent="-185006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8pPr>
            <a:lvl9pPr marL="2949818" indent="-185006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ko-KR" altLang="en-US" sz="1138" kern="0" dirty="0"/>
              <a:t>필요 데이터</a:t>
            </a:r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A710AF63-8BEA-40F0-ADFE-C3BB9665C52E}"/>
              </a:ext>
            </a:extLst>
          </p:cNvPr>
          <p:cNvSpPr txBox="1">
            <a:spLocks/>
          </p:cNvSpPr>
          <p:nvPr/>
        </p:nvSpPr>
        <p:spPr>
          <a:xfrm>
            <a:off x="1239555" y="4519507"/>
            <a:ext cx="1265947" cy="1734536"/>
          </a:xfrm>
          <a:prstGeom prst="rect">
            <a:avLst/>
          </a:prstGeom>
          <a:solidFill>
            <a:srgbClr val="99CCF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87750" tIns="29250" rIns="87750" bIns="29250" anchor="ctr" anchorCtr="0"/>
          <a:lstStyle>
            <a:lvl1pPr algn="l" rtl="0" eaLnBrk="0" fontAlgn="base" hangingPunct="0">
              <a:spcBef>
                <a:spcPts val="162"/>
              </a:spcBef>
              <a:spcAft>
                <a:spcPts val="162"/>
              </a:spcAft>
              <a:buClr>
                <a:schemeClr val="tx2"/>
              </a:buClr>
              <a:buFont typeface="Times" charset="0"/>
              <a:defRPr sz="1052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595" indent="-18500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–"/>
              <a:defRPr sz="1619">
                <a:solidFill>
                  <a:schemeClr val="tx1"/>
                </a:solidFill>
                <a:latin typeface="+mn-lt"/>
                <a:ea typeface="+mn-ea"/>
              </a:defRPr>
            </a:lvl2pPr>
            <a:lvl3pPr marL="880064" indent="-1862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3pPr>
            <a:lvl4pPr marL="1211533" indent="-1862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–"/>
              <a:defRPr sz="1619">
                <a:solidFill>
                  <a:schemeClr val="tx1"/>
                </a:solidFill>
                <a:latin typeface="+mn-lt"/>
                <a:ea typeface="+mn-ea"/>
              </a:defRPr>
            </a:lvl4pPr>
            <a:lvl5pPr marL="1541717" indent="-18500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5pPr>
            <a:lvl6pPr marL="1839782" indent="-185006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6pPr>
            <a:lvl7pPr marL="2209794" indent="-185006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7pPr>
            <a:lvl8pPr marL="2579806" indent="-185006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8pPr>
            <a:lvl9pPr marL="2949818" indent="-185006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ko-KR" altLang="en-US" sz="1138" kern="0" dirty="0"/>
              <a:t>수집</a:t>
            </a:r>
            <a:r>
              <a:rPr lang="en-US" altLang="ko-KR" sz="1138" kern="0" dirty="0"/>
              <a:t>/</a:t>
            </a:r>
            <a:r>
              <a:rPr lang="ko-KR" altLang="en-US" sz="1138" kern="0" dirty="0"/>
              <a:t>확보 방안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B9BAF2B-E294-43C8-A252-270EF4E3E290}"/>
              </a:ext>
            </a:extLst>
          </p:cNvPr>
          <p:cNvSpPr txBox="1">
            <a:spLocks/>
          </p:cNvSpPr>
          <p:nvPr/>
        </p:nvSpPr>
        <p:spPr>
          <a:xfrm>
            <a:off x="2556335" y="4519506"/>
            <a:ext cx="6110111" cy="173453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lIns="87750" tIns="29250" rIns="87750" bIns="29250" anchor="t" anchorCtr="0"/>
          <a:lstStyle>
            <a:lvl1pPr algn="l" rtl="0" eaLnBrk="0" fontAlgn="base" hangingPunct="0">
              <a:spcBef>
                <a:spcPts val="162"/>
              </a:spcBef>
              <a:spcAft>
                <a:spcPts val="162"/>
              </a:spcAft>
              <a:buClr>
                <a:schemeClr val="tx2"/>
              </a:buClr>
              <a:buFont typeface="Times" charset="0"/>
              <a:defRPr sz="1052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595" indent="-18500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–"/>
              <a:defRPr sz="1619">
                <a:solidFill>
                  <a:schemeClr val="tx1"/>
                </a:solidFill>
                <a:latin typeface="+mn-lt"/>
                <a:ea typeface="+mn-ea"/>
              </a:defRPr>
            </a:lvl2pPr>
            <a:lvl3pPr marL="880064" indent="-1862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3pPr>
            <a:lvl4pPr marL="1211533" indent="-1862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–"/>
              <a:defRPr sz="1619">
                <a:solidFill>
                  <a:schemeClr val="tx1"/>
                </a:solidFill>
                <a:latin typeface="+mn-lt"/>
                <a:ea typeface="+mn-ea"/>
              </a:defRPr>
            </a:lvl4pPr>
            <a:lvl5pPr marL="1541717" indent="-18500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5pPr>
            <a:lvl6pPr marL="1839782" indent="-185006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6pPr>
            <a:lvl7pPr marL="2209794" indent="-185006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7pPr>
            <a:lvl8pPr marL="2579806" indent="-185006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8pPr>
            <a:lvl9pPr marL="2949818" indent="-185006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39303" indent="-139303" defTabSz="7429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lang="ko-KR" altLang="en-US" sz="1600" b="0" spc="-49" dirty="0">
                <a:ln>
                  <a:solidFill>
                    <a:srgbClr val="3C3C3C">
                      <a:alpha val="0"/>
                    </a:srgbClr>
                  </a:solidFill>
                </a:ln>
                <a:latin typeface="+mn-ea"/>
              </a:rPr>
              <a:t>정보데이터시스템</a:t>
            </a:r>
            <a:endParaRPr lang="en-US" altLang="ko-KR" sz="1600" b="0" spc="-49" dirty="0">
              <a:ln>
                <a:solidFill>
                  <a:srgbClr val="3C3C3C">
                    <a:alpha val="0"/>
                  </a:srgbClr>
                </a:solidFill>
              </a:ln>
              <a:latin typeface="+mn-ea"/>
            </a:endParaRPr>
          </a:p>
          <a:p>
            <a:pPr marL="139303" indent="-139303" defTabSz="7429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lang="ko-KR" altLang="en-US" sz="1600" b="0" spc="-49" dirty="0">
                <a:ln>
                  <a:solidFill>
                    <a:srgbClr val="3C3C3C">
                      <a:alpha val="0"/>
                    </a:srgbClr>
                  </a:solidFill>
                </a:ln>
                <a:latin typeface="+mn-ea"/>
              </a:rPr>
              <a:t>외부 데이터</a:t>
            </a:r>
            <a:r>
              <a:rPr lang="en-US" altLang="ko-KR" sz="1600" b="0" spc="-49" dirty="0">
                <a:ln>
                  <a:solidFill>
                    <a:srgbClr val="3C3C3C">
                      <a:alpha val="0"/>
                    </a:srgbClr>
                  </a:solidFill>
                </a:ln>
                <a:latin typeface="+mn-ea"/>
              </a:rPr>
              <a:t>(API </a:t>
            </a:r>
            <a:r>
              <a:rPr lang="ko-KR" altLang="en-US" sz="1600" b="0" spc="-49" dirty="0">
                <a:ln>
                  <a:solidFill>
                    <a:srgbClr val="3C3C3C">
                      <a:alpha val="0"/>
                    </a:srgbClr>
                  </a:solidFill>
                </a:ln>
                <a:latin typeface="+mn-ea"/>
              </a:rPr>
              <a:t>활용</a:t>
            </a:r>
            <a:r>
              <a:rPr lang="en-US" altLang="ko-KR" sz="1600" b="0" spc="-49" dirty="0">
                <a:ln>
                  <a:solidFill>
                    <a:srgbClr val="3C3C3C">
                      <a:alpha val="0"/>
                    </a:srgbClr>
                  </a:solidFill>
                </a:ln>
                <a:latin typeface="+mn-ea"/>
              </a:rPr>
              <a:t>)</a:t>
            </a:r>
            <a:r>
              <a:rPr lang="ko-KR" altLang="en-US" sz="1600" b="0" spc="-49" dirty="0">
                <a:ln>
                  <a:solidFill>
                    <a:srgbClr val="3C3C3C">
                      <a:alpha val="0"/>
                    </a:srgbClr>
                  </a:solidFill>
                </a:ln>
                <a:latin typeface="+mn-ea"/>
              </a:rPr>
              <a:t> </a:t>
            </a:r>
            <a:endParaRPr lang="en-US" altLang="ko-KR" sz="1600" b="0" spc="-49" dirty="0">
              <a:ln>
                <a:solidFill>
                  <a:srgbClr val="3C3C3C">
                    <a:alpha val="0"/>
                  </a:srgbClr>
                </a:solidFill>
              </a:ln>
              <a:latin typeface="+mn-ea"/>
            </a:endParaRPr>
          </a:p>
          <a:p>
            <a:pPr marL="139303" indent="-139303" defTabSz="7429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Char char="-"/>
              <a:defRPr/>
            </a:pPr>
            <a:r>
              <a:rPr lang="ko-KR" altLang="en-US" sz="1600" b="0" spc="-49" dirty="0">
                <a:ln>
                  <a:solidFill>
                    <a:srgbClr val="3C3C3C">
                      <a:alpha val="0"/>
                    </a:srgbClr>
                  </a:solidFill>
                </a:ln>
                <a:latin typeface="+mn-ea"/>
              </a:rPr>
              <a:t>파이썬 </a:t>
            </a:r>
            <a:r>
              <a:rPr lang="ko-KR" altLang="en-US" sz="1600" b="0" spc="-49" dirty="0" err="1">
                <a:ln>
                  <a:solidFill>
                    <a:srgbClr val="3C3C3C">
                      <a:alpha val="0"/>
                    </a:srgbClr>
                  </a:solidFill>
                </a:ln>
                <a:latin typeface="+mn-ea"/>
              </a:rPr>
              <a:t>크롤링</a:t>
            </a:r>
            <a:r>
              <a:rPr lang="ko-KR" altLang="en-US" sz="1600" b="0" spc="-49" dirty="0">
                <a:ln>
                  <a:solidFill>
                    <a:srgbClr val="3C3C3C">
                      <a:alpha val="0"/>
                    </a:srgbClr>
                  </a:solidFill>
                </a:ln>
                <a:latin typeface="+mn-ea"/>
              </a:rPr>
              <a:t> </a:t>
            </a:r>
            <a:r>
              <a:rPr lang="en-US" altLang="ko-KR" sz="1600" b="0" spc="-49" dirty="0">
                <a:ln>
                  <a:solidFill>
                    <a:srgbClr val="3C3C3C">
                      <a:alpha val="0"/>
                    </a:srgbClr>
                  </a:solidFill>
                </a:ln>
                <a:latin typeface="+mn-ea"/>
              </a:rPr>
              <a:t>(</a:t>
            </a:r>
            <a:r>
              <a:rPr lang="ko-KR" altLang="en-US" sz="1600" b="0" spc="-49" dirty="0">
                <a:ln>
                  <a:solidFill>
                    <a:srgbClr val="3C3C3C">
                      <a:alpha val="0"/>
                    </a:srgbClr>
                  </a:solidFill>
                </a:ln>
                <a:latin typeface="+mn-ea"/>
              </a:rPr>
              <a:t>네이버 증권</a:t>
            </a:r>
            <a:r>
              <a:rPr lang="en-US" altLang="ko-KR" sz="1600" b="0" spc="-49" dirty="0">
                <a:ln>
                  <a:solidFill>
                    <a:srgbClr val="3C3C3C">
                      <a:alpha val="0"/>
                    </a:srgbClr>
                  </a:solidFill>
                </a:ln>
                <a:latin typeface="+mn-ea"/>
              </a:rPr>
              <a:t>)</a:t>
            </a:r>
          </a:p>
          <a:p>
            <a:pPr marL="139303" indent="-139303" defTabSz="7429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Char char="-"/>
              <a:defRPr/>
            </a:pPr>
            <a:endParaRPr lang="en-US" altLang="ko-KR" sz="975" i="1" spc="-49" dirty="0">
              <a:ln>
                <a:solidFill>
                  <a:srgbClr val="3C3C3C">
                    <a:alpha val="0"/>
                  </a:srgbClr>
                </a:solidFill>
              </a:ln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9D04E4-E2ED-49D2-A25C-C9A1A5CF87D3}"/>
              </a:ext>
            </a:extLst>
          </p:cNvPr>
          <p:cNvSpPr/>
          <p:nvPr/>
        </p:nvSpPr>
        <p:spPr>
          <a:xfrm>
            <a:off x="1235671" y="1657979"/>
            <a:ext cx="1638977" cy="290621"/>
          </a:xfrm>
          <a:prstGeom prst="rect">
            <a:avLst/>
          </a:prstGeom>
          <a:solidFill>
            <a:srgbClr val="3F73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sz="1138" dirty="0">
                <a:ln w="9525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데이터 수집 방안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E07DA3-510E-4001-9E24-7DD6187B0F3D}"/>
              </a:ext>
            </a:extLst>
          </p:cNvPr>
          <p:cNvSpPr/>
          <p:nvPr/>
        </p:nvSpPr>
        <p:spPr>
          <a:xfrm>
            <a:off x="1246361" y="1671707"/>
            <a:ext cx="263163" cy="2631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300" b="1" dirty="0"/>
              <a:t>1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3330031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BFB1A87-FEAB-49E5-9619-73E567C56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27D5-C81F-4DD5-AE1A-FA715644F33B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4B4A2D-6432-4612-B6F3-A4633B52FB3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7F6AC29-CA0A-4AC6-AFB3-AD77EF5C6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522" y="253807"/>
            <a:ext cx="6130960" cy="440093"/>
          </a:xfrm>
        </p:spPr>
        <p:txBody>
          <a:bodyPr/>
          <a:lstStyle/>
          <a:p>
            <a:r>
              <a:rPr lang="ko-KR" altLang="en-US" dirty="0"/>
              <a:t>데이터 유형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F42B74-CD44-448B-940C-2E1003D8B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09" y="1289454"/>
            <a:ext cx="5434616" cy="34153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89B8D1-263F-4B69-9AF0-F09C4078C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981" y="2997134"/>
            <a:ext cx="5674148" cy="316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37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A46085E-EA5F-4ED8-9A28-2ACB0A6CC45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7AA7295-85B1-4DB1-A82A-608E52A3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수집 및 </a:t>
            </a:r>
            <a:r>
              <a:rPr lang="ko-KR" altLang="en-US" dirty="0" err="1"/>
              <a:t>전처리</a:t>
            </a:r>
            <a:r>
              <a:rPr lang="ko-KR" altLang="en-US" dirty="0"/>
              <a:t> 방안</a:t>
            </a:r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1D0E8DF1-52AF-4AD4-929B-988C3F99B816}"/>
              </a:ext>
            </a:extLst>
          </p:cNvPr>
          <p:cNvSpPr txBox="1">
            <a:spLocks/>
          </p:cNvSpPr>
          <p:nvPr/>
        </p:nvSpPr>
        <p:spPr>
          <a:xfrm>
            <a:off x="2003258" y="1799146"/>
            <a:ext cx="7520137" cy="75133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lIns="108000" tIns="36000" rIns="108000" bIns="36000" anchor="ctr" anchorCtr="0"/>
          <a:lstStyle>
            <a:lvl1pPr algn="l" rtl="0" eaLnBrk="0" fontAlgn="base" hangingPunct="0">
              <a:spcBef>
                <a:spcPts val="162"/>
              </a:spcBef>
              <a:spcAft>
                <a:spcPts val="162"/>
              </a:spcAft>
              <a:buClr>
                <a:schemeClr val="tx2"/>
              </a:buClr>
              <a:buFont typeface="Times" charset="0"/>
              <a:defRPr sz="1052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595" indent="-18500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–"/>
              <a:defRPr sz="1619">
                <a:solidFill>
                  <a:schemeClr val="tx1"/>
                </a:solidFill>
                <a:latin typeface="+mn-lt"/>
                <a:ea typeface="+mn-ea"/>
              </a:defRPr>
            </a:lvl2pPr>
            <a:lvl3pPr marL="880064" indent="-1862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3pPr>
            <a:lvl4pPr marL="1211533" indent="-1862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–"/>
              <a:defRPr sz="1619">
                <a:solidFill>
                  <a:schemeClr val="tx1"/>
                </a:solidFill>
                <a:latin typeface="+mn-lt"/>
                <a:ea typeface="+mn-ea"/>
              </a:defRPr>
            </a:lvl4pPr>
            <a:lvl5pPr marL="1541717" indent="-18500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5pPr>
            <a:lvl6pPr marL="1839782" indent="-185006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6pPr>
            <a:lvl7pPr marL="2209794" indent="-185006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7pPr>
            <a:lvl8pPr marL="2579806" indent="-185006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8pPr>
            <a:lvl9pPr marL="2949818" indent="-185006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71450" indent="-171450" latinLnBrk="1"/>
            <a:r>
              <a:rPr lang="ko-KR" altLang="en-US" sz="1200" b="0" dirty="0"/>
              <a:t>선정  기업 기준은 반도체 산업을 하고 있는 기업으로 설정</a:t>
            </a:r>
            <a:endParaRPr lang="en-US" altLang="ko-KR" sz="1200" b="0" dirty="0"/>
          </a:p>
          <a:p>
            <a:pPr marL="171450" indent="-171450" latinLnBrk="1"/>
            <a:r>
              <a:rPr kumimoji="0" lang="ko-KR" altLang="en-US" sz="1200" b="0" i="0" kern="0" dirty="0">
                <a:solidFill>
                  <a:schemeClr val="tx1"/>
                </a:solidFill>
                <a:latin typeface="+mn-ea"/>
              </a:rPr>
              <a:t>일자</a:t>
            </a:r>
            <a:r>
              <a:rPr kumimoji="0" lang="en-US" altLang="ko-KR" sz="1200" b="0" i="0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200" b="0" i="0" kern="0" dirty="0">
                <a:solidFill>
                  <a:schemeClr val="tx1"/>
                </a:solidFill>
                <a:latin typeface="+mn-ea"/>
              </a:rPr>
              <a:t>종가</a:t>
            </a:r>
            <a:r>
              <a:rPr kumimoji="0" lang="en-US" altLang="ko-KR" sz="1200" b="0" i="0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200" b="0" i="0" kern="0" dirty="0">
                <a:solidFill>
                  <a:schemeClr val="tx1"/>
                </a:solidFill>
                <a:latin typeface="+mn-ea"/>
              </a:rPr>
              <a:t>시가</a:t>
            </a:r>
            <a:r>
              <a:rPr kumimoji="0" lang="en-US" altLang="ko-KR" sz="1200" b="0" i="0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200" b="0" i="0" kern="0" dirty="0">
                <a:solidFill>
                  <a:schemeClr val="tx1"/>
                </a:solidFill>
                <a:latin typeface="+mn-ea"/>
              </a:rPr>
              <a:t>고가</a:t>
            </a:r>
            <a:r>
              <a:rPr kumimoji="0" lang="en-US" altLang="ko-KR" sz="1200" b="0" i="0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200" b="0" i="0" kern="0" dirty="0">
                <a:solidFill>
                  <a:schemeClr val="tx1"/>
                </a:solidFill>
                <a:latin typeface="+mn-ea"/>
              </a:rPr>
              <a:t>저가</a:t>
            </a:r>
            <a:r>
              <a:rPr kumimoji="0" lang="en-US" altLang="ko-KR" sz="1200" b="0" i="0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200" b="0" i="0" kern="0" dirty="0">
                <a:solidFill>
                  <a:schemeClr val="tx1"/>
                </a:solidFill>
                <a:latin typeface="+mn-ea"/>
              </a:rPr>
              <a:t>거래량</a:t>
            </a:r>
            <a:r>
              <a:rPr kumimoji="0" lang="ko-KR" altLang="en-US" sz="1200" b="0" kern="0" dirty="0">
                <a:latin typeface="+mn-ea"/>
              </a:rPr>
              <a:t>에 대한 시계열 분석</a:t>
            </a:r>
            <a:r>
              <a:rPr kumimoji="0" lang="en-US" altLang="ko-KR" sz="1200" b="0" kern="0" dirty="0">
                <a:latin typeface="+mn-ea"/>
              </a:rPr>
              <a:t>, </a:t>
            </a:r>
            <a:r>
              <a:rPr kumimoji="0" lang="en-US" altLang="ko-KR" sz="1200" b="0" i="0" kern="0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ko-KR" altLang="en-US" sz="1200" b="0" i="0" kern="0" dirty="0">
                <a:solidFill>
                  <a:schemeClr val="tx1"/>
                </a:solidFill>
                <a:latin typeface="+mn-ea"/>
              </a:rPr>
              <a:t>시가총액은 상관분석</a:t>
            </a:r>
            <a:endParaRPr lang="ko-KR" altLang="en-US" sz="1200" b="0" dirty="0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28C0A661-2684-41D1-ADF0-A0AE84049687}"/>
              </a:ext>
            </a:extLst>
          </p:cNvPr>
          <p:cNvSpPr txBox="1">
            <a:spLocks/>
          </p:cNvSpPr>
          <p:nvPr/>
        </p:nvSpPr>
        <p:spPr>
          <a:xfrm>
            <a:off x="382605" y="1799146"/>
            <a:ext cx="1558089" cy="751334"/>
          </a:xfrm>
          <a:prstGeom prst="rect">
            <a:avLst/>
          </a:prstGeom>
          <a:solidFill>
            <a:srgbClr val="99CCF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108000" tIns="36000" rIns="108000" bIns="36000" anchor="ctr" anchorCtr="0"/>
          <a:lstStyle>
            <a:lvl1pPr algn="l" rtl="0" eaLnBrk="0" fontAlgn="base" hangingPunct="0">
              <a:spcBef>
                <a:spcPts val="162"/>
              </a:spcBef>
              <a:spcAft>
                <a:spcPts val="162"/>
              </a:spcAft>
              <a:buClr>
                <a:schemeClr val="tx2"/>
              </a:buClr>
              <a:buFont typeface="Times" charset="0"/>
              <a:defRPr sz="1052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595" indent="-18500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–"/>
              <a:defRPr sz="1619">
                <a:solidFill>
                  <a:schemeClr val="tx1"/>
                </a:solidFill>
                <a:latin typeface="+mn-lt"/>
                <a:ea typeface="+mn-ea"/>
              </a:defRPr>
            </a:lvl2pPr>
            <a:lvl3pPr marL="880064" indent="-1862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3pPr>
            <a:lvl4pPr marL="1211533" indent="-1862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–"/>
              <a:defRPr sz="1619">
                <a:solidFill>
                  <a:schemeClr val="tx1"/>
                </a:solidFill>
                <a:latin typeface="+mn-lt"/>
                <a:ea typeface="+mn-ea"/>
              </a:defRPr>
            </a:lvl4pPr>
            <a:lvl5pPr marL="1541717" indent="-18500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5pPr>
            <a:lvl6pPr marL="1839782" indent="-185006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6pPr>
            <a:lvl7pPr marL="2209794" indent="-185006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7pPr>
            <a:lvl8pPr marL="2579806" indent="-185006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8pPr>
            <a:lvl9pPr marL="2949818" indent="-185006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kumimoji="0" lang="ko-KR" altLang="en-US" sz="1400" kern="0" dirty="0"/>
              <a:t>변수 설정</a:t>
            </a:r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A710AF63-8BEA-40F0-ADFE-C3BB9665C52E}"/>
              </a:ext>
            </a:extLst>
          </p:cNvPr>
          <p:cNvSpPr txBox="1">
            <a:spLocks/>
          </p:cNvSpPr>
          <p:nvPr/>
        </p:nvSpPr>
        <p:spPr>
          <a:xfrm>
            <a:off x="382605" y="2942360"/>
            <a:ext cx="1558089" cy="751334"/>
          </a:xfrm>
          <a:prstGeom prst="rect">
            <a:avLst/>
          </a:prstGeom>
          <a:solidFill>
            <a:srgbClr val="99CCF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108000" tIns="36000" rIns="108000" bIns="36000" anchor="ctr" anchorCtr="0"/>
          <a:lstStyle>
            <a:lvl1pPr algn="l" rtl="0" eaLnBrk="0" fontAlgn="base" hangingPunct="0">
              <a:spcBef>
                <a:spcPts val="162"/>
              </a:spcBef>
              <a:spcAft>
                <a:spcPts val="162"/>
              </a:spcAft>
              <a:buClr>
                <a:schemeClr val="tx2"/>
              </a:buClr>
              <a:buFont typeface="Times" charset="0"/>
              <a:defRPr sz="1052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595" indent="-18500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–"/>
              <a:defRPr sz="1619">
                <a:solidFill>
                  <a:schemeClr val="tx1"/>
                </a:solidFill>
                <a:latin typeface="+mn-lt"/>
                <a:ea typeface="+mn-ea"/>
              </a:defRPr>
            </a:lvl2pPr>
            <a:lvl3pPr marL="880064" indent="-1862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3pPr>
            <a:lvl4pPr marL="1211533" indent="-1862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–"/>
              <a:defRPr sz="1619">
                <a:solidFill>
                  <a:schemeClr val="tx1"/>
                </a:solidFill>
                <a:latin typeface="+mn-lt"/>
                <a:ea typeface="+mn-ea"/>
              </a:defRPr>
            </a:lvl4pPr>
            <a:lvl5pPr marL="1541717" indent="-18500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5pPr>
            <a:lvl6pPr marL="1839782" indent="-185006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6pPr>
            <a:lvl7pPr marL="2209794" indent="-185006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7pPr>
            <a:lvl8pPr marL="2579806" indent="-185006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8pPr>
            <a:lvl9pPr marL="2949818" indent="-185006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kumimoji="0" lang="ko-KR" altLang="en-US" sz="1400" kern="0" dirty="0" err="1"/>
              <a:t>이상값</a:t>
            </a:r>
            <a:r>
              <a:rPr kumimoji="0" lang="en-US" altLang="ko-KR" sz="1400" kern="0" dirty="0"/>
              <a:t>, </a:t>
            </a:r>
            <a:r>
              <a:rPr kumimoji="0" lang="ko-KR" altLang="en-US" sz="1400" kern="0" dirty="0" err="1"/>
              <a:t>결측치</a:t>
            </a:r>
            <a:r>
              <a:rPr kumimoji="0" lang="ko-KR" altLang="en-US" sz="1400" kern="0" dirty="0"/>
              <a:t> 처리 방안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B9BAF2B-E294-43C8-A252-270EF4E3E290}"/>
              </a:ext>
            </a:extLst>
          </p:cNvPr>
          <p:cNvSpPr txBox="1">
            <a:spLocks/>
          </p:cNvSpPr>
          <p:nvPr/>
        </p:nvSpPr>
        <p:spPr>
          <a:xfrm>
            <a:off x="2003257" y="2942360"/>
            <a:ext cx="7520137" cy="75133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lIns="108000" tIns="36000" rIns="108000" bIns="36000" anchor="ctr" anchorCtr="0"/>
          <a:lstStyle>
            <a:lvl1pPr algn="l" rtl="0" eaLnBrk="0" fontAlgn="base" hangingPunct="0">
              <a:spcBef>
                <a:spcPts val="162"/>
              </a:spcBef>
              <a:spcAft>
                <a:spcPts val="162"/>
              </a:spcAft>
              <a:buClr>
                <a:schemeClr val="tx2"/>
              </a:buClr>
              <a:buFont typeface="Times" charset="0"/>
              <a:defRPr sz="1052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595" indent="-18500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–"/>
              <a:defRPr sz="1619">
                <a:solidFill>
                  <a:schemeClr val="tx1"/>
                </a:solidFill>
                <a:latin typeface="+mn-lt"/>
                <a:ea typeface="+mn-ea"/>
              </a:defRPr>
            </a:lvl2pPr>
            <a:lvl3pPr marL="880064" indent="-1862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3pPr>
            <a:lvl4pPr marL="1211533" indent="-1862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–"/>
              <a:defRPr sz="1619">
                <a:solidFill>
                  <a:schemeClr val="tx1"/>
                </a:solidFill>
                <a:latin typeface="+mn-lt"/>
                <a:ea typeface="+mn-ea"/>
              </a:defRPr>
            </a:lvl4pPr>
            <a:lvl5pPr marL="1541717" indent="-18500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5pPr>
            <a:lvl6pPr marL="1839782" indent="-185006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6pPr>
            <a:lvl7pPr marL="2209794" indent="-185006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7pPr>
            <a:lvl8pPr marL="2579806" indent="-185006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8pPr>
            <a:lvl9pPr marL="2949818" indent="-185006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 charset="0"/>
              <a:buChar char="•"/>
              <a:defRPr sz="1619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atinLnBrk="1"/>
            <a:r>
              <a:rPr lang="en-US" altLang="ko-KR" sz="1200" b="0" dirty="0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 </a:t>
            </a:r>
            <a:r>
              <a:rPr lang="ko-KR" altLang="en-US" sz="1200" b="0" dirty="0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결측치 </a:t>
            </a:r>
            <a:r>
              <a:rPr lang="en-US" altLang="ko-KR" sz="1200" b="0" dirty="0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: </a:t>
            </a:r>
            <a:r>
              <a:rPr lang="ko-KR" altLang="en-US" sz="1200" b="0" dirty="0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앞</a:t>
            </a:r>
            <a:r>
              <a:rPr lang="en-US" altLang="ko-KR" sz="1200" b="0" dirty="0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, </a:t>
            </a:r>
            <a:r>
              <a:rPr lang="ko-KR" altLang="en-US" sz="1200" b="0" dirty="0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뒤 일자를 기준으로 데이터를 인용하여 사용</a:t>
            </a:r>
            <a:endParaRPr lang="en-US" altLang="ko-KR" sz="1200" b="0" dirty="0">
              <a:solidFill>
                <a:schemeClr val="dk1"/>
              </a:solidFill>
              <a:latin typeface="+mn-ea"/>
              <a:cs typeface="Calibri"/>
              <a:sym typeface="Calibri"/>
            </a:endParaRPr>
          </a:p>
          <a:p>
            <a:pPr latinLnBrk="1"/>
            <a:r>
              <a:rPr lang="ko-KR" altLang="en-US" sz="1200" b="0" dirty="0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 이상치 </a:t>
            </a:r>
            <a:r>
              <a:rPr lang="en-US" altLang="ko-KR" sz="1200" b="0" dirty="0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: </a:t>
            </a:r>
            <a:r>
              <a:rPr lang="ko-KR" altLang="en-US" sz="1200" b="0" dirty="0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주식 데이터 특성 상 제거하지 않고 그대로 인용하는 방향으로 진행</a:t>
            </a:r>
            <a:r>
              <a:rPr lang="en-US" altLang="ko-KR" sz="1200" b="0" dirty="0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  </a:t>
            </a:r>
            <a:endParaRPr lang="ko-KR" altLang="en-US" sz="1200" b="0" dirty="0">
              <a:solidFill>
                <a:schemeClr val="dk1"/>
              </a:solidFill>
              <a:latin typeface="+mn-ea"/>
              <a:cs typeface="Calibri"/>
              <a:sym typeface="Calibri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9D04E4-E2ED-49D2-A25C-C9A1A5CF87D3}"/>
              </a:ext>
            </a:extLst>
          </p:cNvPr>
          <p:cNvSpPr/>
          <p:nvPr/>
        </p:nvSpPr>
        <p:spPr>
          <a:xfrm>
            <a:off x="377826" y="1249277"/>
            <a:ext cx="2017202" cy="357687"/>
          </a:xfrm>
          <a:prstGeom prst="rect">
            <a:avLst/>
          </a:prstGeom>
          <a:solidFill>
            <a:srgbClr val="3F73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sz="1400" dirty="0">
                <a:ln w="9525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데이터 </a:t>
            </a:r>
            <a:r>
              <a:rPr lang="ko-KR" altLang="en-US" sz="1400" dirty="0" err="1">
                <a:ln w="9525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전처리</a:t>
            </a:r>
            <a:endParaRPr lang="ko-KR" altLang="en-US" sz="1400" dirty="0">
              <a:ln w="9525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E07DA3-510E-4001-9E24-7DD6187B0F3D}"/>
              </a:ext>
            </a:extLst>
          </p:cNvPr>
          <p:cNvSpPr/>
          <p:nvPr/>
        </p:nvSpPr>
        <p:spPr>
          <a:xfrm>
            <a:off x="390981" y="1266173"/>
            <a:ext cx="323893" cy="3238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600" b="1" dirty="0"/>
              <a:t>2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61333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131492" y="151640"/>
            <a:ext cx="6276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</a:pPr>
            <a:r>
              <a:rPr lang="ko-KR" dirty="0"/>
              <a:t>0</a:t>
            </a:r>
            <a:r>
              <a:rPr lang="en-US" altLang="ko-KR" dirty="0"/>
              <a:t>7</a:t>
            </a:r>
            <a:endParaRPr dirty="0"/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1016521" y="306967"/>
            <a:ext cx="61311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E81"/>
              </a:buClr>
              <a:buSzPct val="100000"/>
              <a:buFont typeface="Arial"/>
              <a:buNone/>
            </a:pPr>
            <a:r>
              <a:rPr lang="ko-KR"/>
              <a:t>프로젝트 일정표</a:t>
            </a:r>
            <a:endParaRPr/>
          </a:p>
        </p:txBody>
      </p:sp>
      <p:graphicFrame>
        <p:nvGraphicFramePr>
          <p:cNvPr id="77" name="Google Shape;77;p11"/>
          <p:cNvGraphicFramePr/>
          <p:nvPr>
            <p:extLst>
              <p:ext uri="{D42A27DB-BD31-4B8C-83A1-F6EECF244321}">
                <p14:modId xmlns:p14="http://schemas.microsoft.com/office/powerpoint/2010/main" val="1846647250"/>
              </p:ext>
            </p:extLst>
          </p:nvPr>
        </p:nvGraphicFramePr>
        <p:xfrm>
          <a:off x="650668" y="1376368"/>
          <a:ext cx="8633250" cy="495096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9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925">
                <a:tc>
                  <a:txBody>
                    <a:bodyPr/>
                    <a:lstStyle/>
                    <a:p>
                      <a:pPr marL="35999" marR="0" lvl="0" indent="-35999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기간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144000" marR="144000" marT="72000" marB="72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5999" marR="0" lvl="0" indent="-35999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과업 내</a:t>
                      </a:r>
                      <a:r>
                        <a:rPr lang="ko-KR" sz="13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용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144000" marR="144000" marT="72000" marB="720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en-US" altLang="ko-KR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altLang="ko-KR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r>
                        <a:rPr lang="ko-KR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~ 0</a:t>
                      </a:r>
                      <a:r>
                        <a:rPr lang="en-US" altLang="ko-KR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altLang="ko-KR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07</a:t>
                      </a:r>
                      <a:endParaRPr b="1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4000" marR="144000" marT="72000" marB="72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분석 수행 계획서 작성</a:t>
                      </a:r>
                      <a:endParaRPr>
                        <a:solidFill>
                          <a:srgbClr val="3333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4000" marR="144000" marT="72000" marB="720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8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en-US" altLang="ko-KR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altLang="ko-KR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08</a:t>
                      </a:r>
                      <a:r>
                        <a:rPr lang="ko-KR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~ 0</a:t>
                      </a:r>
                      <a:r>
                        <a:rPr lang="en-US" altLang="ko-KR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3/01</a:t>
                      </a:r>
                      <a:endParaRPr b="1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4000" marR="144000" marT="72000" marB="72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도메인 이해 및 주식 계좌 개설 </a:t>
                      </a:r>
                      <a:endParaRPr lang="en-US" altLang="ko-KR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/>
                        <a:t>데이터 전처리</a:t>
                      </a:r>
                      <a:r>
                        <a:rPr lang="en-US" altLang="ko-KR" dirty="0"/>
                        <a:t>(EDA)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시계열 분석 학습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팀원 스터디 진행</a:t>
                      </a:r>
                      <a:endParaRPr dirty="0"/>
                    </a:p>
                  </a:txBody>
                  <a:tcPr marL="144000" marR="144000" marT="72000" marB="720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2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en-US" altLang="ko-KR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ko-KR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altLang="ko-KR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r>
                        <a:rPr lang="ko-KR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~ 0</a:t>
                      </a:r>
                      <a:r>
                        <a:rPr lang="en-US" altLang="ko-KR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ko-KR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altLang="ko-KR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b="1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4000" marR="144000" marT="72000" marB="72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dirty="0">
                          <a:latin typeface="Arial"/>
                          <a:cs typeface="Arial"/>
                          <a:sym typeface="Arial"/>
                        </a:rPr>
                        <a:t>중간 피드백</a:t>
                      </a:r>
                      <a:endParaRPr dirty="0"/>
                    </a:p>
                  </a:txBody>
                  <a:tcPr marL="144000" marR="144000" marT="72000" marB="720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3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en-US" altLang="ko-KR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ko-KR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/0</a:t>
                      </a:r>
                      <a:r>
                        <a:rPr lang="en-US" altLang="ko-KR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r>
                        <a:rPr lang="ko-KR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~ 0</a:t>
                      </a:r>
                      <a:r>
                        <a:rPr lang="en-US" altLang="ko-KR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ko-KR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altLang="ko-KR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b="1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4000" marR="144000" marT="72000" marB="72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100"/>
                        <a:buFont typeface="Calibri"/>
                        <a:buNone/>
                      </a:pPr>
                      <a:r>
                        <a:rPr lang="ko-KR" dirty="0"/>
                        <a:t>모델링 및 </a:t>
                      </a:r>
                      <a:r>
                        <a:rPr lang="ko-KR" dirty="0" err="1"/>
                        <a:t>하이퍼</a:t>
                      </a:r>
                      <a:r>
                        <a:rPr lang="ko-KR" dirty="0"/>
                        <a:t> 피라미터 튜닝</a:t>
                      </a:r>
                      <a:endParaRPr u="none" strike="noStrike" cap="none" dirty="0"/>
                    </a:p>
                  </a:txBody>
                  <a:tcPr marL="144000" marR="144000" marT="72000" marB="720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3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en-US" altLang="ko-KR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ko-KR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altLang="ko-KR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r>
                        <a:rPr lang="ko-KR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~ 0</a:t>
                      </a:r>
                      <a:r>
                        <a:rPr lang="en-US" altLang="ko-KR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ko-KR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altLang="ko-KR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44000" marR="144000" marT="72000" marB="72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 제출 준비</a:t>
                      </a:r>
                      <a:endParaRPr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4000" marR="144000" marT="72000" marB="720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9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en-US" altLang="ko-KR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3/31 ~ 04/01</a:t>
                      </a:r>
                      <a:endParaRPr b="1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4000" marR="144000" marT="72000" marB="72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리허설</a:t>
                      </a:r>
                      <a:r>
                        <a:rPr lang="en-US" altLang="ko-KR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발표</a:t>
                      </a:r>
                      <a:endParaRPr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4000" marR="144000" marT="72000" marB="72000" anchor="ctr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81D365-E6D9-4E98-B3F1-7607F692EE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-5080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Char char="●"/>
            </a:pPr>
            <a:fld id="{00000000-1234-1234-1234-123412341234}" type="slidenum">
              <a:rPr lang="en-US" altLang="ko-KR" smtClean="0"/>
              <a:t>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E4D4479-04E1-40E0-A597-B05183D5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945" y="3429000"/>
            <a:ext cx="6130960" cy="440093"/>
          </a:xfrm>
        </p:spPr>
        <p:txBody>
          <a:bodyPr>
            <a:noAutofit/>
          </a:bodyPr>
          <a:lstStyle/>
          <a:p>
            <a:r>
              <a:rPr lang="ko-KR" altLang="en-US" sz="66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319918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58654</TotalTime>
  <Words>500</Words>
  <Application>Microsoft Office PowerPoint</Application>
  <PresentationFormat>A4 용지(210x297mm)</PresentationFormat>
  <Paragraphs>95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나눔고딕</vt:lpstr>
      <vt:lpstr>나눔고딕 ExtraBold</vt:lpstr>
      <vt:lpstr>나눔스퀘어 Bold</vt:lpstr>
      <vt:lpstr>나눔스퀘어 ExtraBold</vt:lpstr>
      <vt:lpstr>Malgun Gothic</vt:lpstr>
      <vt:lpstr>Malgun Gothic</vt:lpstr>
      <vt:lpstr>Arial</vt:lpstr>
      <vt:lpstr>Calibri</vt:lpstr>
      <vt:lpstr>Calibri Light</vt:lpstr>
      <vt:lpstr>Times</vt:lpstr>
      <vt:lpstr>Office 테마</vt:lpstr>
      <vt:lpstr>시계열 분석 주식 가격 예측 </vt:lpstr>
      <vt:lpstr>팀원 소개</vt:lpstr>
      <vt:lpstr>프로젝트 목표</vt:lpstr>
      <vt:lpstr>프로젝트 개요</vt:lpstr>
      <vt:lpstr>데이터 수집 및 전처리 방안</vt:lpstr>
      <vt:lpstr>데이터 유형</vt:lpstr>
      <vt:lpstr>데이터 수집 및 전처리 방안</vt:lpstr>
      <vt:lpstr>프로젝트 일정표</vt:lpstr>
      <vt:lpstr>감사합니다</vt:lpstr>
    </vt:vector>
  </TitlesOfParts>
  <Company>동서발전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디에스이트레이드&amp;MS 교육자료</dc:title>
  <dc:creator>KHJ;Sena</dc:creator>
  <cp:keywords>AI공모전</cp:keywords>
  <dc:description>교육자료</dc:description>
  <cp:lastModifiedBy>Bang eunho</cp:lastModifiedBy>
  <cp:revision>6246</cp:revision>
  <cp:lastPrinted>2021-02-23T01:06:13Z</cp:lastPrinted>
  <dcterms:created xsi:type="dcterms:W3CDTF">2004-09-08T23:34:22Z</dcterms:created>
  <dcterms:modified xsi:type="dcterms:W3CDTF">2022-02-07T07:36:46Z</dcterms:modified>
</cp:coreProperties>
</file>