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Heebo Regular" charset="1" panose="00000500000000000000"/>
      <p:regular r:id="rId12"/>
    </p:embeddedFont>
    <p:embeddedFont>
      <p:font typeface="Heebo Regular Bold" charset="1" panose="00000600000000000000"/>
      <p:regular r:id="rId13"/>
    </p:embeddedFont>
    <p:embeddedFont>
      <p:font typeface="Heebo Bold" charset="1" panose="00000800000000000000"/>
      <p:regular r:id="rId14"/>
    </p:embeddedFont>
    <p:embeddedFont>
      <p:font typeface="Heebo Bold Bold" charset="1" panose="00000900000000000000"/>
      <p:regular r:id="rId15"/>
    </p:embeddedFont>
    <p:embeddedFont>
      <p:font typeface="Mukta Mahee Regular" charset="1" panose="020B0000000000000000"/>
      <p:regular r:id="rId16"/>
    </p:embeddedFont>
    <p:embeddedFont>
      <p:font typeface="Mukta Mahee Regular Bold" charset="1" panose="020B00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Montserrat Extra-Bold" charset="1" panose="00000900000000000000"/>
      <p:regular r:id="rId22"/>
    </p:embeddedFont>
    <p:embeddedFont>
      <p:font typeface="Montserrat Extra-Bold Bold" charset="1" panose="00000A00000000000000"/>
      <p:regular r:id="rId23"/>
    </p:embeddedFont>
    <p:embeddedFont>
      <p:font typeface="Montserrat Extra-Bold Italics" charset="1" panose="00000900000000000000"/>
      <p:regular r:id="rId24"/>
    </p:embeddedFont>
    <p:embeddedFont>
      <p:font typeface="Montserrat Extra-Bold Bold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6.png" Type="http://schemas.openxmlformats.org/officeDocument/2006/relationships/image"/><Relationship Id="rId9"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79400" y="2188449"/>
            <a:ext cx="16834000" cy="4021851"/>
            <a:chOff x="0" y="0"/>
            <a:chExt cx="4433646" cy="1059253"/>
          </a:xfrm>
        </p:grpSpPr>
        <p:sp>
          <p:nvSpPr>
            <p:cNvPr name="Freeform 3" id="3"/>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87A3C4"/>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727000" y="2036049"/>
            <a:ext cx="16834000" cy="4021851"/>
            <a:chOff x="0" y="0"/>
            <a:chExt cx="4433646" cy="1059253"/>
          </a:xfrm>
        </p:grpSpPr>
        <p:sp>
          <p:nvSpPr>
            <p:cNvPr name="Freeform 6" id="6"/>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5001247" y="4905506"/>
            <a:ext cx="8285506" cy="596900"/>
            <a:chOff x="0" y="0"/>
            <a:chExt cx="2182191" cy="157208"/>
          </a:xfrm>
        </p:grpSpPr>
        <p:sp>
          <p:nvSpPr>
            <p:cNvPr name="Freeform 9" id="9"/>
            <p:cNvSpPr/>
            <p:nvPr/>
          </p:nvSpPr>
          <p:spPr>
            <a:xfrm flipH="false" flipV="false" rot="0">
              <a:off x="0" y="0"/>
              <a:ext cx="2182191" cy="157208"/>
            </a:xfrm>
            <a:custGeom>
              <a:avLst/>
              <a:gdLst/>
              <a:ahLst/>
              <a:cxnLst/>
              <a:rect r="r" b="b" t="t" l="l"/>
              <a:pathLst>
                <a:path h="157208" w="2182191">
                  <a:moveTo>
                    <a:pt x="0" y="0"/>
                  </a:moveTo>
                  <a:lnTo>
                    <a:pt x="2182191" y="0"/>
                  </a:lnTo>
                  <a:lnTo>
                    <a:pt x="2182191" y="157208"/>
                  </a:lnTo>
                  <a:lnTo>
                    <a:pt x="0" y="157208"/>
                  </a:lnTo>
                  <a:close/>
                </a:path>
              </a:pathLst>
            </a:custGeom>
            <a:solidFill>
              <a:srgbClr val="EFEFEF"/>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3280416" y="3188014"/>
            <a:ext cx="11727169" cy="596900"/>
            <a:chOff x="0" y="0"/>
            <a:chExt cx="3088637" cy="157208"/>
          </a:xfrm>
        </p:grpSpPr>
        <p:sp>
          <p:nvSpPr>
            <p:cNvPr name="Freeform 12" id="12"/>
            <p:cNvSpPr/>
            <p:nvPr/>
          </p:nvSpPr>
          <p:spPr>
            <a:xfrm flipH="false" flipV="false" rot="0">
              <a:off x="0" y="0"/>
              <a:ext cx="3088637" cy="157208"/>
            </a:xfrm>
            <a:custGeom>
              <a:avLst/>
              <a:gdLst/>
              <a:ahLst/>
              <a:cxnLst/>
              <a:rect r="r" b="b" t="t" l="l"/>
              <a:pathLst>
                <a:path h="157208" w="3088637">
                  <a:moveTo>
                    <a:pt x="0" y="0"/>
                  </a:moveTo>
                  <a:lnTo>
                    <a:pt x="3088637" y="0"/>
                  </a:lnTo>
                  <a:lnTo>
                    <a:pt x="3088637" y="157208"/>
                  </a:lnTo>
                  <a:lnTo>
                    <a:pt x="0" y="157208"/>
                  </a:lnTo>
                  <a:close/>
                </a:path>
              </a:pathLst>
            </a:custGeom>
            <a:solidFill>
              <a:srgbClr val="EFEFEF"/>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709620" y="2372160"/>
            <a:ext cx="12868761" cy="3311528"/>
          </a:xfrm>
          <a:prstGeom prst="rect">
            <a:avLst/>
          </a:prstGeom>
        </p:spPr>
        <p:txBody>
          <a:bodyPr anchor="t" rtlCol="false" tIns="0" lIns="0" bIns="0" rIns="0">
            <a:spAutoFit/>
          </a:bodyPr>
          <a:lstStyle/>
          <a:p>
            <a:pPr algn="ctr">
              <a:lnSpc>
                <a:spcPts val="13299"/>
              </a:lnSpc>
            </a:pPr>
            <a:r>
              <a:rPr lang="en-US" sz="9499">
                <a:solidFill>
                  <a:srgbClr val="000000"/>
                </a:solidFill>
                <a:latin typeface="Heebo Bold"/>
              </a:rPr>
              <a:t>WEBSITE PENDIDIKAN</a:t>
            </a:r>
          </a:p>
          <a:p>
            <a:pPr algn="ctr">
              <a:lnSpc>
                <a:spcPts val="13299"/>
              </a:lnSpc>
            </a:pPr>
            <a:r>
              <a:rPr lang="en-US" sz="9499">
                <a:solidFill>
                  <a:srgbClr val="000000"/>
                </a:solidFill>
                <a:latin typeface="Heebo Bold"/>
              </a:rPr>
              <a:t>EDU.AI</a:t>
            </a:r>
          </a:p>
        </p:txBody>
      </p:sp>
      <p:sp>
        <p:nvSpPr>
          <p:cNvPr name="Freeform 15" id="15"/>
          <p:cNvSpPr/>
          <p:nvPr/>
        </p:nvSpPr>
        <p:spPr>
          <a:xfrm flipH="false" flipV="false" rot="0">
            <a:off x="15784806" y="4051737"/>
            <a:ext cx="4538797" cy="4538797"/>
          </a:xfrm>
          <a:custGeom>
            <a:avLst/>
            <a:gdLst/>
            <a:ahLst/>
            <a:cxnLst/>
            <a:rect r="r" b="b" t="t" l="l"/>
            <a:pathLst>
              <a:path h="4538797" w="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427502" y="8889689"/>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17" id="17"/>
          <p:cNvSpPr/>
          <p:nvPr/>
        </p:nvSpPr>
        <p:spPr>
          <a:xfrm flipH="false" flipV="false" rot="0">
            <a:off x="0" y="7492379"/>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TextBox 18" id="18"/>
          <p:cNvSpPr txBox="true"/>
          <p:nvPr/>
        </p:nvSpPr>
        <p:spPr>
          <a:xfrm rot="0">
            <a:off x="6412615" y="6362700"/>
            <a:ext cx="5462770" cy="679450"/>
          </a:xfrm>
          <a:prstGeom prst="rect">
            <a:avLst/>
          </a:prstGeom>
        </p:spPr>
        <p:txBody>
          <a:bodyPr anchor="t" rtlCol="false" tIns="0" lIns="0" bIns="0" rIns="0">
            <a:spAutoFit/>
          </a:bodyPr>
          <a:lstStyle/>
          <a:p>
            <a:pPr algn="ctr">
              <a:lnSpc>
                <a:spcPts val="5599"/>
              </a:lnSpc>
            </a:pPr>
            <a:r>
              <a:rPr lang="en-US" sz="3999">
                <a:solidFill>
                  <a:srgbClr val="000000"/>
                </a:solidFill>
                <a:latin typeface="Heebo Bold"/>
              </a:rPr>
              <a:t>Muhammad Yunus</a:t>
            </a:r>
          </a:p>
        </p:txBody>
      </p:sp>
      <p:sp>
        <p:nvSpPr>
          <p:cNvPr name="TextBox 19" id="19"/>
          <p:cNvSpPr txBox="true"/>
          <p:nvPr/>
        </p:nvSpPr>
        <p:spPr>
          <a:xfrm rot="0">
            <a:off x="10848735" y="1181974"/>
            <a:ext cx="6410565" cy="596900"/>
          </a:xfrm>
          <a:prstGeom prst="rect">
            <a:avLst/>
          </a:prstGeom>
        </p:spPr>
        <p:txBody>
          <a:bodyPr anchor="t" rtlCol="false" tIns="0" lIns="0" bIns="0" rIns="0">
            <a:spAutoFit/>
          </a:bodyPr>
          <a:lstStyle/>
          <a:p>
            <a:pPr algn="r">
              <a:lnSpc>
                <a:spcPts val="4899"/>
              </a:lnSpc>
            </a:pPr>
            <a:r>
              <a:rPr lang="en-US" sz="3499" spc="209">
                <a:solidFill>
                  <a:srgbClr val="6182A8"/>
                </a:solidFill>
                <a:latin typeface="Heebo Regular Bold"/>
              </a:rPr>
              <a:t>HACKATHON SEVIMA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7222" y="3239180"/>
            <a:ext cx="5185203" cy="3014957"/>
            <a:chOff x="0" y="0"/>
            <a:chExt cx="6913604" cy="4019943"/>
          </a:xfrm>
        </p:grpSpPr>
        <p:pic>
          <p:nvPicPr>
            <p:cNvPr name="Picture 3" id="3"/>
            <p:cNvPicPr>
              <a:picLocks noChangeAspect="true"/>
            </p:cNvPicPr>
            <p:nvPr/>
          </p:nvPicPr>
          <p:blipFill>
            <a:blip r:embed="rId2"/>
            <a:srcRect l="2465" t="0" r="2465" b="0"/>
            <a:stretch>
              <a:fillRect/>
            </a:stretch>
          </p:blipFill>
          <p:spPr>
            <a:xfrm flipH="false" flipV="false">
              <a:off x="0" y="0"/>
              <a:ext cx="6913604" cy="4019943"/>
            </a:xfrm>
            <a:prstGeom prst="rect">
              <a:avLst/>
            </a:prstGeom>
          </p:spPr>
        </p:pic>
      </p:grpSp>
      <p:grpSp>
        <p:nvGrpSpPr>
          <p:cNvPr name="Group 4" id="4"/>
          <p:cNvGrpSpPr/>
          <p:nvPr/>
        </p:nvGrpSpPr>
        <p:grpSpPr>
          <a:xfrm rot="0">
            <a:off x="12368475" y="3239180"/>
            <a:ext cx="5529000" cy="3014957"/>
            <a:chOff x="0" y="0"/>
            <a:chExt cx="7372000" cy="4019943"/>
          </a:xfrm>
        </p:grpSpPr>
        <p:pic>
          <p:nvPicPr>
            <p:cNvPr name="Picture 5" id="5"/>
            <p:cNvPicPr>
              <a:picLocks noChangeAspect="true"/>
            </p:cNvPicPr>
            <p:nvPr/>
          </p:nvPicPr>
          <p:blipFill>
            <a:blip r:embed="rId3"/>
            <a:srcRect l="0" t="1224" r="0" b="1224"/>
            <a:stretch>
              <a:fillRect/>
            </a:stretch>
          </p:blipFill>
          <p:spPr>
            <a:xfrm flipH="false" flipV="false">
              <a:off x="0" y="0"/>
              <a:ext cx="7372000" cy="4019943"/>
            </a:xfrm>
            <a:prstGeom prst="rect">
              <a:avLst/>
            </a:prstGeom>
          </p:spPr>
        </p:pic>
      </p:grpSp>
      <p:grpSp>
        <p:nvGrpSpPr>
          <p:cNvPr name="Group 6" id="6"/>
          <p:cNvGrpSpPr/>
          <p:nvPr/>
        </p:nvGrpSpPr>
        <p:grpSpPr>
          <a:xfrm rot="0">
            <a:off x="6746801" y="6243343"/>
            <a:ext cx="5427297" cy="3014957"/>
            <a:chOff x="0" y="0"/>
            <a:chExt cx="7236396" cy="4019943"/>
          </a:xfrm>
        </p:grpSpPr>
        <p:pic>
          <p:nvPicPr>
            <p:cNvPr name="Picture 7" id="7"/>
            <p:cNvPicPr>
              <a:picLocks noChangeAspect="true"/>
            </p:cNvPicPr>
            <p:nvPr/>
          </p:nvPicPr>
          <p:blipFill>
            <a:blip r:embed="rId4"/>
            <a:srcRect l="246" t="0" r="246" b="0"/>
            <a:stretch>
              <a:fillRect/>
            </a:stretch>
          </p:blipFill>
          <p:spPr>
            <a:xfrm flipH="false" flipV="false">
              <a:off x="0" y="0"/>
              <a:ext cx="7236396" cy="4019943"/>
            </a:xfrm>
            <a:prstGeom prst="rect">
              <a:avLst/>
            </a:prstGeom>
          </p:spPr>
        </p:pic>
      </p:grpSp>
      <p:sp>
        <p:nvSpPr>
          <p:cNvPr name="TextBox 8" id="8"/>
          <p:cNvSpPr txBox="true"/>
          <p:nvPr/>
        </p:nvSpPr>
        <p:spPr>
          <a:xfrm rot="0">
            <a:off x="5919525" y="1171575"/>
            <a:ext cx="6448950" cy="708787"/>
          </a:xfrm>
          <a:prstGeom prst="rect">
            <a:avLst/>
          </a:prstGeom>
        </p:spPr>
        <p:txBody>
          <a:bodyPr anchor="t" rtlCol="false" tIns="0" lIns="0" bIns="0" rIns="0">
            <a:spAutoFit/>
          </a:bodyPr>
          <a:lstStyle/>
          <a:p>
            <a:pPr algn="ctr">
              <a:lnSpc>
                <a:spcPts val="5264"/>
              </a:lnSpc>
            </a:pPr>
            <a:r>
              <a:rPr lang="en-US" sz="5600">
                <a:solidFill>
                  <a:srgbClr val="1211CA"/>
                </a:solidFill>
                <a:latin typeface="Montserrat Extra-Bold Bold"/>
              </a:rPr>
              <a:t>FITUR</a:t>
            </a:r>
          </a:p>
        </p:txBody>
      </p:sp>
      <p:sp>
        <p:nvSpPr>
          <p:cNvPr name="TextBox 9" id="9"/>
          <p:cNvSpPr txBox="true"/>
          <p:nvPr/>
        </p:nvSpPr>
        <p:spPr>
          <a:xfrm rot="0">
            <a:off x="2000121" y="6773639"/>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Montserrat Classic Bold"/>
              </a:rPr>
              <a:t>Chat Bot</a:t>
            </a:r>
          </a:p>
        </p:txBody>
      </p:sp>
      <p:sp>
        <p:nvSpPr>
          <p:cNvPr name="TextBox 10" id="10"/>
          <p:cNvSpPr txBox="true"/>
          <p:nvPr/>
        </p:nvSpPr>
        <p:spPr>
          <a:xfrm rot="0">
            <a:off x="7500748" y="5095875"/>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Montserrat Classic Bold"/>
              </a:rPr>
              <a:t>Analisis Siswa</a:t>
            </a:r>
          </a:p>
        </p:txBody>
      </p:sp>
      <p:sp>
        <p:nvSpPr>
          <p:cNvPr name="TextBox 11" id="11"/>
          <p:cNvSpPr txBox="true"/>
          <p:nvPr/>
        </p:nvSpPr>
        <p:spPr>
          <a:xfrm rot="0">
            <a:off x="13173273" y="6773639"/>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Montserrat Classic Bold"/>
              </a:rPr>
              <a:t>Sistem Penugasan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500955" y="2413635"/>
            <a:ext cx="2758345" cy="245871"/>
            <a:chOff x="0" y="0"/>
            <a:chExt cx="726478" cy="64756"/>
          </a:xfrm>
        </p:grpSpPr>
        <p:sp>
          <p:nvSpPr>
            <p:cNvPr name="Freeform 6" id="6"/>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360401" y="4186261"/>
            <a:ext cx="10838049" cy="6100739"/>
            <a:chOff x="0" y="0"/>
            <a:chExt cx="14450732" cy="8134319"/>
          </a:xfrm>
        </p:grpSpPr>
        <p:pic>
          <p:nvPicPr>
            <p:cNvPr name="Picture 9" id="9"/>
            <p:cNvPicPr>
              <a:picLocks noChangeAspect="true"/>
            </p:cNvPicPr>
            <p:nvPr/>
          </p:nvPicPr>
          <p:blipFill>
            <a:blip r:embed="rId2"/>
            <a:srcRect l="899" t="0" r="899" b="0"/>
            <a:stretch>
              <a:fillRect/>
            </a:stretch>
          </p:blipFill>
          <p:spPr>
            <a:xfrm flipH="false" flipV="false">
              <a:off x="0" y="0"/>
              <a:ext cx="14450732" cy="8134319"/>
            </a:xfrm>
            <a:prstGeom prst="rect">
              <a:avLst/>
            </a:prstGeom>
          </p:spPr>
        </p:pic>
      </p:grpSp>
      <p:sp>
        <p:nvSpPr>
          <p:cNvPr name="TextBox 10" id="10"/>
          <p:cNvSpPr txBox="true"/>
          <p:nvPr/>
        </p:nvSpPr>
        <p:spPr>
          <a:xfrm rot="0">
            <a:off x="1028700" y="3657052"/>
            <a:ext cx="5922266"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Chat Bot</a:t>
            </a:r>
          </a:p>
        </p:txBody>
      </p:sp>
      <p:sp>
        <p:nvSpPr>
          <p:cNvPr name="TextBox 11" id="11"/>
          <p:cNvSpPr txBox="true"/>
          <p:nvPr/>
        </p:nvSpPr>
        <p:spPr>
          <a:xfrm rot="0">
            <a:off x="1028700" y="4329136"/>
            <a:ext cx="8115300" cy="2920365"/>
          </a:xfrm>
          <a:prstGeom prst="rect">
            <a:avLst/>
          </a:prstGeom>
        </p:spPr>
        <p:txBody>
          <a:bodyPr anchor="t" rtlCol="false" tIns="0" lIns="0" bIns="0" rIns="0">
            <a:spAutoFit/>
          </a:bodyPr>
          <a:lstStyle/>
          <a:p>
            <a:pPr>
              <a:lnSpc>
                <a:spcPts val="3359"/>
              </a:lnSpc>
            </a:pPr>
            <a:r>
              <a:rPr lang="en-US" sz="2400">
                <a:solidFill>
                  <a:srgbClr val="2D262A"/>
                </a:solidFill>
                <a:latin typeface="Montserrat Classic"/>
              </a:rPr>
              <a:t>Chat Bot dapat membantu pelajar dalam mengerjakan tugas-tugas mereka. Mereka dapat mengajukan pertanyaan tentang topik tertentu atau meminta bantuan dalam memahami materi pelajaran yang rumit. Chat GPT dapat memberikan penjelasan dan contoh yang dapat memperjelas konsep yang sulit dipahami oleh pelajar.</a:t>
            </a:r>
          </a:p>
        </p:txBody>
      </p:sp>
      <p:sp>
        <p:nvSpPr>
          <p:cNvPr name="TextBox 12" id="12"/>
          <p:cNvSpPr txBox="true"/>
          <p:nvPr/>
        </p:nvSpPr>
        <p:spPr>
          <a:xfrm rot="0">
            <a:off x="1028700" y="981075"/>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Hackathon Semesta</a:t>
            </a:r>
          </a:p>
        </p:txBody>
      </p:sp>
      <p:sp>
        <p:nvSpPr>
          <p:cNvPr name="TextBox 13" id="13"/>
          <p:cNvSpPr txBox="true"/>
          <p:nvPr/>
        </p:nvSpPr>
        <p:spPr>
          <a:xfrm rot="0">
            <a:off x="13769329" y="952500"/>
            <a:ext cx="3489971" cy="1261110"/>
          </a:xfrm>
          <a:prstGeom prst="rect">
            <a:avLst/>
          </a:prstGeom>
        </p:spPr>
        <p:txBody>
          <a:bodyPr anchor="t" rtlCol="false" tIns="0" lIns="0" bIns="0" rIns="0">
            <a:spAutoFit/>
          </a:bodyPr>
          <a:lstStyle/>
          <a:p>
            <a:pPr algn="r">
              <a:lnSpc>
                <a:spcPts val="5040"/>
              </a:lnSpc>
            </a:pPr>
            <a:r>
              <a:rPr lang="en-US" sz="3600">
                <a:solidFill>
                  <a:srgbClr val="101010"/>
                </a:solidFill>
                <a:latin typeface="Montserrat Classic Bold"/>
              </a:rPr>
              <a:t>About The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00955" y="9012429"/>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574847"/>
            <a:ext cx="1856645" cy="68071"/>
            <a:chOff x="0" y="0"/>
            <a:chExt cx="488993" cy="17928"/>
          </a:xfrm>
        </p:grpSpPr>
        <p:sp>
          <p:nvSpPr>
            <p:cNvPr name="Freeform 6" id="6"/>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854530" y="0"/>
            <a:ext cx="11312599" cy="6435016"/>
            <a:chOff x="0" y="0"/>
            <a:chExt cx="15083465" cy="8580021"/>
          </a:xfrm>
        </p:grpSpPr>
        <p:pic>
          <p:nvPicPr>
            <p:cNvPr name="Picture 9" id="9"/>
            <p:cNvPicPr>
              <a:picLocks noChangeAspect="true"/>
            </p:cNvPicPr>
            <p:nvPr/>
          </p:nvPicPr>
          <p:blipFill>
            <a:blip r:embed="rId2"/>
            <a:srcRect l="1411" t="0" r="1411" b="0"/>
            <a:stretch>
              <a:fillRect/>
            </a:stretch>
          </p:blipFill>
          <p:spPr>
            <a:xfrm flipH="false" flipV="false">
              <a:off x="0" y="0"/>
              <a:ext cx="15083465" cy="8580021"/>
            </a:xfrm>
            <a:prstGeom prst="rect">
              <a:avLst/>
            </a:prstGeom>
          </p:spPr>
        </p:pic>
      </p:grpSp>
      <p:sp>
        <p:nvSpPr>
          <p:cNvPr name="TextBox 10" id="10"/>
          <p:cNvSpPr txBox="true"/>
          <p:nvPr/>
        </p:nvSpPr>
        <p:spPr>
          <a:xfrm rot="0">
            <a:off x="1028700" y="2867620"/>
            <a:ext cx="6569407" cy="10245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Menganalisis Kemampuan Siswa</a:t>
            </a:r>
          </a:p>
        </p:txBody>
      </p:sp>
      <p:sp>
        <p:nvSpPr>
          <p:cNvPr name="TextBox 11" id="11"/>
          <p:cNvSpPr txBox="true"/>
          <p:nvPr/>
        </p:nvSpPr>
        <p:spPr>
          <a:xfrm rot="0">
            <a:off x="1028700" y="4416973"/>
            <a:ext cx="7825830" cy="2082165"/>
          </a:xfrm>
          <a:prstGeom prst="rect">
            <a:avLst/>
          </a:prstGeom>
        </p:spPr>
        <p:txBody>
          <a:bodyPr anchor="t" rtlCol="false" tIns="0" lIns="0" bIns="0" rIns="0">
            <a:spAutoFit/>
          </a:bodyPr>
          <a:lstStyle/>
          <a:p>
            <a:pPr>
              <a:lnSpc>
                <a:spcPts val="3359"/>
              </a:lnSpc>
            </a:pPr>
            <a:r>
              <a:rPr lang="en-US" sz="2400">
                <a:solidFill>
                  <a:srgbClr val="2D262A"/>
                </a:solidFill>
                <a:latin typeface="Montserrat Classic"/>
              </a:rPr>
              <a:t>AI akan mengevaluasi setiap quiz yang telah di kerjakan dan menilai kemampuan para siswa,</a:t>
            </a:r>
          </a:p>
          <a:p>
            <a:pPr>
              <a:lnSpc>
                <a:spcPts val="3359"/>
              </a:lnSpc>
            </a:pPr>
            <a:r>
              <a:rPr lang="en-US" sz="2400">
                <a:solidFill>
                  <a:srgbClr val="2D262A"/>
                </a:solidFill>
                <a:latin typeface="Montserrat Classic"/>
              </a:rPr>
              <a:t>setiap setelah siswa mengerjakan quiz, siswa akan mendapatkan notifikasi bila ada quiz yang salah, dan otomatis AI akan memberikan evaluasinya.</a:t>
            </a:r>
          </a:p>
        </p:txBody>
      </p:sp>
      <p:sp>
        <p:nvSpPr>
          <p:cNvPr name="TextBox 12" id="12"/>
          <p:cNvSpPr txBox="true"/>
          <p:nvPr/>
        </p:nvSpPr>
        <p:spPr>
          <a:xfrm rot="0">
            <a:off x="13769329" y="7551294"/>
            <a:ext cx="3489971" cy="1261110"/>
          </a:xfrm>
          <a:prstGeom prst="rect">
            <a:avLst/>
          </a:prstGeom>
        </p:spPr>
        <p:txBody>
          <a:bodyPr anchor="t" rtlCol="false" tIns="0" lIns="0" bIns="0" rIns="0">
            <a:spAutoFit/>
          </a:bodyPr>
          <a:lstStyle/>
          <a:p>
            <a:pPr algn="r">
              <a:lnSpc>
                <a:spcPts val="5040"/>
              </a:lnSpc>
            </a:pPr>
            <a:r>
              <a:rPr lang="en-US" sz="3600">
                <a:solidFill>
                  <a:srgbClr val="101010"/>
                </a:solidFill>
                <a:latin typeface="Montserrat Classic Bold"/>
              </a:rPr>
              <a:t>About The Project</a:t>
            </a:r>
          </a:p>
        </p:txBody>
      </p:sp>
      <p:sp>
        <p:nvSpPr>
          <p:cNvPr name="TextBox 13" id="13"/>
          <p:cNvSpPr txBox="true"/>
          <p:nvPr/>
        </p:nvSpPr>
        <p:spPr>
          <a:xfrm rot="0">
            <a:off x="1028700" y="981075"/>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Hackathon Semesta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31306" y="3979901"/>
            <a:ext cx="8326644" cy="4504908"/>
            <a:chOff x="0" y="0"/>
            <a:chExt cx="11102193" cy="6006544"/>
          </a:xfrm>
        </p:grpSpPr>
        <p:pic>
          <p:nvPicPr>
            <p:cNvPr name="Picture 3" id="3"/>
            <p:cNvPicPr>
              <a:picLocks noChangeAspect="true"/>
            </p:cNvPicPr>
            <p:nvPr/>
          </p:nvPicPr>
          <p:blipFill>
            <a:blip r:embed="rId2"/>
            <a:srcRect l="0" t="1606" r="0" b="1606"/>
            <a:stretch>
              <a:fillRect/>
            </a:stretch>
          </p:blipFill>
          <p:spPr>
            <a:xfrm flipH="false" flipV="false">
              <a:off x="0" y="0"/>
              <a:ext cx="11102193" cy="6006544"/>
            </a:xfrm>
            <a:prstGeom prst="rect">
              <a:avLst/>
            </a:prstGeom>
          </p:spPr>
        </p:pic>
      </p:grpSp>
      <p:grpSp>
        <p:nvGrpSpPr>
          <p:cNvPr name="Group 4" id="4"/>
          <p:cNvGrpSpPr/>
          <p:nvPr/>
        </p:nvGrpSpPr>
        <p:grpSpPr>
          <a:xfrm rot="0">
            <a:off x="14500955" y="2413635"/>
            <a:ext cx="2758345" cy="245871"/>
            <a:chOff x="0" y="0"/>
            <a:chExt cx="726478" cy="64756"/>
          </a:xfrm>
        </p:grpSpPr>
        <p:sp>
          <p:nvSpPr>
            <p:cNvPr name="Freeform 5" id="5"/>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28700" y="1574847"/>
            <a:ext cx="1856645" cy="68071"/>
            <a:chOff x="0" y="0"/>
            <a:chExt cx="488993" cy="17928"/>
          </a:xfrm>
        </p:grpSpPr>
        <p:sp>
          <p:nvSpPr>
            <p:cNvPr name="Freeform 8" id="8"/>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66800" y="4084676"/>
            <a:ext cx="6448950"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Sistem Penugasan</a:t>
            </a:r>
          </a:p>
        </p:txBody>
      </p:sp>
      <p:sp>
        <p:nvSpPr>
          <p:cNvPr name="TextBox 11" id="11"/>
          <p:cNvSpPr txBox="true"/>
          <p:nvPr/>
        </p:nvSpPr>
        <p:spPr>
          <a:xfrm rot="0">
            <a:off x="1028700" y="5095875"/>
            <a:ext cx="6811906" cy="824865"/>
          </a:xfrm>
          <a:prstGeom prst="rect">
            <a:avLst/>
          </a:prstGeom>
        </p:spPr>
        <p:txBody>
          <a:bodyPr anchor="t" rtlCol="false" tIns="0" lIns="0" bIns="0" rIns="0">
            <a:spAutoFit/>
          </a:bodyPr>
          <a:lstStyle/>
          <a:p>
            <a:pPr>
              <a:lnSpc>
                <a:spcPts val="3359"/>
              </a:lnSpc>
            </a:pPr>
            <a:r>
              <a:rPr lang="en-US" sz="2400">
                <a:solidFill>
                  <a:srgbClr val="2D262A"/>
                </a:solidFill>
                <a:latin typeface="Montserrat Classic"/>
              </a:rPr>
              <a:t>Dengan sistem ini guru akan mudah dalam menilai siswa berdasarkan tugas.</a:t>
            </a:r>
          </a:p>
        </p:txBody>
      </p:sp>
      <p:sp>
        <p:nvSpPr>
          <p:cNvPr name="TextBox 12" id="12"/>
          <p:cNvSpPr txBox="true"/>
          <p:nvPr/>
        </p:nvSpPr>
        <p:spPr>
          <a:xfrm rot="0">
            <a:off x="13769329" y="952500"/>
            <a:ext cx="3489971" cy="1261110"/>
          </a:xfrm>
          <a:prstGeom prst="rect">
            <a:avLst/>
          </a:prstGeom>
        </p:spPr>
        <p:txBody>
          <a:bodyPr anchor="t" rtlCol="false" tIns="0" lIns="0" bIns="0" rIns="0">
            <a:spAutoFit/>
          </a:bodyPr>
          <a:lstStyle/>
          <a:p>
            <a:pPr algn="r">
              <a:lnSpc>
                <a:spcPts val="5040"/>
              </a:lnSpc>
            </a:pPr>
            <a:r>
              <a:rPr lang="en-US" sz="3600">
                <a:solidFill>
                  <a:srgbClr val="101010"/>
                </a:solidFill>
                <a:latin typeface="Montserrat Classic Bold"/>
              </a:rPr>
              <a:t>About The Project</a:t>
            </a:r>
          </a:p>
        </p:txBody>
      </p:sp>
      <p:sp>
        <p:nvSpPr>
          <p:cNvPr name="TextBox 13" id="13"/>
          <p:cNvSpPr txBox="true"/>
          <p:nvPr/>
        </p:nvSpPr>
        <p:spPr>
          <a:xfrm rot="0">
            <a:off x="1028700" y="981075"/>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Hackathon Semesta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5646096" y="2312918"/>
            <a:ext cx="6995808" cy="352711"/>
            <a:chOff x="0" y="0"/>
            <a:chExt cx="1782645" cy="89877"/>
          </a:xfrm>
        </p:grpSpPr>
        <p:sp>
          <p:nvSpPr>
            <p:cNvPr name="Freeform 3" id="3"/>
            <p:cNvSpPr/>
            <p:nvPr/>
          </p:nvSpPr>
          <p:spPr>
            <a:xfrm flipH="false" flipV="false" rot="0">
              <a:off x="0" y="0"/>
              <a:ext cx="1782645" cy="89877"/>
            </a:xfrm>
            <a:custGeom>
              <a:avLst/>
              <a:gdLst/>
              <a:ahLst/>
              <a:cxnLst/>
              <a:rect r="r" b="b" t="t" l="l"/>
              <a:pathLst>
                <a:path h="89877" w="1782645">
                  <a:moveTo>
                    <a:pt x="0" y="0"/>
                  </a:moveTo>
                  <a:lnTo>
                    <a:pt x="1782645" y="0"/>
                  </a:lnTo>
                  <a:lnTo>
                    <a:pt x="1782645"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Freeform 5" id="5"/>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050418" y="9049203"/>
            <a:ext cx="770523" cy="770523"/>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1606280" y="3213030"/>
            <a:ext cx="3799650" cy="5117571"/>
            <a:chOff x="0" y="0"/>
            <a:chExt cx="3632200" cy="4892040"/>
          </a:xfrm>
        </p:grpSpPr>
        <p:sp>
          <p:nvSpPr>
            <p:cNvPr name="Freeform 10" id="10"/>
            <p:cNvSpPr/>
            <p:nvPr/>
          </p:nvSpPr>
          <p:spPr>
            <a:xfrm flipH="false" flipV="false" rot="0">
              <a:off x="15240" y="15240"/>
              <a:ext cx="3600450" cy="4860290"/>
            </a:xfrm>
            <a:custGeom>
              <a:avLst/>
              <a:gdLst/>
              <a:ahLst/>
              <a:cxnLst/>
              <a:rect r="r" b="b" t="t" l="l"/>
              <a:pathLst>
                <a:path h="4860290" w="3600450">
                  <a:moveTo>
                    <a:pt x="0" y="0"/>
                  </a:moveTo>
                  <a:lnTo>
                    <a:pt x="3600450" y="0"/>
                  </a:lnTo>
                  <a:lnTo>
                    <a:pt x="3600450" y="4860290"/>
                  </a:lnTo>
                  <a:lnTo>
                    <a:pt x="0" y="4860290"/>
                  </a:lnTo>
                  <a:close/>
                </a:path>
              </a:pathLst>
            </a:custGeom>
            <a:blipFill>
              <a:blip r:embed="rId4"/>
              <a:stretch>
                <a:fillRect l="-72564" t="0" r="-72564" b="0"/>
              </a:stretch>
            </a:blipFill>
          </p:spPr>
        </p:sp>
        <p:sp>
          <p:nvSpPr>
            <p:cNvPr name="Freeform 11" id="11"/>
            <p:cNvSpPr/>
            <p:nvPr/>
          </p:nvSpPr>
          <p:spPr>
            <a:xfrm flipH="false" flipV="false" rot="0">
              <a:off x="0" y="0"/>
              <a:ext cx="3632200" cy="4892040"/>
            </a:xfrm>
            <a:custGeom>
              <a:avLst/>
              <a:gdLst/>
              <a:ahLst/>
              <a:cxnLst/>
              <a:rect r="r" b="b" t="t" l="l"/>
              <a:pathLst>
                <a:path h="4892040" w="3632200">
                  <a:moveTo>
                    <a:pt x="3632200" y="4892040"/>
                  </a:moveTo>
                  <a:lnTo>
                    <a:pt x="0" y="4892040"/>
                  </a:lnTo>
                  <a:lnTo>
                    <a:pt x="0" y="0"/>
                  </a:lnTo>
                  <a:lnTo>
                    <a:pt x="3632200" y="0"/>
                  </a:lnTo>
                  <a:lnTo>
                    <a:pt x="3632200" y="4892040"/>
                  </a:lnTo>
                  <a:close/>
                  <a:moveTo>
                    <a:pt x="31750" y="4860290"/>
                  </a:moveTo>
                  <a:lnTo>
                    <a:pt x="3600450" y="4860290"/>
                  </a:lnTo>
                  <a:lnTo>
                    <a:pt x="3600450" y="31750"/>
                  </a:lnTo>
                  <a:lnTo>
                    <a:pt x="31750" y="31750"/>
                  </a:lnTo>
                  <a:lnTo>
                    <a:pt x="31750" y="4860290"/>
                  </a:lnTo>
                  <a:close/>
                </a:path>
              </a:pathLst>
            </a:custGeom>
            <a:solidFill>
              <a:srgbClr val="6182A8"/>
            </a:solidFill>
          </p:spPr>
        </p:sp>
      </p:grpSp>
      <p:grpSp>
        <p:nvGrpSpPr>
          <p:cNvPr name="Group 12" id="12"/>
          <p:cNvGrpSpPr>
            <a:grpSpLocks noChangeAspect="true"/>
          </p:cNvGrpSpPr>
          <p:nvPr/>
        </p:nvGrpSpPr>
        <p:grpSpPr>
          <a:xfrm rot="0">
            <a:off x="12824164" y="3213030"/>
            <a:ext cx="3857555" cy="5195561"/>
            <a:chOff x="0" y="0"/>
            <a:chExt cx="3632200" cy="4892040"/>
          </a:xfrm>
        </p:grpSpPr>
        <p:sp>
          <p:nvSpPr>
            <p:cNvPr name="Freeform 13" id="13"/>
            <p:cNvSpPr/>
            <p:nvPr/>
          </p:nvSpPr>
          <p:spPr>
            <a:xfrm flipH="false" flipV="false" rot="0">
              <a:off x="15240" y="15240"/>
              <a:ext cx="3600450" cy="4860290"/>
            </a:xfrm>
            <a:custGeom>
              <a:avLst/>
              <a:gdLst/>
              <a:ahLst/>
              <a:cxnLst/>
              <a:rect r="r" b="b" t="t" l="l"/>
              <a:pathLst>
                <a:path h="4860290" w="3600450">
                  <a:moveTo>
                    <a:pt x="0" y="0"/>
                  </a:moveTo>
                  <a:lnTo>
                    <a:pt x="3600450" y="0"/>
                  </a:lnTo>
                  <a:lnTo>
                    <a:pt x="3600450" y="4860290"/>
                  </a:lnTo>
                  <a:lnTo>
                    <a:pt x="0" y="4860290"/>
                  </a:lnTo>
                  <a:close/>
                </a:path>
              </a:pathLst>
            </a:custGeom>
            <a:blipFill>
              <a:blip r:embed="rId5"/>
              <a:stretch>
                <a:fillRect l="-72634" t="0" r="-72634" b="0"/>
              </a:stretch>
            </a:blipFill>
          </p:spPr>
        </p:sp>
        <p:sp>
          <p:nvSpPr>
            <p:cNvPr name="Freeform 14" id="14"/>
            <p:cNvSpPr/>
            <p:nvPr/>
          </p:nvSpPr>
          <p:spPr>
            <a:xfrm flipH="false" flipV="false" rot="0">
              <a:off x="0" y="0"/>
              <a:ext cx="3632200" cy="4892040"/>
            </a:xfrm>
            <a:custGeom>
              <a:avLst/>
              <a:gdLst/>
              <a:ahLst/>
              <a:cxnLst/>
              <a:rect r="r" b="b" t="t" l="l"/>
              <a:pathLst>
                <a:path h="4892040" w="3632200">
                  <a:moveTo>
                    <a:pt x="3632200" y="4892040"/>
                  </a:moveTo>
                  <a:lnTo>
                    <a:pt x="0" y="4892040"/>
                  </a:lnTo>
                  <a:lnTo>
                    <a:pt x="0" y="0"/>
                  </a:lnTo>
                  <a:lnTo>
                    <a:pt x="3632200" y="0"/>
                  </a:lnTo>
                  <a:lnTo>
                    <a:pt x="3632200" y="4892040"/>
                  </a:lnTo>
                  <a:close/>
                  <a:moveTo>
                    <a:pt x="31750" y="4860290"/>
                  </a:moveTo>
                  <a:lnTo>
                    <a:pt x="3600450" y="4860290"/>
                  </a:lnTo>
                  <a:lnTo>
                    <a:pt x="3600450" y="31750"/>
                  </a:lnTo>
                  <a:lnTo>
                    <a:pt x="31750" y="31750"/>
                  </a:lnTo>
                  <a:lnTo>
                    <a:pt x="31750" y="4860290"/>
                  </a:lnTo>
                  <a:close/>
                </a:path>
              </a:pathLst>
            </a:custGeom>
            <a:solidFill>
              <a:srgbClr val="6182A8"/>
            </a:solidFill>
          </p:spPr>
        </p:sp>
      </p:grpSp>
      <p:grpSp>
        <p:nvGrpSpPr>
          <p:cNvPr name="Group 15" id="15"/>
          <p:cNvGrpSpPr>
            <a:grpSpLocks noChangeAspect="true"/>
          </p:cNvGrpSpPr>
          <p:nvPr/>
        </p:nvGrpSpPr>
        <p:grpSpPr>
          <a:xfrm rot="0">
            <a:off x="5644055" y="3213030"/>
            <a:ext cx="6941984" cy="2635177"/>
            <a:chOff x="0" y="0"/>
            <a:chExt cx="6350000" cy="2410460"/>
          </a:xfrm>
        </p:grpSpPr>
        <p:sp>
          <p:nvSpPr>
            <p:cNvPr name="Freeform 16" id="16"/>
            <p:cNvSpPr/>
            <p:nvPr/>
          </p:nvSpPr>
          <p:spPr>
            <a:xfrm flipH="false" flipV="false" rot="0">
              <a:off x="0" y="0"/>
              <a:ext cx="6350000" cy="2410460"/>
            </a:xfrm>
            <a:custGeom>
              <a:avLst/>
              <a:gdLst/>
              <a:ahLst/>
              <a:cxnLst/>
              <a:rect r="r" b="b" t="t" l="l"/>
              <a:pathLst>
                <a:path h="2410460" w="6350000">
                  <a:moveTo>
                    <a:pt x="0" y="0"/>
                  </a:moveTo>
                  <a:lnTo>
                    <a:pt x="6350000" y="0"/>
                  </a:lnTo>
                  <a:lnTo>
                    <a:pt x="6350000" y="2410460"/>
                  </a:lnTo>
                  <a:lnTo>
                    <a:pt x="0" y="2410460"/>
                  </a:lnTo>
                  <a:close/>
                </a:path>
              </a:pathLst>
            </a:custGeom>
            <a:blipFill>
              <a:blip r:embed="rId6"/>
              <a:stretch>
                <a:fillRect l="0" t="-23135" r="0" b="-23135"/>
              </a:stretch>
            </a:blipFill>
          </p:spPr>
        </p:sp>
      </p:grpSp>
      <p:grpSp>
        <p:nvGrpSpPr>
          <p:cNvPr name="Group 17" id="17"/>
          <p:cNvGrpSpPr>
            <a:grpSpLocks noChangeAspect="true"/>
          </p:cNvGrpSpPr>
          <p:nvPr/>
        </p:nvGrpSpPr>
        <p:grpSpPr>
          <a:xfrm rot="0">
            <a:off x="5644055" y="6043870"/>
            <a:ext cx="4359000" cy="2286731"/>
            <a:chOff x="0" y="0"/>
            <a:chExt cx="6350000" cy="3331210"/>
          </a:xfrm>
        </p:grpSpPr>
        <p:sp>
          <p:nvSpPr>
            <p:cNvPr name="Freeform 18" id="18"/>
            <p:cNvSpPr/>
            <p:nvPr/>
          </p:nvSpPr>
          <p:spPr>
            <a:xfrm flipH="false" flipV="false" rot="0">
              <a:off x="0" y="0"/>
              <a:ext cx="6350000" cy="3331210"/>
            </a:xfrm>
            <a:custGeom>
              <a:avLst/>
              <a:gdLst/>
              <a:ahLst/>
              <a:cxnLst/>
              <a:rect r="r" b="b" t="t" l="l"/>
              <a:pathLst>
                <a:path h="3331210" w="6350000">
                  <a:moveTo>
                    <a:pt x="6209030" y="0"/>
                  </a:moveTo>
                  <a:lnTo>
                    <a:pt x="140970" y="0"/>
                  </a:lnTo>
                  <a:cubicBezTo>
                    <a:pt x="63500" y="0"/>
                    <a:pt x="0" y="62230"/>
                    <a:pt x="0" y="138430"/>
                  </a:cubicBezTo>
                  <a:lnTo>
                    <a:pt x="0" y="3192780"/>
                  </a:lnTo>
                  <a:cubicBezTo>
                    <a:pt x="0" y="3268980"/>
                    <a:pt x="63500" y="3331210"/>
                    <a:pt x="140970" y="3331210"/>
                  </a:cubicBezTo>
                  <a:lnTo>
                    <a:pt x="6209030" y="3331210"/>
                  </a:lnTo>
                  <a:cubicBezTo>
                    <a:pt x="6286500" y="3331210"/>
                    <a:pt x="6350000" y="3268980"/>
                    <a:pt x="6350000" y="3192780"/>
                  </a:cubicBezTo>
                  <a:lnTo>
                    <a:pt x="6350000" y="138430"/>
                  </a:lnTo>
                  <a:cubicBezTo>
                    <a:pt x="6350000" y="62230"/>
                    <a:pt x="6286500" y="0"/>
                    <a:pt x="6209030" y="0"/>
                  </a:cubicBezTo>
                  <a:close/>
                </a:path>
              </a:pathLst>
            </a:custGeom>
            <a:blipFill>
              <a:blip r:embed="rId7"/>
              <a:stretch>
                <a:fillRect l="0" t="-3427" r="0" b="-3427"/>
              </a:stretch>
            </a:blipFill>
          </p:spPr>
        </p:sp>
      </p:grpSp>
      <p:grpSp>
        <p:nvGrpSpPr>
          <p:cNvPr name="Group 19" id="19"/>
          <p:cNvGrpSpPr>
            <a:grpSpLocks noChangeAspect="true"/>
          </p:cNvGrpSpPr>
          <p:nvPr/>
        </p:nvGrpSpPr>
        <p:grpSpPr>
          <a:xfrm rot="0">
            <a:off x="10242843" y="6043870"/>
            <a:ext cx="2343196" cy="2343187"/>
            <a:chOff x="0" y="0"/>
            <a:chExt cx="6350025" cy="6350000"/>
          </a:xfrm>
        </p:grpSpPr>
        <p:sp>
          <p:nvSpPr>
            <p:cNvPr name="Freeform 20" id="20"/>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8"/>
              <a:stretch>
                <a:fillRect l="-39446" t="0" r="-39446" b="0"/>
              </a:stretch>
            </a:blipFill>
          </p:spPr>
        </p:sp>
      </p:grpSp>
      <p:sp>
        <p:nvSpPr>
          <p:cNvPr name="Freeform 21" id="21"/>
          <p:cNvSpPr/>
          <p:nvPr/>
        </p:nvSpPr>
        <p:spPr>
          <a:xfrm flipH="false" flipV="false" rot="0">
            <a:off x="16860498" y="1412875"/>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9">
              <a:extLst>
                <a:ext uri="{96DAC541-7B7A-43D3-8B79-37D633B846F1}">
                  <asvg:svgBlip xmlns:asvg="http://schemas.microsoft.com/office/drawing/2016/SVG/main" r:embed="rId10"/>
                </a:ext>
              </a:extLst>
            </a:blip>
            <a:stretch>
              <a:fillRect l="-196617" t="0" r="0" b="0"/>
            </a:stretch>
          </a:blipFill>
        </p:spPr>
      </p:sp>
      <p:sp>
        <p:nvSpPr>
          <p:cNvPr name="Freeform 22" id="22"/>
          <p:cNvSpPr/>
          <p:nvPr/>
        </p:nvSpPr>
        <p:spPr>
          <a:xfrm flipH="false" flipV="false" rot="0">
            <a:off x="15432995" y="15564"/>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9">
              <a:extLst>
                <a:ext uri="{96DAC541-7B7A-43D3-8B79-37D633B846F1}">
                  <asvg:svgBlip xmlns:asvg="http://schemas.microsoft.com/office/drawing/2016/SVG/main" r:embed="rId10"/>
                </a:ext>
              </a:extLst>
            </a:blip>
            <a:stretch>
              <a:fillRect l="-196617" t="0" r="0" b="0"/>
            </a:stretch>
          </a:blipFill>
        </p:spPr>
      </p:sp>
      <p:sp>
        <p:nvSpPr>
          <p:cNvPr name="Freeform 23" id="23"/>
          <p:cNvSpPr/>
          <p:nvPr/>
        </p:nvSpPr>
        <p:spPr>
          <a:xfrm flipH="false" flipV="false" rot="0">
            <a:off x="-1215144" y="6560202"/>
            <a:ext cx="3259524" cy="3259524"/>
          </a:xfrm>
          <a:custGeom>
            <a:avLst/>
            <a:gdLst/>
            <a:ahLst/>
            <a:cxnLst/>
            <a:rect r="r" b="b" t="t" l="l"/>
            <a:pathLst>
              <a:path h="3259524" w="3259524">
                <a:moveTo>
                  <a:pt x="0" y="0"/>
                </a:moveTo>
                <a:lnTo>
                  <a:pt x="3259523" y="0"/>
                </a:lnTo>
                <a:lnTo>
                  <a:pt x="3259523" y="3259523"/>
                </a:lnTo>
                <a:lnTo>
                  <a:pt x="0" y="325952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4" id="24"/>
          <p:cNvSpPr txBox="true"/>
          <p:nvPr/>
        </p:nvSpPr>
        <p:spPr>
          <a:xfrm rot="0">
            <a:off x="5646096" y="1746180"/>
            <a:ext cx="6995808" cy="1019175"/>
          </a:xfrm>
          <a:prstGeom prst="rect">
            <a:avLst/>
          </a:prstGeom>
        </p:spPr>
        <p:txBody>
          <a:bodyPr anchor="t" rtlCol="false" tIns="0" lIns="0" bIns="0" rIns="0">
            <a:spAutoFit/>
          </a:bodyPr>
          <a:lstStyle/>
          <a:p>
            <a:pPr algn="ctr">
              <a:lnSpc>
                <a:spcPts val="8399"/>
              </a:lnSpc>
            </a:pPr>
            <a:r>
              <a:rPr lang="en-US" sz="5999">
                <a:solidFill>
                  <a:srgbClr val="FFFFFF"/>
                </a:solidFill>
                <a:latin typeface="Heebo Bold"/>
              </a:rPr>
              <a:t>Interface</a:t>
            </a:r>
          </a:p>
        </p:txBody>
      </p:sp>
      <p:sp>
        <p:nvSpPr>
          <p:cNvPr name="TextBox 25" id="25"/>
          <p:cNvSpPr txBox="true"/>
          <p:nvPr/>
        </p:nvSpPr>
        <p:spPr>
          <a:xfrm rot="0">
            <a:off x="1492853" y="635000"/>
            <a:ext cx="3142602" cy="777875"/>
          </a:xfrm>
          <a:prstGeom prst="rect">
            <a:avLst/>
          </a:prstGeom>
        </p:spPr>
        <p:txBody>
          <a:bodyPr anchor="t" rtlCol="false" tIns="0" lIns="0" bIns="0" rIns="0">
            <a:spAutoFit/>
          </a:bodyPr>
          <a:lstStyle/>
          <a:p>
            <a:pPr algn="just">
              <a:lnSpc>
                <a:spcPts val="3100"/>
              </a:lnSpc>
            </a:pPr>
            <a:r>
              <a:rPr lang="en-US" sz="2500" spc="100">
                <a:solidFill>
                  <a:srgbClr val="FFFFFF"/>
                </a:solidFill>
                <a:latin typeface="Heebo Regular"/>
              </a:rPr>
              <a:t>HACKATHON SEMESTA</a:t>
            </a:r>
          </a:p>
        </p:txBody>
      </p:sp>
      <p:sp>
        <p:nvSpPr>
          <p:cNvPr name="TextBox 26" id="26"/>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13</a:t>
            </a:r>
          </a:p>
        </p:txBody>
      </p:sp>
      <p:sp>
        <p:nvSpPr>
          <p:cNvPr name="TextBox 27" id="27"/>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Regular"/>
              </a:rPr>
              <a:t>EDU.AI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1423620" y="1387095"/>
            <a:ext cx="15440761" cy="7512811"/>
            <a:chOff x="0" y="0"/>
            <a:chExt cx="4066702" cy="1978683"/>
          </a:xfrm>
        </p:grpSpPr>
        <p:sp>
          <p:nvSpPr>
            <p:cNvPr name="Freeform 3" id="3"/>
            <p:cNvSpPr/>
            <p:nvPr/>
          </p:nvSpPr>
          <p:spPr>
            <a:xfrm flipH="false" flipV="false" rot="0">
              <a:off x="0" y="0"/>
              <a:ext cx="4066703" cy="1978683"/>
            </a:xfrm>
            <a:custGeom>
              <a:avLst/>
              <a:gdLst/>
              <a:ahLst/>
              <a:cxnLst/>
              <a:rect r="r" b="b" t="t" l="l"/>
              <a:pathLst>
                <a:path h="1978683" w="4066703">
                  <a:moveTo>
                    <a:pt x="0" y="0"/>
                  </a:moveTo>
                  <a:lnTo>
                    <a:pt x="4066703" y="0"/>
                  </a:lnTo>
                  <a:lnTo>
                    <a:pt x="4066703" y="1978683"/>
                  </a:lnTo>
                  <a:lnTo>
                    <a:pt x="0" y="1978683"/>
                  </a:lnTo>
                  <a:close/>
                </a:path>
              </a:pathLst>
            </a:custGeom>
            <a:solidFill>
              <a:srgbClr val="EFEFEF"/>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4521154" y="4834458"/>
            <a:ext cx="9245692" cy="520931"/>
            <a:chOff x="0" y="0"/>
            <a:chExt cx="2435079" cy="137200"/>
          </a:xfrm>
        </p:grpSpPr>
        <p:sp>
          <p:nvSpPr>
            <p:cNvPr name="Freeform 6" id="6"/>
            <p:cNvSpPr/>
            <p:nvPr/>
          </p:nvSpPr>
          <p:spPr>
            <a:xfrm flipH="false" flipV="false" rot="0">
              <a:off x="0" y="0"/>
              <a:ext cx="2435079" cy="137200"/>
            </a:xfrm>
            <a:custGeom>
              <a:avLst/>
              <a:gdLst/>
              <a:ahLst/>
              <a:cxnLst/>
              <a:rect r="r" b="b" t="t" l="l"/>
              <a:pathLst>
                <a:path h="137200" w="2435079">
                  <a:moveTo>
                    <a:pt x="0" y="0"/>
                  </a:moveTo>
                  <a:lnTo>
                    <a:pt x="2435079" y="0"/>
                  </a:lnTo>
                  <a:lnTo>
                    <a:pt x="2435079" y="137200"/>
                  </a:lnTo>
                  <a:lnTo>
                    <a:pt x="0" y="137200"/>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3868184" y="3848616"/>
            <a:ext cx="10551632" cy="1781185"/>
          </a:xfrm>
          <a:prstGeom prst="rect">
            <a:avLst/>
          </a:prstGeom>
        </p:spPr>
        <p:txBody>
          <a:bodyPr anchor="t" rtlCol="false" tIns="0" lIns="0" bIns="0" rIns="0">
            <a:spAutoFit/>
          </a:bodyPr>
          <a:lstStyle/>
          <a:p>
            <a:pPr algn="ctr">
              <a:lnSpc>
                <a:spcPts val="14699"/>
              </a:lnSpc>
            </a:pPr>
            <a:r>
              <a:rPr lang="en-US" sz="10499">
                <a:solidFill>
                  <a:srgbClr val="000000"/>
                </a:solidFill>
                <a:latin typeface="Heebo Bold"/>
              </a:rPr>
              <a:t>Terima Kasih</a:t>
            </a:r>
          </a:p>
        </p:txBody>
      </p:sp>
      <p:sp>
        <p:nvSpPr>
          <p:cNvPr name="Freeform 9" id="9"/>
          <p:cNvSpPr/>
          <p:nvPr/>
        </p:nvSpPr>
        <p:spPr>
          <a:xfrm flipH="true" flipV="false" rot="0">
            <a:off x="14619841" y="503457"/>
            <a:ext cx="3964881" cy="3964881"/>
          </a:xfrm>
          <a:custGeom>
            <a:avLst/>
            <a:gdLst/>
            <a:ahLst/>
            <a:cxnLst/>
            <a:rect r="r" b="b" t="t" l="l"/>
            <a:pathLst>
              <a:path h="3964881" w="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266174" y="8027264"/>
            <a:ext cx="4234221" cy="1397311"/>
          </a:xfrm>
          <a:custGeom>
            <a:avLst/>
            <a:gdLst/>
            <a:ahLst/>
            <a:cxnLst/>
            <a:rect r="r" b="b" t="t" l="l"/>
            <a:pathLst>
              <a:path h="1397311" w="423422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38672" y="662995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grpSp>
        <p:nvGrpSpPr>
          <p:cNvPr name="Group 12" id="12"/>
          <p:cNvGrpSpPr/>
          <p:nvPr/>
        </p:nvGrpSpPr>
        <p:grpSpPr>
          <a:xfrm rot="0">
            <a:off x="583495" y="503457"/>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6182A8"/>
            </a:solidFill>
          </p:spPr>
        </p:sp>
        <p:sp>
          <p:nvSpPr>
            <p:cNvPr name="TextBox 14" id="1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1168329" y="1205636"/>
            <a:ext cx="2195690" cy="2035614"/>
            <a:chOff x="0" y="0"/>
            <a:chExt cx="578289" cy="536129"/>
          </a:xfrm>
        </p:grpSpPr>
        <p:sp>
          <p:nvSpPr>
            <p:cNvPr name="Freeform 16" id="16"/>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B7CADB"/>
            </a:solidFill>
          </p:spPr>
        </p:sp>
        <p:sp>
          <p:nvSpPr>
            <p:cNvPr name="TextBox 17" id="1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10998186" y="7930899"/>
            <a:ext cx="6261114" cy="1493676"/>
            <a:chOff x="0" y="0"/>
            <a:chExt cx="1649018" cy="393396"/>
          </a:xfrm>
        </p:grpSpPr>
        <p:sp>
          <p:nvSpPr>
            <p:cNvPr name="Freeform 19" id="19"/>
            <p:cNvSpPr/>
            <p:nvPr/>
          </p:nvSpPr>
          <p:spPr>
            <a:xfrm flipH="false" flipV="false" rot="0">
              <a:off x="0" y="0"/>
              <a:ext cx="1649018" cy="393396"/>
            </a:xfrm>
            <a:custGeom>
              <a:avLst/>
              <a:gdLst/>
              <a:ahLst/>
              <a:cxnLst/>
              <a:rect r="r" b="b" t="t" l="l"/>
              <a:pathLst>
                <a:path h="393396" w="1649018">
                  <a:moveTo>
                    <a:pt x="0" y="0"/>
                  </a:moveTo>
                  <a:lnTo>
                    <a:pt x="1649018" y="0"/>
                  </a:lnTo>
                  <a:lnTo>
                    <a:pt x="1649018" y="393396"/>
                  </a:lnTo>
                  <a:lnTo>
                    <a:pt x="0" y="393396"/>
                  </a:lnTo>
                  <a:close/>
                </a:path>
              </a:pathLst>
            </a:custGeom>
            <a:solidFill>
              <a:srgbClr val="6182A8"/>
            </a:solidFill>
          </p:spPr>
        </p:sp>
        <p:sp>
          <p:nvSpPr>
            <p:cNvPr name="TextBox 20" id="2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1" id="21"/>
          <p:cNvGrpSpPr/>
          <p:nvPr/>
        </p:nvGrpSpPr>
        <p:grpSpPr>
          <a:xfrm rot="0">
            <a:off x="11297208" y="8217016"/>
            <a:ext cx="6051824" cy="1017807"/>
            <a:chOff x="0" y="0"/>
            <a:chExt cx="1593896" cy="268064"/>
          </a:xfrm>
        </p:grpSpPr>
        <p:sp>
          <p:nvSpPr>
            <p:cNvPr name="Freeform 22" id="22"/>
            <p:cNvSpPr/>
            <p:nvPr/>
          </p:nvSpPr>
          <p:spPr>
            <a:xfrm flipH="false" flipV="false" rot="0">
              <a:off x="0" y="0"/>
              <a:ext cx="1593896" cy="268064"/>
            </a:xfrm>
            <a:custGeom>
              <a:avLst/>
              <a:gdLst/>
              <a:ahLst/>
              <a:cxnLst/>
              <a:rect r="r" b="b" t="t" l="l"/>
              <a:pathLst>
                <a:path h="268064" w="1593896">
                  <a:moveTo>
                    <a:pt x="0" y="0"/>
                  </a:moveTo>
                  <a:lnTo>
                    <a:pt x="1593896" y="0"/>
                  </a:lnTo>
                  <a:lnTo>
                    <a:pt x="1593896" y="268064"/>
                  </a:lnTo>
                  <a:lnTo>
                    <a:pt x="0" y="268064"/>
                  </a:lnTo>
                  <a:close/>
                </a:path>
              </a:pathLst>
            </a:custGeom>
            <a:solidFill>
              <a:srgbClr val="87A3C4"/>
            </a:solidFill>
          </p:spPr>
        </p:sp>
        <p:sp>
          <p:nvSpPr>
            <p:cNvPr name="TextBox 23" id="23"/>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4" id="24"/>
          <p:cNvGrpSpPr/>
          <p:nvPr/>
        </p:nvGrpSpPr>
        <p:grpSpPr>
          <a:xfrm rot="0">
            <a:off x="12243489" y="5943307"/>
            <a:ext cx="328528" cy="304577"/>
            <a:chOff x="0" y="0"/>
            <a:chExt cx="578289" cy="536129"/>
          </a:xfrm>
        </p:grpSpPr>
        <p:sp>
          <p:nvSpPr>
            <p:cNvPr name="Freeform 25" id="25"/>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6" id="26"/>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7" id="27"/>
          <p:cNvGrpSpPr/>
          <p:nvPr/>
        </p:nvGrpSpPr>
        <p:grpSpPr>
          <a:xfrm rot="0">
            <a:off x="12840903" y="5943307"/>
            <a:ext cx="328528" cy="304577"/>
            <a:chOff x="0" y="0"/>
            <a:chExt cx="578289" cy="536129"/>
          </a:xfrm>
        </p:grpSpPr>
        <p:sp>
          <p:nvSpPr>
            <p:cNvPr name="Freeform 28" id="28"/>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9" id="29"/>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30" id="30"/>
          <p:cNvGrpSpPr/>
          <p:nvPr/>
        </p:nvGrpSpPr>
        <p:grpSpPr>
          <a:xfrm rot="0">
            <a:off x="13438318" y="5943307"/>
            <a:ext cx="328528" cy="304577"/>
            <a:chOff x="0" y="0"/>
            <a:chExt cx="578289" cy="536129"/>
          </a:xfrm>
        </p:grpSpPr>
        <p:sp>
          <p:nvSpPr>
            <p:cNvPr name="Freeform 31" id="31"/>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32" id="32"/>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DAFmx4cskos</dc:identifier>
  <dcterms:modified xsi:type="dcterms:W3CDTF">2011-08-01T06:04:30Z</dcterms:modified>
  <cp:revision>1</cp:revision>
  <dc:title>Biru simpel formal seminar proposal sidang presentasi</dc:title>
</cp:coreProperties>
</file>