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5" r:id="rId10"/>
    <p:sldId id="294" r:id="rId11"/>
    <p:sldId id="29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_KEY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외</a:t>
            </a:r>
            <a:r>
              <a:rPr lang="ko-KR" altLang="en-US" b="1" dirty="0" err="1">
                <a:solidFill>
                  <a:srgbClr val="FF0000"/>
                </a:solidFill>
              </a:rPr>
              <a:t>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고객아이디는 </a:t>
            </a:r>
            <a:r>
              <a:rPr lang="ko-KR" altLang="en-US" b="0" dirty="0" err="1" smtClean="0"/>
              <a:t>기본키이다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주문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주문고객은 고객아이디를 이용한다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 smtClean="0"/>
              <a:t>외래키라고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smtClean="0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</a:t>
            </a:r>
            <a:r>
              <a:rPr lang="ko-KR" altLang="en-US" b="0" dirty="0" smtClean="0"/>
              <a:t>럼 </a:t>
            </a:r>
            <a:r>
              <a:rPr lang="ko-KR" altLang="en-US" b="0" dirty="0"/>
              <a:t>또는 칼</a:t>
            </a:r>
            <a:r>
              <a:rPr lang="ko-KR" altLang="en-US" b="0" dirty="0" smtClean="0"/>
              <a:t>럼의 조합을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라고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수퍼키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외래키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대체키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디자인</a:t>
            </a:r>
            <a:r>
              <a:rPr lang="en-US" altLang="ko-KR" b="0" dirty="0"/>
              <a:t>)</a:t>
            </a:r>
            <a:r>
              <a:rPr lang="ko-KR" altLang="en-US" b="0" dirty="0" smtClean="0"/>
              <a:t> 할 때 어느 </a:t>
            </a:r>
            <a:r>
              <a:rPr lang="ko-KR" altLang="en-US" b="0" dirty="0"/>
              <a:t>칼</a:t>
            </a:r>
            <a:r>
              <a:rPr lang="ko-KR" altLang="en-US" b="0" dirty="0" smtClean="0"/>
              <a:t>럼에 어느 키를 선언할 것인지 정해야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생성할 때 </a:t>
            </a:r>
            <a:r>
              <a:rPr lang="ko-KR" altLang="en-US" b="0" dirty="0"/>
              <a:t>명시적으로 키를 </a:t>
            </a:r>
            <a:r>
              <a:rPr lang="ko-KR" altLang="en-US" b="0" dirty="0" smtClean="0"/>
              <a:t>선언한다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수퍼키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1320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테이블의 각 레코드들을 식별할 수 있는 칼럼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 칼럼의 집합을 의미한다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 다음과 같은 칼럼이 있다고 가정하고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될 수 있는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칼럼과 칼럼의 집합을 선정해 본다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유일성을 가질 수 있는지 판단</a:t>
            </a:r>
            <a:r>
              <a:rPr lang="en-US" altLang="ko-KR" b="0" dirty="0" smtClean="0"/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57875"/>
              </p:ext>
            </p:extLst>
          </p:nvPr>
        </p:nvGraphicFramePr>
        <p:xfrm>
          <a:off x="971599" y="3148176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636912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후보키</a:t>
            </a:r>
            <a:r>
              <a:rPr lang="en-US" altLang="ko-KR" b="1" dirty="0"/>
              <a:t> </a:t>
            </a:r>
            <a:r>
              <a:rPr lang="en-US" altLang="ko-KR" b="1" dirty="0" smtClean="0"/>
              <a:t>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수퍼키에서</a:t>
            </a:r>
            <a:r>
              <a:rPr lang="ko-KR" altLang="en-US" b="0" dirty="0" smtClean="0"/>
              <a:t> 레코드를 식별할 수 있는 최소한의 칼럼만 남겨놓은 집합이다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유일성을 특징으로 가진다면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유일성과 최소성의 특징을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{‘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’, 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’} </a:t>
            </a:r>
            <a:r>
              <a:rPr lang="ko-KR" altLang="en-US" b="0" dirty="0" smtClean="0"/>
              <a:t>의 집합은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유일성을 만족하므로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가능하지만</a:t>
            </a:r>
            <a:r>
              <a:rPr lang="en-US" altLang="ko-KR" b="0" dirty="0" smtClean="0"/>
              <a:t>,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 smtClean="0"/>
              <a:t>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이 없더라도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만으로도 유일성을 만족하기 때문에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최소한의 칼럼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최소성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만을 사용했다고 볼 수 없어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불가능하다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하나의 칼럼으로 선정된 </a:t>
            </a:r>
            <a:r>
              <a:rPr lang="ko-KR" altLang="en-US" b="0" dirty="0" err="1" smtClean="0"/>
              <a:t>수퍼키들은</a:t>
            </a:r>
            <a:r>
              <a:rPr lang="ko-KR" altLang="en-US" b="0" dirty="0" smtClean="0"/>
              <a:t> 모두 </a:t>
            </a:r>
            <a:r>
              <a:rPr lang="ko-KR" altLang="en-US" b="0" dirty="0" err="1" smtClean="0"/>
              <a:t>후보키가</a:t>
            </a:r>
            <a:r>
              <a:rPr lang="ko-KR" altLang="en-US" b="0" dirty="0" smtClean="0"/>
              <a:t> 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 생성 시 </a:t>
            </a:r>
            <a:r>
              <a:rPr lang="en-US" altLang="ko-KR" b="0" dirty="0" smtClean="0"/>
              <a:t>UNIQUE </a:t>
            </a:r>
            <a:r>
              <a:rPr lang="ko-KR" altLang="en-US" b="0" dirty="0" smtClean="0"/>
              <a:t>제약조건을 부여하여 유일성을 보장하는 것이 좋다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  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굉장히 중요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여러 </a:t>
            </a:r>
            <a:r>
              <a:rPr lang="ko-KR" altLang="en-US" b="0" dirty="0" err="1" smtClean="0"/>
              <a:t>후보키</a:t>
            </a:r>
            <a:r>
              <a:rPr lang="ko-KR" altLang="en-US" b="0" dirty="0" smtClean="0"/>
              <a:t> 중에서 </a:t>
            </a:r>
            <a:r>
              <a:rPr lang="en-US" altLang="ko-KR" b="0" dirty="0" smtClean="0"/>
              <a:t>DB </a:t>
            </a:r>
            <a:r>
              <a:rPr lang="ko-KR" altLang="en-US" b="0" dirty="0" smtClean="0"/>
              <a:t>설계자가 선택한 </a:t>
            </a:r>
            <a:r>
              <a:rPr lang="ko-KR" altLang="en-US" b="0" dirty="0" err="1" smtClean="0"/>
              <a:t>식별자이다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을 허용하지만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유일성과 최소성의 특징을 모두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주키</a:t>
            </a:r>
            <a:r>
              <a:rPr lang="en-US" altLang="ko-KR" b="0" dirty="0" smtClean="0"/>
              <a:t>, PK)</a:t>
            </a:r>
            <a:r>
              <a:rPr lang="ko-KR" altLang="en-US" b="0" dirty="0" smtClean="0"/>
              <a:t>를 이용해 테이블에 존재하는 모든 레코드를 식별할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다음의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부적절하다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값이 자주 변경되는 칼럼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외래키와</a:t>
            </a:r>
            <a:r>
              <a:rPr lang="ko-KR" altLang="en-US" b="0" dirty="0" smtClean="0"/>
              <a:t> 관계를 맺을 때 사용된다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적절한 칼럼</a:t>
            </a:r>
            <a:endParaRPr lang="en-US" altLang="ko-KR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회원번</a:t>
            </a:r>
            <a:r>
              <a:rPr lang="ko-KR" altLang="en-US" dirty="0"/>
              <a:t>호</a:t>
            </a:r>
            <a:r>
              <a:rPr lang="ko-KR" altLang="en-US" dirty="0" smtClean="0"/>
              <a:t> 등 </a:t>
            </a: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핸드폰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9498" y="1435531"/>
            <a:ext cx="1143040" cy="2622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510861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가장 적절한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중복도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칼럼이며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설정하면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자동으로 널 값을 저장하는 것과 중복 값을 저장하는 것이 불가능해진다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임의의 </a:t>
            </a:r>
            <a:r>
              <a:rPr lang="ko-KR" altLang="en-US" dirty="0"/>
              <a:t>칼럼을 추가하여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순번을 추가해서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가능하면 </a:t>
            </a:r>
            <a:r>
              <a:rPr lang="ko-KR" altLang="en-US" b="0" dirty="0">
                <a:solidFill>
                  <a:srgbClr val="FF0000"/>
                </a:solidFill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테이블과 관계를 맺기 위해서 설정하는 칼럼이다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smtClean="0"/>
              <a:t>모든 칼럼과 </a:t>
            </a:r>
            <a:r>
              <a:rPr lang="ko-KR" altLang="en-US" b="0" dirty="0"/>
              <a:t>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err="1"/>
              <a:t>기본키와</a:t>
            </a:r>
            <a:r>
              <a:rPr lang="ko-KR" altLang="en-US" b="0" dirty="0"/>
              <a:t> 관계 맺어 지는 키를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기본키와</a:t>
            </a:r>
            <a:r>
              <a:rPr lang="ko-KR" altLang="en-US" b="0" dirty="0" smtClean="0"/>
              <a:t> 관계를 맺거나</a:t>
            </a:r>
            <a:r>
              <a:rPr lang="en-US" altLang="ko-KR" b="0" dirty="0" smtClean="0"/>
              <a:t>, UNIQUE </a:t>
            </a:r>
            <a:r>
              <a:rPr lang="ko-KR" altLang="en-US" b="0" dirty="0" smtClean="0"/>
              <a:t>칼럼과 관계를 맺는다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조건</a:t>
            </a:r>
            <a:endParaRPr lang="en-US" altLang="ko-KR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참조 </a:t>
            </a:r>
            <a:r>
              <a:rPr lang="ko-KR" altLang="en-US" dirty="0" err="1"/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</a:t>
            </a:r>
            <a:r>
              <a:rPr lang="ko-KR" altLang="en-US" dirty="0" smtClean="0"/>
              <a:t>가져야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ko-KR" altLang="en-US" dirty="0"/>
              <a:t>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“</a:t>
            </a:r>
            <a:r>
              <a:rPr lang="ko-KR" altLang="en-US" dirty="0"/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/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598368"/>
              </p:ext>
            </p:extLst>
          </p:nvPr>
        </p:nvGraphicFramePr>
        <p:xfrm>
          <a:off x="822325" y="1790824"/>
          <a:ext cx="3749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19">
                  <a:extLst>
                    <a:ext uri="{9D8B030D-6E8A-4147-A177-3AD203B41FA5}">
                      <a16:colId xmlns:a16="http://schemas.microsoft.com/office/drawing/2014/main" val="1910872322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408630586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93793007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64502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FFC000"/>
                          </a:solidFill>
                        </a:rPr>
                        <a:t>제품번호</a:t>
                      </a:r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제품가격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재고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새우깡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0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감자깡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양파링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16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맛동산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23057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293027"/>
              </p:ext>
            </p:extLst>
          </p:nvPr>
        </p:nvGraphicFramePr>
        <p:xfrm>
          <a:off x="4809249" y="1790824"/>
          <a:ext cx="3749676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19">
                  <a:extLst>
                    <a:ext uri="{9D8B030D-6E8A-4147-A177-3AD203B41FA5}">
                      <a16:colId xmlns:a16="http://schemas.microsoft.com/office/drawing/2014/main" val="1910872322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408630586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93793007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64502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FFC000"/>
                          </a:solidFill>
                        </a:rPr>
                        <a:t>주문번호</a:t>
                      </a:r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92D050"/>
                          </a:solidFill>
                        </a:rPr>
                        <a:t>주문제품</a:t>
                      </a:r>
                      <a:endParaRPr lang="ko-KR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주문일자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</a:t>
                      </a:r>
                      <a:r>
                        <a:rPr lang="ko-KR" altLang="en-US" sz="1200" dirty="0" smtClean="0"/>
                        <a:t>***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0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gt</a:t>
                      </a:r>
                      <a:r>
                        <a:rPr lang="ko-KR" altLang="en-US" sz="1200" dirty="0" smtClean="0"/>
                        <a:t>***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</a:t>
                      </a:r>
                      <a:r>
                        <a:rPr lang="ko-KR" altLang="en-US" sz="1200" dirty="0" smtClean="0"/>
                        <a:t>***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16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ko</a:t>
                      </a:r>
                      <a:r>
                        <a:rPr lang="ko-KR" altLang="en-US" sz="1200" dirty="0" smtClean="0"/>
                        <a:t>***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참조무결성</a:t>
                      </a:r>
                      <a:r>
                        <a:rPr lang="ko-KR" altLang="en-US" sz="700" dirty="0" smtClean="0"/>
                        <a:t> 위배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230576"/>
                  </a:ext>
                </a:extLst>
              </a:tr>
            </a:tbl>
          </a:graphicData>
        </a:graphic>
      </p:graphicFrame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975360" y="5181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외래키와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기본키의</a:t>
            </a:r>
            <a:r>
              <a:rPr lang="ko-KR" altLang="en-US" b="1" dirty="0" smtClean="0"/>
              <a:t> 관계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2325" y="4005064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제품테이블</a:t>
            </a:r>
            <a:r>
              <a:rPr lang="ko-KR" altLang="en-US" dirty="0" smtClean="0"/>
              <a:t>                                   </a:t>
            </a:r>
            <a:r>
              <a:rPr lang="ko-KR" altLang="en-US" dirty="0" err="1" smtClean="0"/>
              <a:t>주문테이블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1430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0367" y="1430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56655</TotalTime>
  <Words>604</Words>
  <Application>Microsoft Office PowerPoint</Application>
  <PresentationFormat>화면 슬라이드 쇼(4:3)</PresentationFormat>
  <Paragraphs>186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Tunga</vt:lpstr>
      <vt:lpstr>맑은 고딕</vt:lpstr>
      <vt:lpstr>Arial</vt:lpstr>
      <vt:lpstr>Wingdings</vt:lpstr>
      <vt:lpstr>각</vt:lpstr>
      <vt:lpstr>데이터베이스_KEY</vt:lpstr>
      <vt:lpstr>키(KEy)란 무엇인가?</vt:lpstr>
      <vt:lpstr>수퍼키 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PowerPoint 프레젠테이션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351</cp:revision>
  <dcterms:created xsi:type="dcterms:W3CDTF">2018-05-10T00:35:19Z</dcterms:created>
  <dcterms:modified xsi:type="dcterms:W3CDTF">2021-03-31T08:23:31Z</dcterms:modified>
</cp:coreProperties>
</file>