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85" r:id="rId2"/>
    <p:sldId id="280" r:id="rId3"/>
    <p:sldId id="320" r:id="rId4"/>
    <p:sldId id="345" r:id="rId5"/>
    <p:sldId id="341" r:id="rId6"/>
    <p:sldId id="346" r:id="rId7"/>
    <p:sldId id="347" r:id="rId8"/>
    <p:sldId id="348" r:id="rId9"/>
    <p:sldId id="349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03" autoAdjust="0"/>
    <p:restoredTop sz="92084" autoAdjust="0"/>
  </p:normalViewPr>
  <p:slideViewPr>
    <p:cSldViewPr>
      <p:cViewPr varScale="1">
        <p:scale>
          <a:sx n="115" d="100"/>
          <a:sy n="115" d="100"/>
        </p:scale>
        <p:origin x="1116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4669BB-0C37-4C8A-8CB3-52EE8570D56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F1A4EBD3-255A-4ADC-97C6-89EA33BCC9E0}">
      <dgm:prSet phldrT="[텍스트]"/>
      <dgm:spPr/>
      <dgm:t>
        <a:bodyPr/>
        <a:lstStyle/>
        <a:p>
          <a:pPr latinLnBrk="1"/>
          <a:r>
            <a:rPr lang="ko-KR" altLang="en-US" dirty="0" smtClean="0"/>
            <a:t>데이터베이스 요구 분석</a:t>
          </a:r>
          <a:endParaRPr lang="ko-KR" altLang="en-US" dirty="0"/>
        </a:p>
      </dgm:t>
    </dgm:pt>
    <dgm:pt modelId="{D6B5FBBB-D243-450A-BA7A-2F796A80A67C}" type="parTrans" cxnId="{0089CE7C-A85D-4BBB-8C22-059454EBEFB3}">
      <dgm:prSet/>
      <dgm:spPr/>
      <dgm:t>
        <a:bodyPr/>
        <a:lstStyle/>
        <a:p>
          <a:pPr latinLnBrk="1"/>
          <a:endParaRPr lang="ko-KR" altLang="en-US"/>
        </a:p>
      </dgm:t>
    </dgm:pt>
    <dgm:pt modelId="{DBE9F99D-6A0D-413F-875D-A9EF363B002F}" type="sibTrans" cxnId="{0089CE7C-A85D-4BBB-8C22-059454EBEFB3}">
      <dgm:prSet/>
      <dgm:spPr/>
      <dgm:t>
        <a:bodyPr/>
        <a:lstStyle/>
        <a:p>
          <a:pPr latinLnBrk="1"/>
          <a:endParaRPr lang="ko-KR" altLang="en-US"/>
        </a:p>
      </dgm:t>
    </dgm:pt>
    <dgm:pt modelId="{31F51372-C1EC-4A56-AF54-A500CC9EC041}">
      <dgm:prSet phldrT="[텍스트]"/>
      <dgm:spPr/>
      <dgm:t>
        <a:bodyPr/>
        <a:lstStyle/>
        <a:p>
          <a:pPr latinLnBrk="1"/>
          <a:r>
            <a:rPr lang="ko-KR" altLang="en-US" dirty="0" smtClean="0"/>
            <a:t>개념적 설계 </a:t>
          </a:r>
          <a:r>
            <a:rPr lang="en-US" altLang="ko-KR" dirty="0" smtClean="0"/>
            <a:t>(E-R</a:t>
          </a:r>
          <a:r>
            <a:rPr lang="ko-KR" altLang="en-US" dirty="0" smtClean="0"/>
            <a:t>다이어그램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B6BAE0AB-D1D1-4BD4-94AE-ABB9EBA026D7}" type="parTrans" cxnId="{60D4B52B-4F14-484A-9EE4-8BB0C5BA8304}">
      <dgm:prSet/>
      <dgm:spPr/>
      <dgm:t>
        <a:bodyPr/>
        <a:lstStyle/>
        <a:p>
          <a:pPr latinLnBrk="1"/>
          <a:endParaRPr lang="ko-KR" altLang="en-US"/>
        </a:p>
      </dgm:t>
    </dgm:pt>
    <dgm:pt modelId="{AA476A2F-D391-45DC-B049-ED889BDDFAEC}" type="sibTrans" cxnId="{60D4B52B-4F14-484A-9EE4-8BB0C5BA8304}">
      <dgm:prSet/>
      <dgm:spPr/>
      <dgm:t>
        <a:bodyPr/>
        <a:lstStyle/>
        <a:p>
          <a:pPr latinLnBrk="1"/>
          <a:endParaRPr lang="ko-KR" altLang="en-US"/>
        </a:p>
      </dgm:t>
    </dgm:pt>
    <dgm:pt modelId="{DF1D2BE1-51D1-4EF3-864E-08BFFDF56226}">
      <dgm:prSet phldrT="[텍스트]"/>
      <dgm:spPr/>
      <dgm:t>
        <a:bodyPr/>
        <a:lstStyle/>
        <a:p>
          <a:pPr latinLnBrk="1"/>
          <a:r>
            <a:rPr lang="ko-KR" altLang="en-US" dirty="0" smtClean="0"/>
            <a:t>논리적 설계</a:t>
          </a:r>
          <a:endParaRPr lang="ko-KR" altLang="en-US" dirty="0"/>
        </a:p>
      </dgm:t>
    </dgm:pt>
    <dgm:pt modelId="{94F679BB-41E8-4ADE-8330-4E90C8CC3C2C}" type="parTrans" cxnId="{936E8009-FAA7-4356-85BC-7AC961ABB42A}">
      <dgm:prSet/>
      <dgm:spPr/>
      <dgm:t>
        <a:bodyPr/>
        <a:lstStyle/>
        <a:p>
          <a:pPr latinLnBrk="1"/>
          <a:endParaRPr lang="ko-KR" altLang="en-US"/>
        </a:p>
      </dgm:t>
    </dgm:pt>
    <dgm:pt modelId="{3027848C-BD63-4B07-8E98-229444DB1332}" type="sibTrans" cxnId="{936E8009-FAA7-4356-85BC-7AC961ABB42A}">
      <dgm:prSet/>
      <dgm:spPr/>
      <dgm:t>
        <a:bodyPr/>
        <a:lstStyle/>
        <a:p>
          <a:pPr latinLnBrk="1"/>
          <a:endParaRPr lang="ko-KR" altLang="en-US"/>
        </a:p>
      </dgm:t>
    </dgm:pt>
    <dgm:pt modelId="{DF6A0FB5-DBE2-48C7-AAC8-DD014C4FC988}">
      <dgm:prSet phldrT="[텍스트]"/>
      <dgm:spPr/>
      <dgm:t>
        <a:bodyPr/>
        <a:lstStyle/>
        <a:p>
          <a:pPr latinLnBrk="1"/>
          <a:r>
            <a:rPr lang="ko-KR" altLang="en-US" dirty="0" smtClean="0"/>
            <a:t>물리적 설계</a:t>
          </a:r>
          <a:endParaRPr lang="ko-KR" altLang="en-US" dirty="0"/>
        </a:p>
      </dgm:t>
    </dgm:pt>
    <dgm:pt modelId="{F12831B9-ADAC-4913-A100-464FD4F4A91C}" type="parTrans" cxnId="{EF50AF70-A96F-4141-A4EE-F34638C0E349}">
      <dgm:prSet/>
      <dgm:spPr/>
      <dgm:t>
        <a:bodyPr/>
        <a:lstStyle/>
        <a:p>
          <a:pPr latinLnBrk="1"/>
          <a:endParaRPr lang="ko-KR" altLang="en-US"/>
        </a:p>
      </dgm:t>
    </dgm:pt>
    <dgm:pt modelId="{3C340717-0FB7-4B1D-95C9-7C2255F1B506}" type="sibTrans" cxnId="{EF50AF70-A96F-4141-A4EE-F34638C0E349}">
      <dgm:prSet/>
      <dgm:spPr/>
      <dgm:t>
        <a:bodyPr/>
        <a:lstStyle/>
        <a:p>
          <a:pPr latinLnBrk="1"/>
          <a:endParaRPr lang="ko-KR" altLang="en-US"/>
        </a:p>
      </dgm:t>
    </dgm:pt>
    <dgm:pt modelId="{89C310A1-5D0A-47C1-8B1D-AA36864D8AFF}">
      <dgm:prSet phldrT="[텍스트]"/>
      <dgm:spPr/>
      <dgm:t>
        <a:bodyPr/>
        <a:lstStyle/>
        <a:p>
          <a:pPr latinLnBrk="1"/>
          <a:r>
            <a:rPr lang="ko-KR" altLang="en-US" dirty="0" smtClean="0"/>
            <a:t>보안 설계</a:t>
          </a:r>
          <a:r>
            <a:rPr lang="en-US" altLang="ko-KR" dirty="0" smtClean="0"/>
            <a:t>(</a:t>
          </a:r>
          <a:r>
            <a:rPr lang="ko-KR" altLang="en-US" dirty="0" smtClean="0"/>
            <a:t>사용자의 권한 설정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73099C7B-2509-41C9-94C8-B995BAEFDE46}" type="parTrans" cxnId="{FDB120EF-2C97-4A07-A017-387F647F52EA}">
      <dgm:prSet/>
      <dgm:spPr/>
      <dgm:t>
        <a:bodyPr/>
        <a:lstStyle/>
        <a:p>
          <a:pPr latinLnBrk="1"/>
          <a:endParaRPr lang="ko-KR" altLang="en-US"/>
        </a:p>
      </dgm:t>
    </dgm:pt>
    <dgm:pt modelId="{9E173635-9160-455F-8F0A-CEDD901707AA}" type="sibTrans" cxnId="{FDB120EF-2C97-4A07-A017-387F647F52EA}">
      <dgm:prSet/>
      <dgm:spPr/>
      <dgm:t>
        <a:bodyPr/>
        <a:lstStyle/>
        <a:p>
          <a:pPr latinLnBrk="1"/>
          <a:endParaRPr lang="ko-KR" altLang="en-US"/>
        </a:p>
      </dgm:t>
    </dgm:pt>
    <dgm:pt modelId="{AC56C154-D642-4A98-98E8-41C826ED91BF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데이터베이스 생성 계획 및 생성</a:t>
          </a:r>
          <a:endParaRPr lang="ko-KR" altLang="en-US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9FBADEE-69CF-4BB9-B7C5-F4281646A1DA}" type="parTrans" cxnId="{F979C6B1-8350-49E0-90CB-F640244DFFD1}">
      <dgm:prSet/>
      <dgm:spPr/>
      <dgm:t>
        <a:bodyPr/>
        <a:lstStyle/>
        <a:p>
          <a:pPr latinLnBrk="1"/>
          <a:endParaRPr lang="ko-KR" altLang="en-US"/>
        </a:p>
      </dgm:t>
    </dgm:pt>
    <dgm:pt modelId="{D07C259D-DAEB-4AE2-87D7-0BCC78D65228}" type="sibTrans" cxnId="{F979C6B1-8350-49E0-90CB-F640244DFFD1}">
      <dgm:prSet/>
      <dgm:spPr/>
      <dgm:t>
        <a:bodyPr/>
        <a:lstStyle/>
        <a:p>
          <a:pPr latinLnBrk="1"/>
          <a:endParaRPr lang="ko-KR" altLang="en-US"/>
        </a:p>
      </dgm:t>
    </dgm:pt>
    <dgm:pt modelId="{AD8F571C-B6C5-46DB-8BA7-CD3722A72F30}" type="pres">
      <dgm:prSet presAssocID="{A24669BB-0C37-4C8A-8CB3-52EE8570D56E}" presName="linearFlow" presStyleCnt="0">
        <dgm:presLayoutVars>
          <dgm:resizeHandles val="exact"/>
        </dgm:presLayoutVars>
      </dgm:prSet>
      <dgm:spPr/>
    </dgm:pt>
    <dgm:pt modelId="{A1057C7C-9FEE-4E1F-AF1D-E69E7B1AF27F}" type="pres">
      <dgm:prSet presAssocID="{F1A4EBD3-255A-4ADC-97C6-89EA33BCC9E0}" presName="node" presStyleLbl="node1" presStyleIdx="0" presStyleCnt="6" custScaleX="2356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B26444-6602-44D1-83B0-BD17F18DDB86}" type="pres">
      <dgm:prSet presAssocID="{DBE9F99D-6A0D-413F-875D-A9EF363B002F}" presName="sibTrans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764741E6-94AB-489C-BD5C-D8D9E564DECE}" type="pres">
      <dgm:prSet presAssocID="{DBE9F99D-6A0D-413F-875D-A9EF363B002F}" presName="connectorText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D9825786-BE78-4D21-BE04-767AB92F6EAF}" type="pres">
      <dgm:prSet presAssocID="{31F51372-C1EC-4A56-AF54-A500CC9EC041}" presName="node" presStyleLbl="node1" presStyleIdx="1" presStyleCnt="6" custScaleX="2356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22384F-9F84-40D6-8360-4B4CADC3B524}" type="pres">
      <dgm:prSet presAssocID="{AA476A2F-D391-45DC-B049-ED889BDDFAEC}" presName="sibTrans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C56BB687-0FCA-48A2-AE77-D4E3CA004DEE}" type="pres">
      <dgm:prSet presAssocID="{AA476A2F-D391-45DC-B049-ED889BDDFAEC}" presName="connectorText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A796DAFF-825C-45AE-8986-6D587C1BC4E7}" type="pres">
      <dgm:prSet presAssocID="{DF1D2BE1-51D1-4EF3-864E-08BFFDF56226}" presName="node" presStyleLbl="node1" presStyleIdx="2" presStyleCnt="6" custScaleX="2356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B0830F-B0B7-4329-BCA2-65B3ED537178}" type="pres">
      <dgm:prSet presAssocID="{3027848C-BD63-4B07-8E98-229444DB1332}" presName="sibTrans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F0DFF701-73B1-410B-A973-F611442C8160}" type="pres">
      <dgm:prSet presAssocID="{3027848C-BD63-4B07-8E98-229444DB1332}" presName="connectorText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4621F9ED-47AF-4849-81BC-21CDF39380E4}" type="pres">
      <dgm:prSet presAssocID="{DF6A0FB5-DBE2-48C7-AAC8-DD014C4FC988}" presName="node" presStyleLbl="node1" presStyleIdx="3" presStyleCnt="6" custScaleX="2356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F91418-159F-40E1-A133-3241E6B8A260}" type="pres">
      <dgm:prSet presAssocID="{3C340717-0FB7-4B1D-95C9-7C2255F1B506}" presName="sibTrans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267DEE53-E789-49C1-B4A2-DFD36D0542FD}" type="pres">
      <dgm:prSet presAssocID="{3C340717-0FB7-4B1D-95C9-7C2255F1B506}" presName="connectorText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80BAED3A-5E4D-460B-9EAC-4277BDD92CDA}" type="pres">
      <dgm:prSet presAssocID="{89C310A1-5D0A-47C1-8B1D-AA36864D8AFF}" presName="node" presStyleLbl="node1" presStyleIdx="4" presStyleCnt="6" custScaleX="2356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7E852E5-BDAA-4279-B11F-FD007CD51060}" type="pres">
      <dgm:prSet presAssocID="{9E173635-9160-455F-8F0A-CEDD901707AA}" presName="sibTrans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242136D8-02FF-46B7-B0D8-8E20C6951B24}" type="pres">
      <dgm:prSet presAssocID="{9E173635-9160-455F-8F0A-CEDD901707AA}" presName="connectorText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0F08C301-A8B6-470A-88DF-0CFE700EE1A5}" type="pres">
      <dgm:prSet presAssocID="{AC56C154-D642-4A98-98E8-41C826ED91BF}" presName="node" presStyleLbl="node1" presStyleIdx="5" presStyleCnt="6" custScaleX="2356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089CE7C-A85D-4BBB-8C22-059454EBEFB3}" srcId="{A24669BB-0C37-4C8A-8CB3-52EE8570D56E}" destId="{F1A4EBD3-255A-4ADC-97C6-89EA33BCC9E0}" srcOrd="0" destOrd="0" parTransId="{D6B5FBBB-D243-450A-BA7A-2F796A80A67C}" sibTransId="{DBE9F99D-6A0D-413F-875D-A9EF363B002F}"/>
    <dgm:cxn modelId="{4B452FD1-7402-49CC-AC32-5379D2585003}" type="presOf" srcId="{3C340717-0FB7-4B1D-95C9-7C2255F1B506}" destId="{EEF91418-159F-40E1-A133-3241E6B8A260}" srcOrd="0" destOrd="0" presId="urn:microsoft.com/office/officeart/2005/8/layout/process2"/>
    <dgm:cxn modelId="{936E8009-FAA7-4356-85BC-7AC961ABB42A}" srcId="{A24669BB-0C37-4C8A-8CB3-52EE8570D56E}" destId="{DF1D2BE1-51D1-4EF3-864E-08BFFDF56226}" srcOrd="2" destOrd="0" parTransId="{94F679BB-41E8-4ADE-8330-4E90C8CC3C2C}" sibTransId="{3027848C-BD63-4B07-8E98-229444DB1332}"/>
    <dgm:cxn modelId="{CB8B83DC-3A59-41D1-AE96-8179A127C6F8}" type="presOf" srcId="{89C310A1-5D0A-47C1-8B1D-AA36864D8AFF}" destId="{80BAED3A-5E4D-460B-9EAC-4277BDD92CDA}" srcOrd="0" destOrd="0" presId="urn:microsoft.com/office/officeart/2005/8/layout/process2"/>
    <dgm:cxn modelId="{C7F8C05A-620D-4B3A-80F7-15D70B91C7E2}" type="presOf" srcId="{AC56C154-D642-4A98-98E8-41C826ED91BF}" destId="{0F08C301-A8B6-470A-88DF-0CFE700EE1A5}" srcOrd="0" destOrd="0" presId="urn:microsoft.com/office/officeart/2005/8/layout/process2"/>
    <dgm:cxn modelId="{1F1E899A-11F5-4B6A-9D11-F10A01959EDF}" type="presOf" srcId="{31F51372-C1EC-4A56-AF54-A500CC9EC041}" destId="{D9825786-BE78-4D21-BE04-767AB92F6EAF}" srcOrd="0" destOrd="0" presId="urn:microsoft.com/office/officeart/2005/8/layout/process2"/>
    <dgm:cxn modelId="{EC038737-BE72-4E9F-9BF1-97FEB458211A}" type="presOf" srcId="{DF6A0FB5-DBE2-48C7-AAC8-DD014C4FC988}" destId="{4621F9ED-47AF-4849-81BC-21CDF39380E4}" srcOrd="0" destOrd="0" presId="urn:microsoft.com/office/officeart/2005/8/layout/process2"/>
    <dgm:cxn modelId="{C74FC68E-5CBE-4CF0-8EDD-0C8520143DEE}" type="presOf" srcId="{AA476A2F-D391-45DC-B049-ED889BDDFAEC}" destId="{D322384F-9F84-40D6-8360-4B4CADC3B524}" srcOrd="0" destOrd="0" presId="urn:microsoft.com/office/officeart/2005/8/layout/process2"/>
    <dgm:cxn modelId="{60D4B52B-4F14-484A-9EE4-8BB0C5BA8304}" srcId="{A24669BB-0C37-4C8A-8CB3-52EE8570D56E}" destId="{31F51372-C1EC-4A56-AF54-A500CC9EC041}" srcOrd="1" destOrd="0" parTransId="{B6BAE0AB-D1D1-4BD4-94AE-ABB9EBA026D7}" sibTransId="{AA476A2F-D391-45DC-B049-ED889BDDFAEC}"/>
    <dgm:cxn modelId="{EF50AF70-A96F-4141-A4EE-F34638C0E349}" srcId="{A24669BB-0C37-4C8A-8CB3-52EE8570D56E}" destId="{DF6A0FB5-DBE2-48C7-AAC8-DD014C4FC988}" srcOrd="3" destOrd="0" parTransId="{F12831B9-ADAC-4913-A100-464FD4F4A91C}" sibTransId="{3C340717-0FB7-4B1D-95C9-7C2255F1B506}"/>
    <dgm:cxn modelId="{FDB120EF-2C97-4A07-A017-387F647F52EA}" srcId="{A24669BB-0C37-4C8A-8CB3-52EE8570D56E}" destId="{89C310A1-5D0A-47C1-8B1D-AA36864D8AFF}" srcOrd="4" destOrd="0" parTransId="{73099C7B-2509-41C9-94C8-B995BAEFDE46}" sibTransId="{9E173635-9160-455F-8F0A-CEDD901707AA}"/>
    <dgm:cxn modelId="{A7278FC7-C691-499B-8B1F-79F4596C7EC5}" type="presOf" srcId="{DBE9F99D-6A0D-413F-875D-A9EF363B002F}" destId="{764741E6-94AB-489C-BD5C-D8D9E564DECE}" srcOrd="1" destOrd="0" presId="urn:microsoft.com/office/officeart/2005/8/layout/process2"/>
    <dgm:cxn modelId="{5775CE14-69F3-4396-A340-20AA0F2B4104}" type="presOf" srcId="{3027848C-BD63-4B07-8E98-229444DB1332}" destId="{56B0830F-B0B7-4329-BCA2-65B3ED537178}" srcOrd="0" destOrd="0" presId="urn:microsoft.com/office/officeart/2005/8/layout/process2"/>
    <dgm:cxn modelId="{D6FB2DB4-E61C-4E42-8823-E240456C93C9}" type="presOf" srcId="{DF1D2BE1-51D1-4EF3-864E-08BFFDF56226}" destId="{A796DAFF-825C-45AE-8986-6D587C1BC4E7}" srcOrd="0" destOrd="0" presId="urn:microsoft.com/office/officeart/2005/8/layout/process2"/>
    <dgm:cxn modelId="{B9399373-5DA6-43DE-A80D-513ECBCB6997}" type="presOf" srcId="{3C340717-0FB7-4B1D-95C9-7C2255F1B506}" destId="{267DEE53-E789-49C1-B4A2-DFD36D0542FD}" srcOrd="1" destOrd="0" presId="urn:microsoft.com/office/officeart/2005/8/layout/process2"/>
    <dgm:cxn modelId="{472AAA53-695B-4EF7-BCD6-D0E2B99A8AEB}" type="presOf" srcId="{A24669BB-0C37-4C8A-8CB3-52EE8570D56E}" destId="{AD8F571C-B6C5-46DB-8BA7-CD3722A72F30}" srcOrd="0" destOrd="0" presId="urn:microsoft.com/office/officeart/2005/8/layout/process2"/>
    <dgm:cxn modelId="{600D4BFE-F113-4480-9AE6-D9D972ECBA9B}" type="presOf" srcId="{AA476A2F-D391-45DC-B049-ED889BDDFAEC}" destId="{C56BB687-0FCA-48A2-AE77-D4E3CA004DEE}" srcOrd="1" destOrd="0" presId="urn:microsoft.com/office/officeart/2005/8/layout/process2"/>
    <dgm:cxn modelId="{F979C6B1-8350-49E0-90CB-F640244DFFD1}" srcId="{A24669BB-0C37-4C8A-8CB3-52EE8570D56E}" destId="{AC56C154-D642-4A98-98E8-41C826ED91BF}" srcOrd="5" destOrd="0" parTransId="{59FBADEE-69CF-4BB9-B7C5-F4281646A1DA}" sibTransId="{D07C259D-DAEB-4AE2-87D7-0BCC78D65228}"/>
    <dgm:cxn modelId="{19E6DB0E-13BF-4285-909C-9E1C39592761}" type="presOf" srcId="{3027848C-BD63-4B07-8E98-229444DB1332}" destId="{F0DFF701-73B1-410B-A973-F611442C8160}" srcOrd="1" destOrd="0" presId="urn:microsoft.com/office/officeart/2005/8/layout/process2"/>
    <dgm:cxn modelId="{5A35DD56-C8FE-426F-8627-5D0148FAC19A}" type="presOf" srcId="{9E173635-9160-455F-8F0A-CEDD901707AA}" destId="{57E852E5-BDAA-4279-B11F-FD007CD51060}" srcOrd="0" destOrd="0" presId="urn:microsoft.com/office/officeart/2005/8/layout/process2"/>
    <dgm:cxn modelId="{9B24DC48-F51A-4F1D-8377-36ABDC10ED68}" type="presOf" srcId="{9E173635-9160-455F-8F0A-CEDD901707AA}" destId="{242136D8-02FF-46B7-B0D8-8E20C6951B24}" srcOrd="1" destOrd="0" presId="urn:microsoft.com/office/officeart/2005/8/layout/process2"/>
    <dgm:cxn modelId="{5487B28F-9830-411F-9718-4A705BE63F0C}" type="presOf" srcId="{F1A4EBD3-255A-4ADC-97C6-89EA33BCC9E0}" destId="{A1057C7C-9FEE-4E1F-AF1D-E69E7B1AF27F}" srcOrd="0" destOrd="0" presId="urn:microsoft.com/office/officeart/2005/8/layout/process2"/>
    <dgm:cxn modelId="{711B2182-08B3-43B4-A8C8-E3CCF88D0472}" type="presOf" srcId="{DBE9F99D-6A0D-413F-875D-A9EF363B002F}" destId="{71B26444-6602-44D1-83B0-BD17F18DDB86}" srcOrd="0" destOrd="0" presId="urn:microsoft.com/office/officeart/2005/8/layout/process2"/>
    <dgm:cxn modelId="{2BEB83F5-4111-47FA-8E41-1E7FCD9CF531}" type="presParOf" srcId="{AD8F571C-B6C5-46DB-8BA7-CD3722A72F30}" destId="{A1057C7C-9FEE-4E1F-AF1D-E69E7B1AF27F}" srcOrd="0" destOrd="0" presId="urn:microsoft.com/office/officeart/2005/8/layout/process2"/>
    <dgm:cxn modelId="{19BDA76D-97F4-45E4-BEB2-39A5F8FEF0BD}" type="presParOf" srcId="{AD8F571C-B6C5-46DB-8BA7-CD3722A72F30}" destId="{71B26444-6602-44D1-83B0-BD17F18DDB86}" srcOrd="1" destOrd="0" presId="urn:microsoft.com/office/officeart/2005/8/layout/process2"/>
    <dgm:cxn modelId="{C0DB218F-657F-4D1A-8212-220CF273E603}" type="presParOf" srcId="{71B26444-6602-44D1-83B0-BD17F18DDB86}" destId="{764741E6-94AB-489C-BD5C-D8D9E564DECE}" srcOrd="0" destOrd="0" presId="urn:microsoft.com/office/officeart/2005/8/layout/process2"/>
    <dgm:cxn modelId="{C91B5D4E-4A25-4124-B5BA-00330F82ED53}" type="presParOf" srcId="{AD8F571C-B6C5-46DB-8BA7-CD3722A72F30}" destId="{D9825786-BE78-4D21-BE04-767AB92F6EAF}" srcOrd="2" destOrd="0" presId="urn:microsoft.com/office/officeart/2005/8/layout/process2"/>
    <dgm:cxn modelId="{9FFD0E2F-702B-4CE2-9CC0-45B0C56AB7F0}" type="presParOf" srcId="{AD8F571C-B6C5-46DB-8BA7-CD3722A72F30}" destId="{D322384F-9F84-40D6-8360-4B4CADC3B524}" srcOrd="3" destOrd="0" presId="urn:microsoft.com/office/officeart/2005/8/layout/process2"/>
    <dgm:cxn modelId="{BA79ECB5-27F6-4640-9A00-2A1094E4BAA4}" type="presParOf" srcId="{D322384F-9F84-40D6-8360-4B4CADC3B524}" destId="{C56BB687-0FCA-48A2-AE77-D4E3CA004DEE}" srcOrd="0" destOrd="0" presId="urn:microsoft.com/office/officeart/2005/8/layout/process2"/>
    <dgm:cxn modelId="{6FC8FE28-EE77-4FD7-B1BF-70E926B6FB4F}" type="presParOf" srcId="{AD8F571C-B6C5-46DB-8BA7-CD3722A72F30}" destId="{A796DAFF-825C-45AE-8986-6D587C1BC4E7}" srcOrd="4" destOrd="0" presId="urn:microsoft.com/office/officeart/2005/8/layout/process2"/>
    <dgm:cxn modelId="{F32257E4-C657-4FBC-B17D-9B651C9BCA4B}" type="presParOf" srcId="{AD8F571C-B6C5-46DB-8BA7-CD3722A72F30}" destId="{56B0830F-B0B7-4329-BCA2-65B3ED537178}" srcOrd="5" destOrd="0" presId="urn:microsoft.com/office/officeart/2005/8/layout/process2"/>
    <dgm:cxn modelId="{E053CACD-AABF-406F-9490-C828B885D0CB}" type="presParOf" srcId="{56B0830F-B0B7-4329-BCA2-65B3ED537178}" destId="{F0DFF701-73B1-410B-A973-F611442C8160}" srcOrd="0" destOrd="0" presId="urn:microsoft.com/office/officeart/2005/8/layout/process2"/>
    <dgm:cxn modelId="{F05236DB-A163-4119-8324-C22B3EC7BFCE}" type="presParOf" srcId="{AD8F571C-B6C5-46DB-8BA7-CD3722A72F30}" destId="{4621F9ED-47AF-4849-81BC-21CDF39380E4}" srcOrd="6" destOrd="0" presId="urn:microsoft.com/office/officeart/2005/8/layout/process2"/>
    <dgm:cxn modelId="{D79EFA4D-0429-4A88-BAC4-BC2B06CC55ED}" type="presParOf" srcId="{AD8F571C-B6C5-46DB-8BA7-CD3722A72F30}" destId="{EEF91418-159F-40E1-A133-3241E6B8A260}" srcOrd="7" destOrd="0" presId="urn:microsoft.com/office/officeart/2005/8/layout/process2"/>
    <dgm:cxn modelId="{44630A2C-BDCF-431C-8D55-F08ABFD3D7BC}" type="presParOf" srcId="{EEF91418-159F-40E1-A133-3241E6B8A260}" destId="{267DEE53-E789-49C1-B4A2-DFD36D0542FD}" srcOrd="0" destOrd="0" presId="urn:microsoft.com/office/officeart/2005/8/layout/process2"/>
    <dgm:cxn modelId="{2A3B39B1-9720-4897-A519-27158049E7BA}" type="presParOf" srcId="{AD8F571C-B6C5-46DB-8BA7-CD3722A72F30}" destId="{80BAED3A-5E4D-460B-9EAC-4277BDD92CDA}" srcOrd="8" destOrd="0" presId="urn:microsoft.com/office/officeart/2005/8/layout/process2"/>
    <dgm:cxn modelId="{45658038-99D8-4E21-87A7-256A6DD13064}" type="presParOf" srcId="{AD8F571C-B6C5-46DB-8BA7-CD3722A72F30}" destId="{57E852E5-BDAA-4279-B11F-FD007CD51060}" srcOrd="9" destOrd="0" presId="urn:microsoft.com/office/officeart/2005/8/layout/process2"/>
    <dgm:cxn modelId="{593D4A66-2843-475E-AE4A-98D15F5F6929}" type="presParOf" srcId="{57E852E5-BDAA-4279-B11F-FD007CD51060}" destId="{242136D8-02FF-46B7-B0D8-8E20C6951B24}" srcOrd="0" destOrd="0" presId="urn:microsoft.com/office/officeart/2005/8/layout/process2"/>
    <dgm:cxn modelId="{915CFE73-8021-464B-95F0-A5D8F6CCFFB0}" type="presParOf" srcId="{AD8F571C-B6C5-46DB-8BA7-CD3722A72F30}" destId="{0F08C301-A8B6-470A-88DF-0CFE700EE1A5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57C7C-9FEE-4E1F-AF1D-E69E7B1AF27F}">
      <dsp:nvSpPr>
        <dsp:cNvPr id="0" name=""/>
        <dsp:cNvSpPr/>
      </dsp:nvSpPr>
      <dsp:spPr>
        <a:xfrm>
          <a:off x="1071475" y="1914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데이터베이스 요구 분석</a:t>
          </a:r>
          <a:endParaRPr lang="ko-KR" altLang="en-US" sz="1600" kern="1200" dirty="0"/>
        </a:p>
      </dsp:txBody>
      <dsp:txXfrm>
        <a:off x="1088086" y="18525"/>
        <a:ext cx="5312659" cy="533920"/>
      </dsp:txXfrm>
    </dsp:sp>
    <dsp:sp modelId="{71B26444-6602-44D1-83B0-BD17F18DDB86}">
      <dsp:nvSpPr>
        <dsp:cNvPr id="0" name=""/>
        <dsp:cNvSpPr/>
      </dsp:nvSpPr>
      <dsp:spPr>
        <a:xfrm rot="5400000">
          <a:off x="3638076" y="583234"/>
          <a:ext cx="212678" cy="255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-5400000">
        <a:off x="3667852" y="604502"/>
        <a:ext cx="153127" cy="148875"/>
      </dsp:txXfrm>
    </dsp:sp>
    <dsp:sp modelId="{D9825786-BE78-4D21-BE04-767AB92F6EAF}">
      <dsp:nvSpPr>
        <dsp:cNvPr id="0" name=""/>
        <dsp:cNvSpPr/>
      </dsp:nvSpPr>
      <dsp:spPr>
        <a:xfrm>
          <a:off x="1071475" y="852627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개념적 설계 </a:t>
          </a:r>
          <a:r>
            <a:rPr lang="en-US" altLang="ko-KR" sz="1600" kern="1200" dirty="0" smtClean="0"/>
            <a:t>(E-R</a:t>
          </a:r>
          <a:r>
            <a:rPr lang="ko-KR" altLang="en-US" sz="1600" kern="1200" dirty="0" smtClean="0"/>
            <a:t>다이어그램</a:t>
          </a:r>
          <a:r>
            <a:rPr lang="en-US" altLang="ko-KR" sz="1600" kern="1200" dirty="0" smtClean="0"/>
            <a:t>)</a:t>
          </a:r>
          <a:endParaRPr lang="ko-KR" altLang="en-US" sz="1600" kern="1200" dirty="0"/>
        </a:p>
      </dsp:txBody>
      <dsp:txXfrm>
        <a:off x="1088086" y="869238"/>
        <a:ext cx="5312659" cy="533920"/>
      </dsp:txXfrm>
    </dsp:sp>
    <dsp:sp modelId="{D322384F-9F84-40D6-8360-4B4CADC3B524}">
      <dsp:nvSpPr>
        <dsp:cNvPr id="0" name=""/>
        <dsp:cNvSpPr/>
      </dsp:nvSpPr>
      <dsp:spPr>
        <a:xfrm rot="5400000">
          <a:off x="3638076" y="1433947"/>
          <a:ext cx="212678" cy="255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-5400000">
        <a:off x="3667852" y="1455215"/>
        <a:ext cx="153127" cy="148875"/>
      </dsp:txXfrm>
    </dsp:sp>
    <dsp:sp modelId="{A796DAFF-825C-45AE-8986-6D587C1BC4E7}">
      <dsp:nvSpPr>
        <dsp:cNvPr id="0" name=""/>
        <dsp:cNvSpPr/>
      </dsp:nvSpPr>
      <dsp:spPr>
        <a:xfrm>
          <a:off x="1071475" y="1703340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논리적 설계</a:t>
          </a:r>
          <a:endParaRPr lang="ko-KR" altLang="en-US" sz="1600" kern="1200" dirty="0"/>
        </a:p>
      </dsp:txBody>
      <dsp:txXfrm>
        <a:off x="1088086" y="1719951"/>
        <a:ext cx="5312659" cy="533920"/>
      </dsp:txXfrm>
    </dsp:sp>
    <dsp:sp modelId="{56B0830F-B0B7-4329-BCA2-65B3ED537178}">
      <dsp:nvSpPr>
        <dsp:cNvPr id="0" name=""/>
        <dsp:cNvSpPr/>
      </dsp:nvSpPr>
      <dsp:spPr>
        <a:xfrm rot="5400000">
          <a:off x="3638076" y="2284661"/>
          <a:ext cx="212678" cy="255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-5400000">
        <a:off x="3667852" y="2305929"/>
        <a:ext cx="153127" cy="148875"/>
      </dsp:txXfrm>
    </dsp:sp>
    <dsp:sp modelId="{4621F9ED-47AF-4849-81BC-21CDF39380E4}">
      <dsp:nvSpPr>
        <dsp:cNvPr id="0" name=""/>
        <dsp:cNvSpPr/>
      </dsp:nvSpPr>
      <dsp:spPr>
        <a:xfrm>
          <a:off x="1071475" y="2554053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물리적 설계</a:t>
          </a:r>
          <a:endParaRPr lang="ko-KR" altLang="en-US" sz="1600" kern="1200" dirty="0"/>
        </a:p>
      </dsp:txBody>
      <dsp:txXfrm>
        <a:off x="1088086" y="2570664"/>
        <a:ext cx="5312659" cy="533920"/>
      </dsp:txXfrm>
    </dsp:sp>
    <dsp:sp modelId="{EEF91418-159F-40E1-A133-3241E6B8A260}">
      <dsp:nvSpPr>
        <dsp:cNvPr id="0" name=""/>
        <dsp:cNvSpPr/>
      </dsp:nvSpPr>
      <dsp:spPr>
        <a:xfrm rot="5400000">
          <a:off x="3638076" y="3135374"/>
          <a:ext cx="212678" cy="255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-5400000">
        <a:off x="3667852" y="3156642"/>
        <a:ext cx="153127" cy="148875"/>
      </dsp:txXfrm>
    </dsp:sp>
    <dsp:sp modelId="{80BAED3A-5E4D-460B-9EAC-4277BDD92CDA}">
      <dsp:nvSpPr>
        <dsp:cNvPr id="0" name=""/>
        <dsp:cNvSpPr/>
      </dsp:nvSpPr>
      <dsp:spPr>
        <a:xfrm>
          <a:off x="1071475" y="3404766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보안 설계</a:t>
          </a:r>
          <a:r>
            <a:rPr lang="en-US" altLang="ko-KR" sz="1600" kern="1200" dirty="0" smtClean="0"/>
            <a:t>(</a:t>
          </a:r>
          <a:r>
            <a:rPr lang="ko-KR" altLang="en-US" sz="1600" kern="1200" dirty="0" smtClean="0"/>
            <a:t>사용자의 권한 설정</a:t>
          </a:r>
          <a:r>
            <a:rPr lang="en-US" altLang="ko-KR" sz="1600" kern="1200" dirty="0" smtClean="0"/>
            <a:t>)</a:t>
          </a:r>
          <a:endParaRPr lang="ko-KR" altLang="en-US" sz="1600" kern="1200" dirty="0"/>
        </a:p>
      </dsp:txBody>
      <dsp:txXfrm>
        <a:off x="1088086" y="3421377"/>
        <a:ext cx="5312659" cy="533920"/>
      </dsp:txXfrm>
    </dsp:sp>
    <dsp:sp modelId="{57E852E5-BDAA-4279-B11F-FD007CD51060}">
      <dsp:nvSpPr>
        <dsp:cNvPr id="0" name=""/>
        <dsp:cNvSpPr/>
      </dsp:nvSpPr>
      <dsp:spPr>
        <a:xfrm rot="5400000">
          <a:off x="3638076" y="3986087"/>
          <a:ext cx="212678" cy="255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-5400000">
        <a:off x="3667852" y="4007355"/>
        <a:ext cx="153127" cy="148875"/>
      </dsp:txXfrm>
    </dsp:sp>
    <dsp:sp modelId="{0F08C301-A8B6-470A-88DF-0CFE700EE1A5}">
      <dsp:nvSpPr>
        <dsp:cNvPr id="0" name=""/>
        <dsp:cNvSpPr/>
      </dsp:nvSpPr>
      <dsp:spPr>
        <a:xfrm>
          <a:off x="1071475" y="4255479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데이터베이스 생성 계획 및 생성</a:t>
          </a:r>
          <a:endParaRPr lang="ko-KR" altLang="en-US" sz="16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088086" y="4272090"/>
        <a:ext cx="5312659" cy="533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802268" y="1690702"/>
            <a:ext cx="5769651" cy="1204306"/>
          </a:xfrm>
        </p:spPr>
        <p:txBody>
          <a:bodyPr/>
          <a:lstStyle/>
          <a:p>
            <a:r>
              <a:rPr lang="ko-KR" altLang="en-US" b="1" dirty="0" smtClean="0"/>
              <a:t>오브젝트 생성 계획 및 생성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2021 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4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2532188536"/>
              </p:ext>
            </p:extLst>
          </p:nvPr>
        </p:nvGraphicFramePr>
        <p:xfrm>
          <a:off x="827584" y="1124744"/>
          <a:ext cx="7488832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제목 1"/>
          <p:cNvSpPr txBox="1">
            <a:spLocks/>
          </p:cNvSpPr>
          <p:nvPr/>
        </p:nvSpPr>
        <p:spPr>
          <a:xfrm>
            <a:off x="683568" y="40466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데이터베이스 생성 계획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8059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520940" cy="548640"/>
          </a:xfrm>
        </p:spPr>
        <p:txBody>
          <a:bodyPr/>
          <a:lstStyle/>
          <a:p>
            <a:r>
              <a:rPr lang="ko-KR" altLang="en-US" b="1" dirty="0" smtClean="0"/>
              <a:t>데이터베이스 요구사항 분석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6273" y="1124745"/>
            <a:ext cx="7520940" cy="432048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b="0" dirty="0" smtClean="0"/>
              <a:t>데이터베이스 구축이 필요한 곳의 업무를 분석한다</a:t>
            </a:r>
            <a:r>
              <a:rPr lang="en-US" altLang="ko-KR" sz="2000" b="0" dirty="0" smtClean="0"/>
              <a:t>.</a:t>
            </a:r>
            <a:endParaRPr lang="ko-KR" altLang="en-US" sz="2000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791593"/>
              </p:ext>
            </p:extLst>
          </p:nvPr>
        </p:nvGraphicFramePr>
        <p:xfrm>
          <a:off x="323529" y="1745180"/>
          <a:ext cx="8496943" cy="3772052"/>
        </p:xfrm>
        <a:graphic>
          <a:graphicData uri="http://schemas.openxmlformats.org/drawingml/2006/table">
            <a:tbl>
              <a:tblPr/>
              <a:tblGrid>
                <a:gridCol w="1224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1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0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6677">
                <a:tc row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</a:t>
                      </a:r>
                      <a:r>
                        <a:rPr lang="en-US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endParaRPr lang="en-US" sz="16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 데이터베이스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2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작성일시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r>
                        <a:rPr 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-09-20</a:t>
                      </a:r>
                      <a:endParaRPr lang="en-US" sz="16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김나은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2260"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회사에는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사원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프로젝트에 대한 정보가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필요하다</a:t>
                      </a: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 정보에는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kern="0" spc="-2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사원번호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소속부서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직급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입사일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월급이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있다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 정보에는 부서번호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부서명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위치가 있다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프로젝트 정보에는 프로젝트번호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600" kern="0" spc="-2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프로젝트명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600" kern="0" spc="-2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시작날짜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600" kern="0" spc="-2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종료날짜가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있다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 부서에는 여러 사원이 근무할 수 있다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 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여러 프로젝트가 있고 각 프로젝트에는 여러 사원이 참여할 수 있다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68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10476" y="5286938"/>
            <a:ext cx="1260000" cy="5400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n w="0">
                  <a:noFill/>
                </a:ln>
                <a:solidFill>
                  <a:schemeClr val="bg1"/>
                </a:solidFill>
              </a:rPr>
              <a:t>개체</a:t>
            </a:r>
            <a:endParaRPr lang="ko-KR" altLang="en-US" sz="1400" b="1" dirty="0">
              <a:ln w="0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1781760" y="5286938"/>
            <a:ext cx="1260000" cy="540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n w="0">
                  <a:noFill/>
                </a:ln>
                <a:solidFill>
                  <a:schemeClr val="tx1"/>
                </a:solidFill>
              </a:rPr>
              <a:t>속성</a:t>
            </a:r>
            <a:endParaRPr lang="ko-KR" altLang="en-US" sz="1400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55" name="순서도: 판단 54"/>
          <p:cNvSpPr/>
          <p:nvPr/>
        </p:nvSpPr>
        <p:spPr>
          <a:xfrm>
            <a:off x="3153044" y="5286938"/>
            <a:ext cx="1260000" cy="540000"/>
          </a:xfrm>
          <a:prstGeom prst="flowChartDecisio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dirty="0" smtClean="0">
                <a:ln w="0">
                  <a:noFill/>
                </a:ln>
                <a:solidFill>
                  <a:schemeClr val="bg1"/>
                </a:solidFill>
              </a:rPr>
              <a:t>관계</a:t>
            </a:r>
            <a:endParaRPr lang="ko-KR" altLang="en-US" sz="1400" b="1" dirty="0">
              <a:ln w="0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58" name="제목 1"/>
          <p:cNvSpPr txBox="1">
            <a:spLocks/>
          </p:cNvSpPr>
          <p:nvPr/>
        </p:nvSpPr>
        <p:spPr>
          <a:xfrm>
            <a:off x="683568" y="40466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개념적 설계 </a:t>
            </a:r>
            <a:r>
              <a:rPr lang="en-US" altLang="ko-KR" b="1" dirty="0" smtClean="0"/>
              <a:t>(E-R </a:t>
            </a:r>
            <a:r>
              <a:rPr lang="ko-KR" altLang="en-US" b="1" dirty="0" smtClean="0"/>
              <a:t>다이어그램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33230" y="477652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7030A0"/>
                </a:solidFill>
              </a:rPr>
              <a:t>도형의 의미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12293" y="2733509"/>
            <a:ext cx="1008112" cy="4320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 smtClean="0"/>
              <a:t>사원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041760" y="-102604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kern="0" spc="-2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사원번호</a:t>
            </a:r>
            <a:r>
              <a:rPr lang="en-US" altLang="ko-KR" kern="0" spc="-2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spc="-20" dirty="0">
                <a:solidFill>
                  <a:srgbClr val="000000"/>
                </a:solidFill>
                <a:latin typeface="맑은 고딕" panose="020B0503020000020004" pitchFamily="50" charset="-127"/>
              </a:rPr>
              <a:t>이름</a:t>
            </a:r>
            <a:r>
              <a:rPr lang="en-US" altLang="ko-KR" kern="0" spc="-2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spc="-20" dirty="0">
                <a:solidFill>
                  <a:srgbClr val="000000"/>
                </a:solidFill>
                <a:latin typeface="맑은 고딕" panose="020B0503020000020004" pitchFamily="50" charset="-127"/>
              </a:rPr>
              <a:t>소속부서</a:t>
            </a:r>
            <a:r>
              <a:rPr lang="en-US" altLang="ko-KR" kern="0" spc="-2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spc="-20" dirty="0">
                <a:solidFill>
                  <a:srgbClr val="000000"/>
                </a:solidFill>
                <a:latin typeface="맑은 고딕" panose="020B0503020000020004" pitchFamily="50" charset="-127"/>
              </a:rPr>
              <a:t>직급</a:t>
            </a:r>
            <a:r>
              <a:rPr lang="en-US" altLang="ko-KR" kern="0" spc="-2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spc="-20" dirty="0">
                <a:solidFill>
                  <a:srgbClr val="000000"/>
                </a:solidFill>
                <a:latin typeface="맑은 고딕" panose="020B0503020000020004" pitchFamily="50" charset="-127"/>
              </a:rPr>
              <a:t>입사일</a:t>
            </a:r>
            <a:r>
              <a:rPr lang="en-US" altLang="ko-KR" kern="0" spc="-2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spc="-20" dirty="0">
                <a:solidFill>
                  <a:srgbClr val="000000"/>
                </a:solidFill>
                <a:latin typeface="맑은 고딕" panose="020B0503020000020004" pitchFamily="50" charset="-127"/>
              </a:rPr>
              <a:t>월급이 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765267" y="1859005"/>
            <a:ext cx="72008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u="sng" dirty="0" err="1" smtClean="0"/>
              <a:t>사원번호</a:t>
            </a:r>
            <a:endParaRPr lang="ko-KR" altLang="en-US" sz="1200" u="sng" dirty="0"/>
          </a:p>
        </p:txBody>
      </p:sp>
      <p:sp>
        <p:nvSpPr>
          <p:cNvPr id="64" name="타원 63"/>
          <p:cNvSpPr/>
          <p:nvPr/>
        </p:nvSpPr>
        <p:spPr>
          <a:xfrm>
            <a:off x="1556309" y="1510011"/>
            <a:ext cx="72008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smtClean="0"/>
              <a:t>이름</a:t>
            </a:r>
            <a:endParaRPr lang="ko-KR" altLang="en-US" sz="1200" dirty="0"/>
          </a:p>
        </p:txBody>
      </p:sp>
      <p:sp>
        <p:nvSpPr>
          <p:cNvPr id="66" name="타원 65"/>
          <p:cNvSpPr/>
          <p:nvPr/>
        </p:nvSpPr>
        <p:spPr>
          <a:xfrm>
            <a:off x="2347351" y="1859005"/>
            <a:ext cx="72008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dirty="0" smtClean="0"/>
              <a:t>소속부서</a:t>
            </a:r>
            <a:endParaRPr lang="ko-KR" altLang="en-US" sz="1200" dirty="0"/>
          </a:p>
        </p:txBody>
      </p:sp>
      <p:sp>
        <p:nvSpPr>
          <p:cNvPr id="67" name="타원 66"/>
          <p:cNvSpPr/>
          <p:nvPr/>
        </p:nvSpPr>
        <p:spPr>
          <a:xfrm>
            <a:off x="773918" y="3656655"/>
            <a:ext cx="72008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dirty="0" smtClean="0"/>
              <a:t>직급</a:t>
            </a:r>
            <a:endParaRPr lang="ko-KR" altLang="en-US" sz="1200" dirty="0"/>
          </a:p>
        </p:txBody>
      </p:sp>
      <p:sp>
        <p:nvSpPr>
          <p:cNvPr id="71" name="타원 70"/>
          <p:cNvSpPr/>
          <p:nvPr/>
        </p:nvSpPr>
        <p:spPr>
          <a:xfrm>
            <a:off x="1564960" y="4002580"/>
            <a:ext cx="72008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dirty="0" smtClean="0"/>
              <a:t>입사일</a:t>
            </a:r>
            <a:endParaRPr lang="ko-KR" altLang="en-US" sz="1200" dirty="0"/>
          </a:p>
        </p:txBody>
      </p:sp>
      <p:sp>
        <p:nvSpPr>
          <p:cNvPr id="73" name="타원 72"/>
          <p:cNvSpPr/>
          <p:nvPr/>
        </p:nvSpPr>
        <p:spPr>
          <a:xfrm>
            <a:off x="2356000" y="3656655"/>
            <a:ext cx="72008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dirty="0" smtClean="0"/>
              <a:t>월급</a:t>
            </a:r>
            <a:endParaRPr lang="ko-KR" altLang="en-US" sz="1200" dirty="0"/>
          </a:p>
        </p:txBody>
      </p:sp>
      <p:sp>
        <p:nvSpPr>
          <p:cNvPr id="75" name="직사각형 74"/>
          <p:cNvSpPr/>
          <p:nvPr/>
        </p:nvSpPr>
        <p:spPr>
          <a:xfrm>
            <a:off x="6010066" y="2085720"/>
            <a:ext cx="1008112" cy="4320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 smtClean="0"/>
              <a:t>부서</a:t>
            </a:r>
            <a:endParaRPr lang="ko-KR" altLang="en-US" dirty="0"/>
          </a:p>
        </p:txBody>
      </p:sp>
      <p:sp>
        <p:nvSpPr>
          <p:cNvPr id="76" name="타원 75"/>
          <p:cNvSpPr/>
          <p:nvPr/>
        </p:nvSpPr>
        <p:spPr>
          <a:xfrm>
            <a:off x="5363040" y="1348649"/>
            <a:ext cx="72008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u="sng" dirty="0" err="1" smtClean="0"/>
              <a:t>부서번호</a:t>
            </a:r>
            <a:endParaRPr lang="ko-KR" altLang="en-US" sz="1200" u="sng" dirty="0"/>
          </a:p>
        </p:txBody>
      </p:sp>
      <p:sp>
        <p:nvSpPr>
          <p:cNvPr id="77" name="타원 76"/>
          <p:cNvSpPr/>
          <p:nvPr/>
        </p:nvSpPr>
        <p:spPr>
          <a:xfrm>
            <a:off x="6154082" y="1050893"/>
            <a:ext cx="72008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dirty="0" smtClean="0"/>
              <a:t>부서명</a:t>
            </a:r>
            <a:endParaRPr lang="ko-KR" altLang="en-US" sz="1200" dirty="0"/>
          </a:p>
        </p:txBody>
      </p:sp>
      <p:sp>
        <p:nvSpPr>
          <p:cNvPr id="78" name="타원 77"/>
          <p:cNvSpPr/>
          <p:nvPr/>
        </p:nvSpPr>
        <p:spPr>
          <a:xfrm>
            <a:off x="6945122" y="1348649"/>
            <a:ext cx="72008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dirty="0" smtClean="0"/>
              <a:t>위치</a:t>
            </a:r>
            <a:endParaRPr lang="ko-KR" altLang="en-US" sz="1200" dirty="0"/>
          </a:p>
        </p:txBody>
      </p:sp>
      <p:sp>
        <p:nvSpPr>
          <p:cNvPr id="79" name="직사각형 78"/>
          <p:cNvSpPr/>
          <p:nvPr/>
        </p:nvSpPr>
        <p:spPr>
          <a:xfrm>
            <a:off x="6010066" y="3425292"/>
            <a:ext cx="1008112" cy="4320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80" name="타원 79"/>
          <p:cNvSpPr/>
          <p:nvPr/>
        </p:nvSpPr>
        <p:spPr>
          <a:xfrm>
            <a:off x="7509030" y="3080680"/>
            <a:ext cx="1080306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u="sng" dirty="0" smtClean="0"/>
              <a:t>프로젝트번호</a:t>
            </a:r>
            <a:endParaRPr lang="ko-KR" altLang="en-US" sz="1200" u="sng" dirty="0"/>
          </a:p>
        </p:txBody>
      </p:sp>
      <p:sp>
        <p:nvSpPr>
          <p:cNvPr id="81" name="타원 80"/>
          <p:cNvSpPr/>
          <p:nvPr/>
        </p:nvSpPr>
        <p:spPr>
          <a:xfrm>
            <a:off x="7509030" y="3803604"/>
            <a:ext cx="1082398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smtClean="0"/>
              <a:t>프로젝트명</a:t>
            </a:r>
            <a:endParaRPr lang="ko-KR" altLang="en-US" sz="1200" dirty="0"/>
          </a:p>
        </p:txBody>
      </p:sp>
      <p:sp>
        <p:nvSpPr>
          <p:cNvPr id="82" name="타원 81"/>
          <p:cNvSpPr/>
          <p:nvPr/>
        </p:nvSpPr>
        <p:spPr>
          <a:xfrm>
            <a:off x="6154082" y="4724126"/>
            <a:ext cx="72008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dirty="0" err="1" smtClean="0"/>
              <a:t>시작날짜</a:t>
            </a:r>
            <a:endParaRPr lang="ko-KR" altLang="en-US" sz="1200" dirty="0"/>
          </a:p>
        </p:txBody>
      </p:sp>
      <p:sp>
        <p:nvSpPr>
          <p:cNvPr id="83" name="타원 82"/>
          <p:cNvSpPr/>
          <p:nvPr/>
        </p:nvSpPr>
        <p:spPr>
          <a:xfrm>
            <a:off x="7023640" y="4364086"/>
            <a:ext cx="72008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dirty="0" err="1" smtClean="0"/>
              <a:t>종료날짜</a:t>
            </a:r>
            <a:endParaRPr lang="ko-KR" altLang="en-US" sz="1200" dirty="0"/>
          </a:p>
        </p:txBody>
      </p:sp>
      <p:cxnSp>
        <p:nvCxnSpPr>
          <p:cNvPr id="25" name="직선 연결선 24"/>
          <p:cNvCxnSpPr>
            <a:stCxn id="64" idx="4"/>
            <a:endCxn id="12" idx="0"/>
          </p:cNvCxnSpPr>
          <p:nvPr/>
        </p:nvCxnSpPr>
        <p:spPr>
          <a:xfrm>
            <a:off x="1916349" y="1870051"/>
            <a:ext cx="0" cy="863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6" idx="5"/>
            <a:endCxn id="12" idx="0"/>
          </p:cNvCxnSpPr>
          <p:nvPr/>
        </p:nvCxnSpPr>
        <p:spPr>
          <a:xfrm>
            <a:off x="1379894" y="2166318"/>
            <a:ext cx="536455" cy="567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66" idx="4"/>
            <a:endCxn id="12" idx="0"/>
          </p:cNvCxnSpPr>
          <p:nvPr/>
        </p:nvCxnSpPr>
        <p:spPr>
          <a:xfrm flipH="1">
            <a:off x="1916349" y="2219045"/>
            <a:ext cx="791042" cy="51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2" idx="2"/>
            <a:endCxn id="71" idx="0"/>
          </p:cNvCxnSpPr>
          <p:nvPr/>
        </p:nvCxnSpPr>
        <p:spPr>
          <a:xfrm>
            <a:off x="1916349" y="3165557"/>
            <a:ext cx="8651" cy="837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2" idx="2"/>
            <a:endCxn id="67" idx="7"/>
          </p:cNvCxnSpPr>
          <p:nvPr/>
        </p:nvCxnSpPr>
        <p:spPr>
          <a:xfrm flipH="1">
            <a:off x="1388545" y="3165557"/>
            <a:ext cx="527804" cy="543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12" idx="2"/>
            <a:endCxn id="73" idx="1"/>
          </p:cNvCxnSpPr>
          <p:nvPr/>
        </p:nvCxnSpPr>
        <p:spPr>
          <a:xfrm>
            <a:off x="1916349" y="3165557"/>
            <a:ext cx="545104" cy="543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77" idx="4"/>
            <a:endCxn id="75" idx="0"/>
          </p:cNvCxnSpPr>
          <p:nvPr/>
        </p:nvCxnSpPr>
        <p:spPr>
          <a:xfrm>
            <a:off x="6514122" y="1410933"/>
            <a:ext cx="0" cy="674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76" idx="5"/>
            <a:endCxn id="75" idx="0"/>
          </p:cNvCxnSpPr>
          <p:nvPr/>
        </p:nvCxnSpPr>
        <p:spPr>
          <a:xfrm>
            <a:off x="5977667" y="1655962"/>
            <a:ext cx="536455" cy="429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78" idx="3"/>
            <a:endCxn id="75" idx="0"/>
          </p:cNvCxnSpPr>
          <p:nvPr/>
        </p:nvCxnSpPr>
        <p:spPr>
          <a:xfrm flipH="1">
            <a:off x="6514122" y="1655962"/>
            <a:ext cx="536453" cy="429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79" idx="2"/>
            <a:endCxn id="82" idx="0"/>
          </p:cNvCxnSpPr>
          <p:nvPr/>
        </p:nvCxnSpPr>
        <p:spPr>
          <a:xfrm>
            <a:off x="6514122" y="3857340"/>
            <a:ext cx="0" cy="866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다이아몬드 100"/>
          <p:cNvSpPr/>
          <p:nvPr/>
        </p:nvSpPr>
        <p:spPr>
          <a:xfrm>
            <a:off x="3659695" y="2164701"/>
            <a:ext cx="1152128" cy="64778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 smtClean="0"/>
              <a:t>근무</a:t>
            </a:r>
            <a:endParaRPr lang="ko-KR" altLang="en-US" dirty="0"/>
          </a:p>
        </p:txBody>
      </p:sp>
      <p:sp>
        <p:nvSpPr>
          <p:cNvPr id="102" name="다이아몬드 101"/>
          <p:cNvSpPr/>
          <p:nvPr/>
        </p:nvSpPr>
        <p:spPr>
          <a:xfrm>
            <a:off x="3659695" y="3134175"/>
            <a:ext cx="1152128" cy="64778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 smtClean="0"/>
              <a:t>참여</a:t>
            </a:r>
            <a:endParaRPr lang="ko-KR" altLang="en-US" dirty="0"/>
          </a:p>
        </p:txBody>
      </p:sp>
      <p:cxnSp>
        <p:nvCxnSpPr>
          <p:cNvPr id="104" name="직선 연결선 103"/>
          <p:cNvCxnSpPr>
            <a:stCxn id="12" idx="3"/>
            <a:endCxn id="101" idx="1"/>
          </p:cNvCxnSpPr>
          <p:nvPr/>
        </p:nvCxnSpPr>
        <p:spPr>
          <a:xfrm flipV="1">
            <a:off x="2420405" y="2488596"/>
            <a:ext cx="1239290" cy="460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75" idx="1"/>
            <a:endCxn id="101" idx="3"/>
          </p:cNvCxnSpPr>
          <p:nvPr/>
        </p:nvCxnSpPr>
        <p:spPr>
          <a:xfrm flipH="1">
            <a:off x="4811823" y="2301744"/>
            <a:ext cx="1198243" cy="186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12" idx="3"/>
            <a:endCxn id="102" idx="1"/>
          </p:cNvCxnSpPr>
          <p:nvPr/>
        </p:nvCxnSpPr>
        <p:spPr>
          <a:xfrm>
            <a:off x="2420405" y="2949533"/>
            <a:ext cx="1239290" cy="508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102" idx="3"/>
            <a:endCxn id="79" idx="1"/>
          </p:cNvCxnSpPr>
          <p:nvPr/>
        </p:nvCxnSpPr>
        <p:spPr>
          <a:xfrm>
            <a:off x="4811823" y="3458070"/>
            <a:ext cx="1198243" cy="183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stCxn id="79" idx="2"/>
            <a:endCxn id="83" idx="1"/>
          </p:cNvCxnSpPr>
          <p:nvPr/>
        </p:nvCxnSpPr>
        <p:spPr>
          <a:xfrm>
            <a:off x="6514122" y="3857340"/>
            <a:ext cx="614971" cy="559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>
            <a:stCxn id="79" idx="3"/>
            <a:endCxn id="81" idx="1"/>
          </p:cNvCxnSpPr>
          <p:nvPr/>
        </p:nvCxnSpPr>
        <p:spPr>
          <a:xfrm>
            <a:off x="7018178" y="3641316"/>
            <a:ext cx="649366" cy="215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79" idx="3"/>
            <a:endCxn id="80" idx="3"/>
          </p:cNvCxnSpPr>
          <p:nvPr/>
        </p:nvCxnSpPr>
        <p:spPr>
          <a:xfrm flipV="1">
            <a:off x="7018178" y="3387993"/>
            <a:ext cx="649059" cy="253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868653" y="2447307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</a:t>
            </a:r>
            <a:endParaRPr lang="ko-KR" altLang="en-US" sz="1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5237808" y="213407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26" name="TextBox 125"/>
          <p:cNvSpPr txBox="1"/>
          <p:nvPr/>
        </p:nvSpPr>
        <p:spPr>
          <a:xfrm>
            <a:off x="5237808" y="3535594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</a:t>
            </a:r>
            <a:endParaRPr lang="ko-KR" altLang="en-US" sz="1200" dirty="0"/>
          </a:p>
        </p:txBody>
      </p:sp>
      <p:sp>
        <p:nvSpPr>
          <p:cNvPr id="127" name="TextBox 126"/>
          <p:cNvSpPr txBox="1"/>
          <p:nvPr/>
        </p:nvSpPr>
        <p:spPr>
          <a:xfrm>
            <a:off x="2868653" y="322564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378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88612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사원</a:t>
            </a:r>
            <a:r>
              <a:rPr lang="en-US" altLang="ko-KR" sz="2000" dirty="0" smtClean="0"/>
              <a:t>(</a:t>
            </a:r>
            <a:r>
              <a:rPr lang="ko-KR" altLang="en-US" sz="2000" u="sng" dirty="0" smtClean="0"/>
              <a:t>사원번</a:t>
            </a:r>
            <a:r>
              <a:rPr lang="ko-KR" altLang="en-US" sz="2000" u="sng" dirty="0"/>
              <a:t>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부서번</a:t>
            </a:r>
            <a:r>
              <a:rPr lang="ko-KR" altLang="en-US" sz="2000" dirty="0"/>
              <a:t>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직급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성별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입사일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월급</a:t>
            </a:r>
            <a:r>
              <a:rPr lang="en-US" altLang="ko-KR" sz="2000" dirty="0" smtClean="0"/>
              <a:t>)</a:t>
            </a:r>
          </a:p>
          <a:p>
            <a:r>
              <a:rPr lang="ko-KR" altLang="en-US" sz="2000" dirty="0" smtClean="0"/>
              <a:t>부서</a:t>
            </a:r>
            <a:r>
              <a:rPr lang="en-US" altLang="ko-KR" sz="2000" dirty="0" smtClean="0"/>
              <a:t>(</a:t>
            </a:r>
            <a:r>
              <a:rPr lang="ko-KR" altLang="en-US" sz="2000" u="sng" dirty="0" smtClean="0"/>
              <a:t>부서번호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부서명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위치</a:t>
            </a:r>
            <a:r>
              <a:rPr lang="en-US" altLang="ko-KR" sz="2000" dirty="0" smtClean="0"/>
              <a:t>) </a:t>
            </a:r>
          </a:p>
          <a:p>
            <a:r>
              <a:rPr lang="ko-KR" altLang="en-US" sz="2000" dirty="0" smtClean="0"/>
              <a:t>프로젝트</a:t>
            </a:r>
            <a:r>
              <a:rPr lang="en-US" altLang="ko-KR" sz="2000" dirty="0" smtClean="0"/>
              <a:t>(</a:t>
            </a:r>
            <a:r>
              <a:rPr lang="ko-KR" altLang="en-US" sz="2000" u="sng" dirty="0" smtClean="0"/>
              <a:t>프로젝트번호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프로젝트명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시작날짜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종료날짜</a:t>
            </a:r>
            <a:r>
              <a:rPr lang="en-US" altLang="ko-KR" sz="2000" dirty="0" smtClean="0"/>
              <a:t>)</a:t>
            </a:r>
            <a:endParaRPr lang="en-US" altLang="ko-KR" sz="2000" dirty="0" smtClean="0"/>
          </a:p>
          <a:p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1800" b="0" dirty="0" smtClean="0"/>
              <a:t>사원 테이블의 </a:t>
            </a:r>
            <a:r>
              <a:rPr lang="ko-KR" altLang="en-US" sz="1800" b="0" dirty="0" err="1" smtClean="0"/>
              <a:t>기본키는</a:t>
            </a:r>
            <a:r>
              <a:rPr lang="ko-KR" altLang="en-US" sz="1800" b="0" dirty="0" smtClean="0"/>
              <a:t> </a:t>
            </a:r>
            <a:r>
              <a:rPr lang="en-US" altLang="ko-KR" sz="1800" b="0" dirty="0" smtClean="0"/>
              <a:t>‘</a:t>
            </a:r>
            <a:r>
              <a:rPr lang="ko-KR" altLang="en-US" sz="1800" b="0" dirty="0" smtClean="0"/>
              <a:t>사원번</a:t>
            </a:r>
            <a:r>
              <a:rPr lang="ko-KR" altLang="en-US" sz="1800" b="0" dirty="0"/>
              <a:t>호</a:t>
            </a:r>
            <a:r>
              <a:rPr lang="en-US" altLang="ko-KR" sz="1800" b="0" dirty="0" smtClean="0"/>
              <a:t>’ </a:t>
            </a:r>
            <a:r>
              <a:rPr lang="ko-KR" altLang="en-US" sz="1800" b="0" dirty="0" smtClean="0"/>
              <a:t>이다</a:t>
            </a:r>
            <a:r>
              <a:rPr lang="en-US" altLang="ko-KR" sz="1800" b="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1800" b="0" dirty="0" smtClean="0"/>
              <a:t>부서 테이블의 </a:t>
            </a:r>
            <a:r>
              <a:rPr lang="ko-KR" altLang="en-US" sz="1800" b="0" dirty="0" err="1" smtClean="0"/>
              <a:t>기본키는</a:t>
            </a:r>
            <a:r>
              <a:rPr lang="ko-KR" altLang="en-US" sz="1800" b="0" dirty="0" smtClean="0"/>
              <a:t> </a:t>
            </a:r>
            <a:r>
              <a:rPr lang="en-US" altLang="ko-KR" sz="1800" b="0" dirty="0" smtClean="0"/>
              <a:t>‘</a:t>
            </a:r>
            <a:r>
              <a:rPr lang="ko-KR" altLang="en-US" sz="1800" b="0" dirty="0" smtClean="0"/>
              <a:t>부서번호</a:t>
            </a:r>
            <a:r>
              <a:rPr lang="en-US" altLang="ko-KR" sz="1800" b="0" dirty="0" smtClean="0"/>
              <a:t>’ </a:t>
            </a:r>
            <a:r>
              <a:rPr lang="ko-KR" altLang="en-US" sz="1800" b="0" dirty="0" smtClean="0"/>
              <a:t>이다</a:t>
            </a:r>
            <a:r>
              <a:rPr lang="en-US" altLang="ko-KR" sz="1800" b="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1800" b="0" dirty="0" smtClean="0"/>
              <a:t>프로젝트 테이블의 </a:t>
            </a:r>
            <a:r>
              <a:rPr lang="ko-KR" altLang="en-US" sz="1800" b="0" dirty="0" err="1" smtClean="0"/>
              <a:t>기본키는</a:t>
            </a:r>
            <a:r>
              <a:rPr lang="ko-KR" altLang="en-US" sz="1800" b="0" dirty="0" smtClean="0"/>
              <a:t> </a:t>
            </a:r>
            <a:r>
              <a:rPr lang="en-US" altLang="ko-KR" sz="1800" b="0" dirty="0" smtClean="0"/>
              <a:t>‘</a:t>
            </a:r>
            <a:r>
              <a:rPr lang="ko-KR" altLang="en-US" sz="1800" b="0" dirty="0" smtClean="0"/>
              <a:t>프로젝트번호</a:t>
            </a:r>
            <a:r>
              <a:rPr lang="en-US" altLang="ko-KR" sz="1800" b="0" dirty="0" smtClean="0"/>
              <a:t>’ </a:t>
            </a:r>
            <a:r>
              <a:rPr lang="ko-KR" altLang="en-US" sz="1800" b="0" dirty="0" smtClean="0"/>
              <a:t>이다</a:t>
            </a:r>
            <a:r>
              <a:rPr lang="en-US" altLang="ko-KR" sz="1800" b="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1800" b="0" dirty="0" smtClean="0"/>
              <a:t>사원 테이블의 </a:t>
            </a:r>
            <a:r>
              <a:rPr lang="en-US" altLang="ko-KR" sz="1800" b="0" dirty="0" smtClean="0"/>
              <a:t>‘</a:t>
            </a:r>
            <a:r>
              <a:rPr lang="ko-KR" altLang="en-US" sz="1800" b="0" dirty="0" smtClean="0"/>
              <a:t>부서번호</a:t>
            </a:r>
            <a:r>
              <a:rPr lang="en-US" altLang="ko-KR" sz="1800" b="0" dirty="0" smtClean="0"/>
              <a:t>’</a:t>
            </a:r>
            <a:r>
              <a:rPr lang="ko-KR" altLang="en-US" sz="1800" b="0" dirty="0" smtClean="0"/>
              <a:t>는 부서 테이블의 </a:t>
            </a:r>
            <a:r>
              <a:rPr lang="en-US" altLang="ko-KR" sz="1800" b="0" dirty="0" smtClean="0"/>
              <a:t>‘</a:t>
            </a:r>
            <a:r>
              <a:rPr lang="ko-KR" altLang="en-US" sz="1800" b="0" dirty="0" smtClean="0"/>
              <a:t>부서번호</a:t>
            </a:r>
            <a:r>
              <a:rPr lang="en-US" altLang="ko-KR" sz="1800" b="0" dirty="0" smtClean="0"/>
              <a:t>’</a:t>
            </a:r>
            <a:r>
              <a:rPr lang="ko-KR" altLang="en-US" sz="1800" b="0" dirty="0" smtClean="0"/>
              <a:t>를</a:t>
            </a:r>
            <a:r>
              <a:rPr lang="en-US" altLang="ko-KR" sz="1800" b="0" dirty="0" smtClean="0"/>
              <a:t/>
            </a:r>
            <a:br>
              <a:rPr lang="en-US" altLang="ko-KR" sz="1800" b="0" dirty="0" smtClean="0"/>
            </a:br>
            <a:r>
              <a:rPr lang="ko-KR" altLang="en-US" sz="1800" b="0" dirty="0" smtClean="0"/>
              <a:t>참조하는 </a:t>
            </a:r>
            <a:r>
              <a:rPr lang="ko-KR" altLang="en-US" sz="1800" b="0" dirty="0" err="1" smtClean="0">
                <a:solidFill>
                  <a:srgbClr val="FF0000"/>
                </a:solidFill>
              </a:rPr>
              <a:t>외래키</a:t>
            </a:r>
            <a:r>
              <a:rPr lang="ko-KR" altLang="en-US" sz="1800" b="0" dirty="0" err="1" smtClean="0"/>
              <a:t>이다</a:t>
            </a:r>
            <a:r>
              <a:rPr lang="en-US" altLang="ko-KR" sz="1800" b="0" dirty="0" smtClean="0"/>
              <a:t>.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ko-KR" altLang="en-US" sz="1800" b="0" dirty="0" smtClean="0"/>
              <a:t>사원 테이블과 프로젝트 테이블은 다대다</a:t>
            </a:r>
            <a:r>
              <a:rPr lang="en-US" altLang="ko-KR" sz="1800" b="0" dirty="0" smtClean="0"/>
              <a:t>(</a:t>
            </a:r>
            <a:r>
              <a:rPr lang="en-US" altLang="ko-KR" sz="1800" b="0" dirty="0" err="1" smtClean="0"/>
              <a:t>m:n</a:t>
            </a:r>
            <a:r>
              <a:rPr lang="en-US" altLang="ko-KR" sz="1800" b="0" dirty="0" smtClean="0"/>
              <a:t>) </a:t>
            </a:r>
            <a:r>
              <a:rPr lang="ko-KR" altLang="en-US" sz="1800" b="0" dirty="0" smtClean="0"/>
              <a:t>관계이므로 프로젝트에 참여한 사원 명단을 별도로 관리하는 프로젝트현황 테이블이 추가로 필요하다</a:t>
            </a:r>
            <a:r>
              <a:rPr lang="en-US" altLang="ko-KR" sz="1800" b="0" dirty="0" smtClean="0"/>
              <a:t>.</a:t>
            </a:r>
            <a:endParaRPr lang="en-US" altLang="ko-KR" sz="1800" b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개념적 설계 분</a:t>
            </a:r>
            <a:r>
              <a:rPr lang="ko-KR" altLang="en-US" b="1" dirty="0"/>
              <a:t>석</a:t>
            </a:r>
          </a:p>
        </p:txBody>
      </p:sp>
    </p:spTree>
    <p:extLst>
      <p:ext uri="{BB962C8B-B14F-4D97-AF65-F5344CB8AC3E}">
        <p14:creationId xmlns:p14="http://schemas.microsoft.com/office/powerpoint/2010/main" val="283703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62055" y="1124744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개체에 대한 상세사항을 설계한다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83568" y="40466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실습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데이터베이스 오브젝트 설계</a:t>
            </a:r>
            <a:endParaRPr lang="ko-KR" altLang="en-US" b="1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555308"/>
              </p:ext>
            </p:extLst>
          </p:nvPr>
        </p:nvGraphicFramePr>
        <p:xfrm>
          <a:off x="822325" y="1688453"/>
          <a:ext cx="7521574" cy="3108699"/>
        </p:xfrm>
        <a:graphic>
          <a:graphicData uri="http://schemas.openxmlformats.org/drawingml/2006/table">
            <a:tbl>
              <a:tblPr/>
              <a:tblGrid>
                <a:gridCol w="583570">
                  <a:extLst>
                    <a:ext uri="{9D8B030D-6E8A-4147-A177-3AD203B41FA5}">
                      <a16:colId xmlns:a16="http://schemas.microsoft.com/office/drawing/2014/main" val="3251104204"/>
                    </a:ext>
                  </a:extLst>
                </a:gridCol>
                <a:gridCol w="1053669">
                  <a:extLst>
                    <a:ext uri="{9D8B030D-6E8A-4147-A177-3AD203B41FA5}">
                      <a16:colId xmlns:a16="http://schemas.microsoft.com/office/drawing/2014/main" val="3765718706"/>
                    </a:ext>
                  </a:extLst>
                </a:gridCol>
                <a:gridCol w="1053669">
                  <a:extLst>
                    <a:ext uri="{9D8B030D-6E8A-4147-A177-3AD203B41FA5}">
                      <a16:colId xmlns:a16="http://schemas.microsoft.com/office/drawing/2014/main" val="1247519410"/>
                    </a:ext>
                  </a:extLst>
                </a:gridCol>
                <a:gridCol w="583570">
                  <a:extLst>
                    <a:ext uri="{9D8B030D-6E8A-4147-A177-3AD203B41FA5}">
                      <a16:colId xmlns:a16="http://schemas.microsoft.com/office/drawing/2014/main" val="864224012"/>
                    </a:ext>
                  </a:extLst>
                </a:gridCol>
                <a:gridCol w="583570">
                  <a:extLst>
                    <a:ext uri="{9D8B030D-6E8A-4147-A177-3AD203B41FA5}">
                      <a16:colId xmlns:a16="http://schemas.microsoft.com/office/drawing/2014/main" val="2105518932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3107817136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3725028830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462870991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304493245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2259572814"/>
                    </a:ext>
                  </a:extLst>
                </a:gridCol>
                <a:gridCol w="737568">
                  <a:extLst>
                    <a:ext uri="{9D8B030D-6E8A-4147-A177-3AD203B41FA5}">
                      <a16:colId xmlns:a16="http://schemas.microsoft.com/office/drawing/2014/main" val="876769947"/>
                    </a:ext>
                  </a:extLst>
                </a:gridCol>
                <a:gridCol w="737568">
                  <a:extLst>
                    <a:ext uri="{9D8B030D-6E8A-4147-A177-3AD203B41FA5}">
                      <a16:colId xmlns:a16="http://schemas.microsoft.com/office/drawing/2014/main" val="1374663841"/>
                    </a:ext>
                  </a:extLst>
                </a:gridCol>
              </a:tblGrid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DEPARTMENT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2021-00-00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7415117"/>
                  </a:ext>
                </a:extLst>
              </a:tr>
              <a:tr h="34541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COMPANY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 테이블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316018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논리칼럼명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물리칼럼명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데이터타입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UQ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761125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부서번호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DEPT_NO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04960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DEPT_NAME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34786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DEPT_LOCATION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389133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04795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877688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613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80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785006"/>
              </p:ext>
            </p:extLst>
          </p:nvPr>
        </p:nvGraphicFramePr>
        <p:xfrm>
          <a:off x="822325" y="1688453"/>
          <a:ext cx="7521574" cy="3108699"/>
        </p:xfrm>
        <a:graphic>
          <a:graphicData uri="http://schemas.openxmlformats.org/drawingml/2006/table">
            <a:tbl>
              <a:tblPr/>
              <a:tblGrid>
                <a:gridCol w="583570">
                  <a:extLst>
                    <a:ext uri="{9D8B030D-6E8A-4147-A177-3AD203B41FA5}">
                      <a16:colId xmlns:a16="http://schemas.microsoft.com/office/drawing/2014/main" val="3375812868"/>
                    </a:ext>
                  </a:extLst>
                </a:gridCol>
                <a:gridCol w="1053669">
                  <a:extLst>
                    <a:ext uri="{9D8B030D-6E8A-4147-A177-3AD203B41FA5}">
                      <a16:colId xmlns:a16="http://schemas.microsoft.com/office/drawing/2014/main" val="1197257825"/>
                    </a:ext>
                  </a:extLst>
                </a:gridCol>
                <a:gridCol w="1053669">
                  <a:extLst>
                    <a:ext uri="{9D8B030D-6E8A-4147-A177-3AD203B41FA5}">
                      <a16:colId xmlns:a16="http://schemas.microsoft.com/office/drawing/2014/main" val="715916829"/>
                    </a:ext>
                  </a:extLst>
                </a:gridCol>
                <a:gridCol w="583570">
                  <a:extLst>
                    <a:ext uri="{9D8B030D-6E8A-4147-A177-3AD203B41FA5}">
                      <a16:colId xmlns:a16="http://schemas.microsoft.com/office/drawing/2014/main" val="3776418639"/>
                    </a:ext>
                  </a:extLst>
                </a:gridCol>
                <a:gridCol w="583570">
                  <a:extLst>
                    <a:ext uri="{9D8B030D-6E8A-4147-A177-3AD203B41FA5}">
                      <a16:colId xmlns:a16="http://schemas.microsoft.com/office/drawing/2014/main" val="3307047881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4117820450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4091574465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2016386156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1779836357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4252083551"/>
                    </a:ext>
                  </a:extLst>
                </a:gridCol>
                <a:gridCol w="737568">
                  <a:extLst>
                    <a:ext uri="{9D8B030D-6E8A-4147-A177-3AD203B41FA5}">
                      <a16:colId xmlns:a16="http://schemas.microsoft.com/office/drawing/2014/main" val="1742426884"/>
                    </a:ext>
                  </a:extLst>
                </a:gridCol>
                <a:gridCol w="737568">
                  <a:extLst>
                    <a:ext uri="{9D8B030D-6E8A-4147-A177-3AD203B41FA5}">
                      <a16:colId xmlns:a16="http://schemas.microsoft.com/office/drawing/2014/main" val="1395288794"/>
                    </a:ext>
                  </a:extLst>
                </a:gridCol>
              </a:tblGrid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EMPLOYEE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2021-00-00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277008"/>
                  </a:ext>
                </a:extLst>
              </a:tr>
              <a:tr h="34541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COMPANY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 테이블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880579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논리칼럼명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물리칼럼명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데이터타입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UQ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86860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사원번호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EMP_NO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707343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소속부서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DEPT_NO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DEPARTMENT(DEPT_NO)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767721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직급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POSITION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804611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200499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입사일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HIRE_DATE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000806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월급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SALARY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123700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62055" y="1124744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개체에 대한 상세사항을 설계한다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83568" y="40466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실습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데이터베이스 오브젝트 설계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5324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692172"/>
              </p:ext>
            </p:extLst>
          </p:nvPr>
        </p:nvGraphicFramePr>
        <p:xfrm>
          <a:off x="822325" y="1688453"/>
          <a:ext cx="7521574" cy="3108699"/>
        </p:xfrm>
        <a:graphic>
          <a:graphicData uri="http://schemas.openxmlformats.org/drawingml/2006/table">
            <a:tbl>
              <a:tblPr/>
              <a:tblGrid>
                <a:gridCol w="583570">
                  <a:extLst>
                    <a:ext uri="{9D8B030D-6E8A-4147-A177-3AD203B41FA5}">
                      <a16:colId xmlns:a16="http://schemas.microsoft.com/office/drawing/2014/main" val="4232816163"/>
                    </a:ext>
                  </a:extLst>
                </a:gridCol>
                <a:gridCol w="1053669">
                  <a:extLst>
                    <a:ext uri="{9D8B030D-6E8A-4147-A177-3AD203B41FA5}">
                      <a16:colId xmlns:a16="http://schemas.microsoft.com/office/drawing/2014/main" val="1944905313"/>
                    </a:ext>
                  </a:extLst>
                </a:gridCol>
                <a:gridCol w="1053669">
                  <a:extLst>
                    <a:ext uri="{9D8B030D-6E8A-4147-A177-3AD203B41FA5}">
                      <a16:colId xmlns:a16="http://schemas.microsoft.com/office/drawing/2014/main" val="243855933"/>
                    </a:ext>
                  </a:extLst>
                </a:gridCol>
                <a:gridCol w="583570">
                  <a:extLst>
                    <a:ext uri="{9D8B030D-6E8A-4147-A177-3AD203B41FA5}">
                      <a16:colId xmlns:a16="http://schemas.microsoft.com/office/drawing/2014/main" val="2174233093"/>
                    </a:ext>
                  </a:extLst>
                </a:gridCol>
                <a:gridCol w="583570">
                  <a:extLst>
                    <a:ext uri="{9D8B030D-6E8A-4147-A177-3AD203B41FA5}">
                      <a16:colId xmlns:a16="http://schemas.microsoft.com/office/drawing/2014/main" val="1130645511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2591356533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1320003766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3997353318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2649289458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1470022889"/>
                    </a:ext>
                  </a:extLst>
                </a:gridCol>
                <a:gridCol w="737568">
                  <a:extLst>
                    <a:ext uri="{9D8B030D-6E8A-4147-A177-3AD203B41FA5}">
                      <a16:colId xmlns:a16="http://schemas.microsoft.com/office/drawing/2014/main" val="3079283882"/>
                    </a:ext>
                  </a:extLst>
                </a:gridCol>
                <a:gridCol w="737568">
                  <a:extLst>
                    <a:ext uri="{9D8B030D-6E8A-4147-A177-3AD203B41FA5}">
                      <a16:colId xmlns:a16="http://schemas.microsoft.com/office/drawing/2014/main" val="565871401"/>
                    </a:ext>
                  </a:extLst>
                </a:gridCol>
              </a:tblGrid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2021-00-00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930102"/>
                  </a:ext>
                </a:extLst>
              </a:tr>
              <a:tr h="34541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COMPANY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테이블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373430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논리칼럼명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물리칼럼명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데이터타입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UQ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59123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프로젝트번호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PJT_NO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553548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PJT_NAME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087765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종료날짜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BEGIN_DATE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114769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시작날짜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END_DATE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502275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018232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709443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62055" y="1124744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개체에 대한 상세사항을 설계한다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83568" y="40466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실습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데이터베이스 오브젝트 설계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6154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016544"/>
              </p:ext>
            </p:extLst>
          </p:nvPr>
        </p:nvGraphicFramePr>
        <p:xfrm>
          <a:off x="822325" y="1688453"/>
          <a:ext cx="7521574" cy="3108699"/>
        </p:xfrm>
        <a:graphic>
          <a:graphicData uri="http://schemas.openxmlformats.org/drawingml/2006/table">
            <a:tbl>
              <a:tblPr/>
              <a:tblGrid>
                <a:gridCol w="583570">
                  <a:extLst>
                    <a:ext uri="{9D8B030D-6E8A-4147-A177-3AD203B41FA5}">
                      <a16:colId xmlns:a16="http://schemas.microsoft.com/office/drawing/2014/main" val="3358325058"/>
                    </a:ext>
                  </a:extLst>
                </a:gridCol>
                <a:gridCol w="1053669">
                  <a:extLst>
                    <a:ext uri="{9D8B030D-6E8A-4147-A177-3AD203B41FA5}">
                      <a16:colId xmlns:a16="http://schemas.microsoft.com/office/drawing/2014/main" val="1884972125"/>
                    </a:ext>
                  </a:extLst>
                </a:gridCol>
                <a:gridCol w="1053669">
                  <a:extLst>
                    <a:ext uri="{9D8B030D-6E8A-4147-A177-3AD203B41FA5}">
                      <a16:colId xmlns:a16="http://schemas.microsoft.com/office/drawing/2014/main" val="3637330387"/>
                    </a:ext>
                  </a:extLst>
                </a:gridCol>
                <a:gridCol w="583570">
                  <a:extLst>
                    <a:ext uri="{9D8B030D-6E8A-4147-A177-3AD203B41FA5}">
                      <a16:colId xmlns:a16="http://schemas.microsoft.com/office/drawing/2014/main" val="2539942442"/>
                    </a:ext>
                  </a:extLst>
                </a:gridCol>
                <a:gridCol w="583570">
                  <a:extLst>
                    <a:ext uri="{9D8B030D-6E8A-4147-A177-3AD203B41FA5}">
                      <a16:colId xmlns:a16="http://schemas.microsoft.com/office/drawing/2014/main" val="3215800563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3296951174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2621122965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309018100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1142104285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1388145849"/>
                    </a:ext>
                  </a:extLst>
                </a:gridCol>
                <a:gridCol w="737568">
                  <a:extLst>
                    <a:ext uri="{9D8B030D-6E8A-4147-A177-3AD203B41FA5}">
                      <a16:colId xmlns:a16="http://schemas.microsoft.com/office/drawing/2014/main" val="41681294"/>
                    </a:ext>
                  </a:extLst>
                </a:gridCol>
                <a:gridCol w="737568">
                  <a:extLst>
                    <a:ext uri="{9D8B030D-6E8A-4147-A177-3AD203B41FA5}">
                      <a16:colId xmlns:a16="http://schemas.microsoft.com/office/drawing/2014/main" val="3874785004"/>
                    </a:ext>
                  </a:extLst>
                </a:gridCol>
              </a:tblGrid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PROCEEDING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2021-00-00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5820822"/>
                  </a:ext>
                </a:extLst>
              </a:tr>
              <a:tr h="34541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COMPANY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프로젝트진행 테이블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185034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논리칼럼명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물리칼럼명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데이터타입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UQ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308248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PCD_NO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018047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사원번호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EMP_NO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EMPLOYEE(EMP_NO)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889274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프로젝트번호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PJT_NO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PROJECT(PJT_NO)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143167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963595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856700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879486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62055" y="1124744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개체에 대한 상세사항을 설계한다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83568" y="40466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실습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데이터베이스 오브젝트 설계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0415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57103</TotalTime>
  <Words>528</Words>
  <Application>Microsoft Office PowerPoint</Application>
  <PresentationFormat>화면 슬라이드 쇼(4:3)</PresentationFormat>
  <Paragraphs>413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Tunga</vt:lpstr>
      <vt:lpstr>맑은 고딕</vt:lpstr>
      <vt:lpstr>함초롬바탕</vt:lpstr>
      <vt:lpstr>Arial</vt:lpstr>
      <vt:lpstr>Wingdings</vt:lpstr>
      <vt:lpstr>각</vt:lpstr>
      <vt:lpstr>오브젝트 생성 계획 및 생성</vt:lpstr>
      <vt:lpstr>PowerPoint 프레젠테이션</vt:lpstr>
      <vt:lpstr>데이터베이스 요구사항 분석</vt:lpstr>
      <vt:lpstr>PowerPoint 프레젠테이션</vt:lpstr>
      <vt:lpstr>개념적 설계 분석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362</cp:revision>
  <dcterms:created xsi:type="dcterms:W3CDTF">2018-05-10T00:35:19Z</dcterms:created>
  <dcterms:modified xsi:type="dcterms:W3CDTF">2021-04-01T08:45:42Z</dcterms:modified>
</cp:coreProperties>
</file>