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293" r:id="rId4"/>
    <p:sldId id="300" r:id="rId6"/>
    <p:sldId id="262" r:id="rId7"/>
    <p:sldId id="265" r:id="rId8"/>
    <p:sldId id="266" r:id="rId9"/>
    <p:sldId id="29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36E"/>
    <a:srgbClr val="A19DF1"/>
    <a:srgbClr val="0D0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50" y="-942"/>
      </p:cViewPr>
      <p:guideLst>
        <p:guide orient="horz" pos="2160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01FE8-B283-476D-AA6D-5D3FDFE3ED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DBE6-A3DF-4427-9916-DAEA8749A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DBE6-A3DF-4427-9916-DAEA8749A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DBE6-A3DF-4427-9916-DAEA8749A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DBE6-A3DF-4427-9916-DAEA8749A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DBE6-A3DF-4427-9916-DAEA8749A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DBE6-A3DF-4427-9916-DAEA8749A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DBE6-A3DF-4427-9916-DAEA8749A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户外艺术系列, 烟火&#10;&#10;已生成极高可信度的说明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8004" y="673700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5A1C-84BD-4695-893B-12FE2FB71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AD79-9D98-4934-AE88-93E37301E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4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 descr="图片包含 户外艺术系列, 烟火&#10;&#10;已生成极高可信度的说明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87460" y="0"/>
            <a:ext cx="12566920" cy="6858000"/>
          </a:xfrm>
          <a:prstGeom prst="rect">
            <a:avLst/>
          </a:prstGeom>
        </p:spPr>
      </p:pic>
      <p:sp>
        <p:nvSpPr>
          <p:cNvPr id="26" name="PA-文本框 25"/>
          <p:cNvSpPr txBox="1"/>
          <p:nvPr>
            <p:custDataLst>
              <p:tags r:id="rId2"/>
            </p:custDataLst>
          </p:nvPr>
        </p:nvSpPr>
        <p:spPr>
          <a:xfrm>
            <a:off x="2175510" y="2716530"/>
            <a:ext cx="8141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自主控制</a:t>
            </a:r>
            <a:r>
              <a:rPr lang="zh-CN" altLang="en-US" sz="7200" dirty="0">
                <a:solidFill>
                  <a:schemeClr val="bg1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机巢</a:t>
            </a:r>
            <a:r>
              <a:rPr lang="zh-CN" altLang="en-US" sz="7200" dirty="0">
                <a:solidFill>
                  <a:schemeClr val="bg1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系统</a:t>
            </a:r>
            <a:endParaRPr lang="zh-CN" altLang="en-US" sz="7200" dirty="0">
              <a:solidFill>
                <a:schemeClr val="bg1"/>
              </a:solidFill>
              <a:effectLst>
                <a:outerShdw blurRad="50800" dist="165100" algn="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4428" y="2178939"/>
            <a:ext cx="55836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A2A5B8"/>
                </a:solidFill>
                <a:cs typeface="+mn-ea"/>
                <a:sym typeface="+mn-lt"/>
              </a:rPr>
              <a:t>Self-Host Nest Control System</a:t>
            </a:r>
            <a:endParaRPr lang="en-US" altLang="zh-CN" dirty="0">
              <a:solidFill>
                <a:srgbClr val="A2A5B8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395389" y="2121135"/>
            <a:ext cx="0" cy="23100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707618" y="2716404"/>
            <a:ext cx="6787111" cy="0"/>
          </a:xfrm>
          <a:prstGeom prst="line">
            <a:avLst/>
          </a:prstGeom>
          <a:ln w="19050">
            <a:solidFill>
              <a:srgbClr val="A2A5B8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628402" y="4090719"/>
            <a:ext cx="6828749" cy="0"/>
          </a:xfrm>
          <a:prstGeom prst="line">
            <a:avLst/>
          </a:prstGeom>
          <a:ln w="19050">
            <a:solidFill>
              <a:srgbClr val="A2A5B8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385000" y="4260208"/>
            <a:ext cx="2047245" cy="276734"/>
          </a:xfrm>
          <a:prstGeom prst="rect">
            <a:avLst/>
          </a:prstGeom>
          <a:solidFill>
            <a:srgbClr val="A2A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大秦无人机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14:shred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3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74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75"/>
                            </p:stCondLst>
                            <p:childTnLst>
                              <p:par>
                                <p:cTn id="21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364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264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9" grpId="0"/>
      <p:bldP spid="29" grpId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79375"/>
            <a:ext cx="12192000" cy="6858000"/>
          </a:xfrm>
          <a:prstGeom prst="rect">
            <a:avLst/>
          </a:prstGeom>
        </p:spPr>
      </p:pic>
      <p:sp>
        <p:nvSpPr>
          <p:cNvPr id="4" name="文本框 20"/>
          <p:cNvSpPr txBox="1"/>
          <p:nvPr/>
        </p:nvSpPr>
        <p:spPr>
          <a:xfrm flipH="1">
            <a:off x="3444788" y="1330305"/>
            <a:ext cx="76200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>
                <a:solidFill>
                  <a:srgbClr val="A2A5B8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目</a:t>
            </a:r>
            <a:endParaRPr lang="zh-CN" altLang="en-US" sz="7200" dirty="0">
              <a:solidFill>
                <a:srgbClr val="A2A5B8"/>
              </a:solidFill>
              <a:effectLst>
                <a:outerShdw blurRad="50800" dist="165100" algn="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38544" y="1339541"/>
            <a:ext cx="3730769" cy="667019"/>
            <a:chOff x="408004" y="2807479"/>
            <a:chExt cx="2524246" cy="667019"/>
          </a:xfrm>
        </p:grpSpPr>
        <p:sp>
          <p:nvSpPr>
            <p:cNvPr id="6" name="矩形 5"/>
            <p:cNvSpPr/>
            <p:nvPr/>
          </p:nvSpPr>
          <p:spPr bwMode="auto">
            <a:xfrm>
              <a:off x="408004" y="3229388"/>
              <a:ext cx="2524244" cy="245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A2A5B8"/>
                  </a:solidFill>
                  <a:effectLst/>
                  <a:uLnTx/>
                  <a:uFillTx/>
                  <a:cs typeface="+mn-ea"/>
                  <a:sym typeface="+mn-lt"/>
                </a:rPr>
                <a:t>Project Background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08005" y="2807479"/>
              <a:ext cx="25242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300" normalizeH="0" baseline="0" noProof="0" dirty="0">
                  <a:ln>
                    <a:noFill/>
                  </a:ln>
                  <a:solidFill>
                    <a:srgbClr val="A2A5B8"/>
                  </a:solidFill>
                  <a:effectLst/>
                  <a:uLnTx/>
                  <a:uFillTx/>
                  <a:cs typeface="+mn-ea"/>
                  <a:sym typeface="+mn-lt"/>
                </a:rPr>
                <a:t>项目背景</a:t>
              </a:r>
              <a:endPara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38544" y="2290485"/>
            <a:ext cx="3730769" cy="667019"/>
            <a:chOff x="408004" y="2807479"/>
            <a:chExt cx="2524246" cy="667019"/>
          </a:xfrm>
        </p:grpSpPr>
        <p:sp>
          <p:nvSpPr>
            <p:cNvPr id="9" name="矩形 8"/>
            <p:cNvSpPr/>
            <p:nvPr/>
          </p:nvSpPr>
          <p:spPr bwMode="auto">
            <a:xfrm>
              <a:off x="408004" y="3229388"/>
              <a:ext cx="2524244" cy="245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A2A5B8"/>
                  </a:solidFill>
                  <a:effectLst/>
                  <a:uLnTx/>
                  <a:uFillTx/>
                  <a:cs typeface="+mn-ea"/>
                  <a:sym typeface="+mn-lt"/>
                </a:rPr>
                <a:t>System Function 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8005" y="2807479"/>
              <a:ext cx="25242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300" normalizeH="0" baseline="0" noProof="0" dirty="0">
                  <a:ln>
                    <a:noFill/>
                  </a:ln>
                  <a:solidFill>
                    <a:srgbClr val="A2A5B8"/>
                  </a:solidFill>
                  <a:effectLst/>
                  <a:uLnTx/>
                  <a:uFillTx/>
                  <a:cs typeface="+mn-ea"/>
                  <a:sym typeface="+mn-lt"/>
                </a:rPr>
                <a:t>系统功能</a:t>
              </a:r>
              <a:endPara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38544" y="3241429"/>
            <a:ext cx="3730769" cy="667019"/>
            <a:chOff x="408004" y="2807479"/>
            <a:chExt cx="2524246" cy="667019"/>
          </a:xfrm>
        </p:grpSpPr>
        <p:sp>
          <p:nvSpPr>
            <p:cNvPr id="12" name="矩形 11"/>
            <p:cNvSpPr/>
            <p:nvPr/>
          </p:nvSpPr>
          <p:spPr bwMode="auto">
            <a:xfrm>
              <a:off x="408004" y="3229388"/>
              <a:ext cx="2524244" cy="245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noProof="0">
                  <a:ln>
                    <a:noFill/>
                  </a:ln>
                  <a:solidFill>
                    <a:srgbClr val="A2A5B8"/>
                  </a:solidFill>
                  <a:effectLst/>
                  <a:uLnTx/>
                  <a:uFillTx/>
                  <a:cs typeface="+mn-ea"/>
                  <a:sym typeface="+mn-lt"/>
                </a:rPr>
                <a:t>System Plan</a:t>
              </a:r>
              <a:endParaRPr lang="en-US" altLang="zh-CN" sz="1000" noProof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005" y="2807479"/>
              <a:ext cx="252424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spc="300" noProof="0" dirty="0">
                  <a:ln>
                    <a:noFill/>
                  </a:ln>
                  <a:solidFill>
                    <a:srgbClr val="A2A5B8"/>
                  </a:solidFill>
                  <a:effectLst/>
                  <a:uLnTx/>
                  <a:uFillTx/>
                  <a:cs typeface="+mn-ea"/>
                  <a:sym typeface="+mn-lt"/>
                </a:rPr>
                <a:t>系统方案</a:t>
              </a:r>
              <a:endPara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830638" y="1339965"/>
            <a:ext cx="9240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rPr>
              <a:t>01.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A2A5B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30638" y="2290534"/>
            <a:ext cx="9240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rPr>
              <a:t>02.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A2A5B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30638" y="3182048"/>
            <a:ext cx="9240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A2A5B8"/>
                </a:solidFill>
                <a:effectLst/>
                <a:uLnTx/>
                <a:uFillTx/>
                <a:cs typeface="+mn-ea"/>
                <a:sym typeface="+mn-lt"/>
              </a:rPr>
              <a:t>03.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A2A5B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44788" y="2425563"/>
            <a:ext cx="924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zh-CN" altLang="en-US" sz="7200" dirty="0">
                <a:solidFill>
                  <a:srgbClr val="A2A5B8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录</a:t>
            </a:r>
            <a:endParaRPr lang="zh-CN" altLang="en-US" sz="7200" dirty="0">
              <a:solidFill>
                <a:srgbClr val="A2A5B8"/>
              </a:solidFill>
              <a:effectLst>
                <a:outerShdw blurRad="50800" dist="165100" algn="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 rot="5400000">
            <a:off x="3663775" y="2240897"/>
            <a:ext cx="190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A2A5B8"/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rgbClr val="A2A5B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1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2" presetClass="entr" presetSubtype="4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1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6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7" grpId="0"/>
      <p:bldP spid="18" grpId="0"/>
      <p:bldP spid="19" grpId="0"/>
      <p:bldP spid="21" grpId="0"/>
      <p:bldP spid="21" grpId="1"/>
      <p:bldP spid="26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矩形 7"/>
          <p:cNvSpPr/>
          <p:nvPr>
            <p:custDataLst>
              <p:tags r:id="rId1"/>
            </p:custDataLst>
          </p:nvPr>
        </p:nvSpPr>
        <p:spPr>
          <a:xfrm>
            <a:off x="1014049" y="5281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0A47"/>
                </a:solidFill>
                <a:effectLst/>
                <a:uLnTx/>
                <a:uFillTx/>
                <a:cs typeface="+mn-ea"/>
                <a:sym typeface="+mn-lt"/>
              </a:rPr>
              <a:t>项目背景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D0A4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1029924" y="497032"/>
            <a:ext cx="2661430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300" normalizeH="0" baseline="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cs typeface="+mn-ea"/>
                <a:sym typeface="+mn-lt"/>
              </a:rPr>
              <a:t>PROJECT BACKGROUND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rgbClr val="D3323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0" y="515837"/>
            <a:ext cx="12192000" cy="3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2C2254"/>
              </a:gs>
              <a:gs pos="83000">
                <a:srgbClr val="2C2254"/>
              </a:gs>
              <a:gs pos="100000">
                <a:srgbClr val="0D0A4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01F4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7540" y="1"/>
            <a:ext cx="730741" cy="812800"/>
            <a:chOff x="117754" y="1"/>
            <a:chExt cx="730741" cy="812800"/>
          </a:xfrm>
        </p:grpSpPr>
        <p:sp>
          <p:nvSpPr>
            <p:cNvPr id="14" name="矩形 13"/>
            <p:cNvSpPr/>
            <p:nvPr/>
          </p:nvSpPr>
          <p:spPr>
            <a:xfrm>
              <a:off x="120575" y="1"/>
              <a:ext cx="699345" cy="812800"/>
            </a:xfrm>
            <a:prstGeom prst="rect">
              <a:avLst/>
            </a:prstGeom>
            <a:solidFill>
              <a:srgbClr val="0D0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7754" y="51021"/>
              <a:ext cx="730741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14000"/>
                </a:lnSpc>
                <a:defRPr sz="1000" spc="300">
                  <a:solidFill>
                    <a:srgbClr val="C0A984"/>
                  </a:solidFill>
                  <a:latin typeface="Century Gothic" panose="020B0502020202020204" pitchFamily="34" charset="0"/>
                  <a:ea typeface="+mj-ea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300" normalizeH="0" baseline="0" noProof="0" dirty="0">
                  <a:ln>
                    <a:noFill/>
                  </a:ln>
                  <a:solidFill>
                    <a:srgbClr val="D3323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D3323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PART</a:t>
              </a:r>
              <a:endPara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6378980" y="3405176"/>
            <a:ext cx="2088652" cy="6813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fontAlgn="auto">
              <a:lnSpc>
                <a:spcPts val="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人力与作业成本高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手动飞行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成本高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作业环境复杂艰苦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516288" y="1219190"/>
            <a:ext cx="5533200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自主控制机巢系统作为无人机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“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智能化大脑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”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。是由无人机、全自动机库、智能气象站、智能化软件平台构成的完整系统。具备自主起飞、自动巡航、远程控制、精准降落、快速充电复飞、视频实时回传等诸多功能，真正做到无人值守，自主充电、远程监控、无人数据处理、全自主飞行作业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15" y="3176270"/>
            <a:ext cx="909955" cy="909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3150870"/>
            <a:ext cx="909320" cy="927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06560" y="3395345"/>
            <a:ext cx="2905125" cy="6813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R="0" lvl="0" algn="l" defTabSz="457200" rtl="0" fontAlgn="auto">
              <a:lnSpc>
                <a:spcPts val="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人机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交互时效性差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数据传输同步性差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对突发紧急状况无法自主分析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，自主避障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97295" y="4890135"/>
            <a:ext cx="2905125" cy="9118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R="0" lvl="0" algn="l" defTabSz="457200" rtl="0" fontAlgn="auto">
              <a:lnSpc>
                <a:spcPts val="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飞行控制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精准度低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人工飞行难度高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无法高精度、高频率控制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人为干预强，风险高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585" y="4799965"/>
            <a:ext cx="908685" cy="82931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459595" y="4890135"/>
            <a:ext cx="2905125" cy="6813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R="0" lvl="0" algn="l" defTabSz="457200" rtl="0" fontAlgn="auto">
              <a:lnSpc>
                <a:spcPts val="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飞行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续航能力差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电力资源不便，无法长时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续航复飞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algn="l" defTabSz="4572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自然能源转换利用率低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100" y="4799965"/>
            <a:ext cx="909320" cy="8864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15" y="2424430"/>
            <a:ext cx="4328160" cy="262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500">
        <p:random/>
      </p:transition>
    </mc:Choice>
    <mc:Fallback>
      <p:transition spd="slow" advTm="6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297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92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953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1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1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1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1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73" grpId="0"/>
      <p:bldP spid="78" grpId="0"/>
      <p:bldP spid="7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>
            <p:custDataLst>
              <p:tags r:id="rId1"/>
            </p:custDataLst>
          </p:nvPr>
        </p:nvSpPr>
        <p:spPr>
          <a:xfrm>
            <a:off x="1014049" y="5281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0A47"/>
                </a:solidFill>
                <a:effectLst/>
                <a:uLnTx/>
                <a:uFillTx/>
                <a:cs typeface="+mn-ea"/>
                <a:sym typeface="+mn-lt"/>
              </a:rPr>
              <a:t>系统功能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D0A4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PA-矩形 8"/>
          <p:cNvSpPr/>
          <p:nvPr>
            <p:custDataLst>
              <p:tags r:id="rId2"/>
            </p:custDataLst>
          </p:nvPr>
        </p:nvSpPr>
        <p:spPr>
          <a:xfrm>
            <a:off x="1029924" y="497032"/>
            <a:ext cx="2661430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System Function</a:t>
            </a:r>
            <a:endParaRPr kumimoji="0" lang="en-US" altLang="zh-CN" sz="1000" b="0" i="0" u="none" strike="noStrike" kern="1200" cap="none" spc="3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 flipV="1">
            <a:off x="0" y="515837"/>
            <a:ext cx="12192000" cy="3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2C2254"/>
              </a:gs>
              <a:gs pos="83000">
                <a:srgbClr val="2C2254"/>
              </a:gs>
              <a:gs pos="100000">
                <a:srgbClr val="0D0A4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01F4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7540" y="1"/>
            <a:ext cx="730741" cy="812800"/>
            <a:chOff x="117754" y="1"/>
            <a:chExt cx="730741" cy="812800"/>
          </a:xfrm>
        </p:grpSpPr>
        <p:sp>
          <p:nvSpPr>
            <p:cNvPr id="39" name="矩形 38"/>
            <p:cNvSpPr/>
            <p:nvPr/>
          </p:nvSpPr>
          <p:spPr>
            <a:xfrm>
              <a:off x="120575" y="1"/>
              <a:ext cx="699345" cy="812800"/>
            </a:xfrm>
            <a:prstGeom prst="rect">
              <a:avLst/>
            </a:prstGeom>
            <a:solidFill>
              <a:srgbClr val="0D0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7754" y="51021"/>
              <a:ext cx="730741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14000"/>
                </a:lnSpc>
                <a:defRPr sz="1000" spc="300">
                  <a:solidFill>
                    <a:srgbClr val="C0A984"/>
                  </a:solidFill>
                  <a:latin typeface="Century Gothic" panose="020B0502020202020204" pitchFamily="34" charset="0"/>
                  <a:ea typeface="+mj-ea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300" normalizeH="0" baseline="0" noProof="0" dirty="0">
                  <a:ln>
                    <a:noFill/>
                  </a:ln>
                  <a:solidFill>
                    <a:srgbClr val="D3323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D3323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PART</a:t>
              </a:r>
              <a:endPara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23565" y="1149985"/>
            <a:ext cx="6460490" cy="2999740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自主飞行：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对无人机进行飞、落、任务指令等行为控制；</a:t>
            </a:r>
            <a:endParaRPr lang="zh-CN" sz="1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快速充电复飞：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具对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自无人机以无线和有线方式进行大功率快速充电复飞；</a:t>
            </a:r>
            <a:endParaRPr lang="en-US" sz="1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智能分析：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可对采集对象进行全方位数据采集，对特征进行智能分析处理；</a:t>
            </a:r>
            <a:endParaRPr lang="zh-CN" sz="1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实时回传：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实时将特征图像数据进行回传地面监控端；</a:t>
            </a:r>
            <a:endParaRPr lang="zh-CN" sz="1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远程监控：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通过基站实现对无人机机巢进行状态监查和控制；</a:t>
            </a:r>
            <a:endParaRPr lang="en-US" sz="1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自主避障：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对突发紧急状况自主判断，自主避障，减少作业风险；</a:t>
            </a:r>
            <a:endParaRPr lang="en-US" sz="1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网联通讯：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系统实现</a:t>
            </a:r>
            <a:r>
              <a:rPr lang="en-US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4G/5G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通讯，实现多系统协同互连；</a:t>
            </a:r>
            <a:endParaRPr lang="en-US" sz="1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防御功能：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防震、防腐蚀、防攻击；</a:t>
            </a:r>
            <a:endParaRPr lang="en-US" sz="1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移动部署：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可搭载不同方式交通工具，移动部署；</a:t>
            </a:r>
            <a:endParaRPr lang="zh-CN" altLang="en-US" sz="1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0" y="4876800"/>
            <a:ext cx="428625" cy="4381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640" y="4842510"/>
            <a:ext cx="469900" cy="50609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370" y="4876800"/>
            <a:ext cx="618490" cy="54292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515" y="4903470"/>
            <a:ext cx="563245" cy="490220"/>
          </a:xfrm>
          <a:prstGeom prst="rect">
            <a:avLst/>
          </a:prstGeom>
        </p:spPr>
      </p:pic>
      <p:cxnSp>
        <p:nvCxnSpPr>
          <p:cNvPr id="48" name="直接连接符 47"/>
          <p:cNvCxnSpPr/>
          <p:nvPr/>
        </p:nvCxnSpPr>
        <p:spPr>
          <a:xfrm>
            <a:off x="2390775" y="5093335"/>
            <a:ext cx="107251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3729355" y="5095875"/>
            <a:ext cx="170434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569585" y="5101590"/>
            <a:ext cx="170434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7397750" y="5101590"/>
            <a:ext cx="170434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324340" y="5104130"/>
            <a:ext cx="107251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491615" y="4968875"/>
            <a:ext cx="8991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系统模块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3306445" y="4570095"/>
            <a:ext cx="5410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前端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5247640" y="4535805"/>
            <a:ext cx="5410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网络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6757035" y="4535805"/>
            <a:ext cx="8991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数据平台</a:t>
            </a:r>
            <a:endParaRPr lang="zh-CN" altLang="en-US" sz="1400"/>
          </a:p>
        </p:txBody>
      </p:sp>
      <p:sp>
        <p:nvSpPr>
          <p:cNvPr id="58" name="文本框 57"/>
          <p:cNvSpPr txBox="1"/>
          <p:nvPr/>
        </p:nvSpPr>
        <p:spPr>
          <a:xfrm>
            <a:off x="8971280" y="4535805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 b="1">
                <a:latin typeface="Calibri" panose="020F0502020204030204" charset="0"/>
                <a:ea typeface="宋体" panose="02010600030101010101" pitchFamily="2" charset="-122"/>
              </a:rPr>
              <a:t>后台</a:t>
            </a:r>
            <a:endParaRPr lang="zh-CN" sz="14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123565" y="5348605"/>
            <a:ext cx="1071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000">
                <a:solidFill>
                  <a:srgbClr val="00B0F0"/>
                </a:solidFill>
              </a:rPr>
              <a:t>自动充电续航</a:t>
            </a:r>
            <a:endParaRPr lang="zh-CN" altLang="en-US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sz="1000">
                <a:solidFill>
                  <a:srgbClr val="00B0F0"/>
                </a:solidFill>
              </a:rPr>
              <a:t>气象预警</a:t>
            </a:r>
            <a:endParaRPr lang="zh-CN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1000">
                <a:solidFill>
                  <a:srgbClr val="00B0F0"/>
                </a:solidFill>
              </a:rPr>
              <a:t>AI</a:t>
            </a:r>
            <a:r>
              <a:rPr lang="zh-CN" altLang="en-US" sz="1000">
                <a:solidFill>
                  <a:srgbClr val="00B0F0"/>
                </a:solidFill>
              </a:rPr>
              <a:t>智能图像计算</a:t>
            </a:r>
            <a:endParaRPr lang="zh-CN" altLang="en-US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000">
                <a:solidFill>
                  <a:srgbClr val="00B0F0"/>
                </a:solidFill>
              </a:rPr>
              <a:t>网联无人机</a:t>
            </a:r>
            <a:endParaRPr lang="zh-CN" altLang="en-US" sz="1000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37150" y="5419725"/>
            <a:ext cx="690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000">
                <a:solidFill>
                  <a:srgbClr val="00B0F0"/>
                </a:solidFill>
              </a:rPr>
              <a:t>Wifi</a:t>
            </a:r>
            <a:endParaRPr lang="en-US" altLang="zh-CN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sz="1000">
                <a:solidFill>
                  <a:srgbClr val="00B0F0"/>
                </a:solidFill>
              </a:rPr>
              <a:t>宽带</a:t>
            </a:r>
            <a:endParaRPr lang="zh-CN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en-US" sz="1000">
                <a:solidFill>
                  <a:srgbClr val="00B0F0"/>
                </a:solidFill>
              </a:rPr>
              <a:t>4G/5G</a:t>
            </a:r>
            <a:endParaRPr lang="zh-CN" altLang="en-US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000">
                <a:solidFill>
                  <a:srgbClr val="00B0F0"/>
                </a:solidFill>
              </a:rPr>
              <a:t>大数据库</a:t>
            </a:r>
            <a:endParaRPr lang="zh-CN" altLang="en-US" sz="1000">
              <a:solidFill>
                <a:srgbClr val="00B0F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643370" y="5393690"/>
            <a:ext cx="11988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000">
                <a:solidFill>
                  <a:srgbClr val="00B0F0"/>
                </a:solidFill>
              </a:rPr>
              <a:t>客户管理</a:t>
            </a:r>
            <a:endParaRPr lang="zh-CN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sz="1000">
                <a:solidFill>
                  <a:srgbClr val="00B0F0"/>
                </a:solidFill>
              </a:rPr>
              <a:t>图像数据管理平台</a:t>
            </a:r>
            <a:endParaRPr lang="zh-CN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000">
                <a:solidFill>
                  <a:srgbClr val="00B0F0"/>
                </a:solidFill>
              </a:rPr>
              <a:t>机场调度平台</a:t>
            </a:r>
            <a:endParaRPr lang="zh-CN" altLang="en-US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000">
                <a:solidFill>
                  <a:srgbClr val="00B0F0"/>
                </a:solidFill>
              </a:rPr>
              <a:t>平台化</a:t>
            </a:r>
            <a:r>
              <a:rPr lang="en-US" altLang="zh-CN" sz="1000">
                <a:solidFill>
                  <a:srgbClr val="00B0F0"/>
                </a:solidFill>
              </a:rPr>
              <a:t>SDK</a:t>
            </a:r>
            <a:r>
              <a:rPr lang="zh-CN" altLang="en-US" sz="1000">
                <a:solidFill>
                  <a:srgbClr val="00B0F0"/>
                </a:solidFill>
              </a:rPr>
              <a:t>接口</a:t>
            </a:r>
            <a:endParaRPr lang="zh-CN" altLang="en-US" sz="1000">
              <a:solidFill>
                <a:srgbClr val="00B0F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450580" y="5419725"/>
            <a:ext cx="15798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000">
                <a:solidFill>
                  <a:srgbClr val="00B0F0"/>
                </a:solidFill>
              </a:rPr>
              <a:t>无人机智能飞行控制系统</a:t>
            </a:r>
            <a:endParaRPr lang="zh-CN" altLang="en-US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000">
                <a:solidFill>
                  <a:srgbClr val="00B0F0"/>
                </a:solidFill>
              </a:rPr>
              <a:t>机巢状态监控管理系统</a:t>
            </a:r>
            <a:endParaRPr lang="zh-CN" altLang="en-US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sz="1000">
                <a:solidFill>
                  <a:srgbClr val="00B0F0"/>
                </a:solidFill>
              </a:rPr>
              <a:t>智能化散热系统</a:t>
            </a:r>
            <a:endParaRPr lang="zh-CN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sz="1000">
                <a:solidFill>
                  <a:srgbClr val="00B0F0"/>
                </a:solidFill>
              </a:rPr>
              <a:t>故障诊断系统</a:t>
            </a:r>
            <a:endParaRPr lang="zh-CN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sz="1000">
                <a:solidFill>
                  <a:srgbClr val="00B0F0"/>
                </a:solidFill>
              </a:rPr>
              <a:t>大数据管理系统</a:t>
            </a:r>
            <a:endParaRPr lang="zh-CN" sz="1000">
              <a:solidFill>
                <a:srgbClr val="00B0F0"/>
              </a:solidFill>
            </a:endParaRPr>
          </a:p>
          <a:p>
            <a:pPr algn="ctr" fontAlgn="auto">
              <a:lnSpc>
                <a:spcPct val="150000"/>
              </a:lnSpc>
            </a:pPr>
            <a:endParaRPr lang="zh-CN" sz="1000">
              <a:solidFill>
                <a:srgbClr val="00B0F0"/>
              </a:solidFill>
            </a:endParaRPr>
          </a:p>
        </p:txBody>
      </p:sp>
      <p:sp>
        <p:nvSpPr>
          <p:cNvPr id="63" name="Pentagon 35"/>
          <p:cNvSpPr/>
          <p:nvPr/>
        </p:nvSpPr>
        <p:spPr>
          <a:xfrm>
            <a:off x="1272395" y="1884842"/>
            <a:ext cx="1489510" cy="1225836"/>
          </a:xfrm>
          <a:prstGeom prst="homePlate">
            <a:avLst>
              <a:gd name="adj" fmla="val 29885"/>
            </a:avLst>
          </a:prstGeom>
          <a:solidFill>
            <a:srgbClr val="0738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dirty="0">
              <a:latin typeface="+mn-ea"/>
            </a:endParaRPr>
          </a:p>
        </p:txBody>
      </p:sp>
      <p:sp>
        <p:nvSpPr>
          <p:cNvPr id="64" name="Pentagon 35"/>
          <p:cNvSpPr/>
          <p:nvPr/>
        </p:nvSpPr>
        <p:spPr>
          <a:xfrm rot="10800000">
            <a:off x="10030315" y="1884842"/>
            <a:ext cx="1489510" cy="1225836"/>
          </a:xfrm>
          <a:prstGeom prst="homePlate">
            <a:avLst>
              <a:gd name="adj" fmla="val 29885"/>
            </a:avLst>
          </a:prstGeom>
          <a:solidFill>
            <a:srgbClr val="0738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500">
        <p:random/>
      </p:transition>
    </mc:Choice>
    <mc:Fallback>
      <p:transition spd="slow" advTm="65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297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23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23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63" grpId="0" bldLvl="0" animBg="1"/>
      <p:bldP spid="6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-矩形 7"/>
          <p:cNvSpPr/>
          <p:nvPr>
            <p:custDataLst>
              <p:tags r:id="rId1"/>
            </p:custDataLst>
          </p:nvPr>
        </p:nvSpPr>
        <p:spPr>
          <a:xfrm>
            <a:off x="1014049" y="5281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D0A47"/>
                </a:solidFill>
                <a:cs typeface="+mn-ea"/>
                <a:sym typeface="+mn-lt"/>
              </a:rPr>
              <a:t>系统方案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D0A4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PA-矩形 8"/>
          <p:cNvSpPr/>
          <p:nvPr>
            <p:custDataLst>
              <p:tags r:id="rId2"/>
            </p:custDataLst>
          </p:nvPr>
        </p:nvSpPr>
        <p:spPr>
          <a:xfrm>
            <a:off x="1029924" y="497032"/>
            <a:ext cx="2661430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0" spc="30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cs typeface="+mn-ea"/>
                <a:sym typeface="+mn-lt"/>
              </a:rPr>
              <a:t>S</a:t>
            </a:r>
            <a:r>
              <a:rPr lang="en-US" sz="1000" spc="30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cs typeface="+mn-ea"/>
                <a:sym typeface="+mn-lt"/>
              </a:rPr>
              <a:t>ystem Plan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rgbClr val="D3323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 flipV="1">
            <a:off x="0" y="515837"/>
            <a:ext cx="12192000" cy="3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2C2254"/>
              </a:gs>
              <a:gs pos="83000">
                <a:srgbClr val="2C2254"/>
              </a:gs>
              <a:gs pos="100000">
                <a:srgbClr val="0D0A4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01F4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7540" y="1"/>
            <a:ext cx="730741" cy="812800"/>
            <a:chOff x="117754" y="1"/>
            <a:chExt cx="730741" cy="812800"/>
          </a:xfrm>
        </p:grpSpPr>
        <p:sp>
          <p:nvSpPr>
            <p:cNvPr id="47" name="矩形 46"/>
            <p:cNvSpPr/>
            <p:nvPr/>
          </p:nvSpPr>
          <p:spPr>
            <a:xfrm>
              <a:off x="120575" y="1"/>
              <a:ext cx="699345" cy="812800"/>
            </a:xfrm>
            <a:prstGeom prst="rect">
              <a:avLst/>
            </a:prstGeom>
            <a:solidFill>
              <a:srgbClr val="0D0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7754" y="51021"/>
              <a:ext cx="730741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14000"/>
                </a:lnSpc>
                <a:defRPr sz="1000" spc="300">
                  <a:solidFill>
                    <a:srgbClr val="C0A984"/>
                  </a:solidFill>
                  <a:latin typeface="Century Gothic" panose="020B0502020202020204" pitchFamily="34" charset="0"/>
                  <a:ea typeface="+mj-ea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300" normalizeH="0" baseline="0" noProof="0" dirty="0">
                  <a:ln>
                    <a:noFill/>
                  </a:ln>
                  <a:solidFill>
                    <a:srgbClr val="D3323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300" normalizeH="0" baseline="0" noProof="0" dirty="0">
                  <a:ln>
                    <a:noFill/>
                  </a:ln>
                  <a:solidFill>
                    <a:srgbClr val="D3323C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PART</a:t>
              </a:r>
              <a:endPara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srgbClr val="D3323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5560060" y="2821305"/>
            <a:ext cx="1656080" cy="443230"/>
          </a:xfrm>
          <a:prstGeom prst="round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WiFi/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宽带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/4G/5G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" y="2540635"/>
            <a:ext cx="2820035" cy="1710055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37" idx="1"/>
            <a:endCxn id="6" idx="3"/>
          </p:cNvCxnSpPr>
          <p:nvPr/>
        </p:nvCxnSpPr>
        <p:spPr>
          <a:xfrm flipH="1" flipV="1">
            <a:off x="2903220" y="3395980"/>
            <a:ext cx="1472565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876550" y="3090545"/>
            <a:ext cx="1673860" cy="324485"/>
          </a:xfrm>
          <a:prstGeom prst="round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实时数据传输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38" name="直接连接符 37"/>
          <p:cNvCxnSpPr>
            <a:endCxn id="70" idx="0"/>
          </p:cNvCxnSpPr>
          <p:nvPr/>
        </p:nvCxnSpPr>
        <p:spPr>
          <a:xfrm flipH="1">
            <a:off x="4446905" y="4272915"/>
            <a:ext cx="416560" cy="1186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9434973" y="2963545"/>
            <a:ext cx="1969135" cy="1305560"/>
            <a:chOff x="5226" y="3782"/>
            <a:chExt cx="2488" cy="179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" y="3782"/>
              <a:ext cx="1540" cy="1279"/>
            </a:xfrm>
            <a:prstGeom prst="rect">
              <a:avLst/>
            </a:prstGeom>
          </p:spPr>
        </p:pic>
        <p:sp>
          <p:nvSpPr>
            <p:cNvPr id="41" name="圆角矩形 40"/>
            <p:cNvSpPr/>
            <p:nvPr/>
          </p:nvSpPr>
          <p:spPr>
            <a:xfrm>
              <a:off x="5226" y="5033"/>
              <a:ext cx="2489" cy="541"/>
            </a:xfrm>
            <a:prstGeom prst="round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地面控制平台</a:t>
              </a:r>
              <a:endPara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56246" y="5082540"/>
            <a:ext cx="1898650" cy="1534795"/>
            <a:chOff x="8608" y="3727"/>
            <a:chExt cx="2314" cy="1872"/>
          </a:xfrm>
        </p:grpSpPr>
        <p:sp>
          <p:nvSpPr>
            <p:cNvPr id="39" name="圆角矩形 38"/>
            <p:cNvSpPr/>
            <p:nvPr/>
          </p:nvSpPr>
          <p:spPr>
            <a:xfrm>
              <a:off x="8608" y="5033"/>
              <a:ext cx="2314" cy="566"/>
            </a:xfrm>
            <a:prstGeom prst="round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数据管理服务器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8" y="3727"/>
              <a:ext cx="1334" cy="1334"/>
            </a:xfrm>
            <a:prstGeom prst="rect">
              <a:avLst/>
            </a:prstGeom>
          </p:spPr>
        </p:pic>
      </p:grpSp>
      <p:cxnSp>
        <p:nvCxnSpPr>
          <p:cNvPr id="54" name="直接连接符 53"/>
          <p:cNvCxnSpPr>
            <a:stCxn id="50" idx="0"/>
            <a:endCxn id="41" idx="2"/>
          </p:cNvCxnSpPr>
          <p:nvPr/>
        </p:nvCxnSpPr>
        <p:spPr>
          <a:xfrm flipV="1">
            <a:off x="10405745" y="4269740"/>
            <a:ext cx="1397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64" idx="3"/>
            <a:endCxn id="40" idx="1"/>
          </p:cNvCxnSpPr>
          <p:nvPr/>
        </p:nvCxnSpPr>
        <p:spPr>
          <a:xfrm>
            <a:off x="8411210" y="3414395"/>
            <a:ext cx="1398905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0" idx="0"/>
            <a:endCxn id="57" idx="2"/>
          </p:cNvCxnSpPr>
          <p:nvPr/>
        </p:nvCxnSpPr>
        <p:spPr>
          <a:xfrm flipV="1">
            <a:off x="10419715" y="2146300"/>
            <a:ext cx="0" cy="817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7" idx="3"/>
            <a:endCxn id="64" idx="1"/>
          </p:cNvCxnSpPr>
          <p:nvPr/>
        </p:nvCxnSpPr>
        <p:spPr>
          <a:xfrm>
            <a:off x="5696585" y="3404870"/>
            <a:ext cx="1490345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9372237" y="840740"/>
            <a:ext cx="2094607" cy="1305560"/>
            <a:chOff x="8642" y="1394"/>
            <a:chExt cx="2733" cy="1927"/>
          </a:xfrm>
        </p:grpSpPr>
        <p:sp>
          <p:nvSpPr>
            <p:cNvPr id="57" name="圆角矩形 56"/>
            <p:cNvSpPr/>
            <p:nvPr/>
          </p:nvSpPr>
          <p:spPr>
            <a:xfrm>
              <a:off x="8642" y="2755"/>
              <a:ext cx="2733" cy="566"/>
            </a:xfrm>
            <a:prstGeom prst="round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图像智能分析</a:t>
              </a:r>
              <a:r>
                <a:rPr lang="zh-CN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系统</a:t>
              </a:r>
              <a:endPara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5" y="1394"/>
              <a:ext cx="1809" cy="1361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7186797" y="2846070"/>
            <a:ext cx="1402890" cy="1720400"/>
            <a:chOff x="2895" y="6719"/>
            <a:chExt cx="1683" cy="2099"/>
          </a:xfrm>
        </p:grpSpPr>
        <p:sp>
          <p:nvSpPr>
            <p:cNvPr id="52" name="圆角矩形 51"/>
            <p:cNvSpPr/>
            <p:nvPr/>
          </p:nvSpPr>
          <p:spPr>
            <a:xfrm>
              <a:off x="2896" y="8277"/>
              <a:ext cx="1682" cy="541"/>
            </a:xfrm>
            <a:prstGeom prst="round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基站</a:t>
              </a:r>
              <a:endPara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5" y="6719"/>
              <a:ext cx="1469" cy="1386"/>
            </a:xfrm>
            <a:prstGeom prst="rect">
              <a:avLst/>
            </a:prstGeom>
          </p:spPr>
        </p:pic>
      </p:grpSp>
      <p:sp>
        <p:nvSpPr>
          <p:cNvPr id="66" name="圆角矩形 65"/>
          <p:cNvSpPr/>
          <p:nvPr/>
        </p:nvSpPr>
        <p:spPr>
          <a:xfrm>
            <a:off x="3691255" y="2277745"/>
            <a:ext cx="1551305" cy="443230"/>
          </a:xfrm>
          <a:prstGeom prst="round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液冷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风冷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69093" y="751840"/>
            <a:ext cx="1795780" cy="1414780"/>
            <a:chOff x="14388" y="6718"/>
            <a:chExt cx="2488" cy="2264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87" y="6718"/>
              <a:ext cx="1824" cy="1850"/>
            </a:xfrm>
            <a:prstGeom prst="rect">
              <a:avLst/>
            </a:prstGeom>
          </p:spPr>
        </p:pic>
        <p:sp>
          <p:nvSpPr>
            <p:cNvPr id="68" name="圆角矩形 67"/>
            <p:cNvSpPr/>
            <p:nvPr/>
          </p:nvSpPr>
          <p:spPr>
            <a:xfrm>
              <a:off x="14388" y="8442"/>
              <a:ext cx="2489" cy="541"/>
            </a:xfrm>
            <a:prstGeom prst="round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温控系统</a:t>
              </a:r>
              <a:endPara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16960" y="5459095"/>
            <a:ext cx="1659255" cy="1304925"/>
            <a:chOff x="14388" y="3634"/>
            <a:chExt cx="2488" cy="2252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54" y="3634"/>
              <a:ext cx="1557" cy="1521"/>
            </a:xfrm>
            <a:prstGeom prst="rect">
              <a:avLst/>
            </a:prstGeom>
          </p:spPr>
        </p:pic>
        <p:sp>
          <p:nvSpPr>
            <p:cNvPr id="71" name="圆角矩形 70"/>
            <p:cNvSpPr/>
            <p:nvPr/>
          </p:nvSpPr>
          <p:spPr>
            <a:xfrm>
              <a:off x="14388" y="5346"/>
              <a:ext cx="2489" cy="541"/>
            </a:xfrm>
            <a:prstGeom prst="round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机巢环境防御系统</a:t>
              </a:r>
              <a:endPara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2806700" y="4523740"/>
            <a:ext cx="1813560" cy="443230"/>
          </a:xfrm>
          <a:prstGeom prst="round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防震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防腐蚀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防攻击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73" name="直接连接符 72"/>
          <p:cNvCxnSpPr>
            <a:stCxn id="37" idx="0"/>
          </p:cNvCxnSpPr>
          <p:nvPr/>
        </p:nvCxnSpPr>
        <p:spPr>
          <a:xfrm flipH="1" flipV="1">
            <a:off x="5027930" y="2136775"/>
            <a:ext cx="8255" cy="791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375785" y="2928620"/>
            <a:ext cx="1466215" cy="1415415"/>
            <a:chOff x="8885" y="6845"/>
            <a:chExt cx="1832" cy="197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" y="6845"/>
              <a:ext cx="1650" cy="1328"/>
            </a:xfrm>
            <a:prstGeom prst="rect">
              <a:avLst/>
            </a:prstGeom>
          </p:spPr>
        </p:pic>
        <p:sp>
          <p:nvSpPr>
            <p:cNvPr id="74" name="圆角矩形 73"/>
            <p:cNvSpPr/>
            <p:nvPr/>
          </p:nvSpPr>
          <p:spPr>
            <a:xfrm>
              <a:off x="8948" y="8277"/>
              <a:ext cx="1769" cy="541"/>
            </a:xfrm>
            <a:prstGeom prst="round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智能机巢系统</a:t>
              </a:r>
              <a:endPara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8298815" y="2928620"/>
            <a:ext cx="1669415" cy="360680"/>
          </a:xfrm>
          <a:prstGeom prst="round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指令控制、数据回传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405745" y="2348230"/>
            <a:ext cx="1669415" cy="360680"/>
          </a:xfrm>
          <a:prstGeom prst="round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数据分析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419715" y="4505325"/>
            <a:ext cx="1669415" cy="360680"/>
          </a:xfrm>
          <a:prstGeom prst="round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数据存储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680710" y="4570730"/>
            <a:ext cx="1534795" cy="443230"/>
          </a:xfrm>
          <a:prstGeom prst="round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稳定持续高效电源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20" name="直接连接符 19"/>
          <p:cNvCxnSpPr>
            <a:endCxn id="19" idx="0"/>
          </p:cNvCxnSpPr>
          <p:nvPr/>
        </p:nvCxnSpPr>
        <p:spPr>
          <a:xfrm>
            <a:off x="5325110" y="4301490"/>
            <a:ext cx="533400" cy="1205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234940" y="5506720"/>
            <a:ext cx="1247140" cy="1284605"/>
            <a:chOff x="8310" y="8672"/>
            <a:chExt cx="1964" cy="2023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10" y="8672"/>
              <a:ext cx="1964" cy="1220"/>
            </a:xfrm>
            <a:prstGeom prst="rect">
              <a:avLst/>
            </a:prstGeom>
          </p:spPr>
        </p:pic>
        <p:sp>
          <p:nvSpPr>
            <p:cNvPr id="21" name="圆角矩形 20"/>
            <p:cNvSpPr/>
            <p:nvPr/>
          </p:nvSpPr>
          <p:spPr>
            <a:xfrm>
              <a:off x="8404" y="10081"/>
              <a:ext cx="1777" cy="614"/>
            </a:xfrm>
            <a:prstGeom prst="round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20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供电系统</a:t>
              </a:r>
              <a:endParaRPr lang="zh-CN" sz="12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random/>
      </p:transition>
    </mc:Choice>
    <mc:Fallback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297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68612" y="720877"/>
            <a:ext cx="4454777" cy="495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1600" dirty="0">
                <a:solidFill>
                  <a:srgbClr val="A2A5B8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品质为</a:t>
            </a:r>
            <a:r>
              <a:rPr lang="zh-CN" altLang="en-US" sz="1600" b="1" dirty="0">
                <a:solidFill>
                  <a:srgbClr val="D3323C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先</a:t>
            </a:r>
            <a:r>
              <a:rPr lang="zh-CN" altLang="en-US" sz="1600" dirty="0">
                <a:solidFill>
                  <a:srgbClr val="A2A5B8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，为科技发</a:t>
            </a:r>
            <a:r>
              <a:rPr lang="zh-CN" altLang="en-US" sz="1600" b="1" dirty="0">
                <a:solidFill>
                  <a:srgbClr val="D3323C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声</a:t>
            </a:r>
            <a:endParaRPr lang="zh-CN" altLang="en-US" sz="1600" b="1" dirty="0">
              <a:solidFill>
                <a:srgbClr val="D3323C"/>
              </a:solidFill>
              <a:effectLst>
                <a:outerShdw blurRad="50800" dist="165100" algn="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94012" y="2748459"/>
            <a:ext cx="416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ffectLst>
                  <a:outerShdw blurRad="50800" dist="165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谢谢观看</a:t>
            </a:r>
            <a:endParaRPr lang="zh-CN" altLang="en-US" sz="7200" b="1" spc="300" dirty="0">
              <a:solidFill>
                <a:schemeClr val="bg1"/>
              </a:solidFill>
              <a:effectLst>
                <a:outerShdw blurRad="50800" dist="165100" algn="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prestig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1.1"/>
  <p:tag name="RESOURCELIBID_ANIM" val="431"/>
</p:tagLst>
</file>

<file path=ppt/tags/tag2.xml><?xml version="1.0" encoding="utf-8"?>
<p:tagLst xmlns:p="http://schemas.openxmlformats.org/presentationml/2006/main">
  <p:tag name="PA" val="v5.0.2"/>
  <p:tag name="RESOURCELIBID" val="436"/>
</p:tagLst>
</file>

<file path=ppt/tags/tag3.xml><?xml version="1.0" encoding="utf-8"?>
<p:tagLst xmlns:p="http://schemas.openxmlformats.org/presentationml/2006/main">
  <p:tag name="PA" val="v5.0.2"/>
  <p:tag name="RESOURCELIBID" val="435"/>
</p:tagLst>
</file>

<file path=ppt/tags/tag4.xml><?xml version="1.0" encoding="utf-8"?>
<p:tagLst xmlns:p="http://schemas.openxmlformats.org/presentationml/2006/main">
  <p:tag name="PA" val="v5.0.2"/>
  <p:tag name="RESOURCELIBID" val="436"/>
</p:tagLst>
</file>

<file path=ppt/tags/tag5.xml><?xml version="1.0" encoding="utf-8"?>
<p:tagLst xmlns:p="http://schemas.openxmlformats.org/presentationml/2006/main">
  <p:tag name="PA" val="v5.0.2"/>
  <p:tag name="RESOURCELIBID" val="435"/>
</p:tagLst>
</file>

<file path=ppt/tags/tag6.xml><?xml version="1.0" encoding="utf-8"?>
<p:tagLst xmlns:p="http://schemas.openxmlformats.org/presentationml/2006/main">
  <p:tag name="PA" val="v5.0.2"/>
  <p:tag name="RESOURCELIBID" val="436"/>
</p:tagLst>
</file>

<file path=ppt/tags/tag7.xml><?xml version="1.0" encoding="utf-8"?>
<p:tagLst xmlns:p="http://schemas.openxmlformats.org/presentationml/2006/main">
  <p:tag name="PA" val="v5.0.2"/>
  <p:tag name="RESOURCELIBID" val="435"/>
</p:tagLst>
</file>

<file path=ppt/tags/tag8.xml><?xml version="1.0" encoding="utf-8"?>
<p:tagLst xmlns:p="http://schemas.openxmlformats.org/presentationml/2006/main">
  <p:tag name="ISPRING_PRESENTATION_TITLE" val="商业计划书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jkxdg3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>自定义</PresentationFormat>
  <Paragraphs>148</Paragraphs>
  <Slides>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Century Gothic</vt:lpstr>
      <vt:lpstr>Wingdings</vt:lpstr>
      <vt:lpstr>黑体</vt:lpstr>
      <vt:lpstr>Calibri</vt:lpstr>
      <vt:lpstr>Times New Roman</vt:lpstr>
      <vt:lpstr>微软雅黑</vt:lpstr>
      <vt:lpstr>Arial Unicode MS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小怼怼</cp:lastModifiedBy>
  <cp:revision>42</cp:revision>
  <dcterms:created xsi:type="dcterms:W3CDTF">2018-08-26T11:55:00Z</dcterms:created>
  <dcterms:modified xsi:type="dcterms:W3CDTF">2021-11-27T11:44:02Z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A2254F57B828420081758C8433F7A882</vt:lpwstr>
  </property>
</Properties>
</file>