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3" r:id="rId3"/>
    <p:sldId id="257" r:id="rId4"/>
    <p:sldId id="275"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F0A1F-9092-43B2-9B03-DE6E13A40027}" type="datetimeFigureOut">
              <a:rPr lang="en-US" smtClean="0"/>
              <a:t>9/21/2013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27B98-E0E7-492E-8E1E-72B931899997}" type="slidenum">
              <a:rPr lang="en-US" smtClean="0"/>
              <a:t>‹#›</a:t>
            </a:fld>
            <a:endParaRPr lang="en-US"/>
          </a:p>
        </p:txBody>
      </p:sp>
    </p:spTree>
    <p:extLst>
      <p:ext uri="{BB962C8B-B14F-4D97-AF65-F5344CB8AC3E}">
        <p14:creationId xmlns:p14="http://schemas.microsoft.com/office/powerpoint/2010/main" val="116368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90B32F-8302-4A6F-B418-E62645DA35AE}" type="datetime1">
              <a:rPr lang="en-US" smtClean="0"/>
              <a:t>9/21/2013</a:t>
            </a:fld>
            <a:endParaRPr lang="en-US"/>
          </a:p>
        </p:txBody>
      </p:sp>
      <p:sp>
        <p:nvSpPr>
          <p:cNvPr id="5" name="Footer Placeholder 4"/>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6" name="Slide Number Placeholder 5"/>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156121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E3132-8AC0-4781-ABCD-8939BB5907D5}" type="datetime1">
              <a:rPr lang="en-US" smtClean="0"/>
              <a:t>9/21/2013</a:t>
            </a:fld>
            <a:endParaRPr lang="en-US"/>
          </a:p>
        </p:txBody>
      </p:sp>
      <p:sp>
        <p:nvSpPr>
          <p:cNvPr id="5" name="Footer Placeholder 4"/>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6" name="Slide Number Placeholder 5"/>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191378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09E502-97D6-4E4B-9C38-8B69B11C0DB0}" type="datetime1">
              <a:rPr lang="en-US" smtClean="0"/>
              <a:t>9/21/2013</a:t>
            </a:fld>
            <a:endParaRPr lang="en-US"/>
          </a:p>
        </p:txBody>
      </p:sp>
      <p:sp>
        <p:nvSpPr>
          <p:cNvPr id="5" name="Footer Placeholder 4"/>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6" name="Slide Number Placeholder 5"/>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100828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F7034-7847-43BD-BB4F-01FB269E9F21}" type="datetime1">
              <a:rPr lang="en-US" smtClean="0"/>
              <a:t>9/21/2013</a:t>
            </a:fld>
            <a:endParaRPr lang="en-US"/>
          </a:p>
        </p:txBody>
      </p:sp>
      <p:sp>
        <p:nvSpPr>
          <p:cNvPr id="5" name="Footer Placeholder 4"/>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6" name="Slide Number Placeholder 5"/>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183762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CF88D0-9557-4A9B-946D-09D060D7ABAA}" type="datetime1">
              <a:rPr lang="en-US" smtClean="0"/>
              <a:t>9/21/2013</a:t>
            </a:fld>
            <a:endParaRPr lang="en-US"/>
          </a:p>
        </p:txBody>
      </p:sp>
      <p:sp>
        <p:nvSpPr>
          <p:cNvPr id="5" name="Footer Placeholder 4"/>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6" name="Slide Number Placeholder 5"/>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17714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26AFB-358D-43D1-B43E-463F50DE1B32}" type="datetime1">
              <a:rPr lang="en-US" smtClean="0"/>
              <a:t>9/21/2013</a:t>
            </a:fld>
            <a:endParaRPr lang="en-US"/>
          </a:p>
        </p:txBody>
      </p:sp>
      <p:sp>
        <p:nvSpPr>
          <p:cNvPr id="6" name="Footer Placeholder 5"/>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7" name="Slide Number Placeholder 6"/>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428664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979A38-8CAE-4EFF-A53E-625601DACA2B}" type="datetime1">
              <a:rPr lang="en-US" smtClean="0"/>
              <a:t>9/21/2013</a:t>
            </a:fld>
            <a:endParaRPr lang="en-US"/>
          </a:p>
        </p:txBody>
      </p:sp>
      <p:sp>
        <p:nvSpPr>
          <p:cNvPr id="8" name="Footer Placeholder 7"/>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9" name="Slide Number Placeholder 8"/>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320249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243DC5-C5FB-4E1A-937C-B9251693379E}" type="datetime1">
              <a:rPr lang="en-US" smtClean="0"/>
              <a:t>9/21/2013</a:t>
            </a:fld>
            <a:endParaRPr lang="en-US"/>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106153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1695-BC8D-4E4D-A8C3-264B18E18484}" type="datetime1">
              <a:rPr lang="en-US" smtClean="0"/>
              <a:t>9/21/2013</a:t>
            </a:fld>
            <a:endParaRPr lang="en-US"/>
          </a:p>
        </p:txBody>
      </p:sp>
      <p:sp>
        <p:nvSpPr>
          <p:cNvPr id="3" name="Footer Placeholder 2"/>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4" name="Slide Number Placeholder 3"/>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21613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5503A-9083-42C5-BAEA-A59153649A15}" type="datetime1">
              <a:rPr lang="en-US" smtClean="0"/>
              <a:t>9/21/2013</a:t>
            </a:fld>
            <a:endParaRPr lang="en-US"/>
          </a:p>
        </p:txBody>
      </p:sp>
      <p:sp>
        <p:nvSpPr>
          <p:cNvPr id="6" name="Footer Placeholder 5"/>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7" name="Slide Number Placeholder 6"/>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263481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3325DE-061D-40E6-93E4-1538D2247B8A}" type="datetime1">
              <a:rPr lang="en-US" smtClean="0"/>
              <a:t>9/21/2013</a:t>
            </a:fld>
            <a:endParaRPr lang="en-US"/>
          </a:p>
        </p:txBody>
      </p:sp>
      <p:sp>
        <p:nvSpPr>
          <p:cNvPr id="6" name="Footer Placeholder 5"/>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7" name="Slide Number Placeholder 6"/>
          <p:cNvSpPr>
            <a:spLocks noGrp="1"/>
          </p:cNvSpPr>
          <p:nvPr>
            <p:ph type="sldNum" sz="quarter" idx="12"/>
          </p:nvPr>
        </p:nvSpPr>
        <p:spPr/>
        <p:txBody>
          <a:bodyPr/>
          <a:lstStyle/>
          <a:p>
            <a:fld id="{77229DDB-E9A3-4DEA-B5EF-86AD7C072401}" type="slidenum">
              <a:rPr lang="en-US" smtClean="0"/>
              <a:t>‹#›</a:t>
            </a:fld>
            <a:endParaRPr lang="en-US"/>
          </a:p>
        </p:txBody>
      </p:sp>
    </p:spTree>
    <p:extLst>
      <p:ext uri="{BB962C8B-B14F-4D97-AF65-F5344CB8AC3E}">
        <p14:creationId xmlns:p14="http://schemas.microsoft.com/office/powerpoint/2010/main" val="24706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601CB-74FF-490A-B1B5-4A155967ACFF}" type="datetime1">
              <a:rPr lang="en-US" smtClean="0"/>
              <a:t>9/21/2013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Created by Alice Frye, Ph.D, Department of Psychology, University of Massachusetts, Lowell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29DDB-E9A3-4DEA-B5EF-86AD7C072401}" type="slidenum">
              <a:rPr lang="en-US" smtClean="0"/>
              <a:t>‹#›</a:t>
            </a:fld>
            <a:endParaRPr lang="en-US"/>
          </a:p>
        </p:txBody>
      </p:sp>
    </p:spTree>
    <p:extLst>
      <p:ext uri="{BB962C8B-B14F-4D97-AF65-F5344CB8AC3E}">
        <p14:creationId xmlns:p14="http://schemas.microsoft.com/office/powerpoint/2010/main" val="423193859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 Section</a:t>
            </a:r>
            <a:endParaRPr lang="en-US" dirty="0"/>
          </a:p>
        </p:txBody>
      </p:sp>
      <p:sp>
        <p:nvSpPr>
          <p:cNvPr id="3" name="Subtitle 2"/>
          <p:cNvSpPr>
            <a:spLocks noGrp="1"/>
          </p:cNvSpPr>
          <p:nvPr>
            <p:ph type="subTitle" idx="1"/>
          </p:nvPr>
        </p:nvSpPr>
        <p:spPr/>
        <p:txBody>
          <a:bodyPr/>
          <a:lstStyle/>
          <a:p>
            <a:r>
              <a:rPr lang="en-US" dirty="0" smtClean="0"/>
              <a:t>Describing participants</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dirty="0"/>
          </a:p>
        </p:txBody>
      </p:sp>
      <p:sp>
        <p:nvSpPr>
          <p:cNvPr id="5" name="Slide Number Placeholder 4"/>
          <p:cNvSpPr>
            <a:spLocks noGrp="1"/>
          </p:cNvSpPr>
          <p:nvPr>
            <p:ph type="sldNum" sz="quarter" idx="12"/>
          </p:nvPr>
        </p:nvSpPr>
        <p:spPr/>
        <p:txBody>
          <a:bodyPr/>
          <a:lstStyle/>
          <a:p>
            <a:fld id="{77229DDB-E9A3-4DEA-B5EF-86AD7C072401}" type="slidenum">
              <a:rPr lang="en-US" smtClean="0"/>
              <a:t>1</a:t>
            </a:fld>
            <a:endParaRPr lang="en-US"/>
          </a:p>
        </p:txBody>
      </p:sp>
      <p:pic>
        <p:nvPicPr>
          <p:cNvPr id="6" name="Picture 2" descr="UMass Lowel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45" y="533400"/>
            <a:ext cx="162381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6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Participants-Type of Sample</a:t>
            </a:r>
            <a:endParaRPr lang="en-US" dirty="0"/>
          </a:p>
        </p:txBody>
      </p:sp>
      <p:sp>
        <p:nvSpPr>
          <p:cNvPr id="3" name="Content Placeholder 2"/>
          <p:cNvSpPr>
            <a:spLocks noGrp="1"/>
          </p:cNvSpPr>
          <p:nvPr>
            <p:ph idx="1"/>
          </p:nvPr>
        </p:nvSpPr>
        <p:spPr/>
        <p:txBody>
          <a:bodyPr>
            <a:normAutofit lnSpcReduction="10000"/>
          </a:bodyPr>
          <a:lstStyle/>
          <a:p>
            <a:r>
              <a:rPr lang="en-US" dirty="0" smtClean="0"/>
              <a:t>What </a:t>
            </a:r>
            <a:r>
              <a:rPr lang="en-US" u="sng" dirty="0" smtClean="0"/>
              <a:t>type</a:t>
            </a:r>
            <a:r>
              <a:rPr lang="en-US" dirty="0" smtClean="0"/>
              <a:t> of sample was it?</a:t>
            </a:r>
          </a:p>
          <a:p>
            <a:r>
              <a:rPr lang="en-US" dirty="0" smtClean="0"/>
              <a:t>Typical samples include</a:t>
            </a:r>
          </a:p>
          <a:p>
            <a:pPr lvl="1"/>
            <a:r>
              <a:rPr lang="en-US" dirty="0" smtClean="0"/>
              <a:t>Convenience sample</a:t>
            </a:r>
          </a:p>
          <a:p>
            <a:pPr lvl="1"/>
            <a:r>
              <a:rPr lang="en-US" dirty="0" smtClean="0"/>
              <a:t>Simple random sample</a:t>
            </a:r>
          </a:p>
          <a:p>
            <a:pPr lvl="1"/>
            <a:r>
              <a:rPr lang="en-US" dirty="0" smtClean="0"/>
              <a:t>Stratified random sample</a:t>
            </a:r>
          </a:p>
          <a:p>
            <a:r>
              <a:rPr lang="en-US" dirty="0" smtClean="0"/>
              <a:t>Be sure you understand sampling definitions</a:t>
            </a:r>
          </a:p>
          <a:p>
            <a:r>
              <a:rPr lang="en-US" dirty="0" smtClean="0"/>
              <a:t>Convenience samples are very common</a:t>
            </a:r>
          </a:p>
          <a:p>
            <a:r>
              <a:rPr lang="en-US" dirty="0" smtClean="0"/>
              <a:t>Simple random and stratified samples are less common—and much harder to collect</a:t>
            </a: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10</a:t>
            </a:fld>
            <a:endParaRPr lang="en-US"/>
          </a:p>
        </p:txBody>
      </p:sp>
    </p:spTree>
    <p:extLst>
      <p:ext uri="{BB962C8B-B14F-4D97-AF65-F5344CB8AC3E}">
        <p14:creationId xmlns:p14="http://schemas.microsoft.com/office/powerpoint/2010/main" val="314164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Participants-Important Characteristics</a:t>
            </a:r>
            <a:endParaRPr lang="en-US" dirty="0"/>
          </a:p>
        </p:txBody>
      </p:sp>
      <p:sp>
        <p:nvSpPr>
          <p:cNvPr id="3" name="Content Placeholder 2"/>
          <p:cNvSpPr>
            <a:spLocks noGrp="1"/>
          </p:cNvSpPr>
          <p:nvPr>
            <p:ph idx="1"/>
          </p:nvPr>
        </p:nvSpPr>
        <p:spPr/>
        <p:txBody>
          <a:bodyPr/>
          <a:lstStyle/>
          <a:p>
            <a:r>
              <a:rPr lang="en-US" dirty="0"/>
              <a:t>T</a:t>
            </a:r>
            <a:r>
              <a:rPr lang="en-US" dirty="0" smtClean="0"/>
              <a:t>he demographics of your sample</a:t>
            </a:r>
          </a:p>
          <a:p>
            <a:r>
              <a:rPr lang="en-US" dirty="0" smtClean="0"/>
              <a:t>This includes</a:t>
            </a:r>
          </a:p>
          <a:p>
            <a:pPr lvl="1"/>
            <a:r>
              <a:rPr lang="en-US" dirty="0" smtClean="0"/>
              <a:t>Age—should include age range</a:t>
            </a:r>
          </a:p>
          <a:p>
            <a:pPr lvl="1"/>
            <a:r>
              <a:rPr lang="en-US" dirty="0" smtClean="0"/>
              <a:t>Race/ethnicity—should include numbers and/or </a:t>
            </a:r>
            <a:r>
              <a:rPr lang="en-US" dirty="0" err="1" smtClean="0"/>
              <a:t>percents</a:t>
            </a:r>
            <a:endParaRPr lang="en-US" dirty="0" smtClean="0"/>
          </a:p>
          <a:p>
            <a:pPr lvl="1"/>
            <a:r>
              <a:rPr lang="en-US" dirty="0" smtClean="0"/>
              <a:t>Gender—should include numbers and/or </a:t>
            </a:r>
            <a:r>
              <a:rPr lang="en-US" dirty="0" err="1" smtClean="0"/>
              <a:t>percents</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11</a:t>
            </a:fld>
            <a:endParaRPr lang="en-US"/>
          </a:p>
        </p:txBody>
      </p:sp>
    </p:spTree>
    <p:extLst>
      <p:ext uri="{BB962C8B-B14F-4D97-AF65-F5344CB8AC3E}">
        <p14:creationId xmlns:p14="http://schemas.microsoft.com/office/powerpoint/2010/main" val="341998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Participants-Inclusion characteristics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Many studies </a:t>
            </a:r>
            <a:r>
              <a:rPr lang="en-US" u="sng" dirty="0" smtClean="0"/>
              <a:t>require</a:t>
            </a:r>
            <a:r>
              <a:rPr lang="en-US" dirty="0" smtClean="0"/>
              <a:t> participants to have certain qualities, for example</a:t>
            </a:r>
          </a:p>
          <a:p>
            <a:pPr lvl="1"/>
            <a:r>
              <a:rPr lang="en-US" dirty="0" smtClean="0"/>
              <a:t>Must have a diagnosis</a:t>
            </a:r>
          </a:p>
          <a:p>
            <a:pPr lvl="1"/>
            <a:r>
              <a:rPr lang="en-US" dirty="0" smtClean="0"/>
              <a:t>Must be a parent-child pair</a:t>
            </a:r>
          </a:p>
          <a:p>
            <a:pPr lvl="1"/>
            <a:r>
              <a:rPr lang="en-US" dirty="0" smtClean="0"/>
              <a:t>Must be married</a:t>
            </a:r>
          </a:p>
          <a:p>
            <a:pPr lvl="1"/>
            <a:r>
              <a:rPr lang="en-US" dirty="0" smtClean="0"/>
              <a:t>Must be of a certain income range</a:t>
            </a:r>
          </a:p>
          <a:p>
            <a:pPr lvl="1"/>
            <a:r>
              <a:rPr lang="en-US" dirty="0" smtClean="0"/>
              <a:t>Must be African American</a:t>
            </a:r>
          </a:p>
          <a:p>
            <a:r>
              <a:rPr lang="en-US" dirty="0" smtClean="0"/>
              <a:t>Studies must clearly state if participants </a:t>
            </a:r>
            <a:r>
              <a:rPr lang="en-US" u="sng" dirty="0" smtClean="0"/>
              <a:t>had</a:t>
            </a:r>
            <a:r>
              <a:rPr lang="en-US" dirty="0" smtClean="0"/>
              <a:t> to have any particular characteristics or meet certain requirements</a:t>
            </a: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12</a:t>
            </a:fld>
            <a:endParaRPr lang="en-US"/>
          </a:p>
        </p:txBody>
      </p:sp>
    </p:spTree>
    <p:extLst>
      <p:ext uri="{BB962C8B-B14F-4D97-AF65-F5344CB8AC3E}">
        <p14:creationId xmlns:p14="http://schemas.microsoft.com/office/powerpoint/2010/main" val="354282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Participants-Exclusion characteristics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Many studies exclude participants with certain qualities, for example</a:t>
            </a:r>
          </a:p>
          <a:p>
            <a:pPr lvl="1"/>
            <a:r>
              <a:rPr lang="en-US" dirty="0" smtClean="0"/>
              <a:t>Must have one diagnosis, but must not have another diagnosis</a:t>
            </a:r>
          </a:p>
          <a:p>
            <a:pPr lvl="2"/>
            <a:r>
              <a:rPr lang="en-US" dirty="0" smtClean="0"/>
              <a:t>Must be depressed but not schizophrenic</a:t>
            </a:r>
          </a:p>
          <a:p>
            <a:pPr lvl="1"/>
            <a:r>
              <a:rPr lang="en-US" dirty="0" smtClean="0"/>
              <a:t>Must not have a serious alcohol or drug problem</a:t>
            </a:r>
          </a:p>
          <a:p>
            <a:pPr lvl="1"/>
            <a:r>
              <a:rPr lang="en-US" dirty="0" smtClean="0"/>
              <a:t>Must not be taking psychiatric medication</a:t>
            </a:r>
          </a:p>
          <a:p>
            <a:r>
              <a:rPr lang="en-US" dirty="0" smtClean="0"/>
              <a:t>Studies need to state clearly any exclusion characteristics or things that would mean that someone should not be in the study</a:t>
            </a: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13</a:t>
            </a:fld>
            <a:endParaRPr lang="en-US"/>
          </a:p>
        </p:txBody>
      </p:sp>
    </p:spTree>
    <p:extLst>
      <p:ext uri="{BB962C8B-B14F-4D97-AF65-F5344CB8AC3E}">
        <p14:creationId xmlns:p14="http://schemas.microsoft.com/office/powerpoint/2010/main" val="308273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Section-Example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is a participants section for a proposal</a:t>
            </a:r>
          </a:p>
          <a:p>
            <a:r>
              <a:rPr lang="en-US" dirty="0" smtClean="0"/>
              <a:t>Note that it is written in the </a:t>
            </a:r>
            <a:r>
              <a:rPr lang="en-US" u="sng" dirty="0" smtClean="0"/>
              <a:t>future</a:t>
            </a:r>
            <a:r>
              <a:rPr lang="en-US" dirty="0" smtClean="0"/>
              <a:t> tense</a:t>
            </a:r>
          </a:p>
          <a:p>
            <a:pPr marL="0" indent="0">
              <a:buNone/>
            </a:pPr>
            <a:r>
              <a:rPr lang="en-US" dirty="0" smtClean="0">
                <a:solidFill>
                  <a:srgbClr val="FF0000"/>
                </a:solidFill>
              </a:rPr>
              <a:t>Participants will be a convenience sample of 30 couples who have been married or cohabiting at least 10 years, and are at least 30 years of age and under age 55.  Both members of the couple must be employed full time outside the home.  Couples may be of any sexual orientation, and any race or ethnicity.  Couples with a reported or documented history of domestic violence will be excluded.  There are no other exclusion criteria.</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14</a:t>
            </a:fld>
            <a:endParaRPr lang="en-US"/>
          </a:p>
        </p:txBody>
      </p:sp>
    </p:spTree>
    <p:extLst>
      <p:ext uri="{BB962C8B-B14F-4D97-AF65-F5344CB8AC3E}">
        <p14:creationId xmlns:p14="http://schemas.microsoft.com/office/powerpoint/2010/main" val="6811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section-Example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 is a participants description from a completed study</a:t>
            </a:r>
          </a:p>
          <a:p>
            <a:r>
              <a:rPr lang="en-US" dirty="0" smtClean="0"/>
              <a:t>Note that because it is a completed study it is written in the past tense</a:t>
            </a:r>
          </a:p>
          <a:p>
            <a:pPr marL="0" indent="0">
              <a:buNone/>
            </a:pPr>
            <a:r>
              <a:rPr lang="en-US" dirty="0" smtClean="0">
                <a:solidFill>
                  <a:srgbClr val="FF0000"/>
                </a:solidFill>
              </a:rPr>
              <a:t>Participants were 42 adults who met criteria for a diagnosis of major depressive disorder.  This convenience sample was 100% Hispanic American, and included 18 men and 26 women.  Participants with current alcohol or drug problems or a history of psychosis were excluded.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15</a:t>
            </a:fld>
            <a:endParaRPr lang="en-US"/>
          </a:p>
        </p:txBody>
      </p:sp>
    </p:spTree>
    <p:extLst>
      <p:ext uri="{BB962C8B-B14F-4D97-AF65-F5344CB8AC3E}">
        <p14:creationId xmlns:p14="http://schemas.microsoft.com/office/powerpoint/2010/main" val="21452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Note that the examples are objective</a:t>
            </a:r>
          </a:p>
          <a:p>
            <a:pPr lvl="1"/>
            <a:r>
              <a:rPr lang="en-US" dirty="0"/>
              <a:t>O</a:t>
            </a:r>
            <a:r>
              <a:rPr lang="en-US" dirty="0" smtClean="0"/>
              <a:t>nly the descriptions of the participants</a:t>
            </a:r>
          </a:p>
          <a:p>
            <a:pPr lvl="1"/>
            <a:r>
              <a:rPr lang="en-US" dirty="0"/>
              <a:t>N</a:t>
            </a:r>
            <a:r>
              <a:rPr lang="en-US" dirty="0" smtClean="0"/>
              <a:t>o opinions or explanations about why, for example, a certain type of person was chosen</a:t>
            </a:r>
          </a:p>
          <a:p>
            <a:r>
              <a:rPr lang="en-US" dirty="0" smtClean="0"/>
              <a:t>Note that the examples are both brief</a:t>
            </a:r>
          </a:p>
          <a:p>
            <a:pPr lvl="1"/>
            <a:r>
              <a:rPr lang="en-US" dirty="0" smtClean="0"/>
              <a:t>Because participants sections only describe  characteristics specific to or important for the study, they are often very short</a:t>
            </a:r>
          </a:p>
          <a:p>
            <a:r>
              <a:rPr lang="en-US" dirty="0" smtClean="0"/>
              <a:t>Note they do not say </a:t>
            </a:r>
            <a:r>
              <a:rPr lang="en-US" i="1" dirty="0" smtClean="0"/>
              <a:t>how</a:t>
            </a:r>
            <a:r>
              <a:rPr lang="en-US" dirty="0" smtClean="0"/>
              <a:t> the sample was collected</a:t>
            </a:r>
          </a:p>
          <a:p>
            <a:pPr lvl="1"/>
            <a:r>
              <a:rPr lang="en-US" dirty="0" smtClean="0"/>
              <a:t>They only state </a:t>
            </a:r>
            <a:r>
              <a:rPr lang="en-US" i="1" dirty="0" smtClean="0"/>
              <a:t>what sort</a:t>
            </a:r>
            <a:r>
              <a:rPr lang="en-US" dirty="0" smtClean="0"/>
              <a:t> of sample it was</a:t>
            </a:r>
          </a:p>
          <a:p>
            <a:pPr lvl="1"/>
            <a:r>
              <a:rPr lang="en-US" i="1" dirty="0" smtClean="0"/>
              <a:t>How</a:t>
            </a:r>
            <a:r>
              <a:rPr lang="en-US" dirty="0" smtClean="0"/>
              <a:t> it was collected goes in the procedure section</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16</a:t>
            </a:fld>
            <a:endParaRPr lang="en-US"/>
          </a:p>
        </p:txBody>
      </p:sp>
    </p:spTree>
    <p:extLst>
      <p:ext uri="{BB962C8B-B14F-4D97-AF65-F5344CB8AC3E}">
        <p14:creationId xmlns:p14="http://schemas.microsoft.com/office/powerpoint/2010/main" val="94760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This tutorial explained the purpose and parts of a method section of an empirical paper or proposal</a:t>
            </a:r>
          </a:p>
          <a:p>
            <a:r>
              <a:rPr lang="en-US" dirty="0" smtClean="0"/>
              <a:t>It reviewed </a:t>
            </a:r>
            <a:r>
              <a:rPr lang="en-US" smtClean="0"/>
              <a:t>in detail </a:t>
            </a:r>
            <a:r>
              <a:rPr lang="en-US" dirty="0" smtClean="0"/>
              <a:t>the specific components that may be in a participant section</a:t>
            </a:r>
          </a:p>
          <a:p>
            <a:r>
              <a:rPr lang="en-US" dirty="0" smtClean="0"/>
              <a:t>It demonstrated two examples of participant sections</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17</a:t>
            </a:fld>
            <a:endParaRPr lang="en-US"/>
          </a:p>
        </p:txBody>
      </p:sp>
    </p:spTree>
    <p:extLst>
      <p:ext uri="{BB962C8B-B14F-4D97-AF65-F5344CB8AC3E}">
        <p14:creationId xmlns:p14="http://schemas.microsoft.com/office/powerpoint/2010/main" val="325083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this tutorial</a:t>
            </a:r>
            <a:endParaRPr lang="en-US" dirty="0"/>
          </a:p>
        </p:txBody>
      </p:sp>
      <p:sp>
        <p:nvSpPr>
          <p:cNvPr id="3" name="Content Placeholder 2"/>
          <p:cNvSpPr>
            <a:spLocks noGrp="1"/>
          </p:cNvSpPr>
          <p:nvPr>
            <p:ph idx="1"/>
          </p:nvPr>
        </p:nvSpPr>
        <p:spPr/>
        <p:txBody>
          <a:bodyPr>
            <a:normAutofit fontScale="92500"/>
          </a:bodyPr>
          <a:lstStyle/>
          <a:p>
            <a:r>
              <a:rPr lang="en-US" dirty="0" smtClean="0"/>
              <a:t>1) State the goals of this tutorial</a:t>
            </a:r>
          </a:p>
          <a:p>
            <a:r>
              <a:rPr lang="en-US" dirty="0" smtClean="0"/>
              <a:t>2) What is a method section</a:t>
            </a:r>
          </a:p>
          <a:p>
            <a:r>
              <a:rPr lang="en-US" dirty="0" smtClean="0"/>
              <a:t>3) What is in a method section</a:t>
            </a:r>
          </a:p>
          <a:p>
            <a:r>
              <a:rPr lang="en-US" dirty="0" smtClean="0"/>
              <a:t>4) What is the participants part of a method section</a:t>
            </a:r>
          </a:p>
          <a:p>
            <a:r>
              <a:rPr lang="en-US" dirty="0" smtClean="0"/>
              <a:t>5) What goes in the participants section</a:t>
            </a:r>
          </a:p>
          <a:p>
            <a:r>
              <a:rPr lang="en-US" dirty="0" smtClean="0"/>
              <a:t>6) The specific elements of a participants section</a:t>
            </a:r>
          </a:p>
          <a:p>
            <a:r>
              <a:rPr lang="en-US" dirty="0" smtClean="0"/>
              <a:t>7) Detailed example of a participants section</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5F98449E-60E7-4242-85E3-76A6E3020223}" type="slidenum">
              <a:rPr lang="en-US" smtClean="0"/>
              <a:t>2</a:t>
            </a:fld>
            <a:endParaRPr lang="en-US"/>
          </a:p>
        </p:txBody>
      </p:sp>
    </p:spTree>
    <p:extLst>
      <p:ext uri="{BB962C8B-B14F-4D97-AF65-F5344CB8AC3E}">
        <p14:creationId xmlns:p14="http://schemas.microsoft.com/office/powerpoint/2010/main" val="352769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tutorial</a:t>
            </a:r>
            <a:endParaRPr lang="en-US" dirty="0"/>
          </a:p>
        </p:txBody>
      </p:sp>
      <p:sp>
        <p:nvSpPr>
          <p:cNvPr id="3" name="Content Placeholder 2"/>
          <p:cNvSpPr>
            <a:spLocks noGrp="1"/>
          </p:cNvSpPr>
          <p:nvPr>
            <p:ph idx="1"/>
          </p:nvPr>
        </p:nvSpPr>
        <p:spPr/>
        <p:txBody>
          <a:bodyPr/>
          <a:lstStyle/>
          <a:p>
            <a:r>
              <a:rPr lang="en-US" dirty="0" smtClean="0"/>
              <a:t>Explain the purpose of a method section</a:t>
            </a:r>
          </a:p>
          <a:p>
            <a:r>
              <a:rPr lang="en-US" dirty="0" smtClean="0"/>
              <a:t>Demonstrate an example of the participants section of the method section</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3</a:t>
            </a:fld>
            <a:endParaRPr lang="en-US"/>
          </a:p>
        </p:txBody>
      </p:sp>
    </p:spTree>
    <p:extLst>
      <p:ext uri="{BB962C8B-B14F-4D97-AF65-F5344CB8AC3E}">
        <p14:creationId xmlns:p14="http://schemas.microsoft.com/office/powerpoint/2010/main" val="116865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this tutorial you should be able to</a:t>
            </a:r>
          </a:p>
          <a:p>
            <a:pPr lvl="1"/>
            <a:r>
              <a:rPr lang="en-US" dirty="0" smtClean="0"/>
              <a:t>Articulate what the method section of a psychology paper is</a:t>
            </a:r>
          </a:p>
          <a:p>
            <a:pPr lvl="1"/>
            <a:r>
              <a:rPr lang="en-US" dirty="0" smtClean="0"/>
              <a:t>State what goes in that section</a:t>
            </a:r>
          </a:p>
          <a:p>
            <a:pPr lvl="1"/>
            <a:r>
              <a:rPr lang="en-US" dirty="0" smtClean="0"/>
              <a:t>State the components of a participants section</a:t>
            </a:r>
          </a:p>
          <a:p>
            <a:pPr lvl="1"/>
            <a:r>
              <a:rPr lang="en-US" dirty="0" smtClean="0"/>
              <a:t>Draft a participants section for your own work</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5F98449E-60E7-4242-85E3-76A6E3020223}" type="slidenum">
              <a:rPr lang="en-US" smtClean="0"/>
              <a:t>4</a:t>
            </a:fld>
            <a:endParaRPr lang="en-US"/>
          </a:p>
        </p:txBody>
      </p:sp>
    </p:spTree>
    <p:extLst>
      <p:ext uri="{BB962C8B-B14F-4D97-AF65-F5344CB8AC3E}">
        <p14:creationId xmlns:p14="http://schemas.microsoft.com/office/powerpoint/2010/main" val="400989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Method Section?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the part of the proposal or research paper that describes the methods used to collect the data</a:t>
            </a:r>
          </a:p>
          <a:p>
            <a:r>
              <a:rPr lang="en-US" dirty="0" smtClean="0"/>
              <a:t>It follows the introduction</a:t>
            </a:r>
          </a:p>
          <a:p>
            <a:r>
              <a:rPr lang="en-US" dirty="0" smtClean="0"/>
              <a:t>It allows the reader to understand how data were collected, and to judge for herself if she thinks the methods were good</a:t>
            </a:r>
          </a:p>
          <a:p>
            <a:r>
              <a:rPr lang="en-US" dirty="0" smtClean="0"/>
              <a:t>It should be detailed enough for a good researcher to be able to replicate </a:t>
            </a:r>
            <a:r>
              <a:rPr lang="en-US" dirty="0"/>
              <a:t>a</a:t>
            </a:r>
            <a:r>
              <a:rPr lang="en-US" dirty="0" smtClean="0"/>
              <a:t> study from reading </a:t>
            </a:r>
            <a:r>
              <a:rPr lang="en-US" dirty="0"/>
              <a:t>a</a:t>
            </a:r>
            <a:r>
              <a:rPr lang="en-US" dirty="0" smtClean="0"/>
              <a:t> method section</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5</a:t>
            </a:fld>
            <a:endParaRPr lang="en-US"/>
          </a:p>
        </p:txBody>
      </p:sp>
    </p:spTree>
    <p:extLst>
      <p:ext uri="{BB962C8B-B14F-4D97-AF65-F5344CB8AC3E}">
        <p14:creationId xmlns:p14="http://schemas.microsoft.com/office/powerpoint/2010/main" val="143808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Method section?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method section contains several sections</a:t>
            </a:r>
          </a:p>
          <a:p>
            <a:pPr lvl="1"/>
            <a:r>
              <a:rPr lang="en-US" dirty="0" smtClean="0"/>
              <a:t>Participants</a:t>
            </a:r>
          </a:p>
          <a:p>
            <a:pPr lvl="2"/>
            <a:r>
              <a:rPr lang="en-US" dirty="0" smtClean="0"/>
              <a:t>Who was in the study</a:t>
            </a:r>
          </a:p>
          <a:p>
            <a:pPr lvl="1"/>
            <a:r>
              <a:rPr lang="en-US" dirty="0" smtClean="0"/>
              <a:t>Procedure</a:t>
            </a:r>
          </a:p>
          <a:p>
            <a:pPr lvl="2"/>
            <a:r>
              <a:rPr lang="en-US" dirty="0" smtClean="0"/>
              <a:t>What happened in the study</a:t>
            </a:r>
          </a:p>
          <a:p>
            <a:pPr lvl="1"/>
            <a:r>
              <a:rPr lang="en-US" dirty="0" smtClean="0"/>
              <a:t>Measures/Materials</a:t>
            </a:r>
          </a:p>
          <a:p>
            <a:pPr lvl="2"/>
            <a:r>
              <a:rPr lang="en-US" dirty="0" smtClean="0"/>
              <a:t>What measures were used—like surveys</a:t>
            </a:r>
          </a:p>
          <a:p>
            <a:pPr lvl="2"/>
            <a:r>
              <a:rPr lang="en-US" dirty="0" smtClean="0"/>
              <a:t>Or what materials—like special lab equipment</a:t>
            </a:r>
          </a:p>
          <a:p>
            <a:pPr lvl="1"/>
            <a:r>
              <a:rPr lang="en-US" dirty="0" smtClean="0"/>
              <a:t>Analysis section—not covered in these tutorials</a:t>
            </a:r>
          </a:p>
          <a:p>
            <a:pPr lvl="2"/>
            <a:r>
              <a:rPr lang="en-US" dirty="0" smtClean="0"/>
              <a:t>Describes statistical analysis</a:t>
            </a: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6</a:t>
            </a:fld>
            <a:endParaRPr lang="en-US"/>
          </a:p>
        </p:txBody>
      </p:sp>
    </p:spTree>
    <p:extLst>
      <p:ext uri="{BB962C8B-B14F-4D97-AF65-F5344CB8AC3E}">
        <p14:creationId xmlns:p14="http://schemas.microsoft.com/office/powerpoint/2010/main" val="279300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Section-Participants</a:t>
            </a:r>
            <a:endParaRPr lang="en-US" dirty="0"/>
          </a:p>
        </p:txBody>
      </p:sp>
      <p:sp>
        <p:nvSpPr>
          <p:cNvPr id="3" name="Content Placeholder 2"/>
          <p:cNvSpPr>
            <a:spLocks noGrp="1"/>
          </p:cNvSpPr>
          <p:nvPr>
            <p:ph idx="1"/>
          </p:nvPr>
        </p:nvSpPr>
        <p:spPr/>
        <p:txBody>
          <a:bodyPr/>
          <a:lstStyle/>
          <a:p>
            <a:r>
              <a:rPr lang="en-US" dirty="0" smtClean="0"/>
              <a:t>This tutorial demonstrates an example of a </a:t>
            </a:r>
            <a:r>
              <a:rPr lang="en-US" u="sng" dirty="0" smtClean="0"/>
              <a:t>participants</a:t>
            </a:r>
            <a:r>
              <a:rPr lang="en-US" dirty="0" smtClean="0"/>
              <a:t> section</a:t>
            </a:r>
          </a:p>
          <a:p>
            <a:r>
              <a:rPr lang="en-US" dirty="0" smtClean="0"/>
              <a:t>Other tutorials cover the </a:t>
            </a:r>
            <a:r>
              <a:rPr lang="en-US" u="sng" dirty="0" smtClean="0"/>
              <a:t>procedures</a:t>
            </a:r>
            <a:r>
              <a:rPr lang="en-US" dirty="0" smtClean="0"/>
              <a:t> and </a:t>
            </a:r>
            <a:r>
              <a:rPr lang="en-US" u="sng" dirty="0" smtClean="0"/>
              <a:t>measures</a:t>
            </a:r>
            <a:r>
              <a:rPr lang="en-US" dirty="0" smtClean="0"/>
              <a:t> sections</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7</a:t>
            </a:fld>
            <a:endParaRPr lang="en-US"/>
          </a:p>
        </p:txBody>
      </p:sp>
    </p:spTree>
    <p:extLst>
      <p:ext uri="{BB962C8B-B14F-4D97-AF65-F5344CB8AC3E}">
        <p14:creationId xmlns:p14="http://schemas.microsoft.com/office/powerpoint/2010/main" val="84444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a:t>
            </a:r>
            <a:endParaRPr lang="en-US" dirty="0"/>
          </a:p>
        </p:txBody>
      </p:sp>
      <p:sp>
        <p:nvSpPr>
          <p:cNvPr id="3" name="Content Placeholder 2"/>
          <p:cNvSpPr>
            <a:spLocks noGrp="1"/>
          </p:cNvSpPr>
          <p:nvPr>
            <p:ph idx="1"/>
          </p:nvPr>
        </p:nvSpPr>
        <p:spPr/>
        <p:txBody>
          <a:bodyPr>
            <a:normAutofit lnSpcReduction="10000"/>
          </a:bodyPr>
          <a:lstStyle/>
          <a:p>
            <a:r>
              <a:rPr lang="en-US" dirty="0" smtClean="0"/>
              <a:t>Who was in the study?</a:t>
            </a:r>
          </a:p>
          <a:p>
            <a:pPr lvl="1"/>
            <a:r>
              <a:rPr lang="en-US" dirty="0" smtClean="0"/>
              <a:t>Or if it is a proposal, who will be in the study?</a:t>
            </a:r>
          </a:p>
          <a:p>
            <a:r>
              <a:rPr lang="en-US" dirty="0" smtClean="0"/>
              <a:t>How many participants?</a:t>
            </a:r>
          </a:p>
          <a:p>
            <a:r>
              <a:rPr lang="en-US" dirty="0" smtClean="0"/>
              <a:t>What type of sample?</a:t>
            </a:r>
          </a:p>
          <a:p>
            <a:pPr lvl="1"/>
            <a:r>
              <a:rPr lang="en-US" dirty="0" smtClean="0"/>
              <a:t>E.g. convenience, stratified random?</a:t>
            </a:r>
          </a:p>
          <a:p>
            <a:r>
              <a:rPr lang="en-US" dirty="0" smtClean="0"/>
              <a:t>Any important characteristics?</a:t>
            </a:r>
          </a:p>
          <a:p>
            <a:pPr lvl="1"/>
            <a:r>
              <a:rPr lang="en-US" dirty="0" smtClean="0"/>
              <a:t>Both men and women?</a:t>
            </a:r>
          </a:p>
          <a:p>
            <a:pPr lvl="1"/>
            <a:r>
              <a:rPr lang="en-US" dirty="0" smtClean="0"/>
              <a:t>Race/Ethnicity?</a:t>
            </a:r>
          </a:p>
          <a:p>
            <a:pPr lvl="1"/>
            <a:r>
              <a:rPr lang="en-US" dirty="0" smtClean="0"/>
              <a:t>Age group?</a:t>
            </a:r>
            <a:endParaRPr lang="en-US" dirty="0"/>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8</a:t>
            </a:fld>
            <a:endParaRPr lang="en-US"/>
          </a:p>
        </p:txBody>
      </p:sp>
    </p:spTree>
    <p:extLst>
      <p:ext uri="{BB962C8B-B14F-4D97-AF65-F5344CB8AC3E}">
        <p14:creationId xmlns:p14="http://schemas.microsoft.com/office/powerpoint/2010/main" val="191645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Participants-How </a:t>
            </a:r>
            <a:r>
              <a:rPr lang="en-US" dirty="0"/>
              <a:t>M</a:t>
            </a:r>
            <a:r>
              <a:rPr lang="en-US" dirty="0" smtClean="0"/>
              <a:t>any</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proposal should say exactly how many participants are intended </a:t>
            </a:r>
          </a:p>
          <a:p>
            <a:pPr lvl="1"/>
            <a:r>
              <a:rPr lang="en-US" dirty="0" smtClean="0"/>
              <a:t>Not “about” how many</a:t>
            </a:r>
          </a:p>
          <a:p>
            <a:r>
              <a:rPr lang="en-US" dirty="0"/>
              <a:t>A</a:t>
            </a:r>
            <a:r>
              <a:rPr lang="en-US" dirty="0" smtClean="0"/>
              <a:t> completed study</a:t>
            </a:r>
            <a:r>
              <a:rPr lang="en-US" dirty="0"/>
              <a:t> </a:t>
            </a:r>
            <a:r>
              <a:rPr lang="en-US" dirty="0" smtClean="0"/>
              <a:t>should say exactly how many were in the study when all data were collected</a:t>
            </a:r>
          </a:p>
          <a:p>
            <a:pPr lvl="1"/>
            <a:r>
              <a:rPr lang="en-US" dirty="0" smtClean="0"/>
              <a:t>This may actually end up including several different numbers if there are missing data</a:t>
            </a:r>
          </a:p>
        </p:txBody>
      </p:sp>
      <p:sp>
        <p:nvSpPr>
          <p:cNvPr id="4" name="Footer Placeholder 3"/>
          <p:cNvSpPr>
            <a:spLocks noGrp="1"/>
          </p:cNvSpPr>
          <p:nvPr>
            <p:ph type="ftr" sz="quarter" idx="11"/>
          </p:nvPr>
        </p:nvSpPr>
        <p:spPr/>
        <p:txBody>
          <a:bodyPr/>
          <a:lstStyle/>
          <a:p>
            <a:r>
              <a:rPr lang="en-US" smtClean="0"/>
              <a:t>Created by Alice Frye, Ph.D, Department of Psychology, University of Massachusetts, Lowell</a:t>
            </a:r>
            <a:endParaRPr lang="en-US"/>
          </a:p>
        </p:txBody>
      </p:sp>
      <p:sp>
        <p:nvSpPr>
          <p:cNvPr id="5" name="Slide Number Placeholder 4"/>
          <p:cNvSpPr>
            <a:spLocks noGrp="1"/>
          </p:cNvSpPr>
          <p:nvPr>
            <p:ph type="sldNum" sz="quarter" idx="12"/>
          </p:nvPr>
        </p:nvSpPr>
        <p:spPr/>
        <p:txBody>
          <a:bodyPr/>
          <a:lstStyle/>
          <a:p>
            <a:fld id="{77229DDB-E9A3-4DEA-B5EF-86AD7C072401}" type="slidenum">
              <a:rPr lang="en-US" smtClean="0"/>
              <a:t>9</a:t>
            </a:fld>
            <a:endParaRPr lang="en-US"/>
          </a:p>
        </p:txBody>
      </p:sp>
    </p:spTree>
    <p:extLst>
      <p:ext uri="{BB962C8B-B14F-4D97-AF65-F5344CB8AC3E}">
        <p14:creationId xmlns:p14="http://schemas.microsoft.com/office/powerpoint/2010/main" val="4096058645"/>
      </p:ext>
    </p:extLst>
  </p:cSld>
  <p:clrMapOvr>
    <a:masterClrMapping/>
  </p:clrMapOvr>
</p:sld>
</file>

<file path=ppt/theme/theme1.xml><?xml version="1.0" encoding="utf-8"?>
<a:theme xmlns:a="http://schemas.openxmlformats.org/drawingml/2006/main" name="Office Theme">
  <a:themeElements>
    <a:clrScheme name="Custom 5">
      <a:dk1>
        <a:srgbClr val="292934"/>
      </a:dk1>
      <a:lt1>
        <a:srgbClr val="FFFFFF"/>
      </a:lt1>
      <a:dk2>
        <a:srgbClr val="007033"/>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1142</Words>
  <Application>Microsoft Office PowerPoint</Application>
  <PresentationFormat>On-screen Show (4:3)</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Method Section</vt:lpstr>
      <vt:lpstr>Steps in this tutorial</vt:lpstr>
      <vt:lpstr>Goals of this tutorial</vt:lpstr>
      <vt:lpstr>Objectives</vt:lpstr>
      <vt:lpstr>What is a Method Section?</vt:lpstr>
      <vt:lpstr>What is the Method section?</vt:lpstr>
      <vt:lpstr>Method Section-Participants</vt:lpstr>
      <vt:lpstr>Participants</vt:lpstr>
      <vt:lpstr>Participants-How Many</vt:lpstr>
      <vt:lpstr>Participants-Type of Sample</vt:lpstr>
      <vt:lpstr>Participants-Important Characteristics</vt:lpstr>
      <vt:lpstr>Participants-Inclusion characteristics</vt:lpstr>
      <vt:lpstr>Participants-Exclusion characteristics</vt:lpstr>
      <vt:lpstr>Participants Section-Example</vt:lpstr>
      <vt:lpstr>Participants section-Example</vt:lpstr>
      <vt:lpstr>Notes on the Examples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Method Section</dc:title>
  <dc:creator>Frye, Alice A</dc:creator>
  <cp:lastModifiedBy>Mary</cp:lastModifiedBy>
  <cp:revision>17</cp:revision>
  <dcterms:created xsi:type="dcterms:W3CDTF">2012-06-25T14:18:02Z</dcterms:created>
  <dcterms:modified xsi:type="dcterms:W3CDTF">2013-09-21T19:57:59Z</dcterms:modified>
</cp:coreProperties>
</file>