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60" r:id="rId6"/>
    <p:sldId id="277" r:id="rId7"/>
    <p:sldId id="270" r:id="rId8"/>
    <p:sldId id="279" r:id="rId9"/>
    <p:sldId id="280" r:id="rId10"/>
    <p:sldId id="273" r:id="rId11"/>
    <p:sldId id="274" r:id="rId12"/>
    <p:sldId id="278" r:id="rId13"/>
    <p:sldId id="275" r:id="rId14"/>
    <p:sldId id="27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1AC94-CFE3-48CA-A7D5-DDCCD6903B33}" v="45" dt="2022-10-09T15:38:42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96" d="100"/>
          <a:sy n="96" d="100"/>
        </p:scale>
        <p:origin x="6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09318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0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87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5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8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5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550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6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D50001-2E31-47C3-98C7-79270CFFA3F8}" type="datetimeFigureOut">
              <a:rPr lang="ko-KR" altLang="en-US" smtClean="0"/>
              <a:t>2023-01-19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C33519-1DF4-4DC6-B813-B264BEF55B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090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C033A32-5EF7-99BF-5E48-6432CC3C9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000" dirty="0"/>
              <a:t>Path Tracing</a:t>
            </a:r>
            <a:r>
              <a:rPr lang="ko-KR" altLang="en-US" sz="4000" dirty="0"/>
              <a:t>기반 고 퀄리티 </a:t>
            </a:r>
            <a:br>
              <a:rPr lang="en-US" altLang="ko-KR" sz="4000" dirty="0"/>
            </a:br>
            <a:r>
              <a:rPr lang="ko-KR" altLang="en-US" sz="4000" dirty="0"/>
              <a:t>동영상 녹화 기술</a:t>
            </a:r>
            <a:br>
              <a:rPr lang="en-US" altLang="ko-KR" sz="4000" dirty="0"/>
            </a:br>
            <a:r>
              <a:rPr lang="en-US" altLang="ko-KR" sz="4000" dirty="0"/>
              <a:t>(22`11`03)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5CAD9A3-7F8B-F0F7-5C44-93BA27490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윤태웅</a:t>
            </a:r>
          </a:p>
        </p:txBody>
      </p:sp>
    </p:spTree>
    <p:extLst>
      <p:ext uri="{BB962C8B-B14F-4D97-AF65-F5344CB8AC3E}">
        <p14:creationId xmlns:p14="http://schemas.microsoft.com/office/powerpoint/2010/main" val="27289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31AB2-B7EC-C924-8DF3-AEB69FB2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ko-KR" altLang="en-US" sz="3400"/>
              <a:t>플레이 데이터 저장</a:t>
            </a:r>
            <a:r>
              <a:rPr lang="en-US" altLang="ko-KR" sz="3400"/>
              <a:t>&amp;</a:t>
            </a:r>
            <a:r>
              <a:rPr lang="ko-KR" altLang="en-US" sz="3400"/>
              <a:t>리플레이 구현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그림1" descr="바닥, 실내, 바둑판식, 타일이(가) 표시된 사진&#10;&#10;자동 생성된 설명">
            <a:hlinkClick r:id="" action="ppaction://media"/>
            <a:extLst>
              <a:ext uri="{FF2B5EF4-FFF2-40B4-BE49-F238E27FC236}">
                <a16:creationId xmlns:a16="http://schemas.microsoft.com/office/drawing/2014/main" id="{E0516350-B22D-04EF-8D27-271F822C43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3561" y="1664152"/>
            <a:ext cx="6517065" cy="320965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D9B7E-3C24-B95D-518B-466CEC3EB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특정 구간을 녹화하는 기능 구현 성공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플레이 시점에서 리플레이를 진행하는 것이 아니라 </a:t>
            </a:r>
            <a:r>
              <a:rPr lang="en-US" altLang="ko-KR" dirty="0"/>
              <a:t>Spectator Pawn</a:t>
            </a:r>
            <a:r>
              <a:rPr lang="ko-KR" altLang="en-US" dirty="0"/>
              <a:t>모드</a:t>
            </a:r>
            <a:r>
              <a:rPr lang="en-US" altLang="ko-KR" dirty="0"/>
              <a:t>(</a:t>
            </a:r>
            <a:r>
              <a:rPr lang="ko-KR" altLang="en-US" dirty="0" err="1"/>
              <a:t>드론시점</a:t>
            </a:r>
            <a:r>
              <a:rPr lang="en-US" altLang="ko-KR" dirty="0"/>
              <a:t>)</a:t>
            </a:r>
            <a:r>
              <a:rPr lang="ko-KR" altLang="en-US" dirty="0"/>
              <a:t>으로 전환되는 게 기본값으로 설정되어 있는데</a:t>
            </a:r>
            <a:r>
              <a:rPr lang="en-US" altLang="ko-KR" dirty="0"/>
              <a:t>, </a:t>
            </a:r>
            <a:r>
              <a:rPr lang="ko-KR" altLang="en-US" dirty="0"/>
              <a:t>플레이어 시점에서 리플레이를 시작할  수 있도록 구현을 변경할 예정</a:t>
            </a:r>
          </a:p>
        </p:txBody>
      </p:sp>
    </p:spTree>
    <p:extLst>
      <p:ext uri="{BB962C8B-B14F-4D97-AF65-F5344CB8AC3E}">
        <p14:creationId xmlns:p14="http://schemas.microsoft.com/office/powerpoint/2010/main" val="2910477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266C-0B14-7A60-7835-89B0898B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2</a:t>
            </a:r>
            <a:r>
              <a:rPr lang="ko-KR" altLang="en-US" dirty="0"/>
              <a:t>주의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B9EE0-0345-39C6-E726-9923DB78E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리플레이 구현을 개선해서 플레이어 시점에서 리플레이가 시작되는 기능 구현</a:t>
            </a:r>
            <a:endParaRPr lang="en-US" altLang="ko-KR" dirty="0"/>
          </a:p>
          <a:p>
            <a:r>
              <a:rPr lang="ko-KR" altLang="en-US" dirty="0"/>
              <a:t>저장된 플레이 데이터를 렌더링할 때 </a:t>
            </a:r>
            <a:r>
              <a:rPr lang="en-US" altLang="ko-KR" dirty="0" err="1"/>
              <a:t>ReSTIR</a:t>
            </a:r>
            <a:r>
              <a:rPr lang="ko-KR" altLang="en-US" dirty="0"/>
              <a:t> </a:t>
            </a:r>
            <a:r>
              <a:rPr lang="en-US" altLang="ko-KR" dirty="0"/>
              <a:t>GI </a:t>
            </a:r>
            <a:r>
              <a:rPr lang="ko-KR" altLang="en-US" dirty="0"/>
              <a:t>코드 적용 </a:t>
            </a:r>
            <a:r>
              <a:rPr lang="en-US" altLang="ko-KR" dirty="0"/>
              <a:t>&amp; </a:t>
            </a:r>
            <a:r>
              <a:rPr lang="ko-KR" altLang="en-US" dirty="0"/>
              <a:t>코드 분석</a:t>
            </a:r>
            <a:endParaRPr lang="en-US" altLang="ko-KR" dirty="0"/>
          </a:p>
          <a:p>
            <a:r>
              <a:rPr lang="en-US" altLang="ko-KR" dirty="0" err="1"/>
              <a:t>ReSTIR</a:t>
            </a:r>
            <a:r>
              <a:rPr lang="en-US" altLang="ko-KR" dirty="0"/>
              <a:t> GI</a:t>
            </a:r>
            <a:r>
              <a:rPr lang="ko-KR" altLang="en-US" dirty="0"/>
              <a:t>기술 적용 시 </a:t>
            </a:r>
            <a:r>
              <a:rPr lang="en-US" altLang="ko-KR" dirty="0"/>
              <a:t>Rasterization</a:t>
            </a:r>
            <a:r>
              <a:rPr lang="ko-KR" altLang="en-US" dirty="0"/>
              <a:t>대비 시각적 효과가 확실히 구별되는 </a:t>
            </a:r>
            <a:r>
              <a:rPr lang="en-US" altLang="ko-KR" dirty="0"/>
              <a:t>Test Scene</a:t>
            </a:r>
            <a:r>
              <a:rPr lang="ko-KR" altLang="en-US" dirty="0"/>
              <a:t>찾아보기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706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F8EE3-B98E-967F-7886-675F78A8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599AB-2F34-4844-43A7-A0399D6B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46D2C-16F5-F4C8-4395-7F06CA87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주제 </a:t>
            </a:r>
            <a:r>
              <a:rPr lang="en-US" altLang="ko-KR" dirty="0" err="1"/>
              <a:t>Remind:Path</a:t>
            </a:r>
            <a:r>
              <a:rPr lang="en-US" altLang="ko-KR" dirty="0"/>
              <a:t> Tracing</a:t>
            </a:r>
            <a:r>
              <a:rPr lang="ko-KR" altLang="en-US" dirty="0"/>
              <a:t>기반 고 퀄리티 </a:t>
            </a:r>
            <a:br>
              <a:rPr lang="en-US" altLang="ko-KR" dirty="0"/>
            </a:br>
            <a:r>
              <a:rPr lang="ko-KR" altLang="en-US" dirty="0"/>
              <a:t>동영상 녹화 기술</a:t>
            </a:r>
          </a:p>
        </p:txBody>
      </p:sp>
      <p:pic>
        <p:nvPicPr>
          <p:cNvPr id="7" name="그림 6" descr="다른, 여러개이(가) 표시된 사진&#10;&#10;자동 생성된 설명">
            <a:extLst>
              <a:ext uri="{FF2B5EF4-FFF2-40B4-BE49-F238E27FC236}">
                <a16:creationId xmlns:a16="http://schemas.microsoft.com/office/drawing/2014/main" id="{5748D14D-2F62-9584-760E-2EFEF4A34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" t="-1" r="66679" b="-247"/>
          <a:stretch/>
        </p:blipFill>
        <p:spPr>
          <a:xfrm>
            <a:off x="8868335" y="2614281"/>
            <a:ext cx="1714500" cy="2723028"/>
          </a:xfrm>
          <a:prstGeom prst="rect">
            <a:avLst/>
          </a:prstGeom>
        </p:spPr>
      </p:pic>
      <p:pic>
        <p:nvPicPr>
          <p:cNvPr id="9" name="그림 8" descr="다른, 여러개이(가) 표시된 사진&#10;&#10;자동 생성된 설명">
            <a:extLst>
              <a:ext uri="{FF2B5EF4-FFF2-40B4-BE49-F238E27FC236}">
                <a16:creationId xmlns:a16="http://schemas.microsoft.com/office/drawing/2014/main" id="{FEC28E9D-DE75-65E0-7C7C-43D2FBC9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16" t="-61" r="32859" b="-714"/>
          <a:stretch/>
        </p:blipFill>
        <p:spPr>
          <a:xfrm>
            <a:off x="4057721" y="2589575"/>
            <a:ext cx="1740202" cy="2723028"/>
          </a:xfrm>
          <a:prstGeom prst="rect">
            <a:avLst/>
          </a:prstGeom>
        </p:spPr>
      </p:pic>
      <p:pic>
        <p:nvPicPr>
          <p:cNvPr id="11" name="그림 10" descr="다른, 여러개이(가) 표시된 사진&#10;&#10;자동 생성된 설명">
            <a:extLst>
              <a:ext uri="{FF2B5EF4-FFF2-40B4-BE49-F238E27FC236}">
                <a16:creationId xmlns:a16="http://schemas.microsoft.com/office/drawing/2014/main" id="{F6F65B81-DCF2-2186-EC51-317B382C6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73" t="-61" b="-1"/>
          <a:stretch/>
        </p:blipFill>
        <p:spPr>
          <a:xfrm>
            <a:off x="1861016" y="2604195"/>
            <a:ext cx="1696923" cy="270840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8AE074-3F22-3F9D-3DEE-1D29656FEED9}"/>
              </a:ext>
            </a:extLst>
          </p:cNvPr>
          <p:cNvSpPr/>
          <p:nvPr/>
        </p:nvSpPr>
        <p:spPr>
          <a:xfrm>
            <a:off x="1450041" y="2171701"/>
            <a:ext cx="4847665" cy="3307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72D953-E2AC-FBE2-BEE9-045B9CA0FC7C}"/>
              </a:ext>
            </a:extLst>
          </p:cNvPr>
          <p:cNvSpPr/>
          <p:nvPr/>
        </p:nvSpPr>
        <p:spPr>
          <a:xfrm>
            <a:off x="7866529" y="2171700"/>
            <a:ext cx="3794312" cy="3307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0E612C-2E83-C643-C17A-35B2A816F84D}"/>
              </a:ext>
            </a:extLst>
          </p:cNvPr>
          <p:cNvSpPr txBox="1"/>
          <p:nvPr/>
        </p:nvSpPr>
        <p:spPr>
          <a:xfrm>
            <a:off x="1450041" y="2171700"/>
            <a:ext cx="15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3E6A2B-73FC-297B-F75B-4465633ED445}"/>
              </a:ext>
            </a:extLst>
          </p:cNvPr>
          <p:cNvSpPr txBox="1"/>
          <p:nvPr/>
        </p:nvSpPr>
        <p:spPr>
          <a:xfrm>
            <a:off x="7866528" y="2208324"/>
            <a:ext cx="246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Tracing</a:t>
            </a:r>
            <a:r>
              <a:rPr lang="ko-KR" altLang="en-US" dirty="0"/>
              <a:t> </a:t>
            </a:r>
            <a:r>
              <a:rPr lang="en-US" altLang="ko-KR" dirty="0"/>
              <a:t>Video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BC60E-39D8-FD51-B57D-99B13BFE33F8}"/>
              </a:ext>
            </a:extLst>
          </p:cNvPr>
          <p:cNvSpPr txBox="1"/>
          <p:nvPr/>
        </p:nvSpPr>
        <p:spPr>
          <a:xfrm>
            <a:off x="1450040" y="5681382"/>
            <a:ext cx="506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 게임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Rasterization</a:t>
            </a:r>
            <a:r>
              <a:rPr lang="ko-KR" altLang="en-US" dirty="0"/>
              <a:t> </a:t>
            </a:r>
            <a:r>
              <a:rPr lang="en-US" altLang="ko-KR" dirty="0"/>
              <a:t>+  Ray Tracing </a:t>
            </a:r>
            <a:r>
              <a:rPr lang="ko-KR" altLang="en-US" dirty="0"/>
              <a:t>기술을 활용한 실시간 게임을 즐긴다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A7796-EF39-7E0F-6020-D2B1F3AA8A0C}"/>
              </a:ext>
            </a:extLst>
          </p:cNvPr>
          <p:cNvSpPr txBox="1"/>
          <p:nvPr/>
        </p:nvSpPr>
        <p:spPr>
          <a:xfrm>
            <a:off x="7788089" y="5539695"/>
            <a:ext cx="3680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특정 구간의 플레이데이터를 </a:t>
            </a:r>
            <a:endParaRPr lang="en-US" altLang="ko-KR" dirty="0"/>
          </a:p>
          <a:p>
            <a:r>
              <a:rPr lang="en-US" altLang="ko-KR" dirty="0"/>
              <a:t>Real Time </a:t>
            </a:r>
            <a:r>
              <a:rPr lang="ko-KR" altLang="en-US" dirty="0"/>
              <a:t>그래픽보다 월등한</a:t>
            </a:r>
            <a:endParaRPr lang="en-US" altLang="ko-KR" dirty="0"/>
          </a:p>
          <a:p>
            <a:r>
              <a:rPr lang="en-US" altLang="ko-KR" dirty="0"/>
              <a:t>Path Tracing </a:t>
            </a:r>
            <a:r>
              <a:rPr lang="ko-KR" altLang="en-US" dirty="0"/>
              <a:t>그래픽의 동영상으로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329C338F-51E2-9D56-93A7-AECDFC53923A}"/>
              </a:ext>
            </a:extLst>
          </p:cNvPr>
          <p:cNvSpPr/>
          <p:nvPr/>
        </p:nvSpPr>
        <p:spPr>
          <a:xfrm>
            <a:off x="3519839" y="3713577"/>
            <a:ext cx="537882" cy="52443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8430F-C26D-679E-A19C-7CD464577112}"/>
              </a:ext>
            </a:extLst>
          </p:cNvPr>
          <p:cNvSpPr txBox="1"/>
          <p:nvPr/>
        </p:nvSpPr>
        <p:spPr>
          <a:xfrm>
            <a:off x="6372785" y="3734549"/>
            <a:ext cx="1595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 Tracing</a:t>
            </a:r>
          </a:p>
          <a:p>
            <a:r>
              <a:rPr lang="ko-KR" altLang="en-US" dirty="0"/>
              <a:t>동영상 </a:t>
            </a:r>
            <a:endParaRPr lang="en-US" altLang="ko-KR" dirty="0"/>
          </a:p>
          <a:p>
            <a:r>
              <a:rPr lang="ko-KR" altLang="en-US" dirty="0"/>
              <a:t>녹화 기술 적용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83CA33-F86F-9E3B-D75B-FC11B231042E}"/>
              </a:ext>
            </a:extLst>
          </p:cNvPr>
          <p:cNvSpPr/>
          <p:nvPr/>
        </p:nvSpPr>
        <p:spPr>
          <a:xfrm>
            <a:off x="6421742" y="3669030"/>
            <a:ext cx="1329686" cy="1284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A8E5C67-B3DE-525F-9F55-419C7B0DF093}"/>
              </a:ext>
            </a:extLst>
          </p:cNvPr>
          <p:cNvSpPr/>
          <p:nvPr/>
        </p:nvSpPr>
        <p:spPr>
          <a:xfrm>
            <a:off x="6641805" y="2614281"/>
            <a:ext cx="1020725" cy="979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2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873AF-AB78-1D02-6415-5BD004D5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진척상황</a:t>
            </a:r>
          </a:p>
        </p:txBody>
      </p:sp>
      <p:pic>
        <p:nvPicPr>
          <p:cNvPr id="5" name="그림 4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ABB61AFC-3561-DCE0-8FDB-EB9D83B55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93" y="2905760"/>
            <a:ext cx="4438543" cy="2998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5B3FF4-56E6-0609-3CF6-CDC88E943963}"/>
              </a:ext>
            </a:extLst>
          </p:cNvPr>
          <p:cNvSpPr txBox="1"/>
          <p:nvPr/>
        </p:nvSpPr>
        <p:spPr>
          <a:xfrm>
            <a:off x="1492593" y="2043491"/>
            <a:ext cx="313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타겟논문</a:t>
            </a:r>
            <a:r>
              <a:rPr lang="ko-KR" altLang="en-US" dirty="0"/>
              <a:t> 공부</a:t>
            </a:r>
            <a:r>
              <a:rPr lang="en-US" altLang="ko-KR" dirty="0"/>
              <a:t>(</a:t>
            </a:r>
            <a:r>
              <a:rPr lang="en-US" altLang="ko-KR" dirty="0" err="1"/>
              <a:t>ReSTIR</a:t>
            </a:r>
            <a:r>
              <a:rPr lang="en-US" altLang="ko-KR" dirty="0"/>
              <a:t> GI)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DB56A-A402-1D68-515D-F6AB6B496061}"/>
              </a:ext>
            </a:extLst>
          </p:cNvPr>
          <p:cNvSpPr txBox="1"/>
          <p:nvPr/>
        </p:nvSpPr>
        <p:spPr>
          <a:xfrm>
            <a:off x="6705083" y="2059607"/>
            <a:ext cx="3133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특정 구간의 플레이를 저장했다가 다시 재생하는 기능 구현</a:t>
            </a:r>
            <a:endParaRPr lang="en-US" altLang="ko-KR" dirty="0"/>
          </a:p>
        </p:txBody>
      </p:sp>
      <p:pic>
        <p:nvPicPr>
          <p:cNvPr id="3" name="그림1">
            <a:hlinkClick r:id="" action="ppaction://media"/>
            <a:extLst>
              <a:ext uri="{FF2B5EF4-FFF2-40B4-BE49-F238E27FC236}">
                <a16:creationId xmlns:a16="http://schemas.microsoft.com/office/drawing/2014/main" id="{37350CF7-CB1E-F0D7-0D3B-B13A9F55AD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05083" y="3217982"/>
            <a:ext cx="38862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420CC-D0E6-20DC-5522-A1D00682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논문 공부</a:t>
            </a:r>
            <a:r>
              <a:rPr lang="en-US" altLang="ko-KR" dirty="0"/>
              <a:t>(</a:t>
            </a:r>
            <a:r>
              <a:rPr lang="en-US" altLang="ko-KR" dirty="0" err="1"/>
              <a:t>ReSTIR</a:t>
            </a:r>
            <a:r>
              <a:rPr lang="en-US" altLang="ko-KR" dirty="0"/>
              <a:t> GI)</a:t>
            </a:r>
            <a:endParaRPr lang="ko-KR" altLang="en-US" dirty="0"/>
          </a:p>
        </p:txBody>
      </p:sp>
      <p:pic>
        <p:nvPicPr>
          <p:cNvPr id="6" name="그림 5" descr="텍스트, 실내, 스크린샷이(가) 표시된 사진&#10;&#10;자동 생성된 설명">
            <a:extLst>
              <a:ext uri="{FF2B5EF4-FFF2-40B4-BE49-F238E27FC236}">
                <a16:creationId xmlns:a16="http://schemas.microsoft.com/office/drawing/2014/main" id="{286ED41E-5DE5-98FC-1D1D-5E7780AFE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7" y="2372373"/>
            <a:ext cx="3663943" cy="24749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F1C30D-98E4-76E8-C1DF-FFDAF05A9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36" y="2353987"/>
            <a:ext cx="3582513" cy="2493367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9738FEF-FDAC-C0F9-14AB-2FBABBAF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15" y="2323216"/>
            <a:ext cx="3830313" cy="2591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261909-8E13-55C8-517C-657AB91FD3DD}"/>
              </a:ext>
            </a:extLst>
          </p:cNvPr>
          <p:cNvSpPr txBox="1"/>
          <p:nvPr/>
        </p:nvSpPr>
        <p:spPr>
          <a:xfrm>
            <a:off x="974881" y="4995120"/>
            <a:ext cx="37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Importance Resampling</a:t>
            </a:r>
            <a:r>
              <a:rPr lang="ko-KR" altLang="en-US" dirty="0"/>
              <a:t>논문</a:t>
            </a:r>
            <a:r>
              <a:rPr lang="en-US" altLang="ko-KR" dirty="0"/>
              <a:t>(2005)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026D2F-FD0B-D55C-9278-FA832FB1A975}"/>
              </a:ext>
            </a:extLst>
          </p:cNvPr>
          <p:cNvSpPr txBox="1"/>
          <p:nvPr/>
        </p:nvSpPr>
        <p:spPr>
          <a:xfrm>
            <a:off x="4827410" y="4995120"/>
            <a:ext cx="37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ReSTIR</a:t>
            </a:r>
            <a:r>
              <a:rPr lang="ko-KR" altLang="en-US" dirty="0"/>
              <a:t>논문</a:t>
            </a:r>
            <a:r>
              <a:rPr lang="en-US" altLang="ko-KR" dirty="0"/>
              <a:t>(2020)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309ED-D4FD-8010-C957-61374D44EC42}"/>
              </a:ext>
            </a:extLst>
          </p:cNvPr>
          <p:cNvSpPr txBox="1"/>
          <p:nvPr/>
        </p:nvSpPr>
        <p:spPr>
          <a:xfrm>
            <a:off x="8491353" y="4995120"/>
            <a:ext cx="370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ReSTIR</a:t>
            </a:r>
            <a:r>
              <a:rPr lang="en-US" altLang="ko-KR" dirty="0"/>
              <a:t> GI</a:t>
            </a:r>
            <a:r>
              <a:rPr lang="ko-KR" altLang="en-US" dirty="0"/>
              <a:t>논문</a:t>
            </a:r>
            <a:r>
              <a:rPr lang="en-US" altLang="ko-KR" dirty="0"/>
              <a:t>(2021)</a:t>
            </a:r>
            <a:endParaRPr lang="ko-KR" altLang="en-US" dirty="0"/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56B4648F-9F59-40BB-FB71-9AE053F3EAF6}"/>
              </a:ext>
            </a:extLst>
          </p:cNvPr>
          <p:cNvSpPr/>
          <p:nvPr/>
        </p:nvSpPr>
        <p:spPr>
          <a:xfrm>
            <a:off x="4114801" y="1497120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19059B90-5427-3690-604E-1F3D068BBC48}"/>
              </a:ext>
            </a:extLst>
          </p:cNvPr>
          <p:cNvSpPr/>
          <p:nvPr/>
        </p:nvSpPr>
        <p:spPr>
          <a:xfrm>
            <a:off x="7919981" y="151406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50F9D-B7A8-97FB-1CC2-656C760E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39C11-BA61-D6F7-CA60-B8FD5E86E68F}"/>
              </a:ext>
            </a:extLst>
          </p:cNvPr>
          <p:cNvSpPr txBox="1"/>
          <p:nvPr/>
        </p:nvSpPr>
        <p:spPr>
          <a:xfrm>
            <a:off x="1425389" y="1976718"/>
            <a:ext cx="36105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문제 정의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렌더링 방정식 </a:t>
            </a:r>
            <a:r>
              <a:rPr lang="ko-KR" altLang="en-US" dirty="0" err="1"/>
              <a:t>적분값을</a:t>
            </a:r>
            <a:r>
              <a:rPr lang="ko-KR" altLang="en-US" dirty="0"/>
              <a:t> 여러 개의 랜덤 표본으로  근사하는 방식은 </a:t>
            </a:r>
            <a:r>
              <a:rPr lang="en-US" altLang="ko-KR" dirty="0"/>
              <a:t>Noise</a:t>
            </a:r>
            <a:r>
              <a:rPr lang="ko-KR" altLang="en-US" dirty="0"/>
              <a:t>가 생긴다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하면 </a:t>
            </a:r>
            <a:r>
              <a:rPr lang="en-US" altLang="ko-KR" dirty="0"/>
              <a:t>Noise</a:t>
            </a:r>
            <a:r>
              <a:rPr lang="ko-KR" altLang="en-US" dirty="0"/>
              <a:t>를 줄일 수 </a:t>
            </a:r>
            <a:r>
              <a:rPr lang="ko-KR" altLang="en-US" dirty="0" err="1"/>
              <a:t>있을것인가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B886DC-3CB6-DD52-3514-1B61D15E9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24" y="3755883"/>
            <a:ext cx="3610536" cy="401621"/>
          </a:xfrm>
          <a:prstGeom prst="rect">
            <a:avLst/>
          </a:prstGeom>
        </p:spPr>
      </p:pic>
      <p:pic>
        <p:nvPicPr>
          <p:cNvPr id="9" name="그림 8" descr="텍스트, 손목시계, 시계이(가) 표시된 사진&#10;&#10;자동 생성된 설명">
            <a:extLst>
              <a:ext uri="{FF2B5EF4-FFF2-40B4-BE49-F238E27FC236}">
                <a16:creationId xmlns:a16="http://schemas.microsoft.com/office/drawing/2014/main" id="{AA063C53-9679-2CEC-26FF-B7C0785B7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83" y="4743946"/>
            <a:ext cx="3213265" cy="7556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FB419-E3AC-7474-59B4-55BF86D99614}"/>
              </a:ext>
            </a:extLst>
          </p:cNvPr>
          <p:cNvSpPr txBox="1"/>
          <p:nvPr/>
        </p:nvSpPr>
        <p:spPr>
          <a:xfrm>
            <a:off x="3662083" y="5537349"/>
            <a:ext cx="4143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Importance Sampling </a:t>
            </a:r>
            <a:r>
              <a:rPr lang="ko-KR" altLang="en-US" dirty="0"/>
              <a:t>방법으로 한 픽셀에서 </a:t>
            </a:r>
            <a:r>
              <a:rPr lang="en-US" altLang="ko-KR" dirty="0"/>
              <a:t>M</a:t>
            </a:r>
            <a:r>
              <a:rPr lang="ko-KR" altLang="en-US" dirty="0"/>
              <a:t>개의 표본을 뽑아보고</a:t>
            </a:r>
            <a:endParaRPr lang="en-US" altLang="ko-KR" dirty="0"/>
          </a:p>
          <a:p>
            <a:r>
              <a:rPr lang="ko-KR" altLang="en-US" dirty="0"/>
              <a:t>표본마다 가중치를 부과해서 </a:t>
            </a:r>
            <a:r>
              <a:rPr lang="en-US" altLang="ko-KR" dirty="0"/>
              <a:t>N</a:t>
            </a:r>
            <a:r>
              <a:rPr lang="ko-KR" altLang="en-US" dirty="0"/>
              <a:t>개의 표본을 뽑으면 </a:t>
            </a:r>
            <a:r>
              <a:rPr lang="en-US" altLang="ko-KR" dirty="0"/>
              <a:t>Noise</a:t>
            </a:r>
            <a:r>
              <a:rPr lang="ko-KR" altLang="en-US" dirty="0"/>
              <a:t>가 줄어든다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94CCE-A2C7-AD8C-4432-A8F67A415796}"/>
              </a:ext>
            </a:extLst>
          </p:cNvPr>
          <p:cNvSpPr txBox="1"/>
          <p:nvPr/>
        </p:nvSpPr>
        <p:spPr>
          <a:xfrm>
            <a:off x="3814483" y="4182344"/>
            <a:ext cx="414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3.ImportanceResampling(2005)</a:t>
            </a:r>
          </a:p>
          <a:p>
            <a:r>
              <a:rPr lang="ko-KR" altLang="en-US" dirty="0"/>
              <a:t>논문에서 제안하는 해결방법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A8D5E4-ED1F-B3DF-558D-40CBD3CE4CF6}"/>
              </a:ext>
            </a:extLst>
          </p:cNvPr>
          <p:cNvSpPr txBox="1"/>
          <p:nvPr/>
        </p:nvSpPr>
        <p:spPr>
          <a:xfrm>
            <a:off x="7735959" y="1872373"/>
            <a:ext cx="3610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기존 해결방법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Importance Sampling: </a:t>
            </a:r>
          </a:p>
          <a:p>
            <a:r>
              <a:rPr lang="ko-KR" altLang="en-US" dirty="0" err="1"/>
              <a:t>피적분</a:t>
            </a:r>
            <a:r>
              <a:rPr lang="ko-KR" altLang="en-US" dirty="0"/>
              <a:t> 함수와 유사한 확률 밀도 함수</a:t>
            </a:r>
            <a:r>
              <a:rPr lang="en-US" altLang="ko-KR" dirty="0"/>
              <a:t>(PDF)</a:t>
            </a:r>
            <a:r>
              <a:rPr lang="ko-KR" altLang="en-US" dirty="0"/>
              <a:t>로 랜덤 표본을 뽑으면 </a:t>
            </a:r>
            <a:endParaRPr lang="en-US" altLang="ko-KR" dirty="0"/>
          </a:p>
          <a:p>
            <a:r>
              <a:rPr lang="en-US" altLang="ko-KR" dirty="0"/>
              <a:t>Noise</a:t>
            </a:r>
            <a:r>
              <a:rPr lang="ko-KR" altLang="en-US" dirty="0"/>
              <a:t>가 줄어든다</a:t>
            </a:r>
          </a:p>
        </p:txBody>
      </p:sp>
      <p:pic>
        <p:nvPicPr>
          <p:cNvPr id="17" name="그림 1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9BE4298-2C9E-91FC-0F2E-A3D87B24D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29" y="3327509"/>
            <a:ext cx="1994002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5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6ED4-FE76-4CD0-1751-15BB0565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 내용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3D1BB-68DA-833B-26D8-00129FFB2A6C}"/>
              </a:ext>
            </a:extLst>
          </p:cNvPr>
          <p:cNvSpPr txBox="1"/>
          <p:nvPr/>
        </p:nvSpPr>
        <p:spPr>
          <a:xfrm>
            <a:off x="1304365" y="1926113"/>
            <a:ext cx="414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4.ReSTIR(Reservoir-based </a:t>
            </a:r>
            <a:r>
              <a:rPr lang="en-US" altLang="ko-KR" dirty="0" err="1"/>
              <a:t>Spatio</a:t>
            </a:r>
            <a:r>
              <a:rPr lang="en-US" altLang="ko-KR" dirty="0"/>
              <a:t> Temporal Importance Resampling)(2020)</a:t>
            </a:r>
            <a:endParaRPr lang="ko-KR" altLang="en-US" dirty="0"/>
          </a:p>
        </p:txBody>
      </p:sp>
      <p:pic>
        <p:nvPicPr>
          <p:cNvPr id="5" name="그림 4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CBFF9054-9B0F-E19D-CFB2-AAECBD1F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56324"/>
            <a:ext cx="3130711" cy="75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68E83-30BB-C584-4D6C-4847B01AC2E4}"/>
              </a:ext>
            </a:extLst>
          </p:cNvPr>
          <p:cNvSpPr txBox="1"/>
          <p:nvPr/>
        </p:nvSpPr>
        <p:spPr>
          <a:xfrm>
            <a:off x="1304365" y="3445988"/>
            <a:ext cx="4610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ImportanceResampling</a:t>
            </a:r>
            <a:r>
              <a:rPr lang="en-US" altLang="ko-KR" dirty="0"/>
              <a:t>(2005)</a:t>
            </a:r>
            <a:r>
              <a:rPr lang="ko-KR" altLang="en-US" dirty="0"/>
              <a:t>방식에 기반함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주변 픽셀정보</a:t>
            </a:r>
            <a:r>
              <a:rPr lang="en-US" altLang="ko-KR" dirty="0"/>
              <a:t>, </a:t>
            </a:r>
            <a:r>
              <a:rPr lang="ko-KR" altLang="en-US" dirty="0"/>
              <a:t>과거 픽셀정보를 </a:t>
            </a:r>
            <a:r>
              <a:rPr lang="en-US" altLang="ko-KR" dirty="0"/>
              <a:t>M</a:t>
            </a:r>
            <a:r>
              <a:rPr lang="ko-KR" altLang="en-US" dirty="0"/>
              <a:t>개의 표본으로서 재사용하면</a:t>
            </a:r>
            <a:endParaRPr lang="en-US" altLang="ko-KR" dirty="0"/>
          </a:p>
          <a:p>
            <a:r>
              <a:rPr lang="ko-KR" altLang="en-US" dirty="0"/>
              <a:t>더 </a:t>
            </a:r>
            <a:r>
              <a:rPr lang="en-US" altLang="ko-KR" dirty="0"/>
              <a:t>Noise</a:t>
            </a:r>
            <a:r>
              <a:rPr lang="ko-KR" altLang="en-US" dirty="0"/>
              <a:t>가 줄어들게 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Reservoir</a:t>
            </a:r>
            <a:r>
              <a:rPr lang="ko-KR" altLang="en-US" dirty="0"/>
              <a:t>자료구조를 사용하면 정해진 </a:t>
            </a:r>
            <a:r>
              <a:rPr lang="en-US" altLang="ko-KR" dirty="0"/>
              <a:t>VRAM</a:t>
            </a:r>
            <a:r>
              <a:rPr lang="ko-KR" altLang="en-US" dirty="0"/>
              <a:t>만 사용하면서 표본 재사용을 하는 것이 가능하다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7B3C8-134B-F637-9651-972D482A61EA}"/>
              </a:ext>
            </a:extLst>
          </p:cNvPr>
          <p:cNvSpPr txBox="1"/>
          <p:nvPr/>
        </p:nvSpPr>
        <p:spPr>
          <a:xfrm>
            <a:off x="7010400" y="1879946"/>
            <a:ext cx="414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5.ReSTIR GI(2021)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7762C0A-EA94-79D2-EDF8-04DA5D19B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249278"/>
            <a:ext cx="3645087" cy="958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8BDA8B-B6DC-1456-F0D9-60FBB11376B3}"/>
              </a:ext>
            </a:extLst>
          </p:cNvPr>
          <p:cNvSpPr txBox="1"/>
          <p:nvPr/>
        </p:nvSpPr>
        <p:spPr>
          <a:xfrm>
            <a:off x="6922994" y="3285755"/>
            <a:ext cx="4610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ReSTIR</a:t>
            </a:r>
            <a:r>
              <a:rPr lang="ko-KR" altLang="en-US" dirty="0"/>
              <a:t>방식은 </a:t>
            </a:r>
            <a:r>
              <a:rPr lang="ko-KR" altLang="en-US" dirty="0" err="1"/>
              <a:t>직접광</a:t>
            </a:r>
            <a:r>
              <a:rPr lang="ko-KR" altLang="en-US" dirty="0"/>
              <a:t> 계산만 할 수 있었다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Reservoir</a:t>
            </a:r>
            <a:r>
              <a:rPr lang="ko-KR" altLang="en-US" dirty="0"/>
              <a:t>자료구조에 사용되는 샘플에 </a:t>
            </a:r>
            <a:endParaRPr lang="en-US" altLang="ko-KR" dirty="0"/>
          </a:p>
          <a:p>
            <a:r>
              <a:rPr lang="en-US" altLang="ko-KR" dirty="0"/>
              <a:t>Sample point(</a:t>
            </a:r>
            <a:r>
              <a:rPr lang="ko-KR" altLang="en-US" dirty="0"/>
              <a:t>카메라에서 발사한 </a:t>
            </a:r>
            <a:r>
              <a:rPr lang="en-US" altLang="ko-KR" dirty="0"/>
              <a:t>ray</a:t>
            </a:r>
            <a:r>
              <a:rPr lang="ko-KR" altLang="en-US" dirty="0"/>
              <a:t>가 충돌한 지점에서 다시 발사한 </a:t>
            </a:r>
            <a:r>
              <a:rPr lang="en-US" altLang="ko-KR" dirty="0"/>
              <a:t>ray</a:t>
            </a:r>
            <a:r>
              <a:rPr lang="ko-KR" altLang="en-US" dirty="0"/>
              <a:t>가 충돌한 지점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정보를 추가해서 </a:t>
            </a:r>
            <a:r>
              <a:rPr lang="ko-KR" altLang="en-US" dirty="0" err="1"/>
              <a:t>간접광</a:t>
            </a:r>
            <a:r>
              <a:rPr lang="ko-KR" altLang="en-US" dirty="0"/>
              <a:t> 계산에도 </a:t>
            </a:r>
            <a:r>
              <a:rPr lang="en-US" altLang="ko-KR" dirty="0" err="1"/>
              <a:t>ReSTIR</a:t>
            </a:r>
            <a:r>
              <a:rPr lang="ko-KR" altLang="en-US" dirty="0"/>
              <a:t>방식이 적용 가능하다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518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B06569B-29A0-FAD7-A404-20ED93F90F90}"/>
              </a:ext>
            </a:extLst>
          </p:cNvPr>
          <p:cNvSpPr/>
          <p:nvPr/>
        </p:nvSpPr>
        <p:spPr>
          <a:xfrm>
            <a:off x="1801903" y="1672888"/>
            <a:ext cx="4784914" cy="48308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254D69-FDDA-3282-6794-A56DD7EC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EF3072-1C3A-C266-0978-4E3E2825575C}"/>
              </a:ext>
            </a:extLst>
          </p:cNvPr>
          <p:cNvSpPr/>
          <p:nvPr/>
        </p:nvSpPr>
        <p:spPr>
          <a:xfrm>
            <a:off x="2164976" y="2274644"/>
            <a:ext cx="3972381" cy="887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특정 구간 플레이 데이터 저장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F18C51-88A2-F779-5B9E-A8E8FE8FAF1E}"/>
              </a:ext>
            </a:extLst>
          </p:cNvPr>
          <p:cNvSpPr/>
          <p:nvPr/>
        </p:nvSpPr>
        <p:spPr>
          <a:xfrm>
            <a:off x="2164975" y="3570044"/>
            <a:ext cx="3972381" cy="887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 데이터를 </a:t>
            </a:r>
            <a:r>
              <a:rPr lang="en-US" altLang="ko-KR" dirty="0" err="1">
                <a:solidFill>
                  <a:schemeClr val="tx1"/>
                </a:solidFill>
              </a:rPr>
              <a:t>ReSTIR</a:t>
            </a:r>
            <a:r>
              <a:rPr lang="en-US" altLang="ko-KR" dirty="0">
                <a:solidFill>
                  <a:schemeClr val="tx1"/>
                </a:solidFill>
              </a:rPr>
              <a:t> GI</a:t>
            </a:r>
            <a:r>
              <a:rPr lang="ko-KR" altLang="en-US" dirty="0">
                <a:solidFill>
                  <a:schemeClr val="tx1"/>
                </a:solidFill>
              </a:rPr>
              <a:t>를 이용한 고 퀄리티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프레임으로 렌더링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E8EC16-398E-0FF7-44A0-9D265BECE367}"/>
              </a:ext>
            </a:extLst>
          </p:cNvPr>
          <p:cNvSpPr/>
          <p:nvPr/>
        </p:nvSpPr>
        <p:spPr>
          <a:xfrm>
            <a:off x="2164975" y="4930439"/>
            <a:ext cx="3972381" cy="8875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렌더링 결과를 동영상 압축 포맷으로 </a:t>
            </a:r>
            <a:r>
              <a:rPr lang="en-US" altLang="ko-KR" dirty="0">
                <a:solidFill>
                  <a:schemeClr val="tx1"/>
                </a:solidFill>
              </a:rPr>
              <a:t>Encoding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D21928-10A9-847B-7CCE-B5016C533EB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151166" y="3162150"/>
            <a:ext cx="1" cy="40789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C1683BC-BCD8-FB00-364F-132F8F7376C0}"/>
              </a:ext>
            </a:extLst>
          </p:cNvPr>
          <p:cNvCxnSpPr/>
          <p:nvPr/>
        </p:nvCxnSpPr>
        <p:spPr>
          <a:xfrm flipH="1">
            <a:off x="4123433" y="4449298"/>
            <a:ext cx="1" cy="40789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AFD524-B068-0369-D171-D5B1B9C8DC31}"/>
              </a:ext>
            </a:extLst>
          </p:cNvPr>
          <p:cNvCxnSpPr>
            <a:cxnSpLocks/>
          </p:cNvCxnSpPr>
          <p:nvPr/>
        </p:nvCxnSpPr>
        <p:spPr>
          <a:xfrm>
            <a:off x="6163742" y="2749924"/>
            <a:ext cx="2112923" cy="67907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9FF159-0889-6718-F23B-61582F2ECA67}"/>
              </a:ext>
            </a:extLst>
          </p:cNvPr>
          <p:cNvSpPr txBox="1"/>
          <p:nvPr/>
        </p:nvSpPr>
        <p:spPr>
          <a:xfrm>
            <a:off x="8370793" y="3072653"/>
            <a:ext cx="289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이 기능부터 개발 시작</a:t>
            </a:r>
          </a:p>
        </p:txBody>
      </p:sp>
    </p:spTree>
    <p:extLst>
      <p:ext uri="{BB962C8B-B14F-4D97-AF65-F5344CB8AC3E}">
        <p14:creationId xmlns:p14="http://schemas.microsoft.com/office/powerpoint/2010/main" val="184645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27517-2555-F034-68B6-7A695451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데이터 저장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E279F-5197-30C6-0C45-D4EF0F32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119330"/>
            <a:ext cx="9601200" cy="140249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엔진에 이미 구현 되어있는 리플레이 시스템을 이용하기로 결정</a:t>
            </a:r>
            <a:endParaRPr lang="en-US" altLang="ko-KR" dirty="0"/>
          </a:p>
          <a:p>
            <a:r>
              <a:rPr lang="ko-KR" altLang="en-US" dirty="0"/>
              <a:t>녹화 시작이후 녹화 종료까지의 플레이 데이터를 </a:t>
            </a:r>
            <a:r>
              <a:rPr lang="en-US" altLang="ko-KR" dirty="0"/>
              <a:t>.replay</a:t>
            </a:r>
            <a:r>
              <a:rPr lang="ko-KR" altLang="en-US" dirty="0"/>
              <a:t>포맷의 파일로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Epic</a:t>
            </a:r>
            <a:r>
              <a:rPr lang="ko-KR" altLang="en-US" dirty="0"/>
              <a:t>사의 </a:t>
            </a:r>
            <a:r>
              <a:rPr lang="en-US" altLang="ko-KR" dirty="0"/>
              <a:t>Fortnite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리플레이 기능에도 사용되는 기능임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5A524F5-053A-2329-9422-915D03B7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4" y="1314450"/>
            <a:ext cx="5891652" cy="31862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A01DC32-0611-26FA-6697-18D0F66F7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92" y="1314450"/>
            <a:ext cx="5317160" cy="2995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ED0AC-7582-1359-BDA6-D3539F6D9881}"/>
              </a:ext>
            </a:extLst>
          </p:cNvPr>
          <p:cNvSpPr txBox="1"/>
          <p:nvPr/>
        </p:nvSpPr>
        <p:spPr>
          <a:xfrm>
            <a:off x="6884894" y="4500656"/>
            <a:ext cx="317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Fortnite</a:t>
            </a:r>
            <a:r>
              <a:rPr lang="ko-KR" altLang="en-US" dirty="0"/>
              <a:t> 리플레이 기능</a:t>
            </a:r>
          </a:p>
        </p:txBody>
      </p:sp>
    </p:spTree>
    <p:extLst>
      <p:ext uri="{BB962C8B-B14F-4D97-AF65-F5344CB8AC3E}">
        <p14:creationId xmlns:p14="http://schemas.microsoft.com/office/powerpoint/2010/main" val="3694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3EFB-DE59-6C93-DC13-F40A8C42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리플레이 시스템 원리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D1D0F4-7F7B-0041-8C34-637B46FD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4" y="2059935"/>
            <a:ext cx="4793216" cy="243441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8B61904-0703-A264-EA06-816D2876B367}"/>
              </a:ext>
            </a:extLst>
          </p:cNvPr>
          <p:cNvSpPr/>
          <p:nvPr/>
        </p:nvSpPr>
        <p:spPr>
          <a:xfrm>
            <a:off x="9935135" y="3374091"/>
            <a:ext cx="1772770" cy="12682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Demo Net Driver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D9BA7A-77F1-F37C-3758-FB479DAB3886}"/>
              </a:ext>
            </a:extLst>
          </p:cNvPr>
          <p:cNvSpPr/>
          <p:nvPr/>
        </p:nvSpPr>
        <p:spPr>
          <a:xfrm>
            <a:off x="7115735" y="1901639"/>
            <a:ext cx="1884829" cy="968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Replicated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4F30BFA-651F-D992-05D4-CD856BA2F1D2}"/>
              </a:ext>
            </a:extLst>
          </p:cNvPr>
          <p:cNvSpPr/>
          <p:nvPr/>
        </p:nvSpPr>
        <p:spPr>
          <a:xfrm>
            <a:off x="9935135" y="1888191"/>
            <a:ext cx="1772770" cy="10362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Replicated </a:t>
            </a:r>
            <a:r>
              <a:rPr lang="ko-KR" altLang="en-US" dirty="0">
                <a:solidFill>
                  <a:schemeClr val="tx1"/>
                </a:solidFill>
              </a:rPr>
              <a:t>데이터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5B14D-8563-B944-FB19-856CBEB5F033}"/>
              </a:ext>
            </a:extLst>
          </p:cNvPr>
          <p:cNvSpPr txBox="1"/>
          <p:nvPr/>
        </p:nvSpPr>
        <p:spPr>
          <a:xfrm>
            <a:off x="1474694" y="4709579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en-US" altLang="ko-KR" dirty="0"/>
              <a:t>Replication</a:t>
            </a:r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멀티 플레이 게임 제작 시 클라이언트간 동기화 되어야 하는 데이터임을 명시하는 기능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BE88E50-734E-85C8-D74B-19699281F56D}"/>
              </a:ext>
            </a:extLst>
          </p:cNvPr>
          <p:cNvSpPr/>
          <p:nvPr/>
        </p:nvSpPr>
        <p:spPr>
          <a:xfrm>
            <a:off x="9871820" y="5171244"/>
            <a:ext cx="1905761" cy="112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.replay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 파일 저장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1071930-8E5D-7680-DBB9-AF5A9F4059F2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8058150" y="2870619"/>
            <a:ext cx="2136601" cy="68921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FAFFC7B-2EDE-68CB-B0B1-053E5805B713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0821520" y="2924408"/>
            <a:ext cx="0" cy="44968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E607070-EDFA-B5FE-0D1D-FA5F824FB350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10821520" y="4642386"/>
            <a:ext cx="3181" cy="5288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EA92AD2-1F4E-83F6-A8AE-982D229B182A}"/>
              </a:ext>
            </a:extLst>
          </p:cNvPr>
          <p:cNvSpPr/>
          <p:nvPr/>
        </p:nvSpPr>
        <p:spPr>
          <a:xfrm>
            <a:off x="7151975" y="5119504"/>
            <a:ext cx="1766964" cy="1224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네트워크 트래픽 생성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F8193E-B4A4-A534-28C4-C727B44941E6}"/>
              </a:ext>
            </a:extLst>
          </p:cNvPr>
          <p:cNvSpPr/>
          <p:nvPr/>
        </p:nvSpPr>
        <p:spPr>
          <a:xfrm>
            <a:off x="7265985" y="3414264"/>
            <a:ext cx="1602440" cy="12243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Net Driver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9AB671-ED7E-33D3-8731-2235F1C746E2}"/>
              </a:ext>
            </a:extLst>
          </p:cNvPr>
          <p:cNvCxnSpPr>
            <a:cxnSpLocks/>
            <a:stCxn id="7" idx="4"/>
            <a:endCxn id="37" idx="0"/>
          </p:cNvCxnSpPr>
          <p:nvPr/>
        </p:nvCxnSpPr>
        <p:spPr>
          <a:xfrm>
            <a:off x="8058150" y="2870619"/>
            <a:ext cx="9055" cy="543645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42700D0-3107-33BC-6F5B-4282926DC117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 flipH="1">
            <a:off x="8067205" y="2924408"/>
            <a:ext cx="2754315" cy="4898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FC704A1-2AEA-D2A3-1312-63F87538B09E}"/>
              </a:ext>
            </a:extLst>
          </p:cNvPr>
          <p:cNvCxnSpPr>
            <a:cxnSpLocks/>
            <a:stCxn id="37" idx="4"/>
            <a:endCxn id="36" idx="0"/>
          </p:cNvCxnSpPr>
          <p:nvPr/>
        </p:nvCxnSpPr>
        <p:spPr>
          <a:xfrm flipH="1">
            <a:off x="8035457" y="4638660"/>
            <a:ext cx="31748" cy="48084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B541FD-A288-0394-D1D2-54229FD58FC4}"/>
              </a:ext>
            </a:extLst>
          </p:cNvPr>
          <p:cNvSpPr/>
          <p:nvPr/>
        </p:nvSpPr>
        <p:spPr>
          <a:xfrm>
            <a:off x="9695329" y="3126441"/>
            <a:ext cx="2369678" cy="359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6DCC5A-625A-EB40-7761-066106762664}"/>
              </a:ext>
            </a:extLst>
          </p:cNvPr>
          <p:cNvSpPr txBox="1"/>
          <p:nvPr/>
        </p:nvSpPr>
        <p:spPr>
          <a:xfrm>
            <a:off x="9796182" y="6343900"/>
            <a:ext cx="203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기능 이용</a:t>
            </a:r>
          </a:p>
        </p:txBody>
      </p:sp>
    </p:spTree>
    <p:extLst>
      <p:ext uri="{BB962C8B-B14F-4D97-AF65-F5344CB8AC3E}">
        <p14:creationId xmlns:p14="http://schemas.microsoft.com/office/powerpoint/2010/main" val="21465958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BD852A8A6CBA4B882FCB5E9DCC3538" ma:contentTypeVersion="2" ma:contentTypeDescription="새 문서를 만듭니다." ma:contentTypeScope="" ma:versionID="e2dd12031f470b4c3d0d8c2f56280cf2">
  <xsd:schema xmlns:xsd="http://www.w3.org/2001/XMLSchema" xmlns:xs="http://www.w3.org/2001/XMLSchema" xmlns:p="http://schemas.microsoft.com/office/2006/metadata/properties" xmlns:ns3="16e54057-9194-47d6-9a21-23295c7e4e69" targetNamespace="http://schemas.microsoft.com/office/2006/metadata/properties" ma:root="true" ma:fieldsID="7b295358d2615e7c2c05f88abe172ffb" ns3:_="">
    <xsd:import namespace="16e54057-9194-47d6-9a21-23295c7e4e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e54057-9194-47d6-9a21-23295c7e4e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88401F-7710-439B-9DE5-8FA5972394F6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16e54057-9194-47d6-9a21-23295c7e4e69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2319E34-7E16-419C-A5D5-A6F8476738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5493BA-82F1-4D75-A74E-4303970079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e54057-9194-47d6-9a21-23295c7e4e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1623</TotalTime>
  <Words>477</Words>
  <Application>Microsoft Office PowerPoint</Application>
  <PresentationFormat>와이드스크린</PresentationFormat>
  <Paragraphs>69</Paragraphs>
  <Slides>12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Franklin Gothic Book</vt:lpstr>
      <vt:lpstr>자르기</vt:lpstr>
      <vt:lpstr>Path Tracing기반 고 퀄리티  동영상 녹화 기술 (22`11`03) </vt:lpstr>
      <vt:lpstr>주제 Remind:Path Tracing기반 고 퀄리티  동영상 녹화 기술</vt:lpstr>
      <vt:lpstr>진척상황</vt:lpstr>
      <vt:lpstr>타겟 논문 공부(ReSTIR GI)</vt:lpstr>
      <vt:lpstr>공부 내용 정리</vt:lpstr>
      <vt:lpstr>공부 내용 정리</vt:lpstr>
      <vt:lpstr>개발시작</vt:lpstr>
      <vt:lpstr>플레이 데이터 저장 기능</vt:lpstr>
      <vt:lpstr>언리얼 리플레이 시스템 원리</vt:lpstr>
      <vt:lpstr>플레이 데이터 저장&amp;리플레이 구현</vt:lpstr>
      <vt:lpstr>다음 2주의 계획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Tracing</dc:title>
  <dc:creator>윤태웅</dc:creator>
  <cp:lastModifiedBy>윤태웅</cp:lastModifiedBy>
  <cp:revision>39</cp:revision>
  <dcterms:created xsi:type="dcterms:W3CDTF">2022-10-08T07:08:44Z</dcterms:created>
  <dcterms:modified xsi:type="dcterms:W3CDTF">2023-01-19T07:38:07Z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0x0101004BBD852A8A6CBA4B882FCB5E9DCC3538</vt:lpwstr>
  </property>
</Properties>
</file>