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6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14"/>
          <p:cNvCxnSpPr/>
          <p:nvPr/>
        </p:nvCxnSpPr>
        <p:spPr>
          <a:xfrm>
            <a:off x="9343646" y="4235850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" name="Shape 15"/>
          <p:cNvCxnSpPr/>
          <p:nvPr/>
        </p:nvCxnSpPr>
        <p:spPr>
          <a:xfrm>
            <a:off x="2100046" y="4211002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" name="Shape 16"/>
          <p:cNvGrpSpPr/>
          <p:nvPr/>
        </p:nvGrpSpPr>
        <p:grpSpPr>
          <a:xfrm>
            <a:off x="1338858" y="1362666"/>
            <a:ext cx="9515557" cy="203194"/>
            <a:chOff x="1346428" y="1011300"/>
            <a:chExt cx="6452100" cy="152400"/>
          </a:xfrm>
        </p:grpSpPr>
        <p:cxnSp>
          <p:nvCxnSpPr>
            <p:cNvPr id="17" name="Shape 17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" name="Shape 19"/>
          <p:cNvGrpSpPr/>
          <p:nvPr/>
        </p:nvGrpSpPr>
        <p:grpSpPr>
          <a:xfrm>
            <a:off x="1338868" y="5292001"/>
            <a:ext cx="9515557" cy="203194"/>
            <a:chOff x="1346435" y="3969087"/>
            <a:chExt cx="6452100" cy="152400"/>
          </a:xfrm>
        </p:grpSpPr>
        <p:cxnSp>
          <p:nvCxnSpPr>
            <p:cNvPr id="20" name="Shape 20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" name="Shape 22"/>
          <p:cNvSpPr txBox="1"/>
          <p:nvPr>
            <p:ph type="ctrTitle"/>
          </p:nvPr>
        </p:nvSpPr>
        <p:spPr>
          <a:xfrm>
            <a:off x="1338866" y="2335685"/>
            <a:ext cx="9515700" cy="1363200"/>
          </a:xfrm>
          <a:prstGeom prst="rect">
            <a:avLst/>
          </a:prstGeom>
        </p:spPr>
        <p:txBody>
          <a:bodyPr anchorCtr="0" anchor="b" bIns="121900" lIns="121900" rIns="121900" wrap="square" tIns="121900"/>
          <a:lstStyle>
            <a:lvl1pPr lvl="0" algn="ctr">
              <a:spcBef>
                <a:spcPts val="0"/>
              </a:spcBef>
              <a:buSzPct val="100000"/>
              <a:defRPr sz="7200"/>
            </a:lvl1pPr>
            <a:lvl2pPr lvl="1" algn="ctr">
              <a:spcBef>
                <a:spcPts val="0"/>
              </a:spcBef>
              <a:buSzPct val="100000"/>
              <a:defRPr sz="7200"/>
            </a:lvl2pPr>
            <a:lvl3pPr lvl="2" algn="ctr">
              <a:spcBef>
                <a:spcPts val="0"/>
              </a:spcBef>
              <a:buSzPct val="100000"/>
              <a:defRPr sz="7200"/>
            </a:lvl3pPr>
            <a:lvl4pPr lvl="3" algn="ctr">
              <a:spcBef>
                <a:spcPts val="0"/>
              </a:spcBef>
              <a:buSzPct val="100000"/>
              <a:defRPr sz="7200"/>
            </a:lvl4pPr>
            <a:lvl5pPr lvl="4" algn="ctr">
              <a:spcBef>
                <a:spcPts val="0"/>
              </a:spcBef>
              <a:buSzPct val="100000"/>
              <a:defRPr sz="7200"/>
            </a:lvl5pPr>
            <a:lvl6pPr lvl="5" algn="ctr">
              <a:spcBef>
                <a:spcPts val="0"/>
              </a:spcBef>
              <a:buSzPct val="100000"/>
              <a:defRPr sz="7200"/>
            </a:lvl6pPr>
            <a:lvl7pPr lvl="6" algn="ctr">
              <a:spcBef>
                <a:spcPts val="0"/>
              </a:spcBef>
              <a:buSzPct val="100000"/>
              <a:defRPr sz="7200"/>
            </a:lvl7pPr>
            <a:lvl8pPr lvl="7" algn="ctr">
              <a:spcBef>
                <a:spcPts val="0"/>
              </a:spcBef>
              <a:buSzPct val="100000"/>
              <a:defRPr sz="7200"/>
            </a:lvl8pPr>
            <a:lvl9pPr lvl="8" algn="ctr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2849633" y="3800052"/>
            <a:ext cx="6494099" cy="10569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415600" y="1739800"/>
            <a:ext cx="11360700" cy="2051100"/>
          </a:xfrm>
          <a:prstGeom prst="rect">
            <a:avLst/>
          </a:prstGeom>
        </p:spPr>
        <p:txBody>
          <a:bodyPr anchorCtr="0" anchor="ctr" bIns="121900" lIns="121900" rIns="121900" wrap="square" tIns="12190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73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15600" y="3994200"/>
            <a:ext cx="11360700" cy="14289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609600" y="274637"/>
            <a:ext cx="109728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wrap="square" tIns="121900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09600" y="1270070"/>
            <a:ext cx="10972800" cy="4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/>
          <a:lstStyle>
            <a:lvl1pPr indent="-215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74295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0" lvl="2" marL="1143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9700" lvl="3" marL="1600200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9700" lvl="4" marL="2057400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10921403" y="6511226"/>
            <a:ext cx="855600" cy="17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609600" y="274637"/>
            <a:ext cx="109728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wrap="square" tIns="121900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09600" y="1535112"/>
            <a:ext cx="53868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rIns="121900" wrap="square" tIns="121900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3" type="body"/>
          </p:nvPr>
        </p:nvSpPr>
        <p:spPr>
          <a:xfrm>
            <a:off x="6193367" y="1535112"/>
            <a:ext cx="5388900" cy="639899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rIns="121900" wrap="square" tIns="121900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4" type="body"/>
          </p:nvPr>
        </p:nvSpPr>
        <p:spPr>
          <a:xfrm>
            <a:off x="6193367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10921403" y="6511226"/>
            <a:ext cx="855600" cy="17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66" y="3429200"/>
            <a:ext cx="12192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</p:spPr>
        <p:txBody>
          <a:bodyPr anchorCtr="0" anchor="ctr" bIns="121900" lIns="121900" rIns="121900" wrap="square" tIns="12190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415600" y="593366"/>
            <a:ext cx="11360700" cy="9432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15600" y="593366"/>
            <a:ext cx="11360700" cy="9432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15600" y="1688233"/>
            <a:ext cx="5333100" cy="44037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6443200" y="1688233"/>
            <a:ext cx="5333100" cy="44037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15600" y="593366"/>
            <a:ext cx="11360700" cy="9432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rIns="121900" wrap="square" tIns="12190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653666" y="701800"/>
            <a:ext cx="7484700" cy="5454300"/>
          </a:xfrm>
          <a:prstGeom prst="rect">
            <a:avLst/>
          </a:prstGeom>
        </p:spPr>
        <p:txBody>
          <a:bodyPr anchorCtr="0" anchor="ctr" bIns="121900" lIns="121900" rIns="121900" wrap="square" tIns="12190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Shape 52"/>
          <p:cNvSpPr txBox="1"/>
          <p:nvPr>
            <p:ph type="title"/>
          </p:nvPr>
        </p:nvSpPr>
        <p:spPr>
          <a:xfrm>
            <a:off x="354000" y="1386233"/>
            <a:ext cx="5393700" cy="2234400"/>
          </a:xfrm>
          <a:prstGeom prst="rect">
            <a:avLst/>
          </a:prstGeom>
        </p:spPr>
        <p:txBody>
          <a:bodyPr anchorCtr="0" anchor="b" bIns="121900" lIns="121900" rIns="121900" wrap="square" tIns="121900"/>
          <a:lstStyle>
            <a:lvl1pPr lvl="0" algn="ctr">
              <a:spcBef>
                <a:spcPts val="0"/>
              </a:spcBef>
              <a:buSzPct val="100000"/>
              <a:defRPr sz="5600"/>
            </a:lvl1pPr>
            <a:lvl2pPr lvl="1" algn="ctr">
              <a:spcBef>
                <a:spcPts val="0"/>
              </a:spcBef>
              <a:buSzPct val="100000"/>
              <a:defRPr sz="5600"/>
            </a:lvl2pPr>
            <a:lvl3pPr lvl="2" algn="ctr">
              <a:spcBef>
                <a:spcPts val="0"/>
              </a:spcBef>
              <a:buSzPct val="100000"/>
              <a:defRPr sz="5600"/>
            </a:lvl3pPr>
            <a:lvl4pPr lvl="3" algn="ctr">
              <a:spcBef>
                <a:spcPts val="0"/>
              </a:spcBef>
              <a:buSzPct val="100000"/>
              <a:defRPr sz="5600"/>
            </a:lvl4pPr>
            <a:lvl5pPr lvl="4" algn="ctr">
              <a:spcBef>
                <a:spcPts val="0"/>
              </a:spcBef>
              <a:buSzPct val="100000"/>
              <a:defRPr sz="5600"/>
            </a:lvl5pPr>
            <a:lvl6pPr lvl="5" algn="ctr">
              <a:spcBef>
                <a:spcPts val="0"/>
              </a:spcBef>
              <a:buSzPct val="100000"/>
              <a:defRPr sz="5600"/>
            </a:lvl6pPr>
            <a:lvl7pPr lvl="6" algn="ctr">
              <a:spcBef>
                <a:spcPts val="0"/>
              </a:spcBef>
              <a:buSzPct val="100000"/>
              <a:defRPr sz="5600"/>
            </a:lvl7pPr>
            <a:lvl8pPr lvl="7" algn="ctr">
              <a:spcBef>
                <a:spcPts val="0"/>
              </a:spcBef>
              <a:buSzPct val="100000"/>
              <a:defRPr sz="5600"/>
            </a:lvl8pPr>
            <a:lvl9pPr lvl="8" algn="ctr">
              <a:spcBef>
                <a:spcPts val="0"/>
              </a:spcBef>
              <a:buSzPct val="100000"/>
              <a:defRPr sz="5600"/>
            </a:lvl9pPr>
          </a:lstStyle>
          <a:p/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354000" y="3635833"/>
            <a:ext cx="5393700" cy="1646700"/>
          </a:xfrm>
          <a:prstGeom prst="rect">
            <a:avLst/>
          </a:prstGeom>
        </p:spPr>
        <p:txBody>
          <a:bodyPr anchorCtr="0" anchor="t" bIns="121900" lIns="121900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rIns="121900" wrap="square" tIns="12190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415600" y="5640966"/>
            <a:ext cx="7998300" cy="798300"/>
          </a:xfrm>
          <a:prstGeom prst="rect">
            <a:avLst/>
          </a:prstGeom>
        </p:spPr>
        <p:txBody>
          <a:bodyPr anchorCtr="0" anchor="ctr" bIns="121900" lIns="121900" rIns="121900" wrap="square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32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rIns="121900" wrap="square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15600" y="593366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wrap="square" tIns="12190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buChar char="●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wrap="square" tIns="12190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1262700" y="2165075"/>
            <a:ext cx="9666600" cy="17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-US" sz="5000"/>
              <a:t>Insights from Personal Photos</a:t>
            </a:r>
          </a:p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-US" sz="3600"/>
              <a:t>How do we extract personality traits?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2722000" y="3984761"/>
            <a:ext cx="679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>
                <a:solidFill>
                  <a:schemeClr val="dk2"/>
                </a:solidFill>
              </a:rPr>
              <a:t>Youhee Choi, Jackie Kim, Yuntao Wang, Kexin Huang, Jeff Gonda, Kevin Feng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792479" y="122617"/>
            <a:ext cx="109728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Insights from Personal Photos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563875" y="1033700"/>
            <a:ext cx="109728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&lt;&lt; Method &gt;&gt;     Use Twitter API to scrape individual tweets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&lt;&lt;   Focus   &gt;&gt;     Self-identified Myers-Brigg personality grouping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&lt;&lt; Analysis &gt;&gt;     Match personality types with Twitter profile pictures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&lt;&lt; Purpose &gt;&gt;     Utilize for targeted marketing by building a platform 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988998" y="2995825"/>
            <a:ext cx="33393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16 MBTI Personality Types</a:t>
            </a:r>
          </a:p>
        </p:txBody>
      </p:sp>
      <p:sp>
        <p:nvSpPr>
          <p:cNvPr id="91" name="Shape 91"/>
          <p:cNvSpPr/>
          <p:nvPr/>
        </p:nvSpPr>
        <p:spPr>
          <a:xfrm>
            <a:off x="0" y="0"/>
            <a:ext cx="2628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425" y="3432852"/>
            <a:ext cx="2804450" cy="279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0825" y="2905075"/>
            <a:ext cx="4753650" cy="342049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10999075" y="0"/>
            <a:ext cx="1192800" cy="38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4739450" y="4423775"/>
            <a:ext cx="1252800" cy="3831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>
                <a:solidFill>
                  <a:schemeClr val="dk1"/>
                </a:solidFill>
              </a:rPr>
              <a:t>Examples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999650" y="1216650"/>
            <a:ext cx="5050200" cy="15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User Interface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28575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Data analytics for targeted marketing</a:t>
            </a:r>
          </a:p>
          <a:p>
            <a:pPr indent="-355600" lvl="1" marL="914400" marR="0" rtl="0" algn="l">
              <a:spcBef>
                <a:spcPts val="0"/>
              </a:spcBef>
              <a:buSzPct val="100000"/>
              <a:buFont typeface="Calibri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How is personality related to photos, then to marketing strategies?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0" l="0" r="46334" t="0"/>
          <a:stretch/>
        </p:blipFill>
        <p:spPr>
          <a:xfrm>
            <a:off x="543750" y="3686475"/>
            <a:ext cx="2703358" cy="242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5315" y="3686475"/>
            <a:ext cx="3324669" cy="24250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/>
          <p:nvPr/>
        </p:nvSpPr>
        <p:spPr>
          <a:xfrm>
            <a:off x="2037050" y="4222243"/>
            <a:ext cx="550200" cy="4887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4" name="Shape 104"/>
          <p:cNvCxnSpPr>
            <a:stCxn id="103" idx="6"/>
            <a:endCxn id="102" idx="1"/>
          </p:cNvCxnSpPr>
          <p:nvPr/>
        </p:nvCxnSpPr>
        <p:spPr>
          <a:xfrm>
            <a:off x="2587250" y="4466593"/>
            <a:ext cx="1458000" cy="432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5" name="Shape 105"/>
          <p:cNvSpPr txBox="1"/>
          <p:nvPr/>
        </p:nvSpPr>
        <p:spPr>
          <a:xfrm>
            <a:off x="1435600" y="3221825"/>
            <a:ext cx="698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>
                <a:solidFill>
                  <a:schemeClr val="dk2"/>
                </a:solidFill>
              </a:rPr>
              <a:t>Input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5685900" y="3221825"/>
            <a:ext cx="8202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>
                <a:solidFill>
                  <a:schemeClr val="dk2"/>
                </a:solidFill>
              </a:rPr>
              <a:t>Output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9241275" y="3221825"/>
            <a:ext cx="14733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>
                <a:solidFill>
                  <a:schemeClr val="dk2"/>
                </a:solidFill>
              </a:rPr>
              <a:t>Business Use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27331" y="3686475"/>
            <a:ext cx="3620919" cy="22748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Shape 109"/>
          <p:cNvCxnSpPr>
            <a:stCxn id="102" idx="3"/>
          </p:cNvCxnSpPr>
          <p:nvPr/>
        </p:nvCxnSpPr>
        <p:spPr>
          <a:xfrm flipH="1" rot="10800000">
            <a:off x="7369984" y="4213224"/>
            <a:ext cx="681600" cy="685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0" name="Shape 110"/>
          <p:cNvSpPr/>
          <p:nvPr/>
        </p:nvSpPr>
        <p:spPr>
          <a:xfrm>
            <a:off x="0" y="0"/>
            <a:ext cx="2628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792479" y="122617"/>
            <a:ext cx="109728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User Perspective</a:t>
            </a:r>
          </a:p>
        </p:txBody>
      </p:sp>
      <p:sp>
        <p:nvSpPr>
          <p:cNvPr id="112" name="Shape 112"/>
          <p:cNvSpPr/>
          <p:nvPr/>
        </p:nvSpPr>
        <p:spPr>
          <a:xfrm>
            <a:off x="10999075" y="0"/>
            <a:ext cx="1192800" cy="38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6810900" y="1216650"/>
            <a:ext cx="4561800" cy="15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Top 3 User Requirements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28575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Ease of use / understandability</a:t>
            </a:r>
          </a:p>
          <a:p>
            <a:pPr indent="-298450" lvl="0" marL="28575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Quick performance</a:t>
            </a:r>
          </a:p>
          <a:p>
            <a:pPr indent="-298450" lvl="0" marL="28575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Profitability and increase CTR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2" type="body"/>
          </p:nvPr>
        </p:nvSpPr>
        <p:spPr>
          <a:xfrm>
            <a:off x="792475" y="1709494"/>
            <a:ext cx="10972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FF0000"/>
                </a:solidFill>
              </a:rPr>
              <a:t>Algorithms: Deep Learning / Image classification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FF0000"/>
                </a:solidFill>
              </a:rPr>
              <a:t>APIs: Twitter API to scrape personality data (Myers-Brigg) and profile pictures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-317500" lvl="0" marL="34290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6AA84F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6AA84F"/>
                </a:solidFill>
              </a:rPr>
              <a:t>Dashboard: visualizing the analytics in a way suited for targeted marketing</a:t>
            </a:r>
          </a:p>
          <a:p>
            <a:pPr indent="0" lvl="0" marL="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AA84F"/>
              </a:solidFill>
            </a:endParaRPr>
          </a:p>
          <a:p>
            <a:pPr indent="-317500" lvl="0" marL="34290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UI: intuitive ease of use </a:t>
            </a:r>
          </a:p>
          <a:p>
            <a:pPr indent="-317500" lvl="0" marL="34290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</a:rPr>
              <a:t>Filtering/Classification: methodologies for tagging photos</a:t>
            </a:r>
          </a:p>
        </p:txBody>
      </p:sp>
      <p:sp>
        <p:nvSpPr>
          <p:cNvPr id="119" name="Shape 119"/>
          <p:cNvSpPr/>
          <p:nvPr/>
        </p:nvSpPr>
        <p:spPr>
          <a:xfrm>
            <a:off x="0" y="0"/>
            <a:ext cx="2628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792479" y="122617"/>
            <a:ext cx="109728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Technical Components by priority</a:t>
            </a:r>
          </a:p>
        </p:txBody>
      </p:sp>
      <p:sp>
        <p:nvSpPr>
          <p:cNvPr id="121" name="Shape 121"/>
          <p:cNvSpPr/>
          <p:nvPr/>
        </p:nvSpPr>
        <p:spPr>
          <a:xfrm>
            <a:off x="10999075" y="0"/>
            <a:ext cx="1192800" cy="38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936286" y="1107423"/>
            <a:ext cx="8149800" cy="4108200"/>
          </a:xfrm>
          <a:prstGeom prst="roundRect">
            <a:avLst>
              <a:gd fmla="val 16667" name="adj"/>
            </a:avLst>
          </a:prstGeom>
          <a:solidFill>
            <a:schemeClr val="lt1">
              <a:alpha val="0"/>
            </a:schemeClr>
          </a:solidFill>
          <a:ln cap="flat" cmpd="sng" w="254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2411655" y="2028303"/>
            <a:ext cx="1146599" cy="4737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Stream Social Net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2341093" y="1281726"/>
            <a:ext cx="15953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Possible Inputs</a:t>
            </a:r>
            <a:b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Code Blocks</a:t>
            </a:r>
          </a:p>
        </p:txBody>
      </p:sp>
      <p:sp>
        <p:nvSpPr>
          <p:cNvPr id="129" name="Shape 129"/>
          <p:cNvSpPr/>
          <p:nvPr/>
        </p:nvSpPr>
        <p:spPr>
          <a:xfrm>
            <a:off x="2411655" y="2634948"/>
            <a:ext cx="1146583" cy="473863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Download</a:t>
            </a:r>
          </a:p>
        </p:txBody>
      </p:sp>
      <p:sp>
        <p:nvSpPr>
          <p:cNvPr id="130" name="Shape 130"/>
          <p:cNvSpPr/>
          <p:nvPr/>
        </p:nvSpPr>
        <p:spPr>
          <a:xfrm>
            <a:off x="2405294" y="3257291"/>
            <a:ext cx="1146583" cy="473863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Crawl</a:t>
            </a:r>
          </a:p>
        </p:txBody>
      </p:sp>
      <p:sp>
        <p:nvSpPr>
          <p:cNvPr id="131" name="Shape 131"/>
          <p:cNvSpPr/>
          <p:nvPr/>
        </p:nvSpPr>
        <p:spPr>
          <a:xfrm>
            <a:off x="4175623" y="1984552"/>
            <a:ext cx="3545587" cy="1317427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Deep Learning algorithms, image classifier training, f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eature extraction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4301171" y="1565661"/>
            <a:ext cx="34200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Compute including test, train, split</a:t>
            </a:r>
          </a:p>
        </p:txBody>
      </p:sp>
      <p:sp>
        <p:nvSpPr>
          <p:cNvPr id="133" name="Shape 133"/>
          <p:cNvSpPr/>
          <p:nvPr/>
        </p:nvSpPr>
        <p:spPr>
          <a:xfrm>
            <a:off x="6014299" y="3415675"/>
            <a:ext cx="1595400" cy="5067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Pandas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hort Term Storage</a:t>
            </a:r>
          </a:p>
        </p:txBody>
      </p:sp>
      <p:sp>
        <p:nvSpPr>
          <p:cNvPr id="134" name="Shape 134"/>
          <p:cNvSpPr/>
          <p:nvPr/>
        </p:nvSpPr>
        <p:spPr>
          <a:xfrm>
            <a:off x="4140344" y="4039257"/>
            <a:ext cx="3545587" cy="67613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SQL, Excel, and Cloud Storage</a:t>
            </a:r>
          </a:p>
          <a:p>
            <a:pPr lvl="0" rtl="0" algn="ct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Long Term Storage</a:t>
            </a:r>
          </a:p>
        </p:txBody>
      </p:sp>
      <p:cxnSp>
        <p:nvCxnSpPr>
          <p:cNvPr id="135" name="Shape 135"/>
          <p:cNvCxnSpPr/>
          <p:nvPr/>
        </p:nvCxnSpPr>
        <p:spPr>
          <a:xfrm>
            <a:off x="4740092" y="3301980"/>
            <a:ext cx="0" cy="73727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lg" w="lg" type="stealth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6" name="Shape 136"/>
          <p:cNvCxnSpPr/>
          <p:nvPr/>
        </p:nvCxnSpPr>
        <p:spPr>
          <a:xfrm flipH="1">
            <a:off x="6064918" y="3235792"/>
            <a:ext cx="34200" cy="780899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lg" w="lg" type="stealth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7" name="Shape 137"/>
          <p:cNvCxnSpPr>
            <a:stCxn id="127" idx="3"/>
            <a:endCxn id="131" idx="1"/>
          </p:cNvCxnSpPr>
          <p:nvPr/>
        </p:nvCxnSpPr>
        <p:spPr>
          <a:xfrm>
            <a:off x="3558255" y="2265153"/>
            <a:ext cx="617400" cy="378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lg" w="lg" type="stealth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8" name="Shape 138"/>
          <p:cNvCxnSpPr>
            <a:stCxn id="129" idx="3"/>
            <a:endCxn id="131" idx="1"/>
          </p:cNvCxnSpPr>
          <p:nvPr/>
        </p:nvCxnSpPr>
        <p:spPr>
          <a:xfrm flipH="1" rot="10800000">
            <a:off x="3558238" y="2643280"/>
            <a:ext cx="617400" cy="228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lg" w="lg" type="stealth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9" name="Shape 139"/>
          <p:cNvCxnSpPr>
            <a:stCxn id="130" idx="3"/>
            <a:endCxn id="131" idx="1"/>
          </p:cNvCxnSpPr>
          <p:nvPr/>
        </p:nvCxnSpPr>
        <p:spPr>
          <a:xfrm flipH="1" rot="10800000">
            <a:off x="3551877" y="2643123"/>
            <a:ext cx="623700" cy="851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lg" w="lg" type="stealth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40" name="Shape 140"/>
          <p:cNvSpPr/>
          <p:nvPr/>
        </p:nvSpPr>
        <p:spPr>
          <a:xfrm>
            <a:off x="8235610" y="1975383"/>
            <a:ext cx="1146583" cy="473835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8162178" y="1281729"/>
            <a:ext cx="1672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Possible Output</a:t>
            </a:r>
            <a:b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Code Blocks</a:t>
            </a:r>
          </a:p>
        </p:txBody>
      </p:sp>
      <p:sp>
        <p:nvSpPr>
          <p:cNvPr id="142" name="Shape 142"/>
          <p:cNvSpPr/>
          <p:nvPr/>
        </p:nvSpPr>
        <p:spPr>
          <a:xfrm>
            <a:off x="8235610" y="2582027"/>
            <a:ext cx="1146600" cy="4740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Desktop</a:t>
            </a:r>
          </a:p>
        </p:txBody>
      </p:sp>
      <p:sp>
        <p:nvSpPr>
          <p:cNvPr id="143" name="Shape 143"/>
          <p:cNvSpPr/>
          <p:nvPr/>
        </p:nvSpPr>
        <p:spPr>
          <a:xfrm>
            <a:off x="3628675" y="5452675"/>
            <a:ext cx="5300400" cy="8454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Feedback from 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Companies/Customers</a:t>
            </a:r>
          </a:p>
        </p:txBody>
      </p:sp>
      <p:cxnSp>
        <p:nvCxnSpPr>
          <p:cNvPr id="144" name="Shape 144"/>
          <p:cNvCxnSpPr>
            <a:stCxn id="126" idx="3"/>
            <a:endCxn id="143" idx="3"/>
          </p:cNvCxnSpPr>
          <p:nvPr/>
        </p:nvCxnSpPr>
        <p:spPr>
          <a:xfrm flipH="1">
            <a:off x="8928986" y="3161523"/>
            <a:ext cx="1157100" cy="2713800"/>
          </a:xfrm>
          <a:prstGeom prst="bentConnector3">
            <a:avLst>
              <a:gd fmla="val -2057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5" name="Shape 145"/>
          <p:cNvCxnSpPr>
            <a:stCxn id="143" idx="1"/>
            <a:endCxn id="130" idx="2"/>
          </p:cNvCxnSpPr>
          <p:nvPr/>
        </p:nvCxnSpPr>
        <p:spPr>
          <a:xfrm rot="10800000">
            <a:off x="2978575" y="3731275"/>
            <a:ext cx="650100" cy="21441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6" name="Shape 146"/>
          <p:cNvCxnSpPr>
            <a:stCxn id="140" idx="1"/>
            <a:endCxn id="131" idx="3"/>
          </p:cNvCxnSpPr>
          <p:nvPr/>
        </p:nvCxnSpPr>
        <p:spPr>
          <a:xfrm flipH="1">
            <a:off x="7721110" y="2212301"/>
            <a:ext cx="514500" cy="431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lg" w="lg" type="stealth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7" name="Shape 147"/>
          <p:cNvCxnSpPr>
            <a:stCxn id="142" idx="1"/>
            <a:endCxn id="131" idx="3"/>
          </p:cNvCxnSpPr>
          <p:nvPr/>
        </p:nvCxnSpPr>
        <p:spPr>
          <a:xfrm rot="10800000">
            <a:off x="7721110" y="2643227"/>
            <a:ext cx="514500" cy="175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lg" w="lg" type="stealth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8" name="Shape 148"/>
          <p:cNvCxnSpPr>
            <a:stCxn id="149" idx="1"/>
            <a:endCxn id="131" idx="3"/>
          </p:cNvCxnSpPr>
          <p:nvPr/>
        </p:nvCxnSpPr>
        <p:spPr>
          <a:xfrm rot="10800000">
            <a:off x="7721150" y="2643125"/>
            <a:ext cx="488700" cy="1036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lg" w="lg" type="stealth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49" name="Shape 149"/>
          <p:cNvSpPr/>
          <p:nvPr/>
        </p:nvSpPr>
        <p:spPr>
          <a:xfrm>
            <a:off x="8209850" y="3257225"/>
            <a:ext cx="1146600" cy="8454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Cloud Data Portal</a:t>
            </a:r>
          </a:p>
        </p:txBody>
      </p:sp>
      <p:sp>
        <p:nvSpPr>
          <p:cNvPr id="150" name="Shape 150"/>
          <p:cNvSpPr/>
          <p:nvPr/>
        </p:nvSpPr>
        <p:spPr>
          <a:xfrm>
            <a:off x="0" y="0"/>
            <a:ext cx="2628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792479" y="122617"/>
            <a:ext cx="109728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Technical Architecture</a:t>
            </a:r>
          </a:p>
        </p:txBody>
      </p:sp>
      <p:sp>
        <p:nvSpPr>
          <p:cNvPr id="152" name="Shape 152"/>
          <p:cNvSpPr/>
          <p:nvPr/>
        </p:nvSpPr>
        <p:spPr>
          <a:xfrm>
            <a:off x="10999075" y="0"/>
            <a:ext cx="1192800" cy="38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0" y="0"/>
            <a:ext cx="2628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type="title"/>
          </p:nvPr>
        </p:nvSpPr>
        <p:spPr>
          <a:xfrm>
            <a:off x="792479" y="122617"/>
            <a:ext cx="109728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>
                <a:solidFill>
                  <a:schemeClr val="accent2"/>
                </a:solidFill>
              </a:rPr>
              <a:t>What’s Next?</a:t>
            </a:r>
          </a:p>
        </p:txBody>
      </p:sp>
      <p:sp>
        <p:nvSpPr>
          <p:cNvPr id="159" name="Shape 159"/>
          <p:cNvSpPr/>
          <p:nvPr/>
        </p:nvSpPr>
        <p:spPr>
          <a:xfrm>
            <a:off x="10999075" y="0"/>
            <a:ext cx="1192800" cy="38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0" name="Shape 160"/>
          <p:cNvGrpSpPr/>
          <p:nvPr/>
        </p:nvGrpSpPr>
        <p:grpSpPr>
          <a:xfrm>
            <a:off x="1494074" y="1681323"/>
            <a:ext cx="9745901" cy="4486241"/>
            <a:chOff x="244488" y="2130952"/>
            <a:chExt cx="6940042" cy="2071497"/>
          </a:xfrm>
        </p:grpSpPr>
        <p:sp>
          <p:nvSpPr>
            <p:cNvPr id="161" name="Shape 161"/>
            <p:cNvSpPr/>
            <p:nvPr/>
          </p:nvSpPr>
          <p:spPr>
            <a:xfrm>
              <a:off x="1959370" y="2130952"/>
              <a:ext cx="1808100" cy="308700"/>
            </a:xfrm>
            <a:prstGeom prst="chevron">
              <a:avLst>
                <a:gd fmla="val 25001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lang="en-US" sz="2000">
                  <a:solidFill>
                    <a:srgbClr val="FFFFFF"/>
                  </a:solidFill>
                </a:rPr>
                <a:t>Week 2-3</a:t>
              </a:r>
            </a:p>
          </p:txBody>
        </p:sp>
        <p:sp>
          <p:nvSpPr>
            <p:cNvPr id="162" name="Shape 162"/>
            <p:cNvSpPr/>
            <p:nvPr/>
          </p:nvSpPr>
          <p:spPr>
            <a:xfrm>
              <a:off x="3667900" y="2130952"/>
              <a:ext cx="1808100" cy="308700"/>
            </a:xfrm>
            <a:prstGeom prst="chevron">
              <a:avLst>
                <a:gd fmla="val 25001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lang="en-US" sz="2000">
                  <a:solidFill>
                    <a:srgbClr val="FFFFFF"/>
                  </a:solidFill>
                </a:rPr>
                <a:t>Week 4-6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5376430" y="2130952"/>
              <a:ext cx="1808099" cy="308700"/>
            </a:xfrm>
            <a:prstGeom prst="chevron">
              <a:avLst>
                <a:gd fmla="val 25001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lang="en-US" sz="2000">
                  <a:solidFill>
                    <a:srgbClr val="FFFFFF"/>
                  </a:solidFill>
                </a:rPr>
                <a:t>Week 7-8</a:t>
              </a:r>
            </a:p>
          </p:txBody>
        </p:sp>
        <p:sp>
          <p:nvSpPr>
            <p:cNvPr id="164" name="Shape 164"/>
            <p:cNvSpPr/>
            <p:nvPr/>
          </p:nvSpPr>
          <p:spPr>
            <a:xfrm>
              <a:off x="250820" y="2580050"/>
              <a:ext cx="1657500" cy="162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-122428" lvl="0" marL="109728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B1717"/>
                </a:buClr>
                <a:buSzPct val="100000"/>
                <a:buFont typeface="Arial"/>
                <a:buChar char="•"/>
              </a:pPr>
              <a:r>
                <a:rPr i="1" lang="en-US" sz="1600"/>
                <a:t>Data Acquisition</a:t>
              </a:r>
            </a:p>
            <a:p>
              <a:pPr indent="-176275" lvl="1" marL="265176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9B1717"/>
                </a:buClr>
                <a:buSzPct val="100000"/>
                <a:buFont typeface="Arial"/>
                <a:buChar char="–"/>
              </a:pPr>
              <a:r>
                <a:rPr lang="en-US" sz="1600"/>
                <a:t>Youhee, Jackie</a:t>
              </a:r>
            </a:p>
            <a:p>
              <a:pPr indent="-133604" lvl="2" marL="374904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9B1717"/>
                </a:buClr>
                <a:buSzPct val="100000"/>
                <a:buFont typeface="Arial"/>
                <a:buChar char="-"/>
              </a:pPr>
              <a:r>
                <a:rPr lang="en-US" sz="1600"/>
                <a:t>Contact Mentor</a:t>
              </a:r>
            </a:p>
            <a:p>
              <a:pPr indent="0" lvl="0" marL="9144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  <a:p>
              <a:pPr indent="-122428" lvl="0" marL="109728" rtl="0">
                <a:lnSpc>
                  <a:spcPct val="90000"/>
                </a:lnSpc>
                <a:spcBef>
                  <a:spcPts val="0"/>
                </a:spcBef>
                <a:buClr>
                  <a:srgbClr val="9B1717"/>
                </a:buClr>
                <a:buSzPct val="100000"/>
                <a:buFont typeface="Arial"/>
                <a:buChar char="•"/>
              </a:pPr>
              <a:r>
                <a:rPr i="1" lang="en-US" sz="1600"/>
                <a:t>Pre-process</a:t>
              </a:r>
            </a:p>
            <a:p>
              <a:pPr indent="-176275" lvl="1" marL="265176" rtl="0">
                <a:lnSpc>
                  <a:spcPct val="90000"/>
                </a:lnSpc>
                <a:spcBef>
                  <a:spcPts val="300"/>
                </a:spcBef>
                <a:buClr>
                  <a:srgbClr val="9B1717"/>
                </a:buClr>
                <a:buSzPct val="100000"/>
                <a:buFont typeface="Arial"/>
                <a:buChar char="–"/>
              </a:pPr>
              <a:r>
                <a:rPr lang="en-US" sz="1600"/>
                <a:t>Kevin, Yuntao</a:t>
              </a:r>
            </a:p>
            <a:p>
              <a:pPr indent="-133604" lvl="2" marL="374904" rtl="0">
                <a:lnSpc>
                  <a:spcPct val="90000"/>
                </a:lnSpc>
                <a:spcBef>
                  <a:spcPts val="300"/>
                </a:spcBef>
                <a:buClr>
                  <a:srgbClr val="9B1717"/>
                </a:buClr>
                <a:buSzPct val="100000"/>
                <a:buFont typeface="Arial"/>
                <a:buChar char="-"/>
              </a:pPr>
              <a:r>
                <a:rPr lang="en-US" sz="1600"/>
                <a:t>Twitter API</a:t>
              </a:r>
            </a:p>
            <a:p>
              <a:pPr indent="0" lvl="0" marL="914400" rtl="0">
                <a:lnSpc>
                  <a:spcPct val="90000"/>
                </a:lnSpc>
                <a:spcBef>
                  <a:spcPts val="300"/>
                </a:spcBef>
                <a:buNone/>
              </a:pPr>
              <a:r>
                <a:t/>
              </a:r>
              <a:endParaRPr i="1" sz="1600"/>
            </a:p>
            <a:p>
              <a:pPr indent="-122428" lvl="0" marL="109728" rtl="0">
                <a:lnSpc>
                  <a:spcPct val="90000"/>
                </a:lnSpc>
                <a:spcBef>
                  <a:spcPts val="300"/>
                </a:spcBef>
                <a:buClr>
                  <a:srgbClr val="9B1717"/>
                </a:buClr>
                <a:buSzPct val="100000"/>
                <a:buFont typeface="Arial"/>
                <a:buChar char="•"/>
              </a:pPr>
              <a:r>
                <a:rPr i="1" lang="en-US" sz="1600"/>
                <a:t>Algorithm building</a:t>
              </a:r>
            </a:p>
            <a:p>
              <a:pPr indent="-176275" lvl="1" marL="265176" rtl="0">
                <a:lnSpc>
                  <a:spcPct val="90000"/>
                </a:lnSpc>
                <a:spcBef>
                  <a:spcPts val="300"/>
                </a:spcBef>
                <a:buClr>
                  <a:srgbClr val="9B1717"/>
                </a:buClr>
                <a:buSzPct val="100000"/>
                <a:buFont typeface="Arial"/>
                <a:buChar char="–"/>
              </a:pPr>
              <a:r>
                <a:rPr lang="en-US" sz="1600"/>
                <a:t>Kexin, Jeff</a:t>
              </a:r>
            </a:p>
            <a:p>
              <a:pPr indent="-133604" lvl="2" marL="374904" rtl="0">
                <a:lnSpc>
                  <a:spcPct val="90000"/>
                </a:lnSpc>
                <a:spcBef>
                  <a:spcPts val="300"/>
                </a:spcBef>
                <a:buClr>
                  <a:srgbClr val="9B1717"/>
                </a:buClr>
                <a:buSzPct val="100000"/>
                <a:buFont typeface="Arial"/>
                <a:buChar char="-"/>
              </a:pPr>
              <a:r>
                <a:rPr lang="en-US" sz="1600"/>
                <a:t>Deep-learning 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959364" y="2580046"/>
              <a:ext cx="1657500" cy="1195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-122428" lvl="0" marL="109728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B1717"/>
                </a:buClr>
                <a:buSzPct val="100000"/>
                <a:buFont typeface="Arial"/>
                <a:buChar char="•"/>
              </a:pPr>
              <a:r>
                <a:rPr i="1" lang="en-US" sz="1600"/>
                <a:t>Algorithm Practice</a:t>
              </a:r>
            </a:p>
            <a:p>
              <a:pPr indent="-176275" lvl="1" marL="265176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9B1717"/>
                </a:buClr>
                <a:buSzPct val="100000"/>
                <a:buFont typeface="Arial"/>
                <a:buChar char="–"/>
              </a:pPr>
              <a:r>
                <a:rPr lang="en-US" sz="1600"/>
                <a:t>Yahoo’s photo DB</a:t>
              </a:r>
            </a:p>
            <a:p>
              <a:pPr lvl="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600"/>
            </a:p>
            <a:p>
              <a:pPr indent="-122428" lvl="0" marL="109728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9B1717"/>
                </a:buClr>
                <a:buSzPct val="100000"/>
                <a:buFont typeface="Arial"/>
                <a:buChar char="•"/>
              </a:pPr>
              <a:r>
                <a:rPr i="1" lang="en-US" sz="1600"/>
                <a:t>Biz model </a:t>
              </a:r>
            </a:p>
            <a:p>
              <a:pPr indent="-176275" lvl="1" marL="265176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9B1717"/>
                </a:buClr>
                <a:buSzPct val="100000"/>
                <a:buFont typeface="Arial"/>
                <a:buChar char="–"/>
              </a:pPr>
              <a:r>
                <a:rPr lang="en-US" sz="1600"/>
                <a:t>Study targeted marketing methods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3667902" y="2580046"/>
              <a:ext cx="1657500" cy="11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-122428" lvl="0" marL="109728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B1717"/>
                </a:buClr>
                <a:buSzPct val="100000"/>
                <a:buFont typeface="Arial"/>
                <a:buChar char="•"/>
              </a:pPr>
              <a:r>
                <a:rPr i="1" lang="en-US" sz="1600"/>
                <a:t>Data Analysis</a:t>
              </a:r>
            </a:p>
            <a:p>
              <a:pPr indent="-176275" lvl="1" marL="265176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9B1717"/>
                </a:buClr>
                <a:buSzPct val="100000"/>
                <a:buFont typeface="Arial"/>
                <a:buChar char="–"/>
              </a:pPr>
              <a:r>
                <a:rPr lang="en-US" sz="1600"/>
                <a:t>Twitter Profiles</a:t>
              </a:r>
            </a:p>
            <a:p>
              <a:pPr indent="0" lvl="0" marL="4572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US" sz="1600"/>
                <a:t>&amp; Personality</a:t>
              </a:r>
            </a:p>
            <a:p>
              <a:pPr lvl="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600"/>
            </a:p>
            <a:p>
              <a:pPr indent="-122428" lvl="0" marL="109728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9B1717"/>
                </a:buClr>
                <a:buSzPct val="100000"/>
                <a:buFont typeface="Arial"/>
                <a:buChar char="•"/>
              </a:pPr>
              <a:r>
                <a:rPr i="1" lang="en-US" sz="1600"/>
                <a:t>Build UI model</a:t>
              </a:r>
            </a:p>
            <a:p>
              <a:pPr indent="-176275" lvl="1" marL="265176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9B1717"/>
                </a:buClr>
                <a:buSzPct val="100000"/>
                <a:buFont typeface="Arial"/>
                <a:buChar char="–"/>
              </a:pPr>
              <a:r>
                <a:rPr lang="en-US" sz="1600"/>
                <a:t>For clients to use for marketing</a:t>
              </a:r>
            </a:p>
          </p:txBody>
        </p:sp>
        <p:sp>
          <p:nvSpPr>
            <p:cNvPr id="167" name="Shape 167"/>
            <p:cNvSpPr/>
            <p:nvPr/>
          </p:nvSpPr>
          <p:spPr>
            <a:xfrm>
              <a:off x="5376431" y="2580046"/>
              <a:ext cx="16575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wrap="square" tIns="0">
              <a:noAutofit/>
            </a:bodyPr>
            <a:lstStyle/>
            <a:p>
              <a:pPr indent="-122428" lvl="0" marL="109728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B1717"/>
                </a:buClr>
                <a:buSzPct val="100000"/>
                <a:buFont typeface="Arial"/>
                <a:buChar char="•"/>
              </a:pPr>
              <a:r>
                <a:rPr i="1" lang="en-US" sz="1600"/>
                <a:t>Finalize analysis</a:t>
              </a:r>
            </a:p>
            <a:p>
              <a:pPr lv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600"/>
            </a:p>
            <a:p>
              <a:pPr indent="-122428" lvl="0" marL="109728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B1717"/>
                </a:buClr>
                <a:buSzPct val="100000"/>
                <a:buFont typeface="Arial"/>
                <a:buChar char="•"/>
              </a:pPr>
              <a:r>
                <a:rPr i="1" lang="en-US" sz="1600"/>
                <a:t>Test in market</a:t>
              </a:r>
            </a:p>
            <a:p>
              <a:pPr indent="0" lvl="0" marL="4572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t/>
              </a:r>
              <a:endParaRPr b="0" i="1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244488" y="2130952"/>
              <a:ext cx="1808100" cy="308700"/>
            </a:xfrm>
            <a:prstGeom prst="homePlate">
              <a:avLst>
                <a:gd fmla="val 25195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b="1" lang="en-US" sz="2000">
                  <a:solidFill>
                    <a:srgbClr val="FFFFFF"/>
                  </a:solidFill>
                </a:rPr>
                <a:t>Week 1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