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70" r:id="rId6"/>
    <p:sldId id="271" r:id="rId7"/>
    <p:sldId id="272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99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C0E19-ACA6-48A7-AF62-D9ABB1CAE2A5}" v="77" dt="2024-10-17T17:08:2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3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arything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gitalcommons.unl.edu/" TargetMode="External"/><Relationship Id="rId4" Type="http://schemas.openxmlformats.org/officeDocument/2006/relationships/hyperlink" Target="https://www.imsoverview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933347" y="728174"/>
            <a:ext cx="8171568" cy="23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Management System</a:t>
            </a: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Database Connectivity      </a:t>
            </a:r>
            <a:b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976012" y="3985341"/>
            <a:ext cx="53532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sz="24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/>
                <a:sym typeface="Times New Roman"/>
              </a:rPr>
              <a:t>             </a:t>
            </a:r>
            <a:r>
              <a:rPr lang="en-IN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/>
                <a:sym typeface="Times New Roman"/>
              </a:rPr>
              <a:t> </a:t>
            </a:r>
            <a:r>
              <a:rPr lang="en-IN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NAVEENA S                            23ITR110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                NANDEESH G                        23ITR107</a:t>
            </a:r>
            <a:endParaRPr lang="en-IN" sz="18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                MOHAMMED YUNUS A     23ITR099</a:t>
            </a:r>
            <a:endParaRPr lang="en-IN" sz="18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15661-782B-DDFE-59A8-DFC7A7956F09}"/>
              </a:ext>
            </a:extLst>
          </p:cNvPr>
          <p:cNvSpPr txBox="1"/>
          <p:nvPr/>
        </p:nvSpPr>
        <p:spPr>
          <a:xfrm>
            <a:off x="1578429" y="4210114"/>
            <a:ext cx="10189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Light" panose="020B0502040204020203" pitchFamily="34" charset="0"/>
              </a:rPr>
              <a:t>Designing a </a:t>
            </a:r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Library Management System </a:t>
            </a:r>
            <a:r>
              <a:rPr lang="en-US" sz="2800" dirty="0">
                <a:latin typeface="Bahnschrift SemiLight" panose="020B0502040204020203" pitchFamily="34" charset="0"/>
              </a:rPr>
              <a:t>that allows users to manage book inventories, track book usage and return, and manage user accounts.</a:t>
            </a:r>
          </a:p>
          <a:p>
            <a:endParaRPr 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92AED-91C0-E474-CABC-147DD9CB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5" y="1603741"/>
            <a:ext cx="3080657" cy="2088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52F48-9941-D154-2AA2-C970C92031AD}"/>
              </a:ext>
            </a:extLst>
          </p:cNvPr>
          <p:cNvSpPr txBox="1"/>
          <p:nvPr/>
        </p:nvSpPr>
        <p:spPr>
          <a:xfrm>
            <a:off x="3619497" y="162327"/>
            <a:ext cx="8817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84618" y="250372"/>
            <a:ext cx="43586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5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70864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A5C4D-8334-B06A-2637-96E47E7D1BA1}"/>
              </a:ext>
            </a:extLst>
          </p:cNvPr>
          <p:cNvSpPr txBox="1"/>
          <p:nvPr/>
        </p:nvSpPr>
        <p:spPr>
          <a:xfrm>
            <a:off x="1643743" y="1839261"/>
            <a:ext cx="1066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Efficient Book Management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chemeClr val="tx1"/>
              </a:solidFill>
              <a:latin typeface="Bahnschrift SemiLight" panose="020B0502040204020203" pitchFamily="34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User and Member Management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chemeClr val="tx1"/>
              </a:solidFill>
              <a:latin typeface="Bahnschrift SemiLight" panose="020B0502040204020203" pitchFamily="34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Stock and Return Tracking   </a:t>
            </a:r>
          </a:p>
          <a:p>
            <a:endParaRPr lang="en-US" sz="3200" b="1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Secure Database Connectivity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174459" y="496257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209801" y="990326"/>
            <a:ext cx="5454828" cy="7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                   Python </a:t>
            </a:r>
          </a:p>
          <a:p>
            <a:pPr lvl="2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800" b="1" u="none" strike="noStrike" cap="none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  <a:sym typeface="Arial"/>
              </a:rPr>
              <a:t>                   </a:t>
            </a:r>
            <a:r>
              <a:rPr lang="en-US" sz="2800" b="1" u="none" strike="noStrike" cap="none" dirty="0" err="1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  <a:sym typeface="Arial"/>
              </a:rPr>
              <a:t>Sqlite</a:t>
            </a:r>
            <a:r>
              <a:rPr lang="en-US" sz="2800" b="1" u="none" strike="noStrike" cap="none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  <a:sym typeface="Arial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 </a:t>
            </a:r>
          </a:p>
          <a:p>
            <a:pPr lvl="2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" panose="02040503050406030204" pitchFamily="18" charset="0"/>
              </a:rPr>
              <a:t>                   Maria DB</a:t>
            </a:r>
          </a:p>
          <a:p>
            <a:pPr lvl="2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IN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Platform  Used</a:t>
            </a:r>
          </a:p>
          <a:p>
            <a:pPr lvl="2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IN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lang="en-IN" sz="28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 Math" panose="02040503050406030204" pitchFamily="18" charset="0"/>
              </a:rPr>
              <a:t>Python Idle</a:t>
            </a:r>
          </a:p>
          <a:p>
            <a:pPr lvl="2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chemeClr val="tx1"/>
                </a:solidFill>
                <a:latin typeface="Bahnschrift SemiLight" panose="020B0502040204020203" pitchFamily="34" charset="0"/>
                <a:ea typeface="Cambria Math" panose="02040503050406030204" pitchFamily="18" charset="0"/>
              </a:rPr>
              <a:t>                   GitHub (Hosting)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sz="2800" b="1" dirty="0">
              <a:solidFill>
                <a:schemeClr val="tx1"/>
              </a:solidFill>
              <a:latin typeface="Bahnschrift SemiLight" panose="020B0502040204020203" pitchFamily="34" charset="0"/>
              <a:ea typeface="Cambria Math" panose="02040503050406030204" pitchFamily="18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IN" sz="32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3200" b="1" i="0" u="none" strike="noStrike" cap="none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2" name="AutoShape 10" descr="CSS - Wikipedia">
            <a:extLst>
              <a:ext uri="{FF2B5EF4-FFF2-40B4-BE49-F238E27FC236}">
                <a16:creationId xmlns:a16="http://schemas.microsoft.com/office/drawing/2014/main" id="{68FE749F-2297-0F94-7779-066EADDCD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2" descr="CSS - Wikipedia">
            <a:extLst>
              <a:ext uri="{FF2B5EF4-FFF2-40B4-BE49-F238E27FC236}">
                <a16:creationId xmlns:a16="http://schemas.microsoft.com/office/drawing/2014/main" id="{D0EBC51E-4B63-6771-8382-067199AED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251" y="833143"/>
            <a:ext cx="2266240" cy="22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B537E-F01C-BE42-309D-009D9A82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28" y="2973192"/>
            <a:ext cx="2266240" cy="12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17E10B-E561-5CD0-F8F0-FE632946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22" y="1295302"/>
            <a:ext cx="1426028" cy="15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C487A0-1D33-F6B4-D2E6-BB982543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254" y="4632523"/>
            <a:ext cx="1299014" cy="12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3E271F-02AB-67FE-0965-07E482A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937562"/>
            <a:ext cx="20574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9F17E88-4F47-138E-A6F4-2C4038C3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93" y="4565768"/>
            <a:ext cx="1299015" cy="1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905289" y="240448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326366" y="1223804"/>
            <a:ext cx="8664441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Library Thing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rgbClr val="0070C0"/>
                </a:solidFill>
                <a:latin typeface="Aptos" panose="020B0004020202020204" pitchFamily="34" charset="0"/>
                <a:ea typeface="Cambria Math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https://www.librarything.com</a:t>
            </a:r>
            <a:endParaRPr lang="en-IN" sz="2800" b="1" dirty="0">
              <a:solidFill>
                <a:srgbClr val="0070C0"/>
              </a:solidFill>
              <a:latin typeface="Aptos" panose="020B0004020202020204" pitchFamily="34" charset="0"/>
              <a:ea typeface="Cambria Math" panose="020405030504060302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Library Management System overview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dirty="0">
                <a:solidFill>
                  <a:srgbClr val="0070C0"/>
                </a:solidFill>
                <a:latin typeface="Aptos Display" panose="020B0004020202020204" pitchFamily="34" charset="0"/>
                <a:ea typeface="Cambria Math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https://www.Imsoverview.com</a:t>
            </a:r>
            <a:endParaRPr lang="en-IN" sz="2800" b="1" dirty="0">
              <a:solidFill>
                <a:srgbClr val="0070C0"/>
              </a:solidFill>
              <a:latin typeface="Aptos Display" panose="020B0004020202020204" pitchFamily="34" charset="0"/>
              <a:ea typeface="Cambria Math" panose="020405030504060302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u="sng" dirty="0">
                <a:solidFill>
                  <a:srgbClr val="0070C0"/>
                </a:solidFill>
                <a:latin typeface="Aptos" panose="020B0004020202020204" pitchFamily="34" charset="0"/>
                <a:ea typeface="Cambria Math" panose="02040503050406030204" pitchFamily="18" charset="0"/>
              </a:rPr>
              <a:t>https://www.researchgate.net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u="sng" dirty="0">
                <a:solidFill>
                  <a:srgbClr val="0070C0"/>
                </a:solidFill>
                <a:latin typeface="Aptos" panose="020B0004020202020204" pitchFamily="34" charset="0"/>
                <a:ea typeface="Cambria Math" panose="02040503050406030204" pitchFamily="18" charset="0"/>
              </a:rPr>
              <a:t>https://www.nios.ac.in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u="sng" dirty="0">
                <a:solidFill>
                  <a:srgbClr val="0070C0"/>
                </a:solidFill>
                <a:latin typeface="Aptos" panose="020B0004020202020204" pitchFamily="34" charset="0"/>
                <a:ea typeface="Cambria Math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https://digitalcommons.unl.edu</a:t>
            </a:r>
            <a:endParaRPr lang="en-IN" sz="2800" b="1" u="sng" dirty="0">
              <a:solidFill>
                <a:srgbClr val="0070C0"/>
              </a:solidFill>
              <a:latin typeface="Aptos" panose="020B0004020202020204" pitchFamily="34" charset="0"/>
              <a:ea typeface="Cambria Math" panose="020405030504060302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b="1" u="sng" dirty="0">
                <a:solidFill>
                  <a:srgbClr val="0070C0"/>
                </a:solidFill>
                <a:latin typeface="Aptos" panose="020B0004020202020204" pitchFamily="34" charset="0"/>
                <a:ea typeface="Cambria Math" panose="02040503050406030204" pitchFamily="18" charset="0"/>
              </a:rPr>
              <a:t>https://www.skoolbeep.com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IN" sz="32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3200" b="1" i="0" u="none" strike="noStrike" cap="none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2" name="AutoShape 10" descr="CSS - Wikipedia">
            <a:extLst>
              <a:ext uri="{FF2B5EF4-FFF2-40B4-BE49-F238E27FC236}">
                <a16:creationId xmlns:a16="http://schemas.microsoft.com/office/drawing/2014/main" id="{68FE749F-2297-0F94-7779-066EADDCD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2" descr="CSS - Wikipedia">
            <a:extLst>
              <a:ext uri="{FF2B5EF4-FFF2-40B4-BE49-F238E27FC236}">
                <a16:creationId xmlns:a16="http://schemas.microsoft.com/office/drawing/2014/main" id="{D0EBC51E-4B63-6771-8382-067199AED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251" y="833143"/>
            <a:ext cx="2266240" cy="22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184B9-9A36-15F3-CDAB-BCEBD607293C}"/>
              </a:ext>
            </a:extLst>
          </p:cNvPr>
          <p:cNvSpPr txBox="1"/>
          <p:nvPr/>
        </p:nvSpPr>
        <p:spPr>
          <a:xfrm>
            <a:off x="5127171" y="108857"/>
            <a:ext cx="45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C1CF4-6161-D98D-587B-4F7D42D87D1C}"/>
              </a:ext>
            </a:extLst>
          </p:cNvPr>
          <p:cNvSpPr txBox="1"/>
          <p:nvPr/>
        </p:nvSpPr>
        <p:spPr>
          <a:xfrm>
            <a:off x="1752599" y="1133356"/>
            <a:ext cx="702128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Bahnschrift SemiLight" panose="020B0502040204020203" pitchFamily="34" charset="0"/>
              </a:rPr>
              <a:t>Book Management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Bahnschrift SemiLight" panose="020B0502040204020203" pitchFamily="34" charset="0"/>
              </a:rPr>
              <a:t>Availability Module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Bahnschrift SemiLight" panose="020B0502040204020203" pitchFamily="34" charset="0"/>
              </a:rPr>
              <a:t>Membership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Bahnschrift SemiLight" panose="020B0502040204020203" pitchFamily="34" charset="0"/>
              </a:rPr>
              <a:t>User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Bahnschrift SemiLight" panose="020B0502040204020203" pitchFamily="34" charset="0"/>
              </a:rPr>
              <a:t>Admin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err="1">
                <a:latin typeface="Bahnschrift SemiLight" panose="020B0502040204020203" pitchFamily="34" charset="0"/>
              </a:rPr>
              <a:t>Recommandation</a:t>
            </a:r>
            <a:r>
              <a:rPr lang="en-IN" sz="3200" b="1" dirty="0">
                <a:latin typeface="Bahnschrift SemiLight" panose="020B0502040204020203" pitchFamily="34" charset="0"/>
              </a:rPr>
              <a:t>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4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AA33E-E81C-749C-CCD7-DD040B88B473}"/>
              </a:ext>
            </a:extLst>
          </p:cNvPr>
          <p:cNvSpPr txBox="1"/>
          <p:nvPr/>
        </p:nvSpPr>
        <p:spPr>
          <a:xfrm>
            <a:off x="4561114" y="277067"/>
            <a:ext cx="458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4BCDF-1423-3ECE-D2E8-1C565B4A92DD}"/>
              </a:ext>
            </a:extLst>
          </p:cNvPr>
          <p:cNvSpPr txBox="1"/>
          <p:nvPr/>
        </p:nvSpPr>
        <p:spPr>
          <a:xfrm>
            <a:off x="1502228" y="1687286"/>
            <a:ext cx="101454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Book Management Module: </a:t>
            </a:r>
          </a:p>
          <a:p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</a:t>
            </a:r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Manages book records, including adding, updating, and deleting.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Availability Module: </a:t>
            </a:r>
          </a:p>
          <a:p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</a:t>
            </a:r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 Tracks real-time book availability and manages reservations.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Membership Module:</a:t>
            </a:r>
          </a:p>
          <a:p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</a:t>
            </a:r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Handles user registration and membership status management.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User Module:</a:t>
            </a:r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Displays issued books and tracks user borrowing history.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Admin Module: </a:t>
            </a:r>
          </a:p>
          <a:p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</a:t>
            </a:r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Manages users and displays admin details for oversight.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Recommendation Module: </a:t>
            </a:r>
          </a:p>
          <a:p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>
                <a:latin typeface="Bahnschrift SemiLight" panose="020B0502040204020203" pitchFamily="34" charset="0"/>
                <a:cs typeface="Arial" panose="020B0604020202020204" pitchFamily="34" charset="0"/>
              </a:rPr>
              <a:t>Suggests personalized book recommendations based on user preferences.</a:t>
            </a:r>
            <a:endParaRPr lang="en-IN" sz="24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7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10F7F-FC1E-05C5-62AE-3C10EE04CD87}"/>
              </a:ext>
            </a:extLst>
          </p:cNvPr>
          <p:cNvSpPr txBox="1"/>
          <p:nvPr/>
        </p:nvSpPr>
        <p:spPr>
          <a:xfrm>
            <a:off x="4550229" y="2622751"/>
            <a:ext cx="511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</a:t>
            </a:r>
            <a:endParaRPr lang="en-IN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39372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254</Words>
  <Application>Microsoft Office PowerPoint</Application>
  <PresentationFormat>Widescreen</PresentationFormat>
  <Paragraphs>71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Yu Gothic</vt:lpstr>
      <vt:lpstr>Aptos</vt:lpstr>
      <vt:lpstr>Aptos Display</vt:lpstr>
      <vt:lpstr>Arial</vt:lpstr>
      <vt:lpstr>Arial Rounded MT Bold</vt:lpstr>
      <vt:lpstr>Bahnschrift SemiLight</vt:lpstr>
      <vt:lpstr>Calibri</vt:lpstr>
      <vt:lpstr>Calisto MT</vt:lpstr>
      <vt:lpstr>Cambria Math</vt:lpstr>
      <vt:lpstr>Noto Sans Symbols</vt:lpstr>
      <vt:lpstr>Times New Roman</vt:lpstr>
      <vt:lpstr>Wingdings</vt:lpstr>
      <vt:lpstr>Flow</vt:lpstr>
      <vt:lpstr>Library Management System                                 With Database Connectivity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Naveena S</cp:lastModifiedBy>
  <cp:revision>12</cp:revision>
  <dcterms:created xsi:type="dcterms:W3CDTF">2021-04-21T15:36:00Z</dcterms:created>
  <dcterms:modified xsi:type="dcterms:W3CDTF">2024-10-17T17:22:46Z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