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5" r:id="rId4"/>
    <p:sldId id="264" r:id="rId5"/>
    <p:sldId id="278" r:id="rId6"/>
    <p:sldId id="276" r:id="rId7"/>
    <p:sldId id="279" r:id="rId8"/>
    <p:sldId id="280" r:id="rId9"/>
    <p:sldId id="281" r:id="rId10"/>
    <p:sldId id="277" r:id="rId11"/>
    <p:sldId id="266" r:id="rId12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9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aEJF3Jv29g/oR/va8+a7sQBm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DBE5D-E312-4B21-9E5E-1AE7C8B9E3E7}">
  <a:tblStyle styleId="{491DBE5D-E312-4B21-9E5E-1AE7C8B9E3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>
        <p:guide orient="horz" pos="293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17718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91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8bb4af59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1" name="Google Shape;71;g2588bb4af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934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8bb4af59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71" name="Google Shape;71;g2588bb4af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706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09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88bb4af59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</p:txBody>
      </p:sp>
      <p:sp>
        <p:nvSpPr>
          <p:cNvPr id="71" name="Google Shape;71;g2588bb4af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122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30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1322908" y="2227490"/>
            <a:ext cx="9546183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3670591" y="1934454"/>
            <a:ext cx="4850817" cy="100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body" idx="1"/>
          </p:nvPr>
        </p:nvSpPr>
        <p:spPr>
          <a:xfrm>
            <a:off x="1322908" y="2227490"/>
            <a:ext cx="9546183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11034279" y="6514910"/>
            <a:ext cx="245109" cy="28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2146300" y="2544325"/>
            <a:ext cx="10045700" cy="121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R="5080" algn="ctr">
              <a:buSzPts val="2400"/>
            </a:pP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Library Management System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220205" y="1294727"/>
            <a:ext cx="1708370" cy="5091495"/>
            <a:chOff x="190553" y="1212849"/>
            <a:chExt cx="1813556" cy="5206028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9861" y="1212849"/>
              <a:ext cx="1374248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0553" y="4840809"/>
              <a:ext cx="1098142" cy="15780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1"/>
          <p:cNvSpPr txBox="1"/>
          <p:nvPr/>
        </p:nvSpPr>
        <p:spPr>
          <a:xfrm>
            <a:off x="3311251" y="4648199"/>
            <a:ext cx="38226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0844949" y="6506676"/>
            <a:ext cx="3927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2645948" y="3419712"/>
            <a:ext cx="8828151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6858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review</a:t>
            </a:r>
          </a:p>
          <a:p>
            <a:pPr marL="685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9D63B-3B7C-2E22-6800-60E6F76AE7F1}"/>
              </a:ext>
            </a:extLst>
          </p:cNvPr>
          <p:cNvSpPr txBox="1"/>
          <p:nvPr/>
        </p:nvSpPr>
        <p:spPr>
          <a:xfrm>
            <a:off x="3311251" y="4988689"/>
            <a:ext cx="4628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PRIYANKA K                        23ITR121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NANDEESH G                       23ITR107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MOHAMMED YUNUS A    23ITR099</a:t>
            </a:r>
            <a:endParaRPr lang="en-IN" sz="14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8bb4af59_0_6"/>
          <p:cNvSpPr txBox="1"/>
          <p:nvPr/>
        </p:nvSpPr>
        <p:spPr>
          <a:xfrm>
            <a:off x="11258819" y="6434361"/>
            <a:ext cx="24856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10</a:t>
            </a:fld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56B5A501-7E6F-A4EF-8F3C-628AE21CF186}"/>
              </a:ext>
            </a:extLst>
          </p:cNvPr>
          <p:cNvSpPr/>
          <p:nvPr/>
        </p:nvSpPr>
        <p:spPr>
          <a:xfrm>
            <a:off x="4720754" y="630435"/>
            <a:ext cx="5527357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FF0000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Conclusion</a:t>
            </a:r>
            <a:endParaRPr lang="en-US" sz="43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A3F34C-BE02-7C41-939A-042EED5D1792}"/>
              </a:ext>
            </a:extLst>
          </p:cNvPr>
          <p:cNvSpPr/>
          <p:nvPr/>
        </p:nvSpPr>
        <p:spPr>
          <a:xfrm>
            <a:off x="2376606" y="1652825"/>
            <a:ext cx="130828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Successful project delivering a modern and efficient library management system.</a:t>
            </a:r>
            <a:endParaRPr lang="en-US" sz="17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A440F243-B048-78DA-42EA-0421A32F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27" y="2551449"/>
            <a:ext cx="3288927" cy="74160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E44F337-1B50-F04A-7855-EF0130AF6237}"/>
              </a:ext>
            </a:extLst>
          </p:cNvPr>
          <p:cNvSpPr/>
          <p:nvPr/>
        </p:nvSpPr>
        <p:spPr>
          <a:xfrm>
            <a:off x="1431828" y="3993053"/>
            <a:ext cx="2319386" cy="36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Improved Efficiency</a:t>
            </a:r>
            <a:endParaRPr lang="en-US" sz="21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306238E-B01D-0D28-F38B-C6B95EB4BB33}"/>
              </a:ext>
            </a:extLst>
          </p:cNvPr>
          <p:cNvSpPr/>
          <p:nvPr/>
        </p:nvSpPr>
        <p:spPr>
          <a:xfrm>
            <a:off x="1431827" y="4453621"/>
            <a:ext cx="3288927" cy="741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Streamlined book management and user experience.</a:t>
            </a:r>
            <a:endParaRPr lang="en-US" sz="17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6D5E7973-211D-2EF0-A372-AA442DADA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09" y="2551448"/>
            <a:ext cx="3288927" cy="741601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A29A8B68-8E15-8254-E72D-C16DF1633971}"/>
              </a:ext>
            </a:extLst>
          </p:cNvPr>
          <p:cNvSpPr/>
          <p:nvPr/>
        </p:nvSpPr>
        <p:spPr>
          <a:xfrm>
            <a:off x="4913709" y="3984525"/>
            <a:ext cx="2530521" cy="3539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Enhanced Accessibility</a:t>
            </a:r>
            <a:endParaRPr lang="en-US" sz="215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A38C395A-F3CC-9483-60EF-4FF927CE9ADD}"/>
              </a:ext>
            </a:extLst>
          </p:cNvPr>
          <p:cNvSpPr/>
          <p:nvPr/>
        </p:nvSpPr>
        <p:spPr>
          <a:xfrm>
            <a:off x="4913709" y="4453621"/>
            <a:ext cx="3288927" cy="7249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Easier access to library resources for members.</a:t>
            </a:r>
            <a:endParaRPr lang="en-US" sz="170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D6A34CC2-D30B-DBCE-1A07-7995FA080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591" y="2551447"/>
            <a:ext cx="3288927" cy="741601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2F65F06B-C3DB-19C7-F93E-996DFBE5EDEE}"/>
              </a:ext>
            </a:extLst>
          </p:cNvPr>
          <p:cNvSpPr/>
          <p:nvPr/>
        </p:nvSpPr>
        <p:spPr>
          <a:xfrm>
            <a:off x="8440789" y="4031017"/>
            <a:ext cx="2287512" cy="307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Future Development</a:t>
            </a:r>
            <a:endParaRPr lang="en-US" sz="215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AA7443FF-ABD9-B5B8-5449-C9427012475E}"/>
              </a:ext>
            </a:extLst>
          </p:cNvPr>
          <p:cNvSpPr/>
          <p:nvPr/>
        </p:nvSpPr>
        <p:spPr>
          <a:xfrm>
            <a:off x="8440788" y="4548851"/>
            <a:ext cx="3243730" cy="629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Potential for mobile app integration and advanced features.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642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2022475" y="2750675"/>
            <a:ext cx="88623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06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0"/>
          <p:cNvSpPr txBox="1">
            <a:spLocks noGrp="1"/>
          </p:cNvSpPr>
          <p:nvPr>
            <p:ph type="sldNum" idx="12"/>
          </p:nvPr>
        </p:nvSpPr>
        <p:spPr>
          <a:xfrm>
            <a:off x="10713466" y="6514900"/>
            <a:ext cx="5661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8bb4af59_0_6"/>
          <p:cNvSpPr txBox="1">
            <a:spLocks noGrp="1"/>
          </p:cNvSpPr>
          <p:nvPr>
            <p:ph type="title"/>
          </p:nvPr>
        </p:nvSpPr>
        <p:spPr>
          <a:xfrm>
            <a:off x="4957200" y="528476"/>
            <a:ext cx="227760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g2588bb4af59_0_6"/>
          <p:cNvSpPr txBox="1"/>
          <p:nvPr/>
        </p:nvSpPr>
        <p:spPr>
          <a:xfrm>
            <a:off x="10937297" y="6514910"/>
            <a:ext cx="3003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5" name="Google Shape;75;g2588bb4af59_0_6"/>
          <p:cNvSpPr txBox="1"/>
          <p:nvPr/>
        </p:nvSpPr>
        <p:spPr>
          <a:xfrm>
            <a:off x="1240521" y="1410595"/>
            <a:ext cx="10647600" cy="238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0096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2400" dirty="0">
                <a:solidFill>
                  <a:schemeClr val="tx1"/>
                </a:solidFill>
                <a:latin typeface="Nobile"/>
              </a:rPr>
              <a:t>To develop an efficient and user-friendly system that automates library management processes, minimizes manual errors, and ensures smooth operations in book management, member handling, and reservation systems.</a:t>
            </a:r>
            <a:endParaRPr lang="en-US" sz="2400" dirty="0">
              <a:solidFill>
                <a:schemeClr val="tx1"/>
              </a:solidFill>
              <a:latin typeface="Nobile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8bb4af59_0_6"/>
          <p:cNvSpPr txBox="1">
            <a:spLocks noGrp="1"/>
          </p:cNvSpPr>
          <p:nvPr>
            <p:ph type="title"/>
          </p:nvPr>
        </p:nvSpPr>
        <p:spPr>
          <a:xfrm>
            <a:off x="1530906" y="667980"/>
            <a:ext cx="9997076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g2588bb4af59_0_6"/>
          <p:cNvSpPr txBox="1"/>
          <p:nvPr/>
        </p:nvSpPr>
        <p:spPr>
          <a:xfrm>
            <a:off x="10937297" y="6514910"/>
            <a:ext cx="300300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1" name="Text 1">
            <a:extLst>
              <a:ext uri="{FF2B5EF4-FFF2-40B4-BE49-F238E27FC236}">
                <a16:creationId xmlns:a16="http://schemas.microsoft.com/office/drawing/2014/main" id="{D1B80D12-2252-9440-7766-0F072ECFC50D}"/>
              </a:ext>
            </a:extLst>
          </p:cNvPr>
          <p:cNvSpPr/>
          <p:nvPr/>
        </p:nvSpPr>
        <p:spPr>
          <a:xfrm>
            <a:off x="2895306" y="18043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F6C2B-CAAD-B704-79CD-EEC86CC7C3F6}"/>
              </a:ext>
            </a:extLst>
          </p:cNvPr>
          <p:cNvSpPr txBox="1"/>
          <p:nvPr/>
        </p:nvSpPr>
        <p:spPr>
          <a:xfrm>
            <a:off x="1179871" y="1804342"/>
            <a:ext cx="104713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 traditional library, the management of books and users can become complex and time-consuming. Common issues include:</a:t>
            </a:r>
          </a:p>
          <a:p>
            <a:endParaRPr lang="en-US" sz="2000" dirty="0"/>
          </a:p>
          <a:p>
            <a:pPr lvl="7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Difficulty in tracking the availability of books.</a:t>
            </a:r>
          </a:p>
          <a:p>
            <a:pPr lvl="7">
              <a:buFont typeface="Arial" panose="020B0604020202020204" pitchFamily="34" charset="0"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Inefficient search methods leading to delayed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Lack of a structured reservation and waiting list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Manual member management, which is prone to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87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528695" y="562610"/>
            <a:ext cx="5134610" cy="9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Structures, Algorithms, and Concepts Used</a:t>
            </a:r>
            <a:endParaRPr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0937297" y="6514910"/>
            <a:ext cx="30035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D823180-7EED-3DDD-F723-9F6646D2F586}"/>
              </a:ext>
            </a:extLst>
          </p:cNvPr>
          <p:cNvSpPr/>
          <p:nvPr/>
        </p:nvSpPr>
        <p:spPr>
          <a:xfrm>
            <a:off x="3521075" y="2016252"/>
            <a:ext cx="7688342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Leveraging key data structures and algorithms for efficiency.</a:t>
            </a:r>
            <a:endParaRPr lang="en-US" sz="160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DB500E9C-3CFF-034E-2A9E-0983F3C30E11}"/>
              </a:ext>
            </a:extLst>
          </p:cNvPr>
          <p:cNvSpPr/>
          <p:nvPr/>
        </p:nvSpPr>
        <p:spPr>
          <a:xfrm>
            <a:off x="3521075" y="2582871"/>
            <a:ext cx="7688342" cy="3932039"/>
          </a:xfrm>
          <a:prstGeom prst="roundRect">
            <a:avLst>
              <a:gd name="adj" fmla="val 22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FCC7A512-39F2-C933-4B34-942BC816FBF8}"/>
              </a:ext>
            </a:extLst>
          </p:cNvPr>
          <p:cNvSpPr/>
          <p:nvPr/>
        </p:nvSpPr>
        <p:spPr>
          <a:xfrm>
            <a:off x="3528695" y="2590491"/>
            <a:ext cx="7673102" cy="5973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31B0D81-0976-D5BD-6E45-B2F13FB62F7C}"/>
              </a:ext>
            </a:extLst>
          </p:cNvPr>
          <p:cNvSpPr/>
          <p:nvPr/>
        </p:nvSpPr>
        <p:spPr>
          <a:xfrm>
            <a:off x="3736578" y="2722769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 Structure</a:t>
            </a:r>
            <a:endParaRPr lang="en-US" sz="16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D60DF47-F8DE-4B17-3F55-249576E10210}"/>
              </a:ext>
            </a:extLst>
          </p:cNvPr>
          <p:cNvSpPr/>
          <p:nvPr/>
        </p:nvSpPr>
        <p:spPr>
          <a:xfrm>
            <a:off x="7576939" y="2722769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Purpose</a:t>
            </a:r>
            <a:endParaRPr lang="en-US" sz="160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F08CE64C-ECA5-285B-1971-DA6CF9FA8593}"/>
              </a:ext>
            </a:extLst>
          </p:cNvPr>
          <p:cNvSpPr/>
          <p:nvPr/>
        </p:nvSpPr>
        <p:spPr>
          <a:xfrm>
            <a:off x="3528695" y="3187827"/>
            <a:ext cx="7673102" cy="5973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B64974FE-801F-4077-336B-A0421C919DE3}"/>
              </a:ext>
            </a:extLst>
          </p:cNvPr>
          <p:cNvSpPr/>
          <p:nvPr/>
        </p:nvSpPr>
        <p:spPr>
          <a:xfrm>
            <a:off x="3736578" y="3320106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Arrays</a:t>
            </a:r>
            <a:endParaRPr lang="en-US" sz="16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C2AD7957-03CB-7CD4-1F92-7E055D36D419}"/>
              </a:ext>
            </a:extLst>
          </p:cNvPr>
          <p:cNvSpPr/>
          <p:nvPr/>
        </p:nvSpPr>
        <p:spPr>
          <a:xfrm>
            <a:off x="7576939" y="3320106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Storing book records</a:t>
            </a:r>
            <a:endParaRPr lang="en-US" sz="160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BE066117-6F15-722D-9DF8-F878DCEE9F87}"/>
              </a:ext>
            </a:extLst>
          </p:cNvPr>
          <p:cNvSpPr/>
          <p:nvPr/>
        </p:nvSpPr>
        <p:spPr>
          <a:xfrm>
            <a:off x="3528695" y="3785164"/>
            <a:ext cx="7673102" cy="5973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FE711143-078A-C200-3C38-B55ADED02ED3}"/>
              </a:ext>
            </a:extLst>
          </p:cNvPr>
          <p:cNvSpPr/>
          <p:nvPr/>
        </p:nvSpPr>
        <p:spPr>
          <a:xfrm>
            <a:off x="3736578" y="3917442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Linked Lists</a:t>
            </a:r>
            <a:endParaRPr lang="en-US" sz="16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E45EFB3-488C-AA49-3762-E5F7D7075760}"/>
              </a:ext>
            </a:extLst>
          </p:cNvPr>
          <p:cNvSpPr/>
          <p:nvPr/>
        </p:nvSpPr>
        <p:spPr>
          <a:xfrm>
            <a:off x="7576939" y="3917442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Managing book reservations</a:t>
            </a:r>
            <a:endParaRPr lang="en-US" sz="160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8AED77FC-B98B-1C31-DC0F-0F29137C31EC}"/>
              </a:ext>
            </a:extLst>
          </p:cNvPr>
          <p:cNvSpPr/>
          <p:nvPr/>
        </p:nvSpPr>
        <p:spPr>
          <a:xfrm>
            <a:off x="3414372" y="4486099"/>
            <a:ext cx="7673102" cy="5973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268D70E2-15D2-BEE2-4B8D-2587AB52A056}"/>
              </a:ext>
            </a:extLst>
          </p:cNvPr>
          <p:cNvSpPr/>
          <p:nvPr/>
        </p:nvSpPr>
        <p:spPr>
          <a:xfrm>
            <a:off x="3528695" y="4979837"/>
            <a:ext cx="7673102" cy="5973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A4EDD1B9-2B78-B5CE-6DCA-15EA8A83B503}"/>
              </a:ext>
            </a:extLst>
          </p:cNvPr>
          <p:cNvSpPr/>
          <p:nvPr/>
        </p:nvSpPr>
        <p:spPr>
          <a:xfrm>
            <a:off x="3736578" y="4492141"/>
            <a:ext cx="3416975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Queues</a:t>
            </a:r>
            <a:endParaRPr lang="en-US" sz="1600" dirty="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18F8DCC-B660-F95D-15B9-B37548066992}"/>
              </a:ext>
            </a:extLst>
          </p:cNvPr>
          <p:cNvSpPr/>
          <p:nvPr/>
        </p:nvSpPr>
        <p:spPr>
          <a:xfrm>
            <a:off x="7564291" y="4484478"/>
            <a:ext cx="3416975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Handling book reservation requests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6E4685-0904-44A0-0D0D-583EF4759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C01CA15-8B12-79BB-01E8-DBABD9BCA4F6}"/>
              </a:ext>
            </a:extLst>
          </p:cNvPr>
          <p:cNvSpPr/>
          <p:nvPr/>
        </p:nvSpPr>
        <p:spPr>
          <a:xfrm>
            <a:off x="3477858" y="5103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Software and Tools</a:t>
            </a:r>
            <a:endParaRPr lang="en-US" sz="44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1FCA1B1-D18D-01C5-E4C2-73BC4A00558F}"/>
              </a:ext>
            </a:extLst>
          </p:cNvPr>
          <p:cNvSpPr/>
          <p:nvPr/>
        </p:nvSpPr>
        <p:spPr>
          <a:xfrm>
            <a:off x="3477858" y="15592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Utilizing industry-standard tools for development and deployment.</a:t>
            </a:r>
            <a:endParaRPr lang="en-US" sz="1750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3AA94D65-6604-C9CF-40C6-08FE9DCA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58" y="2177344"/>
            <a:ext cx="566976" cy="566976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F8FC8F50-B5B7-5FA3-870B-D3A479216431}"/>
              </a:ext>
            </a:extLst>
          </p:cNvPr>
          <p:cNvSpPr/>
          <p:nvPr/>
        </p:nvSpPr>
        <p:spPr>
          <a:xfrm>
            <a:off x="3477858" y="29711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</a:t>
            </a:r>
            <a:endParaRPr lang="en-US" sz="2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36679AC-4849-8CC9-A650-E20199CE75A1}"/>
              </a:ext>
            </a:extLst>
          </p:cNvPr>
          <p:cNvSpPr/>
          <p:nvPr/>
        </p:nvSpPr>
        <p:spPr>
          <a:xfrm>
            <a:off x="3477858" y="3461552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Programming Language</a:t>
            </a:r>
            <a:endParaRPr lang="en-US" sz="1750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BF085705-AE19-5267-4543-567DADB60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89" y="2177344"/>
            <a:ext cx="566976" cy="566976"/>
          </a:xfrm>
          <a:prstGeom prst="rect">
            <a:avLst/>
          </a:prstGeom>
        </p:spPr>
      </p:pic>
      <p:sp>
        <p:nvSpPr>
          <p:cNvPr id="10" name="Text 4">
            <a:extLst>
              <a:ext uri="{FF2B5EF4-FFF2-40B4-BE49-F238E27FC236}">
                <a16:creationId xmlns:a16="http://schemas.microsoft.com/office/drawing/2014/main" id="{0AC5B816-B6B4-BE9E-4B9B-B4685BE801F4}"/>
              </a:ext>
            </a:extLst>
          </p:cNvPr>
          <p:cNvSpPr/>
          <p:nvPr/>
        </p:nvSpPr>
        <p:spPr>
          <a:xfrm>
            <a:off x="7426089" y="29711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MySQL</a:t>
            </a:r>
            <a:endParaRPr lang="en-US" sz="22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02029F3C-CAFC-3320-FF0D-1DE917D5D16B}"/>
              </a:ext>
            </a:extLst>
          </p:cNvPr>
          <p:cNvSpPr/>
          <p:nvPr/>
        </p:nvSpPr>
        <p:spPr>
          <a:xfrm>
            <a:off x="7426089" y="3461552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Database Management System</a:t>
            </a:r>
            <a:endParaRPr lang="en-US" sz="1750" dirty="0"/>
          </a:p>
        </p:txBody>
      </p:sp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FBAAFD32-077C-7969-2EA5-F9813205F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858" y="4504897"/>
            <a:ext cx="566976" cy="566976"/>
          </a:xfrm>
          <a:prstGeom prst="rect">
            <a:avLst/>
          </a:prstGeom>
        </p:spPr>
      </p:pic>
      <p:sp>
        <p:nvSpPr>
          <p:cNvPr id="13" name="Text 6">
            <a:extLst>
              <a:ext uri="{FF2B5EF4-FFF2-40B4-BE49-F238E27FC236}">
                <a16:creationId xmlns:a16="http://schemas.microsoft.com/office/drawing/2014/main" id="{53113E6C-E811-0CF6-F2F4-6A7B8F03F2C3}"/>
              </a:ext>
            </a:extLst>
          </p:cNvPr>
          <p:cNvSpPr/>
          <p:nvPr/>
        </p:nvSpPr>
        <p:spPr>
          <a:xfrm>
            <a:off x="3477858" y="5298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404155"/>
                </a:solidFill>
                <a:latin typeface="Corben" pitchFamily="34" charset="0"/>
                <a:ea typeface="Corben" pitchFamily="34" charset="-122"/>
              </a:rPr>
              <a:t>intellj</a:t>
            </a: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</a:rPr>
              <a:t>  IDEA</a:t>
            </a:r>
            <a:endParaRPr lang="en-US" sz="220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084A5A0F-26C6-2C8E-A07E-DBC37DE70CE9}"/>
              </a:ext>
            </a:extLst>
          </p:cNvPr>
          <p:cNvSpPr/>
          <p:nvPr/>
        </p:nvSpPr>
        <p:spPr>
          <a:xfrm>
            <a:off x="3477858" y="578910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Integrated Development Environment</a:t>
            </a:r>
            <a:endParaRPr lang="en-US" sz="1750" dirty="0"/>
          </a:p>
        </p:txBody>
      </p:sp>
      <p:pic>
        <p:nvPicPr>
          <p:cNvPr id="15" name="Image 5" descr="preencoded.png">
            <a:extLst>
              <a:ext uri="{FF2B5EF4-FFF2-40B4-BE49-F238E27FC236}">
                <a16:creationId xmlns:a16="http://schemas.microsoft.com/office/drawing/2014/main" id="{83527FD8-6DBE-FB1D-D0D4-A6D857FC8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089" y="4504897"/>
            <a:ext cx="566976" cy="566976"/>
          </a:xfrm>
          <a:prstGeom prst="rect">
            <a:avLst/>
          </a:prstGeom>
        </p:spPr>
      </p:pic>
      <p:sp>
        <p:nvSpPr>
          <p:cNvPr id="16" name="Text 8">
            <a:extLst>
              <a:ext uri="{FF2B5EF4-FFF2-40B4-BE49-F238E27FC236}">
                <a16:creationId xmlns:a16="http://schemas.microsoft.com/office/drawing/2014/main" id="{91BEBF5B-8A56-AF88-EB22-CF85290CB94D}"/>
              </a:ext>
            </a:extLst>
          </p:cNvPr>
          <p:cNvSpPr/>
          <p:nvPr/>
        </p:nvSpPr>
        <p:spPr>
          <a:xfrm>
            <a:off x="7426089" y="5298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Git</a:t>
            </a:r>
            <a:endParaRPr lang="en-US" sz="220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A4E23AD4-4C2F-253D-106E-D0AEAE5BFCBB}"/>
              </a:ext>
            </a:extLst>
          </p:cNvPr>
          <p:cNvSpPr/>
          <p:nvPr/>
        </p:nvSpPr>
        <p:spPr>
          <a:xfrm>
            <a:off x="7426089" y="578910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Version Control System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3969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4444181" y="562610"/>
            <a:ext cx="5063673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indent="0">
              <a:lnSpc>
                <a:spcPts val="555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Modules and Functions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0937297" y="6514910"/>
            <a:ext cx="300355" cy="32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6</a:t>
            </a:fld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42FE220-0189-9E50-EE73-173CA60749A9}"/>
              </a:ext>
            </a:extLst>
          </p:cNvPr>
          <p:cNvSpPr/>
          <p:nvPr/>
        </p:nvSpPr>
        <p:spPr>
          <a:xfrm>
            <a:off x="2712250" y="1374148"/>
            <a:ext cx="109144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Organized into modular components for improved maintainability.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EB5050C-EDC8-4042-6FC0-B8BFB4A00F3E}"/>
              </a:ext>
            </a:extLst>
          </p:cNvPr>
          <p:cNvSpPr/>
          <p:nvPr/>
        </p:nvSpPr>
        <p:spPr>
          <a:xfrm>
            <a:off x="1355564" y="3251834"/>
            <a:ext cx="3059563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8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58A45D9-E6F8-384F-C7CF-37F0BF79C177}"/>
              </a:ext>
            </a:extLst>
          </p:cNvPr>
          <p:cNvSpPr/>
          <p:nvPr/>
        </p:nvSpPr>
        <p:spPr>
          <a:xfrm>
            <a:off x="9271880" y="2321479"/>
            <a:ext cx="2485983" cy="2101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B52BF5AC-E94E-6B98-D702-8643C1832258}"/>
              </a:ext>
            </a:extLst>
          </p:cNvPr>
          <p:cNvSpPr/>
          <p:nvPr/>
        </p:nvSpPr>
        <p:spPr>
          <a:xfrm>
            <a:off x="9820034" y="4677608"/>
            <a:ext cx="2835235" cy="634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F4C2CB1-6400-4E46-A509-6A3C1C1A4193}"/>
              </a:ext>
            </a:extLst>
          </p:cNvPr>
          <p:cNvSpPr/>
          <p:nvPr/>
        </p:nvSpPr>
        <p:spPr>
          <a:xfrm>
            <a:off x="9285531" y="4053959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endParaRPr lang="en-US" sz="175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5183DD8E-C3F5-6B3B-BC23-436E73C35C9B}"/>
              </a:ext>
            </a:extLst>
          </p:cNvPr>
          <p:cNvSpPr/>
          <p:nvPr/>
        </p:nvSpPr>
        <p:spPr>
          <a:xfrm>
            <a:off x="9285531" y="4938356"/>
            <a:ext cx="3615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endParaRPr lang="en-US" sz="1750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77D0B-9325-8F41-CC30-151439D15C2E}"/>
              </a:ext>
            </a:extLst>
          </p:cNvPr>
          <p:cNvSpPr txBox="1"/>
          <p:nvPr/>
        </p:nvSpPr>
        <p:spPr>
          <a:xfrm>
            <a:off x="4112481" y="2260700"/>
            <a:ext cx="4343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SemiLight" panose="020B0502040204020203" pitchFamily="34" charset="0"/>
              </a:rPr>
              <a:t>Book Management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SemiLight" panose="020B0502040204020203" pitchFamily="34" charset="0"/>
              </a:rPr>
              <a:t>Availability Module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SemiLight" panose="020B0502040204020203" pitchFamily="34" charset="0"/>
              </a:rPr>
              <a:t>Membership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SemiLight" panose="020B0502040204020203" pitchFamily="34" charset="0"/>
              </a:rPr>
              <a:t>User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latin typeface="Bahnschrift SemiLigh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dirty="0">
                <a:latin typeface="Bahnschrift SemiLight" panose="020B0502040204020203" pitchFamily="34" charset="0"/>
              </a:rPr>
              <a:t>Admin Module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000" dirty="0">
              <a:latin typeface="Bahnschrift SemiLigh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7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A6BE-A864-2C15-CB24-E289FDDC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682" y="770672"/>
            <a:ext cx="4850817" cy="492443"/>
          </a:xfrm>
        </p:spPr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CB788-45DF-FBCF-9D3C-DDE6755D6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6281D-21D7-BDE6-AED8-44A972F92FC7}"/>
              </a:ext>
            </a:extLst>
          </p:cNvPr>
          <p:cNvSpPr txBox="1"/>
          <p:nvPr/>
        </p:nvSpPr>
        <p:spPr>
          <a:xfrm>
            <a:off x="1433945" y="1641764"/>
            <a:ext cx="104844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Book Management Module: </a:t>
            </a:r>
          </a:p>
          <a:p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Manages book records, including adding, updating, and deleting.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Availability Module: </a:t>
            </a:r>
          </a:p>
          <a:p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Tracks real-time book availability and manages reservations.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User Module: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Displays issued books and tracks user borrowing history.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Admin Module: </a:t>
            </a:r>
          </a:p>
          <a:p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 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Manages users and displays admin details for oversight.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Membership Module:</a:t>
            </a:r>
          </a:p>
          <a:p>
            <a:r>
              <a:rPr lang="en-US" sz="2000" b="1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   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Handles user registration and membership status management.</a:t>
            </a:r>
          </a:p>
          <a:p>
            <a:endParaRPr lang="en-US" sz="2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77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6E5C-B9A0-DC60-629C-ABFCF4FA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646" y="490117"/>
            <a:ext cx="1493691" cy="492443"/>
          </a:xfrm>
        </p:spPr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13A13-DD12-0383-C765-DCBAE9035C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E677E-4C44-1621-7327-452FD0C9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8" y="1763825"/>
            <a:ext cx="3683773" cy="3691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11690-DEEB-B56C-D358-E2EC3A78C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32" y="1763825"/>
            <a:ext cx="3827318" cy="3691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DF452-107B-71F3-CA13-E6B3EEB8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891" y="1763825"/>
            <a:ext cx="3683773" cy="3691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8E70B-E29E-FFEB-FD80-BADA80A6D9DA}"/>
              </a:ext>
            </a:extLst>
          </p:cNvPr>
          <p:cNvSpPr txBox="1"/>
          <p:nvPr/>
        </p:nvSpPr>
        <p:spPr>
          <a:xfrm>
            <a:off x="3170528" y="1333197"/>
            <a:ext cx="324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management module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CE9FFA-C6B9-93AD-408A-98DE76B2AA99}"/>
              </a:ext>
            </a:extLst>
          </p:cNvPr>
          <p:cNvSpPr txBox="1"/>
          <p:nvPr/>
        </p:nvSpPr>
        <p:spPr>
          <a:xfrm>
            <a:off x="9480004" y="1333197"/>
            <a:ext cx="1676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</a:t>
            </a:r>
          </a:p>
        </p:txBody>
      </p:sp>
    </p:spTree>
    <p:extLst>
      <p:ext uri="{BB962C8B-B14F-4D97-AF65-F5344CB8AC3E}">
        <p14:creationId xmlns:p14="http://schemas.microsoft.com/office/powerpoint/2010/main" val="302233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7EAA6-0CDD-B07D-99FD-615219E35A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73CC4-548C-58D0-88F1-2709BE591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84" y="1414685"/>
            <a:ext cx="5338398" cy="4839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F2D3E-5076-1C65-9D27-3DA5A1DE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715" y="1414685"/>
            <a:ext cx="5494496" cy="4839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4005EF-C61E-55C4-4324-9D29BD27AFF0}"/>
              </a:ext>
            </a:extLst>
          </p:cNvPr>
          <p:cNvSpPr txBox="1"/>
          <p:nvPr/>
        </p:nvSpPr>
        <p:spPr>
          <a:xfrm>
            <a:off x="5364588" y="604196"/>
            <a:ext cx="245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Module</a:t>
            </a:r>
          </a:p>
        </p:txBody>
      </p:sp>
    </p:spTree>
    <p:extLst>
      <p:ext uri="{BB962C8B-B14F-4D97-AF65-F5344CB8AC3E}">
        <p14:creationId xmlns:p14="http://schemas.microsoft.com/office/powerpoint/2010/main" val="32407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324</Words>
  <Application>Microsoft Office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Bahnschrift Condensed</vt:lpstr>
      <vt:lpstr>Bahnschrift SemiLight</vt:lpstr>
      <vt:lpstr>Calibri</vt:lpstr>
      <vt:lpstr>Calisto MT</vt:lpstr>
      <vt:lpstr>Corben</vt:lpstr>
      <vt:lpstr>Nobile</vt:lpstr>
      <vt:lpstr>Times New Roman</vt:lpstr>
      <vt:lpstr>Wingdings</vt:lpstr>
      <vt:lpstr>Office Theme</vt:lpstr>
      <vt:lpstr>PowerPoint Presentation</vt:lpstr>
      <vt:lpstr>OBJECTIVE</vt:lpstr>
      <vt:lpstr>Problem Statement</vt:lpstr>
      <vt:lpstr>Data Structures, Algorithms, and Concepts Used</vt:lpstr>
      <vt:lpstr>PowerPoint Presentation</vt:lpstr>
      <vt:lpstr>Modules and Functions</vt:lpstr>
      <vt:lpstr>About Modules</vt:lpstr>
      <vt:lpstr>Output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Gokul Senthilkumar</dc:creator>
  <cp:lastModifiedBy>MOHAMMED YUNUS A</cp:lastModifiedBy>
  <cp:revision>19</cp:revision>
  <dcterms:created xsi:type="dcterms:W3CDTF">2023-02-03T06:11:18Z</dcterms:created>
  <dcterms:modified xsi:type="dcterms:W3CDTF">2024-10-21T08:14:57Z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CCA21B7555E24D3FB40348EB3CE2AD24</vt:lpwstr>
  </property>
  <property fmtid="{D5CDD505-2E9C-101B-9397-08002B2CF9AE}" pid="4" name="KSOProductBuildVer">
    <vt:lpwstr>1033-11.2.0.11440</vt:lpwstr>
  </property>
</Properties>
</file>