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9" r:id="rId12"/>
    <p:sldId id="267" r:id="rId13"/>
    <p:sldId id="268" r:id="rId14"/>
    <p:sldId id="273" r:id="rId15"/>
    <p:sldId id="270" r:id="rId16"/>
    <p:sldId id="271" r:id="rId17"/>
    <p:sldId id="262" r:id="rId1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30 June 2023</a:t>
            </a:r>
          </a:p>
          <a:p>
            <a:r>
              <a:rPr lang="en-US"/>
              <a:t>1-59</a:t>
            </a:r>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dirty="0"/>
          </a:p>
        </p:txBody>
      </p:sp>
      <p:sp>
        <p:nvSpPr>
          <p:cNvPr id="3" name="TextBox 3"/>
          <p:cNvSpPr txBox="1"/>
          <p:nvPr/>
        </p:nvSpPr>
        <p:spPr>
          <a:xfrm>
            <a:off x="5396753" y="1733705"/>
            <a:ext cx="12129247" cy="684418"/>
          </a:xfrm>
          <a:prstGeom prst="rect">
            <a:avLst/>
          </a:prstGeom>
        </p:spPr>
        <p:txBody>
          <a:bodyPr lIns="0" tIns="0" rIns="0" bIns="0" rtlCol="0" anchor="t">
            <a:spAutoFit/>
          </a:bodyPr>
          <a:lstStyle/>
          <a:p>
            <a:pPr algn="ctr">
              <a:lnSpc>
                <a:spcPts val="4320"/>
              </a:lnSpc>
            </a:pPr>
            <a:r>
              <a:rPr lang="en-IN" sz="8000" b="1" dirty="0">
                <a:solidFill>
                  <a:srgbClr val="C00000"/>
                </a:solidFill>
                <a:latin typeface="+mj-lt"/>
                <a:cs typeface="Times New Roman" panose="02020603050405020304" pitchFamily="18" charset="0"/>
              </a:rPr>
              <a:t>DEPTCONNECT</a:t>
            </a:r>
            <a:endParaRPr lang="en-US" sz="8000" b="1" dirty="0">
              <a:solidFill>
                <a:srgbClr val="C00000"/>
              </a:solidFill>
              <a:latin typeface="+mj-lt"/>
              <a:ea typeface="Times New Roman Bold"/>
              <a:cs typeface="Times New Roman Bold"/>
              <a:sym typeface="Times New Roman Bold"/>
            </a:endParaRPr>
          </a:p>
        </p:txBody>
      </p:sp>
      <p:sp>
        <p:nvSpPr>
          <p:cNvPr id="4" name="Freeform 4" descr="klogo copy.png"/>
          <p:cNvSpPr/>
          <p:nvPr/>
        </p:nvSpPr>
        <p:spPr>
          <a:xfrm>
            <a:off x="3430276" y="2384268"/>
            <a:ext cx="2062162" cy="1600200"/>
          </a:xfrm>
          <a:custGeom>
            <a:avLst/>
            <a:gdLst/>
            <a:ahLst/>
            <a:cxnLst/>
            <a:rect l="l" t="t" r="r" b="b"/>
            <a:pathLst>
              <a:path w="2062162" h="1600200">
                <a:moveTo>
                  <a:pt x="0" y="0"/>
                </a:moveTo>
                <a:lnTo>
                  <a:pt x="2062163" y="0"/>
                </a:lnTo>
                <a:lnTo>
                  <a:pt x="2062163" y="1600200"/>
                </a:lnTo>
                <a:lnTo>
                  <a:pt x="0" y="1600200"/>
                </a:lnTo>
                <a:lnTo>
                  <a:pt x="0" y="0"/>
                </a:lnTo>
                <a:close/>
              </a:path>
            </a:pathLst>
          </a:custGeom>
          <a:blipFill>
            <a:blip r:embed="rId4"/>
            <a:stretch>
              <a:fillRect b="-110"/>
            </a:stretch>
          </a:blipFill>
        </p:spPr>
      </p:sp>
      <p:sp>
        <p:nvSpPr>
          <p:cNvPr id="5" name="Freeform 5" descr="kec2blackborder png.PNG"/>
          <p:cNvSpPr/>
          <p:nvPr/>
        </p:nvSpPr>
        <p:spPr>
          <a:xfrm>
            <a:off x="1331788" y="6620562"/>
            <a:ext cx="2219325" cy="2762250"/>
          </a:xfrm>
          <a:custGeom>
            <a:avLst/>
            <a:gdLst/>
            <a:ahLst/>
            <a:cxnLst/>
            <a:rect l="l" t="t" r="r" b="b"/>
            <a:pathLst>
              <a:path w="2219325" h="2762250">
                <a:moveTo>
                  <a:pt x="0" y="0"/>
                </a:moveTo>
                <a:lnTo>
                  <a:pt x="2219326" y="0"/>
                </a:lnTo>
                <a:lnTo>
                  <a:pt x="2219326" y="2762250"/>
                </a:lnTo>
                <a:lnTo>
                  <a:pt x="0" y="2762250"/>
                </a:lnTo>
                <a:lnTo>
                  <a:pt x="0" y="0"/>
                </a:lnTo>
                <a:close/>
              </a:path>
            </a:pathLst>
          </a:custGeom>
          <a:blipFill>
            <a:blip r:embed="rId5"/>
            <a:stretch>
              <a:fillRect r="-8110"/>
            </a:stretch>
          </a:blipFill>
        </p:spPr>
      </p:sp>
      <p:sp>
        <p:nvSpPr>
          <p:cNvPr id="6" name="TextBox 6"/>
          <p:cNvSpPr txBox="1"/>
          <p:nvPr/>
        </p:nvSpPr>
        <p:spPr>
          <a:xfrm>
            <a:off x="7049256" y="4510534"/>
            <a:ext cx="10083450" cy="5378717"/>
          </a:xfrm>
          <a:prstGeom prst="rect">
            <a:avLst/>
          </a:prstGeom>
        </p:spPr>
        <p:txBody>
          <a:bodyPr lIns="0" tIns="0" rIns="0" bIns="0" rtlCol="0" anchor="t">
            <a:spAutoFit/>
          </a:bodyPr>
          <a:lstStyle/>
          <a:p>
            <a:pPr algn="l">
              <a:lnSpc>
                <a:spcPts val="3060"/>
              </a:lnSpc>
            </a:pPr>
            <a:endParaRPr lang="en-US" sz="2550" b="1" dirty="0">
              <a:solidFill>
                <a:srgbClr val="0B5394"/>
              </a:solidFill>
              <a:latin typeface="Times New Roman" panose="02020603050405020304" pitchFamily="18" charset="0"/>
              <a:ea typeface="Times New Roman Bold"/>
              <a:cs typeface="Times New Roman" panose="02020603050405020304" pitchFamily="18" charset="0"/>
              <a:sym typeface="Times New Roman Bold"/>
            </a:endParaRPr>
          </a:p>
          <a:p>
            <a:r>
              <a:rPr lang="en-US" sz="2800" b="1" dirty="0">
                <a:solidFill>
                  <a:schemeClr val="tx2"/>
                </a:solidFill>
                <a:latin typeface="Times New Roman" panose="02020603050405020304" pitchFamily="18" charset="0"/>
                <a:cs typeface="Times New Roman" panose="02020603050405020304" pitchFamily="18" charset="0"/>
              </a:rPr>
              <a:t>Team Name </a:t>
            </a:r>
          </a:p>
          <a:p>
            <a:r>
              <a:rPr lang="en-US" sz="2800" b="1" dirty="0">
                <a:latin typeface="+mj-lt"/>
                <a:cs typeface="Times New Roman" panose="02020603050405020304" pitchFamily="18" charset="0"/>
              </a:rPr>
              <a:t>                       Sparkers</a:t>
            </a:r>
          </a:p>
          <a:p>
            <a:endParaRPr lang="en-US" sz="2800" b="1" dirty="0">
              <a:latin typeface="Times New Roman" panose="02020603050405020304" pitchFamily="18" charset="0"/>
              <a:cs typeface="Times New Roman" panose="02020603050405020304" pitchFamily="18" charset="0"/>
            </a:endParaRPr>
          </a:p>
          <a:p>
            <a:pPr algn="l">
              <a:lnSpc>
                <a:spcPts val="3060"/>
              </a:lnSpc>
            </a:pPr>
            <a:r>
              <a:rPr lang="en-US" sz="2550" b="1" dirty="0">
                <a:solidFill>
                  <a:srgbClr val="0B5394"/>
                </a:solidFill>
                <a:latin typeface="Times New Roman" panose="02020603050405020304" pitchFamily="18" charset="0"/>
                <a:ea typeface="Times New Roman Bold"/>
                <a:cs typeface="Times New Roman" panose="02020603050405020304" pitchFamily="18" charset="0"/>
                <a:sym typeface="Times New Roman Bold"/>
              </a:rPr>
              <a:t>PROJECT MEMBERS</a:t>
            </a:r>
          </a:p>
          <a:p>
            <a:r>
              <a:rPr lang="en-US" sz="2550" b="1" dirty="0">
                <a:solidFill>
                  <a:srgbClr val="0B5394"/>
                </a:solidFill>
                <a:latin typeface="+mj-lt"/>
                <a:cs typeface="Times New Roman" panose="02020603050405020304" pitchFamily="18" charset="0"/>
                <a:sym typeface="Times New Roman Bold"/>
              </a:rPr>
              <a:t>                                   </a:t>
            </a:r>
            <a:r>
              <a:rPr lang="en-US" sz="2800" b="1" dirty="0">
                <a:latin typeface="+mj-lt"/>
                <a:cs typeface="Times New Roman" panose="02020603050405020304" pitchFamily="18" charset="0"/>
              </a:rPr>
              <a:t>Mohammed Yunus A</a:t>
            </a:r>
          </a:p>
          <a:p>
            <a:r>
              <a:rPr lang="en-US" sz="2800" b="1" dirty="0">
                <a:latin typeface="+mj-lt"/>
                <a:cs typeface="Times New Roman" panose="02020603050405020304" pitchFamily="18" charset="0"/>
              </a:rPr>
              <a:t>                                Naveena S</a:t>
            </a:r>
          </a:p>
          <a:p>
            <a:r>
              <a:rPr lang="en-US" sz="2800" b="1" dirty="0">
                <a:latin typeface="+mj-lt"/>
                <a:cs typeface="Times New Roman" panose="02020603050405020304" pitchFamily="18" charset="0"/>
              </a:rPr>
              <a:t>                                Nandeesh G</a:t>
            </a:r>
          </a:p>
          <a:p>
            <a:r>
              <a:rPr lang="en-US" sz="2800" b="1" dirty="0">
                <a:latin typeface="+mj-lt"/>
                <a:cs typeface="Times New Roman" panose="02020603050405020304" pitchFamily="18" charset="0"/>
              </a:rPr>
              <a:t>                                Pranesh Babu T J</a:t>
            </a:r>
            <a:endParaRPr lang="en-IN" sz="2800" b="1" dirty="0">
              <a:latin typeface="+mj-lt"/>
              <a:cs typeface="Times New Roman" panose="02020603050405020304" pitchFamily="18" charset="0"/>
            </a:endParaRPr>
          </a:p>
          <a:p>
            <a:pPr algn="l">
              <a:lnSpc>
                <a:spcPts val="3060"/>
              </a:lnSpc>
            </a:pPr>
            <a:r>
              <a:rPr lang="en-US" sz="2550" b="1" dirty="0">
                <a:solidFill>
                  <a:srgbClr val="FFFFFF"/>
                </a:solidFill>
                <a:latin typeface="Times New Roman" panose="02020603050405020304" pitchFamily="18" charset="0"/>
                <a:ea typeface="Times New Roman Bold"/>
                <a:cs typeface="Times New Roman" panose="02020603050405020304" pitchFamily="18" charset="0"/>
                <a:sym typeface="Times New Roman Bold"/>
              </a:rPr>
              <a:t>AIHARI D	                       (19ITR028)    </a:t>
            </a:r>
          </a:p>
          <a:p>
            <a:pPr algn="l">
              <a:lnSpc>
                <a:spcPts val="3060"/>
              </a:lnSpc>
            </a:pPr>
            <a:r>
              <a:rPr lang="en-US" sz="2550" b="1" dirty="0">
                <a:solidFill>
                  <a:srgbClr val="0B5394"/>
                </a:solidFill>
                <a:latin typeface="Times New Roman" panose="02020603050405020304" pitchFamily="18" charset="0"/>
                <a:ea typeface="Times New Roman Bold"/>
                <a:cs typeface="Times New Roman" panose="02020603050405020304" pitchFamily="18" charset="0"/>
                <a:sym typeface="Times New Roman Bold"/>
              </a:rPr>
              <a:t>PROJECT GUIDE </a:t>
            </a:r>
          </a:p>
          <a:p>
            <a:pPr algn="l">
              <a:lnSpc>
                <a:spcPts val="3060"/>
              </a:lnSpc>
            </a:pPr>
            <a:r>
              <a:rPr lang="en-US" sz="2550" b="1" dirty="0">
                <a:solidFill>
                  <a:srgbClr val="0B5394"/>
                </a:solidFill>
                <a:latin typeface="+mj-lt"/>
                <a:ea typeface="Times New Roman Bold"/>
                <a:cs typeface="Times New Roman" panose="02020603050405020304" pitchFamily="18" charset="0"/>
                <a:sym typeface="Times New Roman Bold"/>
              </a:rPr>
              <a:t>                                   </a:t>
            </a:r>
            <a:r>
              <a:rPr lang="en-US" sz="2550" b="1" dirty="0" err="1">
                <a:latin typeface="+mj-lt"/>
                <a:ea typeface="Times New Roman Bold"/>
                <a:cs typeface="Times New Roman" panose="02020603050405020304" pitchFamily="18" charset="0"/>
                <a:sym typeface="Times New Roman Bold"/>
              </a:rPr>
              <a:t>Ms.S.Sripriya</a:t>
            </a:r>
            <a:endParaRPr lang="en-US" sz="2550" b="1" dirty="0">
              <a:latin typeface="+mj-lt"/>
              <a:ea typeface="Times New Roman Bold"/>
              <a:cs typeface="Times New Roman" panose="02020603050405020304" pitchFamily="18" charset="0"/>
              <a:sym typeface="Times New Roman Bold"/>
            </a:endParaRPr>
          </a:p>
          <a:p>
            <a:pPr algn="l">
              <a:lnSpc>
                <a:spcPts val="3060"/>
              </a:lnSpc>
            </a:pPr>
            <a:endParaRPr lang="en-US" sz="2550" b="1" dirty="0">
              <a:solidFill>
                <a:srgbClr val="0B5394"/>
              </a:solidFill>
              <a:latin typeface="Times New Roman" panose="02020603050405020304" pitchFamily="18" charset="0"/>
              <a:ea typeface="Times New Roman Bold"/>
              <a:cs typeface="Times New Roman" panose="02020603050405020304" pitchFamily="18" charset="0"/>
              <a:sym typeface="Times New Roman Bold"/>
            </a:endParaRPr>
          </a:p>
        </p:txBody>
      </p:sp>
      <p:sp>
        <p:nvSpPr>
          <p:cNvPr id="7" name="TextBox 6">
            <a:extLst>
              <a:ext uri="{FF2B5EF4-FFF2-40B4-BE49-F238E27FC236}">
                <a16:creationId xmlns:a16="http://schemas.microsoft.com/office/drawing/2014/main" id="{8117726E-A2F8-50A3-8F33-E3A72058B7B1}"/>
              </a:ext>
            </a:extLst>
          </p:cNvPr>
          <p:cNvSpPr txBox="1"/>
          <p:nvPr/>
        </p:nvSpPr>
        <p:spPr>
          <a:xfrm>
            <a:off x="11201400" y="2476482"/>
            <a:ext cx="63246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Smart Department Event Hub</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F222-88E8-DBEC-A1CD-F22C6FBF6BE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EF772A0-FA5D-7675-1658-D0D7BB1B24A3}"/>
              </a:ext>
            </a:extLst>
          </p:cNvPr>
          <p:cNvSpPr/>
          <p:nvPr/>
        </p:nvSpPr>
        <p:spPr>
          <a:xfrm>
            <a:off x="544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2C5B351B-5720-46A0-7AED-8A1E20851DAB}"/>
              </a:ext>
            </a:extLst>
          </p:cNvPr>
          <p:cNvSpPr txBox="1"/>
          <p:nvPr/>
        </p:nvSpPr>
        <p:spPr>
          <a:xfrm>
            <a:off x="6324600" y="244286"/>
            <a:ext cx="8686800" cy="1092607"/>
          </a:xfrm>
          <a:prstGeom prst="rect">
            <a:avLst/>
          </a:prstGeom>
          <a:noFill/>
        </p:spPr>
        <p:txBody>
          <a:bodyPr wrap="square" rtlCol="0">
            <a:spAutoFit/>
          </a:bodyPr>
          <a:lstStyle/>
          <a:p>
            <a:r>
              <a:rPr lang="en-IN" sz="6500" b="1" dirty="0">
                <a:solidFill>
                  <a:srgbClr val="C00000"/>
                </a:solidFill>
                <a:latin typeface="+mj-lt"/>
                <a:cs typeface="Times New Roman" panose="02020603050405020304" pitchFamily="18" charset="0"/>
              </a:rPr>
              <a:t>Impacts and Benefits</a:t>
            </a:r>
          </a:p>
        </p:txBody>
      </p:sp>
      <p:sp>
        <p:nvSpPr>
          <p:cNvPr id="3" name="TextBox 2">
            <a:extLst>
              <a:ext uri="{FF2B5EF4-FFF2-40B4-BE49-F238E27FC236}">
                <a16:creationId xmlns:a16="http://schemas.microsoft.com/office/drawing/2014/main" id="{31D736A5-8ED3-7F80-45EC-9946DF2BBF6C}"/>
              </a:ext>
            </a:extLst>
          </p:cNvPr>
          <p:cNvSpPr txBox="1"/>
          <p:nvPr/>
        </p:nvSpPr>
        <p:spPr>
          <a:xfrm>
            <a:off x="2286000" y="2247900"/>
            <a:ext cx="14859000" cy="6740307"/>
          </a:xfrm>
          <a:prstGeom prst="rect">
            <a:avLst/>
          </a:prstGeom>
          <a:noFill/>
        </p:spPr>
        <p:txBody>
          <a:bodyPr wrap="square" rtlCol="0">
            <a:spAutoFit/>
          </a:bodyPr>
          <a:lstStyle/>
          <a:p>
            <a:pPr marL="457200" indent="-457200">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Improved event participation</a:t>
            </a:r>
          </a:p>
          <a:p>
            <a:pPr marL="457200" indent="-457200">
              <a:buFont typeface="Wingdings" panose="05000000000000000000" pitchFamily="2" charset="2"/>
              <a:buChar char="Ø"/>
            </a:pPr>
            <a:endParaRPr lang="en-US" sz="4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Clear communication for students and staff</a:t>
            </a:r>
          </a:p>
          <a:p>
            <a:pPr marL="457200" indent="-457200">
              <a:buFont typeface="Wingdings" panose="05000000000000000000" pitchFamily="2" charset="2"/>
              <a:buChar char="Ø"/>
            </a:pPr>
            <a:endParaRPr lang="en-US" sz="4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Organized history of department activities</a:t>
            </a:r>
          </a:p>
          <a:p>
            <a:pPr marL="457200" indent="-457200">
              <a:buFont typeface="Wingdings" panose="05000000000000000000" pitchFamily="2" charset="2"/>
              <a:buChar char="Ø"/>
            </a:pPr>
            <a:endParaRPr lang="en-US" sz="4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Boosts student involvement and transparency</a:t>
            </a:r>
          </a:p>
          <a:p>
            <a:pPr marL="457200" indent="-457200">
              <a:buFont typeface="Wingdings" panose="05000000000000000000" pitchFamily="2" charset="2"/>
              <a:buChar char="Ø"/>
            </a:pPr>
            <a:endParaRPr lang="en-US" sz="4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Encourages collaboration and innovation</a:t>
            </a:r>
          </a:p>
        </p:txBody>
      </p:sp>
    </p:spTree>
    <p:extLst>
      <p:ext uri="{BB962C8B-B14F-4D97-AF65-F5344CB8AC3E}">
        <p14:creationId xmlns:p14="http://schemas.microsoft.com/office/powerpoint/2010/main" val="215021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E90BE-39D5-8B9F-A85F-9417DA5B94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2A64C33-1787-F952-D383-522D2062E31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123EE6A2-EE15-2AE2-0FC2-6367A89419F0}"/>
              </a:ext>
            </a:extLst>
          </p:cNvPr>
          <p:cNvSpPr txBox="1"/>
          <p:nvPr/>
        </p:nvSpPr>
        <p:spPr>
          <a:xfrm>
            <a:off x="6934200" y="232795"/>
            <a:ext cx="7429500" cy="1015663"/>
          </a:xfrm>
          <a:prstGeom prst="rect">
            <a:avLst/>
          </a:prstGeom>
          <a:noFill/>
        </p:spPr>
        <p:txBody>
          <a:bodyPr wrap="square" rtlCol="0">
            <a:spAutoFit/>
          </a:bodyPr>
          <a:lstStyle/>
          <a:p>
            <a:r>
              <a:rPr lang="en-IN" sz="6000" b="1" dirty="0">
                <a:solidFill>
                  <a:srgbClr val="C00000"/>
                </a:solidFill>
                <a:latin typeface="+mj-lt"/>
                <a:cs typeface="Times New Roman" panose="02020603050405020304" pitchFamily="18" charset="0"/>
              </a:rPr>
              <a:t>     Home Module</a:t>
            </a:r>
          </a:p>
        </p:txBody>
      </p:sp>
      <p:pic>
        <p:nvPicPr>
          <p:cNvPr id="12" name="Picture 11">
            <a:extLst>
              <a:ext uri="{FF2B5EF4-FFF2-40B4-BE49-F238E27FC236}">
                <a16:creationId xmlns:a16="http://schemas.microsoft.com/office/drawing/2014/main" id="{24217C95-99CF-20DF-B655-2045023094EF}"/>
              </a:ext>
            </a:extLst>
          </p:cNvPr>
          <p:cNvPicPr>
            <a:picLocks noChangeAspect="1"/>
          </p:cNvPicPr>
          <p:nvPr/>
        </p:nvPicPr>
        <p:blipFill>
          <a:blip r:embed="rId3">
            <a:extLst>
              <a:ext uri="{28A0092B-C50C-407E-A947-70E740481C1C}">
                <a14:useLocalDpi xmlns:a14="http://schemas.microsoft.com/office/drawing/2010/main" val="0"/>
              </a:ext>
            </a:extLst>
          </a:blip>
          <a:srcRect t="5734" b="6304"/>
          <a:stretch>
            <a:fillRect/>
          </a:stretch>
        </p:blipFill>
        <p:spPr>
          <a:xfrm>
            <a:off x="3048000" y="1497582"/>
            <a:ext cx="14522400" cy="8141718"/>
          </a:xfrm>
          <a:prstGeom prst="rect">
            <a:avLst/>
          </a:prstGeom>
        </p:spPr>
      </p:pic>
    </p:spTree>
    <p:extLst>
      <p:ext uri="{BB962C8B-B14F-4D97-AF65-F5344CB8AC3E}">
        <p14:creationId xmlns:p14="http://schemas.microsoft.com/office/powerpoint/2010/main" val="29052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89B95-4318-E305-F636-AD8C5464DA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4B0358-6F91-A50D-E999-AEA742DE50BD}"/>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EC3B97AC-78D2-5872-5613-8C87CE9E0BE4}"/>
              </a:ext>
            </a:extLst>
          </p:cNvPr>
          <p:cNvSpPr txBox="1"/>
          <p:nvPr/>
        </p:nvSpPr>
        <p:spPr>
          <a:xfrm>
            <a:off x="6858000" y="340360"/>
            <a:ext cx="7429500" cy="1015663"/>
          </a:xfrm>
          <a:prstGeom prst="rect">
            <a:avLst/>
          </a:prstGeom>
          <a:noFill/>
        </p:spPr>
        <p:txBody>
          <a:bodyPr wrap="square" rtlCol="0">
            <a:spAutoFit/>
          </a:bodyPr>
          <a:lstStyle/>
          <a:p>
            <a:r>
              <a:rPr lang="en-US" sz="6000" b="1" dirty="0">
                <a:solidFill>
                  <a:srgbClr val="C00000"/>
                </a:solidFill>
                <a:latin typeface="+mj-lt"/>
                <a:cs typeface="Times New Roman" panose="02020603050405020304" pitchFamily="18" charset="0"/>
              </a:rPr>
              <a:t>    Event Dashboard</a:t>
            </a:r>
            <a:endParaRPr lang="en-IN" sz="6000" b="1" dirty="0">
              <a:solidFill>
                <a:srgbClr val="C00000"/>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906F3B3D-454D-9C11-6E9C-42D889E9E7C3}"/>
              </a:ext>
            </a:extLst>
          </p:cNvPr>
          <p:cNvPicPr>
            <a:picLocks noChangeAspect="1"/>
          </p:cNvPicPr>
          <p:nvPr/>
        </p:nvPicPr>
        <p:blipFill>
          <a:blip r:embed="rId3">
            <a:extLst>
              <a:ext uri="{28A0092B-C50C-407E-A947-70E740481C1C}">
                <a14:useLocalDpi xmlns:a14="http://schemas.microsoft.com/office/drawing/2010/main" val="0"/>
              </a:ext>
            </a:extLst>
          </a:blip>
          <a:srcRect t="5077" b="6419"/>
          <a:stretch>
            <a:fillRect/>
          </a:stretch>
        </p:blipFill>
        <p:spPr>
          <a:xfrm>
            <a:off x="2971800" y="1576836"/>
            <a:ext cx="14540800" cy="8682950"/>
          </a:xfrm>
          <a:prstGeom prst="rect">
            <a:avLst/>
          </a:prstGeom>
        </p:spPr>
      </p:pic>
    </p:spTree>
    <p:extLst>
      <p:ext uri="{BB962C8B-B14F-4D97-AF65-F5344CB8AC3E}">
        <p14:creationId xmlns:p14="http://schemas.microsoft.com/office/powerpoint/2010/main" val="412244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012E1-DD80-D743-77BE-5DB41C96738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1C23EF-4488-0D79-DE3E-ED1055B0AFA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19DA4600-E64C-0F08-BA74-5B4F9BE439A9}"/>
              </a:ext>
            </a:extLst>
          </p:cNvPr>
          <p:cNvSpPr txBox="1"/>
          <p:nvPr/>
        </p:nvSpPr>
        <p:spPr>
          <a:xfrm>
            <a:off x="8001000" y="283707"/>
            <a:ext cx="5238750" cy="1015663"/>
          </a:xfrm>
          <a:prstGeom prst="rect">
            <a:avLst/>
          </a:prstGeom>
          <a:noFill/>
        </p:spPr>
        <p:txBody>
          <a:bodyPr wrap="square" rtlCol="0">
            <a:spAutoFit/>
          </a:bodyPr>
          <a:lstStyle/>
          <a:p>
            <a:r>
              <a:rPr lang="en-IN" sz="6000" b="1" dirty="0">
                <a:solidFill>
                  <a:srgbClr val="C00000"/>
                </a:solidFill>
                <a:latin typeface="+mj-lt"/>
                <a:cs typeface="Times New Roman" panose="02020603050405020304" pitchFamily="18" charset="0"/>
              </a:rPr>
              <a:t>Admin Module</a:t>
            </a:r>
          </a:p>
        </p:txBody>
      </p:sp>
      <p:pic>
        <p:nvPicPr>
          <p:cNvPr id="5" name="Picture 4">
            <a:extLst>
              <a:ext uri="{FF2B5EF4-FFF2-40B4-BE49-F238E27FC236}">
                <a16:creationId xmlns:a16="http://schemas.microsoft.com/office/drawing/2014/main" id="{DE75431A-9A62-BCB3-2B48-879D6B317564}"/>
              </a:ext>
            </a:extLst>
          </p:cNvPr>
          <p:cNvPicPr>
            <a:picLocks noChangeAspect="1"/>
          </p:cNvPicPr>
          <p:nvPr/>
        </p:nvPicPr>
        <p:blipFill>
          <a:blip r:embed="rId3">
            <a:extLst>
              <a:ext uri="{28A0092B-C50C-407E-A947-70E740481C1C}">
                <a14:useLocalDpi xmlns:a14="http://schemas.microsoft.com/office/drawing/2010/main" val="0"/>
              </a:ext>
            </a:extLst>
          </a:blip>
          <a:srcRect t="6296" b="7037"/>
          <a:stretch>
            <a:fillRect/>
          </a:stretch>
        </p:blipFill>
        <p:spPr>
          <a:xfrm>
            <a:off x="1981200" y="1604848"/>
            <a:ext cx="16002000" cy="8079185"/>
          </a:xfrm>
          <a:prstGeom prst="rect">
            <a:avLst/>
          </a:prstGeom>
        </p:spPr>
      </p:pic>
    </p:spTree>
    <p:extLst>
      <p:ext uri="{BB962C8B-B14F-4D97-AF65-F5344CB8AC3E}">
        <p14:creationId xmlns:p14="http://schemas.microsoft.com/office/powerpoint/2010/main" val="426725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4852A-D9C7-C623-70D4-A641A07F0AC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B76B0B-92F6-B38B-96C1-54FBFADF1C3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EA3BE823-1D02-CDE7-257C-8326730DA452}"/>
              </a:ext>
            </a:extLst>
          </p:cNvPr>
          <p:cNvSpPr txBox="1"/>
          <p:nvPr/>
        </p:nvSpPr>
        <p:spPr>
          <a:xfrm>
            <a:off x="8305800" y="342900"/>
            <a:ext cx="8439150" cy="1015663"/>
          </a:xfrm>
          <a:prstGeom prst="rect">
            <a:avLst/>
          </a:prstGeom>
          <a:noFill/>
        </p:spPr>
        <p:txBody>
          <a:bodyPr wrap="square" rtlCol="0">
            <a:spAutoFit/>
          </a:bodyPr>
          <a:lstStyle/>
          <a:p>
            <a:r>
              <a:rPr lang="en-IN" sz="6000" b="1" dirty="0">
                <a:solidFill>
                  <a:srgbClr val="C00000"/>
                </a:solidFill>
                <a:latin typeface="+mj-lt"/>
                <a:cs typeface="Times New Roman" panose="02020603050405020304" pitchFamily="18" charset="0"/>
              </a:rPr>
              <a:t>Admin Module</a:t>
            </a:r>
          </a:p>
        </p:txBody>
      </p:sp>
      <p:pic>
        <p:nvPicPr>
          <p:cNvPr id="5" name="Picture 4">
            <a:extLst>
              <a:ext uri="{FF2B5EF4-FFF2-40B4-BE49-F238E27FC236}">
                <a16:creationId xmlns:a16="http://schemas.microsoft.com/office/drawing/2014/main" id="{129FE7F4-29CB-4851-EBE3-CE021489ABF3}"/>
              </a:ext>
            </a:extLst>
          </p:cNvPr>
          <p:cNvPicPr>
            <a:picLocks noChangeAspect="1"/>
          </p:cNvPicPr>
          <p:nvPr/>
        </p:nvPicPr>
        <p:blipFill>
          <a:blip r:embed="rId3">
            <a:extLst>
              <a:ext uri="{28A0092B-C50C-407E-A947-70E740481C1C}">
                <a14:useLocalDpi xmlns:a14="http://schemas.microsoft.com/office/drawing/2010/main" val="0"/>
              </a:ext>
            </a:extLst>
          </a:blip>
          <a:srcRect t="4782" r="1575" b="7226"/>
          <a:stretch>
            <a:fillRect/>
          </a:stretch>
        </p:blipFill>
        <p:spPr>
          <a:xfrm>
            <a:off x="3124200" y="2054815"/>
            <a:ext cx="14173200" cy="7127286"/>
          </a:xfrm>
          <a:prstGeom prst="rect">
            <a:avLst/>
          </a:prstGeom>
        </p:spPr>
      </p:pic>
    </p:spTree>
    <p:extLst>
      <p:ext uri="{BB962C8B-B14F-4D97-AF65-F5344CB8AC3E}">
        <p14:creationId xmlns:p14="http://schemas.microsoft.com/office/powerpoint/2010/main" val="295307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4992A-E088-C0D5-0986-7862548DA14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8503185-3041-5ADC-29C0-F1A50984975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8CD70556-6C50-6D74-0462-3BEE8D600C5F}"/>
              </a:ext>
            </a:extLst>
          </p:cNvPr>
          <p:cNvSpPr txBox="1"/>
          <p:nvPr/>
        </p:nvSpPr>
        <p:spPr>
          <a:xfrm>
            <a:off x="8153400" y="365164"/>
            <a:ext cx="8439150" cy="1015663"/>
          </a:xfrm>
          <a:prstGeom prst="rect">
            <a:avLst/>
          </a:prstGeom>
          <a:noFill/>
        </p:spPr>
        <p:txBody>
          <a:bodyPr wrap="square" rtlCol="0">
            <a:spAutoFit/>
          </a:bodyPr>
          <a:lstStyle/>
          <a:p>
            <a:r>
              <a:rPr lang="en-IN" sz="6000" b="1" dirty="0">
                <a:solidFill>
                  <a:srgbClr val="C00000"/>
                </a:solidFill>
                <a:latin typeface="+mj-lt"/>
                <a:cs typeface="Times New Roman" panose="02020603050405020304" pitchFamily="18" charset="0"/>
              </a:rPr>
              <a:t>Admin Module</a:t>
            </a:r>
          </a:p>
        </p:txBody>
      </p:sp>
      <p:pic>
        <p:nvPicPr>
          <p:cNvPr id="8" name="Picture 7">
            <a:extLst>
              <a:ext uri="{FF2B5EF4-FFF2-40B4-BE49-F238E27FC236}">
                <a16:creationId xmlns:a16="http://schemas.microsoft.com/office/drawing/2014/main" id="{87C8E182-9580-767F-76FC-716F91EDE573}"/>
              </a:ext>
            </a:extLst>
          </p:cNvPr>
          <p:cNvPicPr>
            <a:picLocks noChangeAspect="1"/>
          </p:cNvPicPr>
          <p:nvPr/>
        </p:nvPicPr>
        <p:blipFill>
          <a:blip r:embed="rId3">
            <a:extLst>
              <a:ext uri="{28A0092B-C50C-407E-A947-70E740481C1C}">
                <a14:useLocalDpi xmlns:a14="http://schemas.microsoft.com/office/drawing/2010/main" val="0"/>
              </a:ext>
            </a:extLst>
          </a:blip>
          <a:srcRect t="6569" r="1820" b="6160"/>
          <a:stretch>
            <a:fillRect/>
          </a:stretch>
        </p:blipFill>
        <p:spPr>
          <a:xfrm>
            <a:off x="3429000" y="2019300"/>
            <a:ext cx="14173200" cy="7086600"/>
          </a:xfrm>
          <a:prstGeom prst="rect">
            <a:avLst/>
          </a:prstGeom>
        </p:spPr>
      </p:pic>
    </p:spTree>
    <p:extLst>
      <p:ext uri="{BB962C8B-B14F-4D97-AF65-F5344CB8AC3E}">
        <p14:creationId xmlns:p14="http://schemas.microsoft.com/office/powerpoint/2010/main" val="42668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3903E-E5A2-2F34-7741-95E6C96485E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4AC6952-2BB1-49E3-0634-A8E891CF4CD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8EA68B7E-F627-C31A-7D2A-C09972EBC01C}"/>
              </a:ext>
            </a:extLst>
          </p:cNvPr>
          <p:cNvSpPr txBox="1"/>
          <p:nvPr/>
        </p:nvSpPr>
        <p:spPr>
          <a:xfrm>
            <a:off x="7696200" y="425619"/>
            <a:ext cx="8820150" cy="1015663"/>
          </a:xfrm>
          <a:prstGeom prst="rect">
            <a:avLst/>
          </a:prstGeom>
          <a:noFill/>
        </p:spPr>
        <p:txBody>
          <a:bodyPr wrap="square" rtlCol="0">
            <a:spAutoFit/>
          </a:bodyPr>
          <a:lstStyle/>
          <a:p>
            <a:r>
              <a:rPr lang="en-IN" sz="6000" b="1" dirty="0">
                <a:solidFill>
                  <a:srgbClr val="C00000"/>
                </a:solidFill>
                <a:latin typeface="+mj-lt"/>
                <a:cs typeface="Times New Roman" panose="02020603050405020304" pitchFamily="18" charset="0"/>
              </a:rPr>
              <a:t>Admin Module</a:t>
            </a:r>
          </a:p>
        </p:txBody>
      </p:sp>
      <p:pic>
        <p:nvPicPr>
          <p:cNvPr id="5" name="Picture 4">
            <a:extLst>
              <a:ext uri="{FF2B5EF4-FFF2-40B4-BE49-F238E27FC236}">
                <a16:creationId xmlns:a16="http://schemas.microsoft.com/office/drawing/2014/main" id="{E40D3A92-99DA-9CD6-E465-7A9CAC9620C7}"/>
              </a:ext>
            </a:extLst>
          </p:cNvPr>
          <p:cNvPicPr>
            <a:picLocks noChangeAspect="1"/>
          </p:cNvPicPr>
          <p:nvPr/>
        </p:nvPicPr>
        <p:blipFill>
          <a:blip r:embed="rId3">
            <a:extLst>
              <a:ext uri="{28A0092B-C50C-407E-A947-70E740481C1C}">
                <a14:useLocalDpi xmlns:a14="http://schemas.microsoft.com/office/drawing/2010/main" val="0"/>
              </a:ext>
            </a:extLst>
          </a:blip>
          <a:srcRect t="5555" r="1250" b="7037"/>
          <a:stretch>
            <a:fillRect/>
          </a:stretch>
        </p:blipFill>
        <p:spPr>
          <a:xfrm>
            <a:off x="1752600" y="1790700"/>
            <a:ext cx="16230600" cy="7772400"/>
          </a:xfrm>
          <a:prstGeom prst="rect">
            <a:avLst/>
          </a:prstGeom>
        </p:spPr>
      </p:pic>
    </p:spTree>
    <p:extLst>
      <p:ext uri="{BB962C8B-B14F-4D97-AF65-F5344CB8AC3E}">
        <p14:creationId xmlns:p14="http://schemas.microsoft.com/office/powerpoint/2010/main" val="376483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6248400" y="4533900"/>
            <a:ext cx="7543800" cy="997196"/>
          </a:xfrm>
          <a:prstGeom prst="rect">
            <a:avLst/>
          </a:prstGeom>
        </p:spPr>
        <p:txBody>
          <a:bodyPr wrap="square" lIns="0" tIns="0" rIns="0" bIns="0" rtlCol="0" anchor="t">
            <a:spAutoFit/>
          </a:bodyPr>
          <a:lstStyle/>
          <a:p>
            <a:pPr algn="ctr">
              <a:lnSpc>
                <a:spcPts val="7200"/>
              </a:lnSpc>
            </a:pPr>
            <a:r>
              <a:rPr lang="en-US" sz="9000" b="1" dirty="0">
                <a:solidFill>
                  <a:srgbClr val="C00000"/>
                </a:solidFill>
                <a:latin typeface="+mj-lt"/>
                <a:ea typeface="Times New Roman Bold"/>
                <a:cs typeface="Times New Roman Bold"/>
                <a:sym typeface="Times New Roman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43" y="-1088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B1A32AB1-AB36-F7C6-99EA-4FFF61D7F194}"/>
              </a:ext>
            </a:extLst>
          </p:cNvPr>
          <p:cNvSpPr txBox="1"/>
          <p:nvPr/>
        </p:nvSpPr>
        <p:spPr>
          <a:xfrm>
            <a:off x="6389918" y="534531"/>
            <a:ext cx="8501741" cy="2246769"/>
          </a:xfrm>
          <a:prstGeom prst="rect">
            <a:avLst/>
          </a:prstGeom>
          <a:noFill/>
        </p:spPr>
        <p:txBody>
          <a:bodyPr wrap="square" rtlCol="0">
            <a:spAutoFit/>
          </a:bodyPr>
          <a:lstStyle/>
          <a:p>
            <a:r>
              <a:rPr lang="en-US" sz="7000" b="1" dirty="0">
                <a:solidFill>
                  <a:srgbClr val="C00000"/>
                </a:solidFill>
                <a:latin typeface="+mj-lt"/>
                <a:cs typeface="Times New Roman" panose="02020603050405020304" pitchFamily="18" charset="0"/>
              </a:rPr>
              <a:t>            </a:t>
            </a:r>
            <a:r>
              <a:rPr lang="en-US" sz="6500" b="1" dirty="0">
                <a:solidFill>
                  <a:srgbClr val="C00000"/>
                </a:solidFill>
                <a:latin typeface="+mj-lt"/>
                <a:cs typeface="Times New Roman" panose="02020603050405020304" pitchFamily="18" charset="0"/>
              </a:rPr>
              <a:t>Abstract</a:t>
            </a:r>
          </a:p>
          <a:p>
            <a:endParaRPr lang="en-IN" sz="7000" b="1" dirty="0">
              <a:latin typeface="+mj-lt"/>
            </a:endParaRPr>
          </a:p>
        </p:txBody>
      </p:sp>
      <p:sp>
        <p:nvSpPr>
          <p:cNvPr id="5" name="TextBox 4">
            <a:extLst>
              <a:ext uri="{FF2B5EF4-FFF2-40B4-BE49-F238E27FC236}">
                <a16:creationId xmlns:a16="http://schemas.microsoft.com/office/drawing/2014/main" id="{35CDE791-6731-FA44-8D74-999AB418B9A8}"/>
              </a:ext>
            </a:extLst>
          </p:cNvPr>
          <p:cNvSpPr txBox="1"/>
          <p:nvPr/>
        </p:nvSpPr>
        <p:spPr>
          <a:xfrm>
            <a:off x="3641270" y="2781300"/>
            <a:ext cx="12954000" cy="5632311"/>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a:t>
            </a:r>
            <a:r>
              <a:rPr lang="en-US" sz="3600" dirty="0" err="1">
                <a:latin typeface="Times New Roman" panose="02020603050405020304" pitchFamily="18" charset="0"/>
                <a:cs typeface="Times New Roman" panose="02020603050405020304" pitchFamily="18" charset="0"/>
              </a:rPr>
              <a:t>DeptConnect</a:t>
            </a:r>
            <a:r>
              <a:rPr lang="en-US" sz="3600" dirty="0">
                <a:latin typeface="Times New Roman" panose="02020603050405020304" pitchFamily="18" charset="0"/>
                <a:cs typeface="Times New Roman" panose="02020603050405020304" pitchFamily="18" charset="0"/>
              </a:rPr>
              <a:t> web application is a centralized platform designed to streamline the management and participation of departmental events within academic institutions. Traditional methods of event communication—via notice boards or messaging apps—often lead to missed opportunities, confusion, and poor engagement. </a:t>
            </a:r>
            <a:r>
              <a:rPr lang="en-US" sz="3600" dirty="0" err="1">
                <a:latin typeface="Times New Roman" panose="02020603050405020304" pitchFamily="18" charset="0"/>
                <a:cs typeface="Times New Roman" panose="02020603050405020304" pitchFamily="18" charset="0"/>
              </a:rPr>
              <a:t>DeptConnect</a:t>
            </a:r>
            <a:r>
              <a:rPr lang="en-US" sz="3600" dirty="0">
                <a:latin typeface="Times New Roman" panose="02020603050405020304" pitchFamily="18" charset="0"/>
                <a:cs typeface="Times New Roman" panose="02020603050405020304" pitchFamily="18" charset="0"/>
              </a:rPr>
              <a:t> addresses these challenges by offering a unified, interactive, and intelligent event hub.</a:t>
            </a:r>
            <a:r>
              <a:rPr lang="en-US" sz="3600" dirty="0"/>
              <a:t> </a:t>
            </a:r>
            <a:r>
              <a:rPr lang="en-US" sz="3600" dirty="0">
                <a:latin typeface="Times New Roman" panose="02020603050405020304" pitchFamily="18" charset="0"/>
                <a:cs typeface="Times New Roman" panose="02020603050405020304" pitchFamily="18" charset="0"/>
              </a:rPr>
              <a:t>Built using modern web technologies, the platform ensures a responsive, user-friendly, and scalable solution tailored for departmental needs.</a:t>
            </a:r>
          </a:p>
          <a:p>
            <a:pPr algn="just"/>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sp>
        <p:nvSpPr>
          <p:cNvPr id="4" name="TextBox 3">
            <a:extLst>
              <a:ext uri="{FF2B5EF4-FFF2-40B4-BE49-F238E27FC236}">
                <a16:creationId xmlns:a16="http://schemas.microsoft.com/office/drawing/2014/main" id="{1A0D6E48-2EC9-6470-EA73-91BB329451D1}"/>
              </a:ext>
            </a:extLst>
          </p:cNvPr>
          <p:cNvSpPr txBox="1"/>
          <p:nvPr/>
        </p:nvSpPr>
        <p:spPr>
          <a:xfrm>
            <a:off x="7848600" y="342900"/>
            <a:ext cx="5540828" cy="1092607"/>
          </a:xfrm>
          <a:prstGeom prst="rect">
            <a:avLst/>
          </a:prstGeom>
          <a:noFill/>
        </p:spPr>
        <p:txBody>
          <a:bodyPr wrap="square" rtlCol="0">
            <a:spAutoFit/>
          </a:bodyPr>
          <a:lstStyle/>
          <a:p>
            <a:r>
              <a:rPr lang="en-US" sz="6500" b="1" dirty="0">
                <a:solidFill>
                  <a:srgbClr val="C00000"/>
                </a:solidFill>
                <a:latin typeface="+mj-lt"/>
                <a:cs typeface="Times New Roman" panose="02020603050405020304" pitchFamily="18" charset="0"/>
              </a:rPr>
              <a:t>Objectives</a:t>
            </a:r>
            <a:endParaRPr lang="en-IN" sz="6500" b="1" dirty="0">
              <a:solidFill>
                <a:srgbClr val="C00000"/>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59BFFCF4-B9FD-AA55-0C05-7AB5DD8A8443}"/>
              </a:ext>
            </a:extLst>
          </p:cNvPr>
          <p:cNvSpPr txBox="1"/>
          <p:nvPr/>
        </p:nvSpPr>
        <p:spPr>
          <a:xfrm>
            <a:off x="2819400" y="2247900"/>
            <a:ext cx="11734800" cy="6863417"/>
          </a:xfrm>
          <a:prstGeom prst="rect">
            <a:avLst/>
          </a:prstGeom>
          <a:noFill/>
        </p:spPr>
        <p:txBody>
          <a:bodyPr wrap="square" rtlCol="0">
            <a:spAutoFit/>
          </a:bodyPr>
          <a:lstStyle/>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To Centralize Event Management</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To Enable Real-Time Communication</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Guide Students with Accurate Directions</a:t>
            </a:r>
          </a:p>
          <a:p>
            <a:pPr marL="342900" indent="-342900">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To Enhance User Experience</a:t>
            </a:r>
          </a:p>
          <a:p>
            <a:pPr marL="342900" indent="-342900">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To Empower Organizers</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To Collect Feedback and Improve Future Events</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A32A15FE-7367-F16E-0D8A-343295DA06B5}"/>
              </a:ext>
            </a:extLst>
          </p:cNvPr>
          <p:cNvSpPr txBox="1"/>
          <p:nvPr/>
        </p:nvSpPr>
        <p:spPr>
          <a:xfrm>
            <a:off x="6781800" y="327702"/>
            <a:ext cx="7086600" cy="1092607"/>
          </a:xfrm>
          <a:prstGeom prst="rect">
            <a:avLst/>
          </a:prstGeom>
          <a:noFill/>
        </p:spPr>
        <p:txBody>
          <a:bodyPr wrap="square" rtlCol="0">
            <a:spAutoFit/>
          </a:bodyPr>
          <a:lstStyle/>
          <a:p>
            <a:r>
              <a:rPr lang="en-US" sz="6500" b="1" dirty="0">
                <a:solidFill>
                  <a:srgbClr val="C00000"/>
                </a:solidFill>
                <a:latin typeface="+mj-lt"/>
                <a:cs typeface="Times New Roman" panose="02020603050405020304" pitchFamily="18" charset="0"/>
              </a:rPr>
              <a:t>Existing</a:t>
            </a:r>
            <a:r>
              <a:rPr lang="en-US" sz="6500" b="1" dirty="0">
                <a:solidFill>
                  <a:srgbClr val="C00000"/>
                </a:solidFill>
                <a:latin typeface="Times New Roman" panose="02020603050405020304" pitchFamily="18" charset="0"/>
                <a:cs typeface="Times New Roman" panose="02020603050405020304" pitchFamily="18" charset="0"/>
              </a:rPr>
              <a:t> </a:t>
            </a:r>
            <a:r>
              <a:rPr lang="en-US" sz="6500" b="1" dirty="0">
                <a:solidFill>
                  <a:srgbClr val="C00000"/>
                </a:solidFill>
                <a:latin typeface="+mj-lt"/>
                <a:cs typeface="Times New Roman" panose="02020603050405020304" pitchFamily="18" charset="0"/>
              </a:rPr>
              <a:t>System</a:t>
            </a:r>
            <a:endParaRPr lang="en-IN" sz="6500" b="1" dirty="0">
              <a:solidFill>
                <a:srgbClr val="C00000"/>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869C158C-8081-21DF-CF92-D42CC9F214B7}"/>
              </a:ext>
            </a:extLst>
          </p:cNvPr>
          <p:cNvSpPr txBox="1"/>
          <p:nvPr/>
        </p:nvSpPr>
        <p:spPr>
          <a:xfrm>
            <a:off x="2438400" y="1748011"/>
            <a:ext cx="13971814" cy="8402300"/>
          </a:xfrm>
          <a:prstGeom prst="rect">
            <a:avLst/>
          </a:prstGeom>
          <a:noFill/>
        </p:spPr>
        <p:txBody>
          <a:bodyPr wrap="square" rtlCol="0">
            <a:spAutoFit/>
          </a:bodyPr>
          <a:lstStyle/>
          <a:p>
            <a:pPr marL="285750" indent="-28575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Traditional methods of event communication—via notice boards or messaging apps—often lead to missed opportunities, confusion, and poor engagement.</a:t>
            </a:r>
          </a:p>
          <a:p>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Students often miss or forget about department events due to lack of centralized communication, unclear directions, and scattered registration processes.</a:t>
            </a:r>
          </a:p>
          <a:p>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Event schedules, locations, and registration processes are often poorly communicated, leading to confusion and reduced participation.</a:t>
            </a:r>
          </a:p>
          <a:p>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Existing platforms don’t provide live updates, reminders, or feedback mechanisms, limiting engagement and post-event reflection.</a:t>
            </a:r>
          </a:p>
          <a:p>
            <a:pPr marL="285750" indent="-28575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43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15B9F6B6-39CC-25BF-6686-D8DFEBE69AA8}"/>
              </a:ext>
            </a:extLst>
          </p:cNvPr>
          <p:cNvSpPr txBox="1"/>
          <p:nvPr/>
        </p:nvSpPr>
        <p:spPr>
          <a:xfrm>
            <a:off x="6553200" y="413544"/>
            <a:ext cx="7086600" cy="1092607"/>
          </a:xfrm>
          <a:prstGeom prst="rect">
            <a:avLst/>
          </a:prstGeom>
          <a:noFill/>
        </p:spPr>
        <p:txBody>
          <a:bodyPr wrap="square" rtlCol="0">
            <a:spAutoFit/>
          </a:bodyPr>
          <a:lstStyle/>
          <a:p>
            <a:r>
              <a:rPr lang="en-IN" sz="6500" b="1" dirty="0">
                <a:solidFill>
                  <a:srgbClr val="C00000"/>
                </a:solidFill>
                <a:latin typeface="+mj-lt"/>
                <a:cs typeface="Times New Roman" panose="02020603050405020304" pitchFamily="18" charset="0"/>
              </a:rPr>
              <a:t>Proposed</a:t>
            </a:r>
            <a:r>
              <a:rPr lang="en-IN" sz="6500" dirty="0">
                <a:solidFill>
                  <a:srgbClr val="C00000"/>
                </a:solidFill>
                <a:latin typeface="+mj-lt"/>
                <a:cs typeface="Times New Roman" panose="02020603050405020304" pitchFamily="18" charset="0"/>
              </a:rPr>
              <a:t> </a:t>
            </a:r>
            <a:r>
              <a:rPr lang="en-IN" sz="6500" b="1" dirty="0">
                <a:solidFill>
                  <a:srgbClr val="C00000"/>
                </a:solidFill>
                <a:latin typeface="+mj-lt"/>
                <a:cs typeface="Times New Roman" panose="02020603050405020304" pitchFamily="18" charset="0"/>
              </a:rPr>
              <a:t>Solution</a:t>
            </a:r>
          </a:p>
        </p:txBody>
      </p:sp>
      <p:sp>
        <p:nvSpPr>
          <p:cNvPr id="5" name="TextBox 4">
            <a:extLst>
              <a:ext uri="{FF2B5EF4-FFF2-40B4-BE49-F238E27FC236}">
                <a16:creationId xmlns:a16="http://schemas.microsoft.com/office/drawing/2014/main" id="{586688C9-C200-4FB0-9B77-59A8507198FA}"/>
              </a:ext>
            </a:extLst>
          </p:cNvPr>
          <p:cNvSpPr txBox="1"/>
          <p:nvPr/>
        </p:nvSpPr>
        <p:spPr>
          <a:xfrm>
            <a:off x="2628900" y="2247900"/>
            <a:ext cx="13030200" cy="6186309"/>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 centralized web application to manage all department events with</a:t>
            </a:r>
          </a:p>
          <a:p>
            <a:pPr marL="342900" indent="-3429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Live registration and countdown</a:t>
            </a: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Map-based navigation to venues</a:t>
            </a: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Real-time updates and notifications</a:t>
            </a: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Participation tracking and feedback system</a:t>
            </a: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Admin Dashboard for Event Management</a:t>
            </a:r>
          </a:p>
          <a:p>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5178C0F7-CB48-351D-3F72-3229226FD8E0}"/>
              </a:ext>
            </a:extLst>
          </p:cNvPr>
          <p:cNvSpPr txBox="1"/>
          <p:nvPr/>
        </p:nvSpPr>
        <p:spPr>
          <a:xfrm>
            <a:off x="6781800" y="298311"/>
            <a:ext cx="7696200" cy="1092607"/>
          </a:xfrm>
          <a:prstGeom prst="rect">
            <a:avLst/>
          </a:prstGeom>
          <a:noFill/>
        </p:spPr>
        <p:txBody>
          <a:bodyPr wrap="square" rtlCol="0">
            <a:spAutoFit/>
          </a:bodyPr>
          <a:lstStyle/>
          <a:p>
            <a:r>
              <a:rPr lang="en-IN" sz="6500" b="1" dirty="0">
                <a:solidFill>
                  <a:srgbClr val="C00000"/>
                </a:solidFill>
                <a:latin typeface="+mj-lt"/>
                <a:cs typeface="Times New Roman" panose="02020603050405020304" pitchFamily="18" charset="0"/>
              </a:rPr>
              <a:t>Technology Used</a:t>
            </a:r>
          </a:p>
        </p:txBody>
      </p:sp>
      <p:sp>
        <p:nvSpPr>
          <p:cNvPr id="5" name="TextBox 4">
            <a:extLst>
              <a:ext uri="{FF2B5EF4-FFF2-40B4-BE49-F238E27FC236}">
                <a16:creationId xmlns:a16="http://schemas.microsoft.com/office/drawing/2014/main" id="{3943836B-AE48-13A6-7244-292FD09091EB}"/>
              </a:ext>
            </a:extLst>
          </p:cNvPr>
          <p:cNvSpPr txBox="1"/>
          <p:nvPr/>
        </p:nvSpPr>
        <p:spPr>
          <a:xfrm>
            <a:off x="2514600" y="2476500"/>
            <a:ext cx="10363200" cy="5632311"/>
          </a:xfrm>
          <a:prstGeom prst="rect">
            <a:avLst/>
          </a:prstGeom>
          <a:noFill/>
        </p:spPr>
        <p:txBody>
          <a:bodyPr wrap="square" rtlCol="0">
            <a:spAutoFit/>
          </a:bodyPr>
          <a:lstStyle/>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Frontend: HTML, CSS, JavaScript, React</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Backend: Node.js </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Database: MongoDB / MySQL</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APIs: Google Maps API</a:t>
            </a:r>
          </a:p>
          <a:p>
            <a:pPr marL="342900" indent="-342900">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Hosting: Netlify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C2D9F-4A29-BB63-18E4-CAB614802FB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58CC3B6-5C11-8A15-1270-DC2CEF429447}"/>
              </a:ext>
            </a:extLst>
          </p:cNvPr>
          <p:cNvSpPr/>
          <p:nvPr/>
        </p:nvSpPr>
        <p:spPr>
          <a:xfrm>
            <a:off x="-27214"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AEEC9598-F8CC-46DC-91DB-4569BEE1AB00}"/>
              </a:ext>
            </a:extLst>
          </p:cNvPr>
          <p:cNvSpPr txBox="1"/>
          <p:nvPr/>
        </p:nvSpPr>
        <p:spPr>
          <a:xfrm>
            <a:off x="6623957" y="266700"/>
            <a:ext cx="6896100" cy="1092607"/>
          </a:xfrm>
          <a:prstGeom prst="rect">
            <a:avLst/>
          </a:prstGeom>
          <a:noFill/>
        </p:spPr>
        <p:txBody>
          <a:bodyPr wrap="square" rtlCol="0">
            <a:spAutoFit/>
          </a:bodyPr>
          <a:lstStyle/>
          <a:p>
            <a:r>
              <a:rPr lang="en-US" sz="6500" b="1" dirty="0">
                <a:solidFill>
                  <a:srgbClr val="C00000"/>
                </a:solidFill>
                <a:latin typeface="+mj-lt"/>
                <a:cs typeface="Times New Roman" panose="02020603050405020304" pitchFamily="18" charset="0"/>
              </a:rPr>
              <a:t>Development Tools</a:t>
            </a:r>
            <a:endParaRPr lang="en-IN" sz="6500" b="1" dirty="0">
              <a:solidFill>
                <a:srgbClr val="C00000"/>
              </a:solidFill>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478FFD5E-6F79-964F-C443-428F8CF32877}"/>
              </a:ext>
            </a:extLst>
          </p:cNvPr>
          <p:cNvSpPr txBox="1"/>
          <p:nvPr/>
        </p:nvSpPr>
        <p:spPr>
          <a:xfrm>
            <a:off x="2362200" y="2164808"/>
            <a:ext cx="11157857" cy="4154984"/>
          </a:xfrm>
          <a:prstGeom prst="rect">
            <a:avLst/>
          </a:prstGeom>
          <a:noFill/>
        </p:spPr>
        <p:txBody>
          <a:bodyPr wrap="square">
            <a:spAutoFit/>
          </a:bodyPr>
          <a:lstStyle/>
          <a:p>
            <a:pPr marL="457200" indent="-457200">
              <a:buFont typeface="Wingdings" panose="05000000000000000000" pitchFamily="2" charset="2"/>
              <a:buChar char="Ø"/>
            </a:pPr>
            <a:endParaRPr lang="en-US" sz="44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400" b="1" dirty="0">
                <a:latin typeface="Times New Roman" panose="02020603050405020304" pitchFamily="18" charset="0"/>
                <a:cs typeface="Times New Roman" panose="02020603050405020304" pitchFamily="18" charset="0"/>
              </a:rPr>
              <a:t>Visual Studio Code</a:t>
            </a:r>
            <a:r>
              <a:rPr lang="en-US" sz="4400" dirty="0">
                <a:latin typeface="Times New Roman" panose="02020603050405020304" pitchFamily="18" charset="0"/>
                <a:cs typeface="Times New Roman" panose="02020603050405020304" pitchFamily="18" charset="0"/>
              </a:rPr>
              <a:t> – Code editor</a:t>
            </a:r>
          </a:p>
          <a:p>
            <a:pPr marL="457200" indent="-4572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400" b="1" dirty="0">
                <a:latin typeface="Times New Roman" panose="02020603050405020304" pitchFamily="18" charset="0"/>
                <a:cs typeface="Times New Roman" panose="02020603050405020304" pitchFamily="18" charset="0"/>
              </a:rPr>
              <a:t>GitHub</a:t>
            </a:r>
            <a:r>
              <a:rPr lang="en-US" sz="4400" dirty="0">
                <a:latin typeface="Times New Roman" panose="02020603050405020304" pitchFamily="18" charset="0"/>
                <a:cs typeface="Times New Roman" panose="02020603050405020304" pitchFamily="18" charset="0"/>
              </a:rPr>
              <a:t> – Version control and collaboration</a:t>
            </a:r>
          </a:p>
          <a:p>
            <a:pPr marL="457200" indent="-4572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4400" b="1" dirty="0">
                <a:latin typeface="Times New Roman" panose="02020603050405020304" pitchFamily="18" charset="0"/>
                <a:cs typeface="Times New Roman" panose="02020603050405020304" pitchFamily="18" charset="0"/>
              </a:rPr>
              <a:t>Firebase Storage</a:t>
            </a:r>
            <a:r>
              <a:rPr lang="en-IN" sz="4400" dirty="0">
                <a:latin typeface="Times New Roman" panose="02020603050405020304" pitchFamily="18" charset="0"/>
                <a:cs typeface="Times New Roman" panose="02020603050405020304" pitchFamily="18" charset="0"/>
              </a:rPr>
              <a:t> – For hosting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19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514D6-9F44-865E-4880-278BFAB3422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260A5F-8DF3-9B86-3E75-D2AEAD1E2D0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D8BA0119-4841-97BE-C50C-19C0469D1129}"/>
              </a:ext>
            </a:extLst>
          </p:cNvPr>
          <p:cNvSpPr txBox="1"/>
          <p:nvPr/>
        </p:nvSpPr>
        <p:spPr>
          <a:xfrm>
            <a:off x="5943600" y="386879"/>
            <a:ext cx="6896100" cy="1092607"/>
          </a:xfrm>
          <a:prstGeom prst="rect">
            <a:avLst/>
          </a:prstGeom>
          <a:noFill/>
        </p:spPr>
        <p:txBody>
          <a:bodyPr wrap="square" rtlCol="0">
            <a:spAutoFit/>
          </a:bodyPr>
          <a:lstStyle/>
          <a:p>
            <a:r>
              <a:rPr lang="en-IN" sz="6500" b="1" dirty="0">
                <a:solidFill>
                  <a:srgbClr val="C00000"/>
                </a:solidFill>
                <a:latin typeface="+mj-lt"/>
                <a:cs typeface="Times New Roman" panose="02020603050405020304" pitchFamily="18" charset="0"/>
              </a:rPr>
              <a:t>        Modules </a:t>
            </a:r>
          </a:p>
        </p:txBody>
      </p:sp>
      <p:sp>
        <p:nvSpPr>
          <p:cNvPr id="3" name="TextBox 2">
            <a:extLst>
              <a:ext uri="{FF2B5EF4-FFF2-40B4-BE49-F238E27FC236}">
                <a16:creationId xmlns:a16="http://schemas.microsoft.com/office/drawing/2014/main" id="{5810CE22-1749-7F92-49B2-D263945559B7}"/>
              </a:ext>
            </a:extLst>
          </p:cNvPr>
          <p:cNvSpPr txBox="1"/>
          <p:nvPr/>
        </p:nvSpPr>
        <p:spPr>
          <a:xfrm>
            <a:off x="2590800" y="1866364"/>
            <a:ext cx="11669486" cy="8217634"/>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1.Login Module </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2.Home Module</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3.Event Dashboard</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4. Interactive Map and Location</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5. Admin Panel</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6. Certificate &amp; Feedback Manager</a:t>
            </a:r>
          </a:p>
          <a:p>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50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F7A9A-9C9C-9F27-4043-CA9355F8268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166034B-A208-9529-75BD-3D877305FBC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A92C8215-958A-891C-8F01-2A5F14FE0683}"/>
              </a:ext>
            </a:extLst>
          </p:cNvPr>
          <p:cNvSpPr txBox="1"/>
          <p:nvPr/>
        </p:nvSpPr>
        <p:spPr>
          <a:xfrm>
            <a:off x="5943600" y="400955"/>
            <a:ext cx="6896100" cy="1092607"/>
          </a:xfrm>
          <a:prstGeom prst="rect">
            <a:avLst/>
          </a:prstGeom>
          <a:noFill/>
        </p:spPr>
        <p:txBody>
          <a:bodyPr wrap="square" rtlCol="0">
            <a:spAutoFit/>
          </a:bodyPr>
          <a:lstStyle/>
          <a:p>
            <a:r>
              <a:rPr lang="en-IN" sz="6500" b="1" dirty="0">
                <a:solidFill>
                  <a:srgbClr val="C00000"/>
                </a:solidFill>
                <a:latin typeface="+mj-lt"/>
                <a:cs typeface="Times New Roman" panose="02020603050405020304" pitchFamily="18" charset="0"/>
              </a:rPr>
              <a:t>      Logic Used</a:t>
            </a:r>
          </a:p>
        </p:txBody>
      </p:sp>
      <p:sp>
        <p:nvSpPr>
          <p:cNvPr id="3" name="TextBox 2">
            <a:extLst>
              <a:ext uri="{FF2B5EF4-FFF2-40B4-BE49-F238E27FC236}">
                <a16:creationId xmlns:a16="http://schemas.microsoft.com/office/drawing/2014/main" id="{0E701C14-A88E-4086-B7B8-1FD22E384CB7}"/>
              </a:ext>
            </a:extLst>
          </p:cNvPr>
          <p:cNvSpPr txBox="1"/>
          <p:nvPr/>
        </p:nvSpPr>
        <p:spPr>
          <a:xfrm>
            <a:off x="2133600" y="2628900"/>
            <a:ext cx="14859000" cy="6186309"/>
          </a:xfrm>
          <a:prstGeom prst="rect">
            <a:avLst/>
          </a:prstGeom>
          <a:noFill/>
        </p:spPr>
        <p:txBody>
          <a:bodyPr wrap="square" rtlCol="0">
            <a:spAutoFit/>
          </a:bodyPr>
          <a:lstStyle/>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Smart search and filter algorithm for event recommendations</a:t>
            </a:r>
          </a:p>
          <a:p>
            <a:pPr marL="342900" indent="-3429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Real-time countdown timer logic</a:t>
            </a:r>
          </a:p>
          <a:p>
            <a:pPr marL="342900" indent="-3429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Geolocation and routing for venue direction</a:t>
            </a:r>
          </a:p>
          <a:p>
            <a:pPr marL="342900" indent="-3429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QR generation logic for registrations</a:t>
            </a:r>
          </a:p>
          <a:p>
            <a:pPr marL="342900" indent="-342900">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Leaderboard tracking using point-based sorting</a:t>
            </a:r>
          </a:p>
        </p:txBody>
      </p:sp>
    </p:spTree>
    <p:extLst>
      <p:ext uri="{BB962C8B-B14F-4D97-AF65-F5344CB8AC3E}">
        <p14:creationId xmlns:p14="http://schemas.microsoft.com/office/powerpoint/2010/main" val="48915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440</Words>
  <Application>Microsoft Office PowerPoint</Application>
  <PresentationFormat>Custom</PresentationFormat>
  <Paragraphs>108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Wingdings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plant.pptx</dc:title>
  <dc:creator>Naveena Sekar</dc:creator>
  <cp:lastModifiedBy>Naveena S</cp:lastModifiedBy>
  <cp:revision>4</cp:revision>
  <dcterms:created xsi:type="dcterms:W3CDTF">2006-08-16T00:00:00Z</dcterms:created>
  <dcterms:modified xsi:type="dcterms:W3CDTF">2025-07-19T02:01:57Z</dcterms:modified>
  <dc:identifier>DAGV9sTewA0</dc:identifier>
</cp:coreProperties>
</file>