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0" r:id="rId4"/>
    <p:sldId id="275" r:id="rId5"/>
    <p:sldId id="265" r:id="rId6"/>
    <p:sldId id="263" r:id="rId7"/>
    <p:sldId id="266" r:id="rId8"/>
    <p:sldId id="267" r:id="rId9"/>
    <p:sldId id="268" r:id="rId10"/>
    <p:sldId id="269" r:id="rId11"/>
    <p:sldId id="271" r:id="rId12"/>
    <p:sldId id="272" r:id="rId13"/>
    <p:sldId id="276" r:id="rId14"/>
    <p:sldId id="274" r:id="rId15"/>
    <p:sldId id="273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820B6-495A-4959-BBAE-0F37D1D2F0A9}" v="202" dt="2023-06-08T23:04:29.259"/>
    <p1510:client id="{19853D85-581F-4EF7-8770-BA15B7823100}" v="348" dt="2023-06-09T07:01:40.844"/>
    <p1510:client id="{2847A6B3-EEAB-4F93-8079-0AC8383E93F1}" v="3" dt="2023-06-09T07:10:45.730"/>
    <p1510:client id="{4A9F0916-64AA-4DB2-A0E6-C6886C1FD88A}" v="229" dt="2023-06-09T00:20:21.316"/>
    <p1510:client id="{C2A90018-5A64-4F12-9B01-131CE0612281}" v="74" dt="2023-06-09T00:42:39.057"/>
    <p1510:client id="{C7B76B48-4359-4360-AD75-AB6408999F0A}" v="7" dt="2023-06-04T13:52:47.876"/>
    <p1510:client id="{D021D6FE-BD10-4A96-A731-83B9AE598DBD}" v="4" dt="2023-06-04T14:05:48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9.06.2023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oogle_hack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it-db.com/google-hacking-database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google.com/webmasters/answer/1663419?hl%3Den&amp;rel=nofollow,noopener,noreferrer&amp;target=_blan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.honda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964366" y="-1317276"/>
            <a:ext cx="6263270" cy="2582746"/>
          </a:xfrm>
        </p:spPr>
        <p:txBody>
          <a:bodyPr/>
          <a:lstStyle/>
          <a:p>
            <a:r>
              <a:rPr lang="tr-TR">
                <a:solidFill>
                  <a:srgbClr val="C00000"/>
                </a:solidFill>
                <a:cs typeface="Calibri Light"/>
              </a:rPr>
              <a:t>Google </a:t>
            </a:r>
            <a:r>
              <a:rPr lang="tr-TR" err="1">
                <a:solidFill>
                  <a:srgbClr val="C00000"/>
                </a:solidFill>
                <a:cs typeface="Calibri Light"/>
              </a:rPr>
              <a:t>Dork</a:t>
            </a:r>
            <a:endParaRPr lang="tr-TR" err="1">
              <a:solidFill>
                <a:srgbClr val="C0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270248" y="497103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" sz="3900" b="1">
                <a:solidFill>
                  <a:srgbClr val="C00000"/>
                </a:solidFill>
                <a:cs typeface="Calibri"/>
              </a:rPr>
              <a:t>YUNUS MAMAN</a:t>
            </a:r>
          </a:p>
          <a:p>
            <a:r>
              <a:rPr lang="en" sz="2600" b="1">
                <a:solidFill>
                  <a:srgbClr val="C00000"/>
                </a:solidFill>
                <a:ea typeface="+mn-lt"/>
                <a:cs typeface="+mn-lt"/>
              </a:rPr>
              <a:t>CYBER SECURITY SPECIALIST</a:t>
            </a:r>
            <a:endParaRPr lang="tr-TR">
              <a:solidFill>
                <a:srgbClr val="C00000"/>
              </a:solidFill>
            </a:endParaRPr>
          </a:p>
          <a:p>
            <a:endParaRPr lang="tr-TR">
              <a:solidFill>
                <a:srgbClr val="C00000"/>
              </a:solidFill>
              <a:cs typeface="Calibri"/>
            </a:endParaRPr>
          </a:p>
          <a:p>
            <a:endParaRPr lang="tr-TR">
              <a:solidFill>
                <a:srgbClr val="C00000"/>
              </a:solidFill>
              <a:cs typeface="Calibri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5839DA7-66D6-F14C-D2E8-1086AB35DDD2}"/>
              </a:ext>
            </a:extLst>
          </p:cNvPr>
          <p:cNvSpPr txBox="1"/>
          <p:nvPr/>
        </p:nvSpPr>
        <p:spPr>
          <a:xfrm>
            <a:off x="7201829" y="1979341"/>
            <a:ext cx="604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u="sng" dirty="0">
                <a:solidFill>
                  <a:schemeClr val="bg1"/>
                </a:solidFill>
              </a:rPr>
              <a:t>1/8</a:t>
            </a:r>
            <a:endParaRPr lang="tr-TR" u="sng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B6287FE-7CAE-299F-36DE-9A05766A208A}"/>
              </a:ext>
            </a:extLst>
          </p:cNvPr>
          <p:cNvSpPr txBox="1"/>
          <p:nvPr/>
        </p:nvSpPr>
        <p:spPr>
          <a:xfrm>
            <a:off x="5910146" y="3401121"/>
            <a:ext cx="8660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u="sng" dirty="0">
                <a:solidFill>
                  <a:schemeClr val="bg1"/>
                </a:solidFill>
              </a:rPr>
              <a:t>1/4</a:t>
            </a:r>
            <a:endParaRPr lang="tr-TR" u="sng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16344448-BDE5-A1D8-99B6-531442D7AC3C}"/>
              </a:ext>
            </a:extLst>
          </p:cNvPr>
          <p:cNvSpPr txBox="1"/>
          <p:nvPr/>
        </p:nvSpPr>
        <p:spPr>
          <a:xfrm>
            <a:off x="3967975" y="6253974"/>
            <a:ext cx="7917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u="sng" dirty="0">
                <a:solidFill>
                  <a:schemeClr val="bg1"/>
                </a:solidFill>
              </a:rPr>
              <a:t>1/32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A7A4A82-51EB-1D50-294A-D1A884896728}"/>
              </a:ext>
            </a:extLst>
          </p:cNvPr>
          <p:cNvSpPr txBox="1"/>
          <p:nvPr/>
        </p:nvSpPr>
        <p:spPr>
          <a:xfrm>
            <a:off x="4646341" y="3475463"/>
            <a:ext cx="6895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u="sng" dirty="0">
                <a:solidFill>
                  <a:schemeClr val="bg1"/>
                </a:solidFill>
              </a:rPr>
              <a:t>1/2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D41C202-74DD-3126-913C-AFD99994A7D9}"/>
              </a:ext>
            </a:extLst>
          </p:cNvPr>
          <p:cNvSpPr txBox="1"/>
          <p:nvPr/>
        </p:nvSpPr>
        <p:spPr>
          <a:xfrm>
            <a:off x="6941634" y="3475464"/>
            <a:ext cx="1050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u="sng" dirty="0">
                <a:solidFill>
                  <a:schemeClr val="bg1"/>
                </a:solidFill>
              </a:rPr>
              <a:t>1/16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5948259-5646-C8FB-209B-586E262919FE}"/>
              </a:ext>
            </a:extLst>
          </p:cNvPr>
          <p:cNvSpPr txBox="1"/>
          <p:nvPr/>
        </p:nvSpPr>
        <p:spPr>
          <a:xfrm>
            <a:off x="7880195" y="4971584"/>
            <a:ext cx="10221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u="sng" dirty="0">
                <a:solidFill>
                  <a:schemeClr val="bg1"/>
                </a:solidFill>
              </a:rPr>
              <a:t>1/64</a:t>
            </a:r>
          </a:p>
        </p:txBody>
      </p:sp>
    </p:spTree>
    <p:extLst>
      <p:ext uri="{BB962C8B-B14F-4D97-AF65-F5344CB8AC3E}">
        <p14:creationId xmlns:p14="http://schemas.microsoft.com/office/powerpoint/2010/main" val="280982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967117-26E3-596E-8520-51B31045B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080" y="47625"/>
            <a:ext cx="12131040" cy="677957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z="2000" dirty="0">
                <a:solidFill>
                  <a:srgbClr val="C00000"/>
                </a:solidFill>
                <a:ea typeface="+mn-lt"/>
                <a:cs typeface="+mn-lt"/>
              </a:rPr>
              <a:t>Apache2 </a:t>
            </a:r>
          </a:p>
          <a:p>
            <a:r>
              <a:rPr lang="tr-TR" sz="2000" dirty="0">
                <a:solidFill>
                  <a:srgbClr val="00B050"/>
                </a:solidFill>
                <a:ea typeface="+mn-lt"/>
                <a:cs typeface="+mn-lt"/>
              </a:rPr>
              <a:t>intitle:"Apache2 Ubuntu </a:t>
            </a:r>
            <a:r>
              <a:rPr lang="tr-TR" sz="2000" dirty="0" err="1">
                <a:solidFill>
                  <a:srgbClr val="00B050"/>
                </a:solidFill>
                <a:ea typeface="+mn-lt"/>
                <a:cs typeface="+mn-lt"/>
              </a:rPr>
              <a:t>Default</a:t>
            </a:r>
            <a:r>
              <a:rPr lang="tr-TR" sz="2000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tr-TR" sz="2000" dirty="0" err="1">
                <a:solidFill>
                  <a:srgbClr val="00B050"/>
                </a:solidFill>
                <a:ea typeface="+mn-lt"/>
                <a:cs typeface="+mn-lt"/>
              </a:rPr>
              <a:t>Page</a:t>
            </a:r>
            <a:r>
              <a:rPr lang="tr-TR" sz="2000" dirty="0">
                <a:solidFill>
                  <a:srgbClr val="00B050"/>
                </a:solidFill>
                <a:ea typeface="+mn-lt"/>
                <a:cs typeface="+mn-lt"/>
              </a:rPr>
              <a:t>: </a:t>
            </a:r>
            <a:r>
              <a:rPr lang="tr-TR" sz="2000" dirty="0" err="1">
                <a:solidFill>
                  <a:srgbClr val="00B050"/>
                </a:solidFill>
                <a:ea typeface="+mn-lt"/>
                <a:cs typeface="+mn-lt"/>
              </a:rPr>
              <a:t>It</a:t>
            </a:r>
            <a:r>
              <a:rPr lang="tr-TR" sz="2000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tr-TR" sz="2000" dirty="0" err="1">
                <a:solidFill>
                  <a:srgbClr val="00B050"/>
                </a:solidFill>
                <a:ea typeface="+mn-lt"/>
                <a:cs typeface="+mn-lt"/>
              </a:rPr>
              <a:t>works</a:t>
            </a:r>
            <a:r>
              <a:rPr lang="tr-TR" sz="2000" dirty="0">
                <a:solidFill>
                  <a:srgbClr val="00B050"/>
                </a:solidFill>
                <a:ea typeface="+mn-lt"/>
                <a:cs typeface="+mn-lt"/>
              </a:rPr>
              <a:t>"</a:t>
            </a:r>
          </a:p>
          <a:p>
            <a:endParaRPr lang="tr-TR" sz="2000">
              <a:solidFill>
                <a:srgbClr val="C00000"/>
              </a:solidFill>
              <a:ea typeface="+mn-lt"/>
              <a:cs typeface="+mn-lt"/>
            </a:endParaRPr>
          </a:p>
          <a:p>
            <a:r>
              <a:rPr lang="tr-TR" sz="2000" err="1">
                <a:solidFill>
                  <a:srgbClr val="C00000"/>
                </a:solidFill>
                <a:ea typeface="+mn-lt"/>
                <a:cs typeface="+mn-lt"/>
              </a:rPr>
              <a:t>phpMyAdmin</a:t>
            </a:r>
            <a:endParaRPr lang="tr-TR" sz="2000">
              <a:solidFill>
                <a:srgbClr val="C00000"/>
              </a:solidFill>
              <a:cs typeface="Calibri"/>
            </a:endParaRPr>
          </a:p>
          <a:p>
            <a:endParaRPr lang="tr-TR" sz="2000">
              <a:solidFill>
                <a:srgbClr val="C00000"/>
              </a:solidFill>
              <a:cs typeface="Calibri"/>
            </a:endParaRPr>
          </a:p>
          <a:p>
            <a:r>
              <a:rPr lang="tr-TR" sz="2000" dirty="0">
                <a:solidFill>
                  <a:srgbClr val="00B050"/>
                </a:solidFill>
                <a:ea typeface="+mn-lt"/>
                <a:cs typeface="+mn-lt"/>
              </a:rPr>
              <a:t>"Index of" </a:t>
            </a:r>
            <a:r>
              <a:rPr lang="tr-TR" sz="2000" dirty="0" err="1">
                <a:solidFill>
                  <a:srgbClr val="00B050"/>
                </a:solidFill>
                <a:ea typeface="+mn-lt"/>
                <a:cs typeface="+mn-lt"/>
              </a:rPr>
              <a:t>inurl:phpmyadmin</a:t>
            </a:r>
            <a:endParaRPr lang="tr-TR" sz="2000" dirty="0">
              <a:solidFill>
                <a:srgbClr val="00B050"/>
              </a:solidFill>
              <a:cs typeface="Calibri"/>
            </a:endParaRPr>
          </a:p>
          <a:p>
            <a:endParaRPr lang="tr-TR" sz="2000">
              <a:solidFill>
                <a:srgbClr val="C00000"/>
              </a:solidFill>
              <a:cs typeface="Calibri"/>
            </a:endParaRPr>
          </a:p>
          <a:p>
            <a:r>
              <a:rPr lang="tr-TR" sz="2000" dirty="0" err="1">
                <a:solidFill>
                  <a:srgbClr val="00B050"/>
                </a:solidFill>
                <a:ea typeface="+mn-lt"/>
                <a:cs typeface="+mn-lt"/>
              </a:rPr>
              <a:t>inurl:Dashboard.jspa</a:t>
            </a:r>
            <a:r>
              <a:rPr lang="tr-TR" sz="2000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tr-TR" sz="2000" dirty="0" err="1">
                <a:solidFill>
                  <a:srgbClr val="00B050"/>
                </a:solidFill>
                <a:ea typeface="+mn-lt"/>
                <a:cs typeface="+mn-lt"/>
              </a:rPr>
              <a:t>intext</a:t>
            </a:r>
            <a:r>
              <a:rPr lang="tr-TR" sz="2000" dirty="0">
                <a:solidFill>
                  <a:srgbClr val="00B050"/>
                </a:solidFill>
                <a:ea typeface="+mn-lt"/>
                <a:cs typeface="+mn-lt"/>
              </a:rPr>
              <a:t>:"</a:t>
            </a:r>
            <a:r>
              <a:rPr lang="tr-TR" sz="2000" dirty="0" err="1">
                <a:solidFill>
                  <a:srgbClr val="00B050"/>
                </a:solidFill>
                <a:ea typeface="+mn-lt"/>
                <a:cs typeface="+mn-lt"/>
              </a:rPr>
              <a:t>Atlassian</a:t>
            </a:r>
            <a:r>
              <a:rPr lang="tr-TR" sz="2000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tr-TR" sz="2000" dirty="0" err="1">
                <a:solidFill>
                  <a:srgbClr val="00B050"/>
                </a:solidFill>
                <a:ea typeface="+mn-lt"/>
                <a:cs typeface="+mn-lt"/>
              </a:rPr>
              <a:t>Jira</a:t>
            </a:r>
            <a:r>
              <a:rPr lang="tr-TR" sz="2000" dirty="0">
                <a:solidFill>
                  <a:srgbClr val="00B050"/>
                </a:solidFill>
                <a:ea typeface="+mn-lt"/>
                <a:cs typeface="+mn-lt"/>
              </a:rPr>
              <a:t> Project Management Software"</a:t>
            </a:r>
          </a:p>
          <a:p>
            <a:endParaRPr lang="tr-TR" sz="2000" dirty="0">
              <a:solidFill>
                <a:srgbClr val="00B050"/>
              </a:solidFill>
              <a:ea typeface="Calibri" panose="020F0502020204030204"/>
              <a:cs typeface="Calibri"/>
            </a:endParaRPr>
          </a:p>
          <a:p>
            <a:pPr marL="342900" indent="-342900"/>
            <a:r>
              <a:rPr lang="tr-TR" sz="2000" dirty="0">
                <a:solidFill>
                  <a:srgbClr val="FF0000"/>
                </a:solidFill>
              </a:rPr>
              <a:t>ENV </a:t>
            </a:r>
            <a:r>
              <a:rPr lang="tr-TR" sz="2000" err="1">
                <a:solidFill>
                  <a:srgbClr val="FF0000"/>
                </a:solidFill>
              </a:rPr>
              <a:t>files</a:t>
            </a:r>
            <a:endParaRPr lang="tr-TR" sz="2000" err="1">
              <a:solidFill>
                <a:srgbClr val="FF0000"/>
              </a:solidFill>
              <a:ea typeface="Calibri" panose="020F0502020204030204"/>
              <a:cs typeface="Calibri"/>
            </a:endParaRPr>
          </a:p>
          <a:p>
            <a:pPr marL="342900" indent="-342900"/>
            <a:r>
              <a:rPr lang="tr-TR" sz="1800" dirty="0">
                <a:solidFill>
                  <a:srgbClr val="00B050"/>
                </a:solidFill>
                <a:ea typeface="+mn-lt"/>
                <a:cs typeface="+mn-lt"/>
              </a:rPr>
              <a:t>DB_USERNAME </a:t>
            </a:r>
            <a:r>
              <a:rPr lang="tr-TR" sz="1800" err="1">
                <a:solidFill>
                  <a:srgbClr val="00B050"/>
                </a:solidFill>
                <a:ea typeface="+mn-lt"/>
                <a:cs typeface="+mn-lt"/>
              </a:rPr>
              <a:t>filetype:env</a:t>
            </a:r>
            <a:endParaRPr lang="tr-TR" sz="1800" err="1">
              <a:solidFill>
                <a:srgbClr val="00B050"/>
              </a:solidFill>
              <a:ea typeface="Calibri" panose="020F0502020204030204"/>
              <a:cs typeface="Calibri"/>
            </a:endParaRPr>
          </a:p>
          <a:p>
            <a:pPr marL="342900" indent="-342900"/>
            <a:endParaRPr lang="tr-TR" sz="2000" dirty="0">
              <a:solidFill>
                <a:srgbClr val="FF0000"/>
              </a:solidFill>
              <a:ea typeface="Calibri"/>
              <a:cs typeface="Calibri"/>
            </a:endParaRPr>
          </a:p>
          <a:p>
            <a:endParaRPr lang="tr-TR" sz="2000" dirty="0">
              <a:solidFill>
                <a:srgbClr val="00B050"/>
              </a:solidFill>
              <a:ea typeface="Calibri"/>
              <a:cs typeface="Calibri"/>
            </a:endParaRPr>
          </a:p>
          <a:p>
            <a:endParaRPr lang="tr-TR" sz="2000">
              <a:solidFill>
                <a:srgbClr val="C00000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tr-TR" sz="2000" dirty="0">
              <a:solidFill>
                <a:srgbClr val="00B05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560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967117-26E3-596E-8520-51B31045B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080" y="47625"/>
            <a:ext cx="12131040" cy="67795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/>
            <a:r>
              <a:rPr lang="tr-TR" sz="2000">
                <a:solidFill>
                  <a:srgbClr val="FF0000"/>
                </a:solidFill>
                <a:ea typeface="+mn-lt"/>
                <a:cs typeface="+mn-lt"/>
              </a:rPr>
              <a:t>Apache2 </a:t>
            </a:r>
            <a:endParaRPr lang="tr-TR" sz="2000">
              <a:solidFill>
                <a:srgbClr val="FF0000"/>
              </a:solidFill>
              <a:cs typeface="Calibri" panose="020F0502020204030204"/>
            </a:endParaRPr>
          </a:p>
          <a:p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intitle:"Apache2 Ubuntu 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Default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Page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: 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It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works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"</a:t>
            </a:r>
            <a:endParaRPr lang="tr-TR" sz="2000">
              <a:solidFill>
                <a:srgbClr val="00B050"/>
              </a:solidFill>
              <a:cs typeface="Calibri"/>
            </a:endParaRPr>
          </a:p>
          <a:p>
            <a:endParaRPr lang="tr-TR" sz="2000">
              <a:solidFill>
                <a:srgbClr val="FF0000"/>
              </a:solidFill>
              <a:cs typeface="Calibri"/>
            </a:endParaRPr>
          </a:p>
          <a:p>
            <a:r>
              <a:rPr lang="tr-TR" sz="2000" err="1">
                <a:solidFill>
                  <a:srgbClr val="FF0000"/>
                </a:solidFill>
                <a:ea typeface="+mn-lt"/>
                <a:cs typeface="+mn-lt"/>
              </a:rPr>
              <a:t>phpMyAdmin</a:t>
            </a:r>
            <a:endParaRPr lang="tr-TR" sz="2000">
              <a:solidFill>
                <a:srgbClr val="FF0000"/>
              </a:solidFill>
              <a:cs typeface="Calibri"/>
            </a:endParaRPr>
          </a:p>
          <a:p>
            <a:endParaRPr lang="tr-TR" sz="2000">
              <a:solidFill>
                <a:srgbClr val="FF0000"/>
              </a:solidFill>
              <a:cs typeface="Calibri"/>
            </a:endParaRPr>
          </a:p>
          <a:p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"Index of" 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inurl:phpmyadmin</a:t>
            </a:r>
            <a:endParaRPr lang="tr-TR" sz="2000">
              <a:solidFill>
                <a:srgbClr val="00B050"/>
              </a:solidFill>
              <a:cs typeface="Calibri"/>
            </a:endParaRPr>
          </a:p>
          <a:p>
            <a:endParaRPr lang="tr-TR" sz="2000">
              <a:solidFill>
                <a:srgbClr val="FF0000"/>
              </a:solidFill>
              <a:cs typeface="Calibri"/>
            </a:endParaRPr>
          </a:p>
          <a:p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inurl:Dashboard.jspa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intext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:"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Atlassian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Jira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 Project Management Software"</a:t>
            </a:r>
            <a:endParaRPr lang="tr-TR" sz="2000">
              <a:solidFill>
                <a:srgbClr val="00B050"/>
              </a:solidFill>
              <a:cs typeface="Calibri"/>
            </a:endParaRPr>
          </a:p>
          <a:p>
            <a:endParaRPr lang="tr-TR" sz="2000">
              <a:solidFill>
                <a:srgbClr val="FF0000"/>
              </a:solidFill>
              <a:cs typeface="Calibri"/>
            </a:endParaRPr>
          </a:p>
          <a:p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inurl:app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/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kibana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intext:Loading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Kibana</a:t>
            </a:r>
            <a:endParaRPr lang="tr-TR" sz="2000">
              <a:solidFill>
                <a:srgbClr val="00B050"/>
              </a:solidFill>
              <a:cs typeface="Calibri"/>
            </a:endParaRPr>
          </a:p>
          <a:p>
            <a:endParaRPr lang="tr-TR" sz="2000">
              <a:solidFill>
                <a:srgbClr val="FF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90675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967117-26E3-596E-8520-51B31045B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080" y="47625"/>
            <a:ext cx="12131040" cy="67795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/>
            <a:r>
              <a:rPr lang="tr-TR" sz="2000" err="1">
                <a:solidFill>
                  <a:srgbClr val="FF0000"/>
                </a:solidFill>
                <a:ea typeface="+mn-lt"/>
                <a:cs typeface="+mn-lt"/>
              </a:rPr>
              <a:t>cPanel</a:t>
            </a:r>
            <a:r>
              <a:rPr lang="tr-TR" sz="200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tr-TR" sz="2000" err="1">
                <a:solidFill>
                  <a:srgbClr val="FF0000"/>
                </a:solidFill>
                <a:ea typeface="+mn-lt"/>
                <a:cs typeface="+mn-lt"/>
              </a:rPr>
              <a:t>Password</a:t>
            </a:r>
            <a:r>
              <a:rPr lang="tr-TR" sz="2000">
                <a:solidFill>
                  <a:srgbClr val="FF0000"/>
                </a:solidFill>
                <a:ea typeface="+mn-lt"/>
                <a:cs typeface="+mn-lt"/>
              </a:rPr>
              <a:t> Reset</a:t>
            </a:r>
            <a:endParaRPr lang="tr-TR" sz="2000">
              <a:solidFill>
                <a:srgbClr val="FF0000"/>
              </a:solidFill>
              <a:cs typeface="Calibri" panose="020F0502020204030204"/>
            </a:endParaRPr>
          </a:p>
          <a:p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inurl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:_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cpanel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/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forgotpwd</a:t>
            </a:r>
            <a:endParaRPr lang="tr-TR" sz="2000">
              <a:solidFill>
                <a:srgbClr val="00B050"/>
              </a:solidFill>
              <a:cs typeface="Calibri"/>
            </a:endParaRPr>
          </a:p>
          <a:p>
            <a:endParaRPr lang="tr-TR" sz="2000">
              <a:solidFill>
                <a:srgbClr val="FF0000"/>
              </a:solidFill>
              <a:cs typeface="Calibri"/>
            </a:endParaRPr>
          </a:p>
          <a:p>
            <a:r>
              <a:rPr lang="tr-TR" sz="2000" err="1">
                <a:solidFill>
                  <a:srgbClr val="FF0000"/>
                </a:solidFill>
                <a:ea typeface="+mn-lt"/>
                <a:cs typeface="+mn-lt"/>
              </a:rPr>
              <a:t>Finding</a:t>
            </a:r>
            <a:r>
              <a:rPr lang="tr-TR" sz="2000">
                <a:solidFill>
                  <a:srgbClr val="FF0000"/>
                </a:solidFill>
                <a:ea typeface="+mn-lt"/>
                <a:cs typeface="+mn-lt"/>
              </a:rPr>
              <a:t> FTP </a:t>
            </a:r>
            <a:r>
              <a:rPr lang="tr-TR" sz="2000" err="1">
                <a:solidFill>
                  <a:srgbClr val="FF0000"/>
                </a:solidFill>
                <a:ea typeface="+mn-lt"/>
                <a:cs typeface="+mn-lt"/>
              </a:rPr>
              <a:t>Servers</a:t>
            </a:r>
            <a:endParaRPr lang="tr-TR" sz="2000">
              <a:solidFill>
                <a:srgbClr val="FF0000"/>
              </a:solidFill>
              <a:cs typeface="Calibri"/>
            </a:endParaRPr>
          </a:p>
          <a:p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intitle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:”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index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 of” 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inurl:ftp</a:t>
            </a:r>
            <a:endParaRPr lang="tr-TR" sz="2000">
              <a:solidFill>
                <a:srgbClr val="00B050"/>
              </a:solidFill>
              <a:ea typeface="+mn-lt"/>
              <a:cs typeface="+mn-lt"/>
            </a:endParaRPr>
          </a:p>
          <a:p>
            <a:pPr marL="0" indent="0"/>
            <a:r>
              <a:rPr lang="tr-TR" sz="2000" err="1">
                <a:solidFill>
                  <a:srgbClr val="FF0000"/>
                </a:solidFill>
                <a:ea typeface="+mn-lt"/>
                <a:cs typeface="+mn-lt"/>
              </a:rPr>
              <a:t>Accessing</a:t>
            </a:r>
            <a:r>
              <a:rPr lang="tr-TR" sz="2000">
                <a:solidFill>
                  <a:srgbClr val="FF0000"/>
                </a:solidFill>
                <a:ea typeface="+mn-lt"/>
                <a:cs typeface="+mn-lt"/>
              </a:rPr>
              <a:t> Online </a:t>
            </a:r>
            <a:r>
              <a:rPr lang="tr-TR" sz="2000" err="1">
                <a:solidFill>
                  <a:srgbClr val="FF0000"/>
                </a:solidFill>
                <a:ea typeface="+mn-lt"/>
                <a:cs typeface="+mn-lt"/>
              </a:rPr>
              <a:t>Cameras</a:t>
            </a:r>
            <a:endParaRPr lang="tr-TR" sz="2000" err="1">
              <a:solidFill>
                <a:srgbClr val="FF0000"/>
              </a:solidFill>
              <a:cs typeface="Calibri"/>
            </a:endParaRPr>
          </a:p>
          <a:p>
            <a:endParaRPr lang="tr-TR" sz="2000">
              <a:solidFill>
                <a:srgbClr val="FF0000"/>
              </a:solidFill>
              <a:cs typeface="Calibri"/>
            </a:endParaRPr>
          </a:p>
          <a:p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Intitle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:”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webcamXP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 5”’</a:t>
            </a:r>
            <a:endParaRPr lang="tr-TR" sz="2000">
              <a:solidFill>
                <a:srgbClr val="00B050"/>
              </a:solidFill>
              <a:cs typeface="Calibri"/>
            </a:endParaRPr>
          </a:p>
          <a:p>
            <a:endParaRPr lang="tr-TR" sz="2000">
              <a:solidFill>
                <a:srgbClr val="FF0000"/>
              </a:solidFill>
              <a:cs typeface="Calibri"/>
            </a:endParaRPr>
          </a:p>
          <a:p>
            <a:r>
              <a:rPr lang="tr-TR" sz="2000">
                <a:solidFill>
                  <a:srgbClr val="FF0000"/>
                </a:solidFill>
                <a:ea typeface="+mn-lt"/>
                <a:cs typeface="+mn-lt"/>
              </a:rPr>
              <a:t>E-posta listeleri</a:t>
            </a:r>
            <a:endParaRPr lang="tr-TR" sz="2000">
              <a:solidFill>
                <a:srgbClr val="FF0000"/>
              </a:solidFill>
              <a:cs typeface="Calibri"/>
            </a:endParaRPr>
          </a:p>
          <a:p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filetype:xls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inurl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:"email.xls"</a:t>
            </a:r>
            <a:endParaRPr lang="tr-TR" sz="2000">
              <a:solidFill>
                <a:srgbClr val="00B050"/>
              </a:solidFill>
              <a:cs typeface="Calibri"/>
            </a:endParaRPr>
          </a:p>
          <a:p>
            <a:endParaRPr lang="tr-TR" sz="200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8830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967117-26E3-596E-8520-51B31045B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080" y="47625"/>
            <a:ext cx="12131040" cy="67795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tr-TR" sz="2000" b="1" dirty="0">
                <a:solidFill>
                  <a:srgbClr val="C00000"/>
                </a:solidFill>
              </a:rPr>
              <a:t>JIRA/</a:t>
            </a:r>
            <a:r>
              <a:rPr lang="tr-TR" sz="2000" b="1" err="1">
                <a:solidFill>
                  <a:srgbClr val="C00000"/>
                </a:solidFill>
              </a:rPr>
              <a:t>Kibana</a:t>
            </a:r>
            <a:endParaRPr lang="tr-TR" sz="2000" err="1">
              <a:solidFill>
                <a:srgbClr val="C00000"/>
              </a:solidFill>
              <a:ea typeface="Calibri"/>
              <a:cs typeface="Calibri"/>
            </a:endParaRPr>
          </a:p>
          <a:p>
            <a:pPr marL="342900" indent="-342900"/>
            <a:r>
              <a:rPr lang="tr-TR" sz="2000" b="1" err="1">
                <a:solidFill>
                  <a:srgbClr val="00B050"/>
                </a:solidFill>
                <a:ea typeface="+mn-lt"/>
                <a:cs typeface="+mn-lt"/>
              </a:rPr>
              <a:t>inurl:Dashboard.jspa</a:t>
            </a:r>
            <a:r>
              <a:rPr lang="tr-TR" sz="2000" b="1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tr-TR" sz="2000" b="1" err="1">
                <a:solidFill>
                  <a:srgbClr val="00B050"/>
                </a:solidFill>
                <a:ea typeface="+mn-lt"/>
                <a:cs typeface="+mn-lt"/>
              </a:rPr>
              <a:t>intext</a:t>
            </a:r>
            <a:r>
              <a:rPr lang="tr-TR" sz="2000" b="1" dirty="0">
                <a:solidFill>
                  <a:srgbClr val="00B050"/>
                </a:solidFill>
                <a:ea typeface="+mn-lt"/>
                <a:cs typeface="+mn-lt"/>
              </a:rPr>
              <a:t>:"</a:t>
            </a:r>
            <a:r>
              <a:rPr lang="tr-TR" sz="2000" b="1" err="1">
                <a:solidFill>
                  <a:srgbClr val="00B050"/>
                </a:solidFill>
                <a:ea typeface="+mn-lt"/>
                <a:cs typeface="+mn-lt"/>
              </a:rPr>
              <a:t>Atlassian</a:t>
            </a:r>
            <a:r>
              <a:rPr lang="tr-TR" sz="2000" b="1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tr-TR" sz="2000" b="1" err="1">
                <a:solidFill>
                  <a:srgbClr val="00B050"/>
                </a:solidFill>
                <a:ea typeface="+mn-lt"/>
                <a:cs typeface="+mn-lt"/>
              </a:rPr>
              <a:t>Jira</a:t>
            </a:r>
            <a:r>
              <a:rPr lang="tr-TR" sz="2000" b="1" dirty="0">
                <a:solidFill>
                  <a:srgbClr val="00B050"/>
                </a:solidFill>
                <a:ea typeface="+mn-lt"/>
                <a:cs typeface="+mn-lt"/>
              </a:rPr>
              <a:t> Project Management Software" </a:t>
            </a:r>
            <a:endParaRPr lang="tr-TR" sz="2000" b="1" i="1">
              <a:solidFill>
                <a:srgbClr val="00B050"/>
              </a:solidFill>
              <a:latin typeface="Consolas"/>
              <a:ea typeface="Calibri"/>
              <a:cs typeface="Calibri"/>
            </a:endParaRPr>
          </a:p>
          <a:p>
            <a:pPr marL="342900" indent="-342900"/>
            <a:endParaRPr lang="tr-TR" sz="2000" b="1" dirty="0">
              <a:solidFill>
                <a:srgbClr val="00B050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C00000"/>
                </a:solidFill>
                <a:ea typeface="Calibri"/>
                <a:cs typeface="Calibri"/>
              </a:rPr>
              <a:t> </a:t>
            </a:r>
            <a:r>
              <a:rPr lang="tr-TR" sz="2000" err="1">
                <a:solidFill>
                  <a:srgbClr val="C00000"/>
                </a:solidFill>
              </a:rPr>
              <a:t>Government</a:t>
            </a:r>
            <a:r>
              <a:rPr lang="tr-TR" sz="2000" dirty="0">
                <a:solidFill>
                  <a:srgbClr val="C00000"/>
                </a:solidFill>
              </a:rPr>
              <a:t> </a:t>
            </a:r>
            <a:r>
              <a:rPr lang="tr-TR" sz="2000" err="1">
                <a:solidFill>
                  <a:srgbClr val="C00000"/>
                </a:solidFill>
              </a:rPr>
              <a:t>documents</a:t>
            </a:r>
            <a:endParaRPr lang="tr-TR" sz="2000">
              <a:solidFill>
                <a:srgbClr val="C00000"/>
              </a:solidFill>
              <a:ea typeface="Calibri"/>
              <a:cs typeface="Calibri"/>
            </a:endParaRPr>
          </a:p>
          <a:p>
            <a:pPr>
              <a:buNone/>
            </a:pPr>
            <a:r>
              <a:rPr lang="tr-TR" sz="1800" err="1">
                <a:solidFill>
                  <a:srgbClr val="00B050"/>
                </a:solidFill>
                <a:latin typeface="Consolas"/>
                <a:ea typeface="Calibri"/>
                <a:cs typeface="Calibri"/>
              </a:rPr>
              <a:t>allintitle</a:t>
            </a:r>
            <a:r>
              <a:rPr lang="tr-TR" sz="1800" dirty="0">
                <a:solidFill>
                  <a:srgbClr val="00B050"/>
                </a:solidFill>
                <a:latin typeface="Consolas"/>
                <a:ea typeface="Calibri"/>
                <a:cs typeface="Calibri"/>
              </a:rPr>
              <a:t>: </a:t>
            </a:r>
            <a:r>
              <a:rPr lang="tr-TR" sz="1800" err="1">
                <a:solidFill>
                  <a:srgbClr val="00B050"/>
                </a:solidFill>
                <a:latin typeface="Consolas"/>
                <a:ea typeface="Calibri"/>
                <a:cs typeface="Calibri"/>
              </a:rPr>
              <a:t>restricted</a:t>
            </a:r>
            <a:r>
              <a:rPr lang="tr-TR" sz="1800" dirty="0">
                <a:solidFill>
                  <a:srgbClr val="00B05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tr-TR" sz="1800" err="1">
                <a:solidFill>
                  <a:srgbClr val="00B050"/>
                </a:solidFill>
                <a:latin typeface="Consolas"/>
                <a:ea typeface="Calibri"/>
                <a:cs typeface="Calibri"/>
              </a:rPr>
              <a:t>filetype:doc</a:t>
            </a:r>
            <a:r>
              <a:rPr lang="tr-TR" sz="1800" dirty="0">
                <a:solidFill>
                  <a:srgbClr val="00B05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tr-TR" sz="1800" err="1">
                <a:solidFill>
                  <a:srgbClr val="00B050"/>
                </a:solidFill>
                <a:latin typeface="Consolas"/>
                <a:ea typeface="Calibri"/>
                <a:cs typeface="Calibri"/>
              </a:rPr>
              <a:t>site:gov</a:t>
            </a:r>
            <a:endParaRPr lang="tr-TR" sz="1800" err="1">
              <a:solidFill>
                <a:srgbClr val="00B050"/>
              </a:solidFill>
              <a:ea typeface="Calibri"/>
              <a:cs typeface="Calibri"/>
            </a:endParaRPr>
          </a:p>
          <a:p>
            <a:pPr>
              <a:buNone/>
            </a:pPr>
            <a:endParaRPr lang="tr-TR" sz="1800" dirty="0">
              <a:solidFill>
                <a:srgbClr val="00B050"/>
              </a:solidFill>
              <a:latin typeface="Consolas"/>
              <a:ea typeface="Calibri"/>
              <a:cs typeface="Calibri"/>
            </a:endParaRPr>
          </a:p>
          <a:p>
            <a:pPr>
              <a:buNone/>
            </a:pPr>
            <a:r>
              <a:rPr lang="tr-TR" sz="2000" err="1">
                <a:solidFill>
                  <a:srgbClr val="C00000"/>
                </a:solidFill>
              </a:rPr>
              <a:t>cPanel</a:t>
            </a:r>
            <a:r>
              <a:rPr lang="tr-TR" sz="2000" dirty="0">
                <a:solidFill>
                  <a:srgbClr val="C00000"/>
                </a:solidFill>
              </a:rPr>
              <a:t> </a:t>
            </a:r>
            <a:r>
              <a:rPr lang="tr-TR" sz="2000" err="1">
                <a:solidFill>
                  <a:srgbClr val="C00000"/>
                </a:solidFill>
              </a:rPr>
              <a:t>password</a:t>
            </a:r>
            <a:r>
              <a:rPr lang="tr-TR" sz="2000" dirty="0">
                <a:solidFill>
                  <a:srgbClr val="C00000"/>
                </a:solidFill>
              </a:rPr>
              <a:t> reset</a:t>
            </a:r>
            <a:endParaRPr lang="tr-TR" sz="2000">
              <a:solidFill>
                <a:srgbClr val="C00000"/>
              </a:solidFill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tr-TR" sz="2000" err="1">
                <a:solidFill>
                  <a:srgbClr val="00B050"/>
                </a:solidFill>
                <a:latin typeface="Consolas"/>
                <a:ea typeface="Calibri"/>
                <a:cs typeface="Calibri"/>
              </a:rPr>
              <a:t>inurl</a:t>
            </a:r>
            <a:r>
              <a:rPr lang="tr-TR" sz="2000" dirty="0">
                <a:solidFill>
                  <a:srgbClr val="00B050"/>
                </a:solidFill>
                <a:latin typeface="Consolas"/>
                <a:ea typeface="Calibri"/>
                <a:cs typeface="Calibri"/>
              </a:rPr>
              <a:t>:_</a:t>
            </a:r>
            <a:r>
              <a:rPr lang="tr-TR" sz="2000" err="1">
                <a:solidFill>
                  <a:srgbClr val="00B050"/>
                </a:solidFill>
                <a:latin typeface="Consolas"/>
                <a:ea typeface="Calibri"/>
                <a:cs typeface="Calibri"/>
              </a:rPr>
              <a:t>cpanel</a:t>
            </a:r>
            <a:r>
              <a:rPr lang="tr-TR" sz="2000" dirty="0">
                <a:solidFill>
                  <a:srgbClr val="00B050"/>
                </a:solidFill>
                <a:latin typeface="Consolas"/>
                <a:ea typeface="Calibri"/>
                <a:cs typeface="Calibri"/>
              </a:rPr>
              <a:t>/</a:t>
            </a:r>
            <a:r>
              <a:rPr lang="tr-TR" sz="2000" err="1">
                <a:solidFill>
                  <a:srgbClr val="00B050"/>
                </a:solidFill>
                <a:latin typeface="Consolas"/>
                <a:ea typeface="Calibri"/>
                <a:cs typeface="Calibri"/>
              </a:rPr>
              <a:t>forgotpwd</a:t>
            </a:r>
            <a:endParaRPr lang="tr-TR" sz="2000" err="1">
              <a:solidFill>
                <a:srgbClr val="00B050"/>
              </a:solidFill>
            </a:endParaRPr>
          </a:p>
          <a:p>
            <a:pPr>
              <a:buNone/>
            </a:pPr>
            <a:endParaRPr lang="tr-TR" sz="2000" dirty="0">
              <a:solidFill>
                <a:srgbClr val="00B050"/>
              </a:solidFill>
              <a:latin typeface="Consolas"/>
              <a:ea typeface="Calibri"/>
              <a:cs typeface="Calibri"/>
            </a:endParaRPr>
          </a:p>
          <a:p>
            <a:pPr>
              <a:buNone/>
            </a:pPr>
            <a:r>
              <a:rPr lang="en-US" sz="2000" dirty="0">
                <a:solidFill>
                  <a:srgbClr val="C00000"/>
                </a:solidFill>
              </a:rPr>
              <a:t>WordPress Admin</a:t>
            </a:r>
            <a:endParaRPr lang="en-US" sz="2000">
              <a:solidFill>
                <a:srgbClr val="C00000"/>
              </a:solidFill>
              <a:ea typeface="Calibri"/>
              <a:cs typeface="Calibri"/>
            </a:endParaRPr>
          </a:p>
          <a:p>
            <a:pPr>
              <a:buNone/>
            </a:pPr>
            <a:r>
              <a:rPr lang="en-US" sz="2000" err="1">
                <a:solidFill>
                  <a:srgbClr val="00B050"/>
                </a:solidFill>
                <a:ea typeface="+mn-lt"/>
                <a:cs typeface="+mn-lt"/>
              </a:rPr>
              <a:t>intitle:"Index</a:t>
            </a:r>
            <a:r>
              <a:rPr lang="en-US" sz="2000" dirty="0">
                <a:solidFill>
                  <a:srgbClr val="00B050"/>
                </a:solidFill>
                <a:ea typeface="+mn-lt"/>
                <a:cs typeface="+mn-lt"/>
              </a:rPr>
              <a:t> of" wp-admin</a:t>
            </a:r>
            <a:endParaRPr lang="en-US" sz="2000" dirty="0">
              <a:solidFill>
                <a:srgbClr val="00B050"/>
              </a:solidFill>
              <a:ea typeface="Calibri"/>
              <a:cs typeface="Calibri"/>
            </a:endParaRPr>
          </a:p>
          <a:p>
            <a:pPr>
              <a:buNone/>
            </a:pPr>
            <a:endParaRPr lang="en-US" sz="2000" dirty="0">
              <a:solidFill>
                <a:srgbClr val="00B050"/>
              </a:solidFill>
              <a:ea typeface="Calibri"/>
              <a:cs typeface="Calibri"/>
            </a:endParaRPr>
          </a:p>
          <a:p>
            <a:pPr>
              <a:buNone/>
            </a:pPr>
            <a:r>
              <a:rPr lang="en-US" sz="2000" dirty="0">
                <a:solidFill>
                  <a:srgbClr val="C00000"/>
                </a:solidFill>
              </a:rPr>
              <a:t>SSH private keys</a:t>
            </a:r>
          </a:p>
          <a:p>
            <a:pPr>
              <a:buNone/>
            </a:pPr>
            <a:r>
              <a:rPr lang="en-US" sz="1800" dirty="0" err="1">
                <a:solidFill>
                  <a:srgbClr val="00B050"/>
                </a:solidFill>
                <a:latin typeface="Consolas"/>
                <a:ea typeface="Calibri" panose="020F0502020204030204"/>
                <a:cs typeface="Calibri" panose="020F0502020204030204"/>
              </a:rPr>
              <a:t>filetype:log</a:t>
            </a:r>
            <a:r>
              <a:rPr lang="en-US" sz="1800" dirty="0">
                <a:solidFill>
                  <a:srgbClr val="00B050"/>
                </a:solidFill>
                <a:latin typeface="Consolas"/>
                <a:ea typeface="Calibri" panose="020F0502020204030204"/>
                <a:cs typeface="Calibri" panose="020F0502020204030204"/>
              </a:rPr>
              <a:t> username putty</a:t>
            </a:r>
            <a:endParaRPr lang="en-US" sz="1800" dirty="0">
              <a:solidFill>
                <a:srgbClr val="00B050"/>
              </a:solidFill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endParaRPr lang="en-US" sz="2000" dirty="0">
              <a:solidFill>
                <a:srgbClr val="C00000"/>
              </a:solidFill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endParaRPr lang="en-US" sz="2000" dirty="0">
              <a:solidFill>
                <a:srgbClr val="C00000"/>
              </a:solidFill>
              <a:ea typeface="Calibri"/>
              <a:cs typeface="Calibri"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endParaRPr lang="tr-TR" sz="2000" dirty="0">
              <a:solidFill>
                <a:srgbClr val="C00000"/>
              </a:solidFill>
              <a:latin typeface="Calibri"/>
              <a:ea typeface="Calibri"/>
              <a:cs typeface="Calibri"/>
            </a:endParaRPr>
          </a:p>
          <a:p>
            <a:pPr>
              <a:buNone/>
            </a:pPr>
            <a:endParaRPr lang="tr-TR" sz="1800" dirty="0">
              <a:solidFill>
                <a:srgbClr val="00B050"/>
              </a:solidFill>
              <a:latin typeface="Consolas"/>
              <a:ea typeface="Calibri"/>
              <a:cs typeface="Calibri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tr-TR" sz="2000" dirty="0">
              <a:solidFill>
                <a:srgbClr val="C00000"/>
              </a:solidFill>
              <a:ea typeface="Calibri"/>
              <a:cs typeface="Calibri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/>
            <a:endParaRPr lang="tr-TR" sz="2000" dirty="0">
              <a:solidFill>
                <a:srgbClr val="C0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0899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2AA09A9-8C50-CABA-9560-FF10603D4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238" y="1185922"/>
            <a:ext cx="1907823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/>
            <a:r>
              <a:rPr lang="tr-TR" sz="1800" dirty="0">
                <a:solidFill>
                  <a:srgbClr val="92D050"/>
                </a:solidFill>
                <a:ea typeface="+mn-lt"/>
                <a:cs typeface="+mn-lt"/>
              </a:rPr>
              <a:t>.google.com (</a:t>
            </a:r>
            <a:r>
              <a:rPr lang="tr-TR" sz="1800" err="1">
                <a:solidFill>
                  <a:srgbClr val="92D050"/>
                </a:solidFill>
                <a:ea typeface="+mn-lt"/>
                <a:cs typeface="+mn-lt"/>
              </a:rPr>
              <a:t>Dorks</a:t>
            </a:r>
            <a:r>
              <a:rPr lang="tr-TR" sz="1800">
                <a:solidFill>
                  <a:srgbClr val="92D050"/>
                </a:solidFill>
                <a:ea typeface="+mn-lt"/>
                <a:cs typeface="+mn-lt"/>
              </a:rPr>
              <a:t>)                                              </a:t>
            </a:r>
            <a:endParaRPr lang="tr-TR" sz="1800">
              <a:solidFill>
                <a:srgbClr val="92D050"/>
              </a:solidFill>
              <a:ea typeface="Calibri"/>
              <a:cs typeface="Calibri"/>
            </a:endParaRPr>
          </a:p>
          <a:p>
            <a:endParaRPr lang="tr-TR" sz="1800" dirty="0">
              <a:solidFill>
                <a:srgbClr val="92D050"/>
              </a:solidFill>
              <a:ea typeface="Calibri"/>
              <a:cs typeface="Calibri"/>
            </a:endParaRPr>
          </a:p>
          <a:p>
            <a:r>
              <a:rPr lang="tr-TR" sz="1800" dirty="0">
                <a:solidFill>
                  <a:srgbClr val="92D050"/>
                </a:solidFill>
                <a:ea typeface="+mn-lt"/>
                <a:cs typeface="+mn-lt"/>
              </a:rPr>
              <a:t>.Shodan.io (</a:t>
            </a:r>
            <a:r>
              <a:rPr lang="tr-TR" sz="1800" err="1">
                <a:solidFill>
                  <a:srgbClr val="92D050"/>
                </a:solidFill>
                <a:ea typeface="+mn-lt"/>
                <a:cs typeface="+mn-lt"/>
              </a:rPr>
              <a:t>Servers</a:t>
            </a:r>
            <a:r>
              <a:rPr lang="tr-TR" sz="1800" dirty="0">
                <a:solidFill>
                  <a:srgbClr val="92D050"/>
                </a:solidFill>
                <a:ea typeface="+mn-lt"/>
                <a:cs typeface="+mn-lt"/>
              </a:rPr>
              <a:t>)</a:t>
            </a:r>
            <a:endParaRPr lang="tr-TR" sz="1800" dirty="0">
              <a:solidFill>
                <a:srgbClr val="92D050"/>
              </a:solidFill>
              <a:ea typeface="Calibri"/>
              <a:cs typeface="Calibri"/>
            </a:endParaRPr>
          </a:p>
          <a:p>
            <a:endParaRPr lang="tr-TR" sz="1800" dirty="0">
              <a:solidFill>
                <a:srgbClr val="92D050"/>
              </a:solidFill>
              <a:ea typeface="Calibri"/>
              <a:cs typeface="Calibri"/>
            </a:endParaRPr>
          </a:p>
          <a:p>
            <a:r>
              <a:rPr lang="tr-TR" sz="1800" dirty="0">
                <a:solidFill>
                  <a:srgbClr val="92D050"/>
                </a:solidFill>
                <a:ea typeface="+mn-lt"/>
                <a:cs typeface="+mn-lt"/>
              </a:rPr>
              <a:t>.censys.io (</a:t>
            </a:r>
            <a:r>
              <a:rPr lang="tr-TR" sz="1800" err="1">
                <a:solidFill>
                  <a:srgbClr val="92D050"/>
                </a:solidFill>
                <a:ea typeface="+mn-lt"/>
                <a:cs typeface="+mn-lt"/>
              </a:rPr>
              <a:t>Servers</a:t>
            </a:r>
            <a:r>
              <a:rPr lang="tr-TR" sz="1800" dirty="0">
                <a:solidFill>
                  <a:srgbClr val="92D050"/>
                </a:solidFill>
                <a:ea typeface="+mn-lt"/>
                <a:cs typeface="+mn-lt"/>
              </a:rPr>
              <a:t>)</a:t>
            </a:r>
            <a:endParaRPr lang="tr-TR" sz="1800" dirty="0">
              <a:solidFill>
                <a:srgbClr val="92D050"/>
              </a:solidFill>
              <a:ea typeface="Calibri"/>
              <a:cs typeface="Calibri"/>
            </a:endParaRPr>
          </a:p>
          <a:p>
            <a:endParaRPr lang="tr-TR" sz="1800" dirty="0">
              <a:solidFill>
                <a:srgbClr val="92D050"/>
              </a:solidFill>
              <a:ea typeface="Calibri"/>
              <a:cs typeface="Calibri"/>
            </a:endParaRPr>
          </a:p>
          <a:p>
            <a:r>
              <a:rPr lang="tr-TR" sz="1800" dirty="0">
                <a:solidFill>
                  <a:srgbClr val="92D050"/>
                </a:solidFill>
                <a:ea typeface="+mn-lt"/>
                <a:cs typeface="+mn-lt"/>
              </a:rPr>
              <a:t>.hunter.io (Mail </a:t>
            </a:r>
            <a:r>
              <a:rPr lang="tr-TR" sz="1800" err="1">
                <a:solidFill>
                  <a:srgbClr val="92D050"/>
                </a:solidFill>
                <a:ea typeface="+mn-lt"/>
                <a:cs typeface="+mn-lt"/>
              </a:rPr>
              <a:t>addresses</a:t>
            </a:r>
            <a:r>
              <a:rPr lang="tr-TR" sz="1800" dirty="0">
                <a:solidFill>
                  <a:srgbClr val="92D050"/>
                </a:solidFill>
                <a:ea typeface="+mn-lt"/>
                <a:cs typeface="+mn-lt"/>
              </a:rPr>
              <a:t>)</a:t>
            </a:r>
            <a:endParaRPr lang="tr-TR" sz="1800" dirty="0">
              <a:solidFill>
                <a:srgbClr val="92D050"/>
              </a:solidFill>
              <a:ea typeface="Calibri"/>
              <a:cs typeface="Calibri"/>
            </a:endParaRPr>
          </a:p>
          <a:p>
            <a:endParaRPr lang="tr-TR" sz="1800" dirty="0">
              <a:solidFill>
                <a:srgbClr val="92D050"/>
              </a:solidFill>
              <a:ea typeface="Calibri"/>
              <a:cs typeface="Calibri"/>
            </a:endParaRPr>
          </a:p>
          <a:p>
            <a:r>
              <a:rPr lang="tr-TR" sz="1800" dirty="0">
                <a:solidFill>
                  <a:srgbClr val="92D050"/>
                </a:solidFill>
                <a:ea typeface="+mn-lt"/>
                <a:cs typeface="+mn-lt"/>
              </a:rPr>
              <a:t>.fullhunt.io (Attack </a:t>
            </a:r>
            <a:r>
              <a:rPr lang="tr-TR" sz="1800" dirty="0" err="1">
                <a:solidFill>
                  <a:srgbClr val="92D050"/>
                </a:solidFill>
                <a:ea typeface="+mn-lt"/>
                <a:cs typeface="+mn-lt"/>
              </a:rPr>
              <a:t>Surface</a:t>
            </a:r>
            <a:r>
              <a:rPr lang="tr-TR" sz="1800" dirty="0">
                <a:solidFill>
                  <a:srgbClr val="92D050"/>
                </a:solidFill>
                <a:ea typeface="+mn-lt"/>
                <a:cs typeface="+mn-lt"/>
              </a:rPr>
              <a:t>)                         </a:t>
            </a:r>
            <a:endParaRPr lang="tr-TR" sz="1800" dirty="0">
              <a:solidFill>
                <a:srgbClr val="92D050"/>
              </a:solidFill>
              <a:ea typeface="Calibri"/>
              <a:cs typeface="Calibri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FB736E2-23BC-F826-D86F-6D27C2BB2204}"/>
              </a:ext>
            </a:extLst>
          </p:cNvPr>
          <p:cNvSpPr txBox="1"/>
          <p:nvPr/>
        </p:nvSpPr>
        <p:spPr>
          <a:xfrm>
            <a:off x="3753555" y="413925"/>
            <a:ext cx="543371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000" b="1" dirty="0" err="1">
                <a:solidFill>
                  <a:schemeClr val="bg1"/>
                </a:solidFill>
                <a:ea typeface="+mn-lt"/>
                <a:cs typeface="+mn-lt"/>
              </a:rPr>
              <a:t>Pentesters</a:t>
            </a:r>
            <a:r>
              <a:rPr lang="tr-TR" sz="2000" b="1" dirty="0">
                <a:solidFill>
                  <a:schemeClr val="bg1"/>
                </a:solidFill>
                <a:ea typeface="+mn-lt"/>
                <a:cs typeface="+mn-lt"/>
              </a:rPr>
              <a:t> için Arama Motorları</a:t>
            </a:r>
            <a:endParaRPr lang="tr-TR" sz="20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4F72EE6-A547-71FF-D3D5-5B68DFA5B85F}"/>
              </a:ext>
            </a:extLst>
          </p:cNvPr>
          <p:cNvSpPr txBox="1"/>
          <p:nvPr/>
        </p:nvSpPr>
        <p:spPr>
          <a:xfrm>
            <a:off x="2295407" y="1185333"/>
            <a:ext cx="2620904" cy="42149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solidFill>
                  <a:srgbClr val="92D050"/>
                </a:solidFill>
              </a:rPr>
              <a:t>Metin</a:t>
            </a:r>
            <a:r>
              <a:rPr lang="tr-TR" dirty="0">
                <a:solidFill>
                  <a:srgbClr val="92D050"/>
                </a:solidFill>
                <a:ea typeface="+mn-lt"/>
                <a:cs typeface="+mn-lt"/>
              </a:rPr>
              <a:t>.Onyphe.io (</a:t>
            </a:r>
            <a:r>
              <a:rPr lang="tr-TR" err="1">
                <a:solidFill>
                  <a:srgbClr val="92D050"/>
                </a:solidFill>
                <a:ea typeface="+mn-lt"/>
                <a:cs typeface="+mn-lt"/>
              </a:rPr>
              <a:t>Servers</a:t>
            </a:r>
            <a:r>
              <a:rPr lang="tr-TR" dirty="0">
                <a:solidFill>
                  <a:srgbClr val="92D050"/>
                </a:solidFill>
                <a:ea typeface="+mn-lt"/>
                <a:cs typeface="+mn-lt"/>
              </a:rPr>
              <a:t>)</a:t>
            </a:r>
            <a:endParaRPr lang="tr-TR" dirty="0">
              <a:solidFill>
                <a:srgbClr val="92D050"/>
              </a:solidFill>
              <a:ea typeface="Calibri"/>
              <a:cs typeface="Calibri"/>
            </a:endParaRPr>
          </a:p>
          <a:p>
            <a:endParaRPr lang="tr-TR" dirty="0">
              <a:solidFill>
                <a:srgbClr val="92D050"/>
              </a:solidFill>
              <a:ea typeface="Calibri"/>
              <a:cs typeface="Calibri"/>
            </a:endParaRPr>
          </a:p>
          <a:p>
            <a:r>
              <a:rPr lang="tr-TR" dirty="0">
                <a:solidFill>
                  <a:srgbClr val="92D050"/>
                </a:solidFill>
                <a:ea typeface="+mn-lt"/>
                <a:cs typeface="+mn-lt"/>
              </a:rPr>
              <a:t>.socradar.io (</a:t>
            </a:r>
            <a:r>
              <a:rPr lang="tr-TR" err="1">
                <a:solidFill>
                  <a:srgbClr val="92D050"/>
                </a:solidFill>
                <a:ea typeface="+mn-lt"/>
                <a:cs typeface="+mn-lt"/>
              </a:rPr>
              <a:t>Threat</a:t>
            </a:r>
            <a:r>
              <a:rPr lang="tr-TR" dirty="0">
                <a:solidFill>
                  <a:srgbClr val="92D050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rgbClr val="92D050"/>
                </a:solidFill>
                <a:ea typeface="+mn-lt"/>
                <a:cs typeface="+mn-lt"/>
              </a:rPr>
              <a:t>Intelligence</a:t>
            </a:r>
            <a:r>
              <a:rPr lang="tr-TR" dirty="0">
                <a:solidFill>
                  <a:srgbClr val="92D050"/>
                </a:solidFill>
                <a:ea typeface="+mn-lt"/>
                <a:cs typeface="+mn-lt"/>
              </a:rPr>
              <a:t>)</a:t>
            </a:r>
            <a:endParaRPr lang="tr-TR" dirty="0">
              <a:solidFill>
                <a:srgbClr val="92D050"/>
              </a:solidFill>
              <a:ea typeface="Calibri"/>
              <a:cs typeface="Calibri"/>
            </a:endParaRPr>
          </a:p>
          <a:p>
            <a:endParaRPr lang="tr-TR" dirty="0">
              <a:solidFill>
                <a:srgbClr val="92D050"/>
              </a:solidFill>
              <a:ea typeface="Calibri"/>
              <a:cs typeface="Calibri"/>
            </a:endParaRPr>
          </a:p>
          <a:p>
            <a:r>
              <a:rPr lang="tr-TR" dirty="0">
                <a:solidFill>
                  <a:srgbClr val="92D050"/>
                </a:solidFill>
                <a:ea typeface="+mn-lt"/>
                <a:cs typeface="+mn-lt"/>
              </a:rPr>
              <a:t>.binaryedge.io (Attack </a:t>
            </a:r>
            <a:r>
              <a:rPr lang="tr-TR" err="1">
                <a:solidFill>
                  <a:srgbClr val="92D050"/>
                </a:solidFill>
                <a:ea typeface="+mn-lt"/>
                <a:cs typeface="+mn-lt"/>
              </a:rPr>
              <a:t>Surface</a:t>
            </a:r>
            <a:r>
              <a:rPr lang="tr-TR" dirty="0">
                <a:solidFill>
                  <a:srgbClr val="92D050"/>
                </a:solidFill>
                <a:ea typeface="+mn-lt"/>
                <a:cs typeface="+mn-lt"/>
              </a:rPr>
              <a:t>)</a:t>
            </a:r>
            <a:endParaRPr lang="tr-TR" dirty="0">
              <a:solidFill>
                <a:srgbClr val="92D050"/>
              </a:solidFill>
              <a:ea typeface="Calibri"/>
              <a:cs typeface="Calibri"/>
            </a:endParaRPr>
          </a:p>
          <a:p>
            <a:endParaRPr lang="tr-TR" dirty="0">
              <a:solidFill>
                <a:srgbClr val="92D050"/>
              </a:solidFill>
              <a:ea typeface="Calibri"/>
              <a:cs typeface="Calibri"/>
            </a:endParaRPr>
          </a:p>
          <a:p>
            <a:r>
              <a:rPr lang="tr-TR" dirty="0">
                <a:solidFill>
                  <a:srgbClr val="92D050"/>
                </a:solidFill>
                <a:ea typeface="+mn-lt"/>
                <a:cs typeface="+mn-lt"/>
              </a:rPr>
              <a:t>.intelx.io (OSINT)</a:t>
            </a:r>
            <a:endParaRPr lang="tr-TR" dirty="0">
              <a:solidFill>
                <a:srgbClr val="92D050"/>
              </a:solidFill>
              <a:ea typeface="Calibri"/>
              <a:cs typeface="Calibri"/>
            </a:endParaRPr>
          </a:p>
          <a:p>
            <a:endParaRPr lang="tr-TR" dirty="0">
              <a:solidFill>
                <a:srgbClr val="92D050"/>
              </a:solidFill>
              <a:ea typeface="Calibri"/>
              <a:cs typeface="Calibri"/>
            </a:endParaRPr>
          </a:p>
          <a:p>
            <a:r>
              <a:rPr lang="tr-TR" dirty="0">
                <a:solidFill>
                  <a:srgbClr val="92D050"/>
                </a:solidFill>
                <a:ea typeface="+mn-lt"/>
                <a:cs typeface="+mn-lt"/>
              </a:rPr>
              <a:t>.crt.sh (</a:t>
            </a:r>
            <a:r>
              <a:rPr lang="tr-TR" err="1">
                <a:solidFill>
                  <a:srgbClr val="92D050"/>
                </a:solidFill>
                <a:ea typeface="+mn-lt"/>
                <a:cs typeface="+mn-lt"/>
              </a:rPr>
              <a:t>Certificate</a:t>
            </a:r>
            <a:r>
              <a:rPr lang="tr-TR" dirty="0">
                <a:solidFill>
                  <a:srgbClr val="92D050"/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rgbClr val="92D050"/>
                </a:solidFill>
                <a:ea typeface="+mn-lt"/>
                <a:cs typeface="+mn-lt"/>
              </a:rPr>
              <a:t>search</a:t>
            </a:r>
            <a:r>
              <a:rPr lang="tr-TR" dirty="0">
                <a:solidFill>
                  <a:srgbClr val="92D050"/>
                </a:solidFill>
                <a:ea typeface="+mn-lt"/>
                <a:cs typeface="+mn-lt"/>
              </a:rPr>
              <a:t>)</a:t>
            </a:r>
            <a:endParaRPr lang="tr-TR" dirty="0">
              <a:solidFill>
                <a:srgbClr val="92D050"/>
              </a:solidFill>
              <a:ea typeface="Calibri"/>
              <a:cs typeface="Calibri"/>
            </a:endParaRPr>
          </a:p>
          <a:p>
            <a:endParaRPr lang="tr-TR" dirty="0">
              <a:solidFill>
                <a:srgbClr val="92D050"/>
              </a:solidFill>
              <a:ea typeface="Calibri"/>
              <a:cs typeface="Calibri"/>
            </a:endParaRPr>
          </a:p>
          <a:p>
            <a:r>
              <a:rPr lang="tr-TR" dirty="0">
                <a:solidFill>
                  <a:srgbClr val="92D050"/>
                </a:solidFill>
                <a:ea typeface="+mn-lt"/>
                <a:cs typeface="+mn-lt"/>
              </a:rPr>
              <a:t>.vulners.com (</a:t>
            </a:r>
            <a:r>
              <a:rPr lang="tr-TR" dirty="0" err="1">
                <a:solidFill>
                  <a:srgbClr val="92D050"/>
                </a:solidFill>
                <a:ea typeface="+mn-lt"/>
                <a:cs typeface="+mn-lt"/>
              </a:rPr>
              <a:t>vulnerabilities</a:t>
            </a:r>
            <a:r>
              <a:rPr lang="tr-TR" dirty="0">
                <a:solidFill>
                  <a:srgbClr val="92D050"/>
                </a:solidFill>
                <a:ea typeface="+mn-lt"/>
                <a:cs typeface="+mn-lt"/>
              </a:rPr>
              <a:t>)</a:t>
            </a:r>
            <a:endParaRPr lang="tr-TR" dirty="0">
              <a:solidFill>
                <a:srgbClr val="92D05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2620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967117-26E3-596E-8520-51B31045B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080" y="47625"/>
            <a:ext cx="12131040" cy="67795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tr-TR" sz="200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tr-TR" sz="200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tr-TR" sz="200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tr-TR" sz="200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tr-TR" sz="200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tr-TR" sz="200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tr-TR" sz="2000">
                <a:solidFill>
                  <a:schemeClr val="bg1"/>
                </a:solidFill>
                <a:cs typeface="Calibri" panose="020F0502020204030204"/>
              </a:rPr>
              <a:t>KAYNAKLAR</a:t>
            </a:r>
            <a:endParaRPr lang="tr-TR">
              <a:solidFill>
                <a:schemeClr val="bg1"/>
              </a:solidFill>
              <a:cs typeface="Calibri"/>
            </a:endParaRPr>
          </a:p>
          <a:p>
            <a:r>
              <a:rPr lang="tr-TR" sz="2000">
                <a:solidFill>
                  <a:schemeClr val="bg1"/>
                </a:solidFill>
                <a:ea typeface="+mn-lt"/>
                <a:cs typeface="+mn-lt"/>
              </a:rPr>
              <a:t>https://www.exploit-db.com/google-hacking-database</a:t>
            </a:r>
          </a:p>
        </p:txBody>
      </p:sp>
    </p:spTree>
    <p:extLst>
      <p:ext uri="{BB962C8B-B14F-4D97-AF65-F5344CB8AC3E}">
        <p14:creationId xmlns:p14="http://schemas.microsoft.com/office/powerpoint/2010/main" val="359595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3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26E3D5E8-FBF7-405A-D0D8-7C2428EA5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7" b="37287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15" name="Group 15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7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BBA4295E-23B3-8521-0BA8-B6A79F065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164" y="4415977"/>
            <a:ext cx="7715366" cy="21708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/>
            <a:r>
              <a:rPr lang="en-US" sz="1800" dirty="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korsanlığı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olarak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da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bilinen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Google Dorking, 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gelişmiş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arama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operatörlerini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kullanan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bir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arama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dizesi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sağlayarak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basit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arama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sorguları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yoluyla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bulunması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zor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bilgileri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döndürme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yeteneğine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sahip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bir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yöntemdir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. </a:t>
            </a:r>
            <a:endParaRPr lang="en-US" sz="1800" dirty="0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Öncelikle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etik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hackerlar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bu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yöntemi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arama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motorunu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sorgulamak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ve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önemli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bilgileri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bulmak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için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kullanırlar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. Bu Google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korsanlığı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hile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sayfası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, Google Dorking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komutlarını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uygulamanıza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ve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gizli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bilgilere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erişmenize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yardımcı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olacaktır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. Google dork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pentesterların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kullandığı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arama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yöntemlerinden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biridir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1800" dirty="0">
              <a:solidFill>
                <a:schemeClr val="bg1"/>
              </a:solidFill>
              <a:cs typeface="Calibri"/>
            </a:endParaRPr>
          </a:p>
          <a:p>
            <a:endParaRPr lang="en-US" sz="18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742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F71DA-2E36-59C7-B759-8129189F3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-2" b="19831"/>
          <a:stretch/>
        </p:blipFill>
        <p:spPr>
          <a:xfrm>
            <a:off x="9427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1205B9A1-3A95-6B35-0D59-350C7C3B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07" y="374532"/>
            <a:ext cx="10515600" cy="1325563"/>
          </a:xfrm>
        </p:spPr>
        <p:txBody>
          <a:bodyPr>
            <a:normAutofit/>
          </a:bodyPr>
          <a:lstStyle/>
          <a:p>
            <a:r>
              <a:rPr lang="tr-TR" sz="2800" dirty="0">
                <a:ea typeface="+mj-lt"/>
                <a:cs typeface="+mj-lt"/>
              </a:rPr>
              <a:t>Arama Parametreleri</a:t>
            </a:r>
            <a:endParaRPr lang="tr-TR" dirty="0">
              <a:ea typeface="+mj-lt"/>
              <a:cs typeface="+mj-lt"/>
            </a:endParaRPr>
          </a:p>
          <a:p>
            <a:br>
              <a:rPr lang="en-US" sz="2800" dirty="0"/>
            </a:br>
            <a:endParaRPr lang="en-US" sz="28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F17E03-F873-F5DA-CC95-407AC8F89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71" y="922514"/>
            <a:ext cx="11239969" cy="593178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tr-TR" sz="1400" b="1" dirty="0" err="1">
                <a:latin typeface="Consolas"/>
                <a:cs typeface="Calibri" panose="020F0502020204030204"/>
              </a:rPr>
              <a:t>cache</a:t>
            </a:r>
            <a:r>
              <a:rPr lang="tr-TR" sz="1400" b="1" dirty="0">
                <a:ea typeface="+mn-lt"/>
                <a:cs typeface="+mn-lt"/>
              </a:rPr>
              <a:t>: bu size herhangi bir web sitesinin önbelleğe alınmış sürümünü gösterecek, </a:t>
            </a:r>
            <a:r>
              <a:rPr lang="tr-TR" sz="1400" b="1" dirty="0" err="1">
                <a:ea typeface="+mn-lt"/>
                <a:cs typeface="+mn-lt"/>
              </a:rPr>
              <a:t>örn.</a:t>
            </a:r>
            <a:r>
              <a:rPr lang="tr-TR" sz="1400" b="1" dirty="0" err="1">
                <a:latin typeface="Consolas"/>
                <a:cs typeface="Calibri" panose="020F0502020204030204"/>
              </a:rPr>
              <a:t>cache:securitytrails.com</a:t>
            </a:r>
            <a:endParaRPr lang="tr-TR" sz="1400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tr-TR" sz="1400" b="1" dirty="0" err="1">
                <a:latin typeface="Consolas"/>
                <a:cs typeface="Calibri" panose="020F0502020204030204"/>
              </a:rPr>
              <a:t>allintext</a:t>
            </a:r>
            <a:r>
              <a:rPr lang="tr-TR" sz="1400" b="1" dirty="0">
                <a:ea typeface="+mn-lt"/>
                <a:cs typeface="+mn-lt"/>
              </a:rPr>
              <a:t>: herhangi bir web sayfasında bulunan belirli metni arar, </a:t>
            </a:r>
            <a:r>
              <a:rPr lang="tr-TR" sz="1400" b="1" dirty="0" err="1">
                <a:ea typeface="+mn-lt"/>
                <a:cs typeface="+mn-lt"/>
              </a:rPr>
              <a:t>örn.</a:t>
            </a:r>
            <a:r>
              <a:rPr lang="tr-TR" sz="1400" b="1" dirty="0" err="1">
                <a:latin typeface="Consolas"/>
                <a:cs typeface="Calibri" panose="020F0502020204030204"/>
              </a:rPr>
              <a:t>allintext</a:t>
            </a:r>
            <a:r>
              <a:rPr lang="tr-TR" sz="1400" b="1" dirty="0">
                <a:latin typeface="Consolas"/>
                <a:cs typeface="Calibri" panose="020F0502020204030204"/>
              </a:rPr>
              <a:t>: hacking </a:t>
            </a:r>
            <a:r>
              <a:rPr lang="tr-TR" sz="1400" b="1" dirty="0" err="1">
                <a:latin typeface="Consolas"/>
                <a:cs typeface="Calibri" panose="020F0502020204030204"/>
              </a:rPr>
              <a:t>tools</a:t>
            </a:r>
            <a:endParaRPr lang="tr-TR" sz="1400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tr-TR" sz="1400" b="1" dirty="0" err="1">
                <a:latin typeface="Consolas"/>
                <a:cs typeface="Calibri" panose="020F0502020204030204"/>
              </a:rPr>
              <a:t>allintitle</a:t>
            </a:r>
            <a:r>
              <a:rPr lang="tr-TR" sz="1400" b="1" dirty="0">
                <a:ea typeface="+mn-lt"/>
                <a:cs typeface="+mn-lt"/>
              </a:rPr>
              <a:t>: </a:t>
            </a:r>
            <a:r>
              <a:rPr lang="tr-TR" sz="1400" b="1" dirty="0" err="1">
                <a:ea typeface="+mn-lt"/>
                <a:cs typeface="+mn-lt"/>
              </a:rPr>
              <a:t>allintext</a:t>
            </a:r>
            <a:r>
              <a:rPr lang="tr-TR" sz="1400" b="1" dirty="0">
                <a:ea typeface="+mn-lt"/>
                <a:cs typeface="+mn-lt"/>
              </a:rPr>
              <a:t> ile tam olarak aynıdır, ancak X karakterli başlıklar içeren sayfaları gösterir, örn.</a:t>
            </a:r>
            <a:r>
              <a:rPr lang="tr-TR" sz="1400" b="1" dirty="0" err="1">
                <a:latin typeface="Consolas"/>
                <a:cs typeface="Calibri" panose="020F0502020204030204"/>
              </a:rPr>
              <a:t>allintitle</a:t>
            </a:r>
            <a:r>
              <a:rPr lang="tr-TR" sz="1400" b="1" dirty="0">
                <a:latin typeface="Consolas"/>
                <a:cs typeface="Calibri" panose="020F0502020204030204"/>
              </a:rPr>
              <a:t>:"Security </a:t>
            </a:r>
            <a:r>
              <a:rPr lang="tr-TR" sz="1400" b="1" dirty="0" err="1">
                <a:latin typeface="Consolas"/>
                <a:cs typeface="Calibri" panose="020F0502020204030204"/>
              </a:rPr>
              <a:t>Companies</a:t>
            </a:r>
            <a:r>
              <a:rPr lang="tr-TR" sz="1400" b="1" dirty="0">
                <a:latin typeface="Consolas"/>
                <a:cs typeface="Calibri" panose="020F0502020204030204"/>
              </a:rPr>
              <a:t>"</a:t>
            </a:r>
            <a:endParaRPr lang="tr-TR" sz="1400" b="1" dirty="0">
              <a:cs typeface="Calibri"/>
            </a:endParaRPr>
          </a:p>
          <a:p>
            <a:pPr marL="285750" indent="-285750">
              <a:buFont typeface="Arial"/>
            </a:pPr>
            <a:r>
              <a:rPr lang="tr-TR" sz="1400" b="1" dirty="0" err="1">
                <a:latin typeface="Consolas"/>
                <a:cs typeface="Calibri" panose="020F0502020204030204"/>
              </a:rPr>
              <a:t>allinurl</a:t>
            </a:r>
            <a:r>
              <a:rPr lang="tr-TR" sz="1400" b="1" dirty="0">
                <a:ea typeface="+mn-lt"/>
                <a:cs typeface="+mn-lt"/>
              </a:rPr>
              <a:t>: URL'si belirtilen tüm karakterleri içeren sonuçları getirmek için kullanılabilir, </a:t>
            </a:r>
            <a:r>
              <a:rPr lang="tr-TR" sz="1400" b="1" dirty="0" err="1">
                <a:ea typeface="+mn-lt"/>
                <a:cs typeface="+mn-lt"/>
              </a:rPr>
              <a:t>örneğin:</a:t>
            </a:r>
            <a:r>
              <a:rPr lang="tr-TR" sz="1400" b="1" dirty="0" err="1">
                <a:latin typeface="Consolas"/>
                <a:cs typeface="Calibri" panose="020F0502020204030204"/>
              </a:rPr>
              <a:t>allinurl:clientarea</a:t>
            </a:r>
            <a:endParaRPr lang="tr-TR" sz="1400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tr-TR" sz="1400" b="1" dirty="0" err="1">
                <a:latin typeface="Consolas"/>
                <a:cs typeface="Calibri"/>
              </a:rPr>
              <a:t>filetype</a:t>
            </a:r>
            <a:r>
              <a:rPr lang="tr-TR" sz="1400" b="1" dirty="0">
                <a:ea typeface="+mn-lt"/>
                <a:cs typeface="+mn-lt"/>
              </a:rPr>
              <a:t>: her türlü dosya uzantısını aramak için kullanılır, örneğin, pdf dosyalarını aramak istiyorsanız şunları </a:t>
            </a:r>
            <a:r>
              <a:rPr lang="tr-TR" sz="1400" b="1" dirty="0" err="1">
                <a:ea typeface="+mn-lt"/>
                <a:cs typeface="+mn-lt"/>
              </a:rPr>
              <a:t>kullanabilirsiniz:</a:t>
            </a:r>
            <a:r>
              <a:rPr lang="tr-TR" sz="1400" b="1" dirty="0" err="1">
                <a:latin typeface="Consolas"/>
                <a:cs typeface="Calibri"/>
              </a:rPr>
              <a:t>email</a:t>
            </a:r>
            <a:r>
              <a:rPr lang="tr-TR" sz="1400" b="1" dirty="0">
                <a:latin typeface="Consolas"/>
                <a:cs typeface="Calibri"/>
              </a:rPr>
              <a:t> </a:t>
            </a:r>
            <a:r>
              <a:rPr lang="tr-TR" sz="1400" b="1" dirty="0" err="1">
                <a:latin typeface="Consolas"/>
                <a:cs typeface="Calibri"/>
              </a:rPr>
              <a:t>security</a:t>
            </a:r>
            <a:r>
              <a:rPr lang="tr-TR" sz="1400" b="1" dirty="0">
                <a:latin typeface="Consolas"/>
                <a:cs typeface="Calibri"/>
              </a:rPr>
              <a:t> </a:t>
            </a:r>
            <a:r>
              <a:rPr lang="tr-TR" sz="1400" b="1" dirty="0" err="1">
                <a:latin typeface="Consolas"/>
                <a:cs typeface="Calibri"/>
              </a:rPr>
              <a:t>filetype</a:t>
            </a:r>
            <a:r>
              <a:rPr lang="tr-TR" sz="1400" b="1" dirty="0">
                <a:latin typeface="Consolas"/>
                <a:cs typeface="Calibri"/>
              </a:rPr>
              <a:t>: pdf</a:t>
            </a:r>
            <a:endParaRPr lang="tr-TR" sz="1400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tr-TR" sz="1400" b="1" dirty="0" err="1">
                <a:latin typeface="Consolas"/>
                <a:cs typeface="Calibri"/>
              </a:rPr>
              <a:t>inurl</a:t>
            </a:r>
            <a:r>
              <a:rPr lang="tr-TR" sz="1400" b="1" dirty="0">
                <a:ea typeface="+mn-lt"/>
                <a:cs typeface="+mn-lt"/>
              </a:rPr>
              <a:t>: bu, ile tamamen aynıdır </a:t>
            </a:r>
            <a:r>
              <a:rPr lang="tr-TR" sz="1400" b="1" dirty="0" err="1">
                <a:latin typeface="Consolas"/>
                <a:cs typeface="Calibri"/>
              </a:rPr>
              <a:t>allinurl</a:t>
            </a:r>
            <a:r>
              <a:rPr lang="tr-TR" sz="1400" b="1" dirty="0">
                <a:ea typeface="+mn-lt"/>
                <a:cs typeface="+mn-lt"/>
              </a:rPr>
              <a:t>, ancak yalnızca tek bir anahtar kelime için kullanışlıdır, </a:t>
            </a:r>
            <a:r>
              <a:rPr lang="tr-TR" sz="1400" b="1" dirty="0" err="1">
                <a:ea typeface="+mn-lt"/>
                <a:cs typeface="+mn-lt"/>
              </a:rPr>
              <a:t>örn.</a:t>
            </a:r>
            <a:r>
              <a:rPr lang="tr-TR" sz="1400" b="1" dirty="0" err="1">
                <a:latin typeface="Consolas"/>
                <a:cs typeface="Calibri"/>
              </a:rPr>
              <a:t>inurl:admin</a:t>
            </a:r>
            <a:endParaRPr lang="tr-TR" sz="1400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tr-TR" sz="1400" b="1" dirty="0" err="1">
                <a:latin typeface="Consolas"/>
                <a:cs typeface="Calibri"/>
              </a:rPr>
              <a:t>intitle</a:t>
            </a:r>
            <a:r>
              <a:rPr lang="tr-TR" sz="1400" b="1" dirty="0">
                <a:ea typeface="+mn-lt"/>
                <a:cs typeface="+mn-lt"/>
              </a:rPr>
              <a:t>: başlık içinde çeşitli anahtar kelimeleri aramak için kullanılır, örneğin, </a:t>
            </a:r>
            <a:r>
              <a:rPr lang="tr-TR" sz="1400" b="1" dirty="0" err="1">
                <a:latin typeface="Consolas"/>
                <a:cs typeface="Calibri"/>
              </a:rPr>
              <a:t>intitle:security</a:t>
            </a:r>
            <a:r>
              <a:rPr lang="tr-TR" sz="1400" b="1" dirty="0">
                <a:latin typeface="Consolas"/>
                <a:cs typeface="Calibri"/>
              </a:rPr>
              <a:t> </a:t>
            </a:r>
            <a:r>
              <a:rPr lang="tr-TR" sz="1400" b="1" dirty="0" err="1">
                <a:latin typeface="Consolas"/>
                <a:cs typeface="Calibri"/>
              </a:rPr>
              <a:t>tools</a:t>
            </a:r>
            <a:r>
              <a:rPr lang="tr-TR" sz="1400" b="1" dirty="0" err="1">
                <a:ea typeface="+mn-lt"/>
                <a:cs typeface="+mn-lt"/>
              </a:rPr>
              <a:t>"güvenlik</a:t>
            </a:r>
            <a:r>
              <a:rPr lang="tr-TR" sz="1400" b="1" dirty="0">
                <a:ea typeface="+mn-lt"/>
                <a:cs typeface="+mn-lt"/>
              </a:rPr>
              <a:t>" ile başlayan başlıkları arayacaktır ancak "araçlar" sayfanın başka bir yerinde olabilir.</a:t>
            </a:r>
            <a:endParaRPr lang="tr-TR" sz="1400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tr-TR" sz="1400" b="1" dirty="0" err="1">
                <a:latin typeface="Consolas"/>
              </a:rPr>
              <a:t>inanchor</a:t>
            </a:r>
            <a:r>
              <a:rPr lang="tr-TR" sz="1400" b="1" dirty="0">
                <a:ea typeface="+mn-lt"/>
                <a:cs typeface="+mn-lt"/>
              </a:rPr>
              <a:t>: bu, herhangi bir bağlantıda kullanılan tam bir bağlantı metni aramanız gerektiğinde kullanışlıdır, örn.</a:t>
            </a:r>
            <a:r>
              <a:rPr lang="tr-TR" sz="1400" b="1" dirty="0" err="1">
                <a:latin typeface="Consolas"/>
              </a:rPr>
              <a:t>inanchor</a:t>
            </a:r>
            <a:r>
              <a:rPr lang="tr-TR" sz="1400" b="1" dirty="0">
                <a:latin typeface="Consolas"/>
              </a:rPr>
              <a:t>:"</a:t>
            </a:r>
            <a:r>
              <a:rPr lang="tr-TR" sz="1400" b="1" dirty="0" err="1">
                <a:latin typeface="Consolas"/>
              </a:rPr>
              <a:t>cyber</a:t>
            </a:r>
            <a:r>
              <a:rPr lang="tr-TR" sz="1400" b="1" dirty="0">
                <a:latin typeface="Consolas"/>
              </a:rPr>
              <a:t> </a:t>
            </a:r>
            <a:r>
              <a:rPr lang="tr-TR" sz="1400" b="1" dirty="0" err="1">
                <a:latin typeface="Consolas"/>
              </a:rPr>
              <a:t>security</a:t>
            </a:r>
            <a:r>
              <a:rPr lang="tr-TR" sz="1400" b="1" dirty="0">
                <a:latin typeface="Consolas"/>
              </a:rPr>
              <a:t>"</a:t>
            </a:r>
            <a:endParaRPr lang="tr-TR" sz="1400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tr-TR" sz="1400" b="1" dirty="0" err="1">
                <a:latin typeface="Consolas"/>
              </a:rPr>
              <a:t>intext</a:t>
            </a:r>
            <a:r>
              <a:rPr lang="tr-TR" sz="1400" b="1" dirty="0">
                <a:ea typeface="+mn-lt"/>
                <a:cs typeface="+mn-lt"/>
              </a:rPr>
              <a:t>: metinlerinde belirli karakterler veya dizeler içeren sayfaları bulmak için kullanışlıdır, örn.</a:t>
            </a:r>
            <a:r>
              <a:rPr lang="tr-TR" sz="1400" b="1" dirty="0" err="1">
                <a:latin typeface="Consolas"/>
              </a:rPr>
              <a:t>intext</a:t>
            </a:r>
            <a:r>
              <a:rPr lang="tr-TR" sz="1400" b="1" dirty="0">
                <a:latin typeface="Consolas"/>
              </a:rPr>
              <a:t>:"</a:t>
            </a:r>
            <a:r>
              <a:rPr lang="tr-TR" sz="1400" b="1" dirty="0" err="1">
                <a:latin typeface="Consolas"/>
              </a:rPr>
              <a:t>safe</a:t>
            </a:r>
            <a:r>
              <a:rPr lang="tr-TR" sz="1400" b="1" dirty="0">
                <a:latin typeface="Consolas"/>
              </a:rPr>
              <a:t> internet"</a:t>
            </a:r>
            <a:endParaRPr lang="en-US" sz="1400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tr-TR" sz="1400" b="1" dirty="0">
                <a:latin typeface="Consolas"/>
                <a:cs typeface="Calibri"/>
              </a:rPr>
              <a:t>site</a:t>
            </a:r>
            <a:r>
              <a:rPr lang="tr-TR" sz="1400" b="1" dirty="0">
                <a:ea typeface="+mn-lt"/>
                <a:cs typeface="+mn-lt"/>
              </a:rPr>
              <a:t>: belirtilen etki alanı ve alt etki alanı için dizine eklenmiş tüm URL'lerin tam listesini gösterir, </a:t>
            </a:r>
            <a:r>
              <a:rPr lang="tr-TR" sz="1400" b="1" dirty="0" err="1">
                <a:ea typeface="+mn-lt"/>
                <a:cs typeface="+mn-lt"/>
              </a:rPr>
              <a:t>örn.</a:t>
            </a:r>
            <a:r>
              <a:rPr lang="tr-TR" sz="1400" b="1" dirty="0" err="1">
                <a:latin typeface="Consolas"/>
                <a:cs typeface="Calibri"/>
              </a:rPr>
              <a:t>site:securitytrails.com</a:t>
            </a:r>
            <a:endParaRPr lang="tr-TR" sz="1400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tr-TR" sz="1400" b="1" dirty="0">
                <a:latin typeface="Consolas"/>
                <a:cs typeface="Calibri"/>
              </a:rPr>
              <a:t>*</a:t>
            </a:r>
            <a:r>
              <a:rPr lang="tr-TR" sz="1400" b="1" dirty="0">
                <a:ea typeface="+mn-lt"/>
                <a:cs typeface="+mn-lt"/>
              </a:rPr>
              <a:t>: kelimenizden önce "herhangi bir şey" içeren sayfalarda arama yapmak için kullanılan joker karakter, örneğin </a:t>
            </a:r>
            <a:r>
              <a:rPr lang="tr-TR" sz="1400" b="1" dirty="0">
                <a:latin typeface="Consolas"/>
                <a:cs typeface="Calibri"/>
              </a:rPr>
              <a:t>how </a:t>
            </a:r>
            <a:r>
              <a:rPr lang="tr-TR" sz="1400" b="1" dirty="0" err="1">
                <a:latin typeface="Consolas"/>
                <a:cs typeface="Calibri"/>
              </a:rPr>
              <a:t>to</a:t>
            </a:r>
            <a:r>
              <a:rPr lang="tr-TR" sz="1400" b="1" dirty="0">
                <a:latin typeface="Consolas"/>
                <a:cs typeface="Calibri"/>
              </a:rPr>
              <a:t> * a </a:t>
            </a:r>
            <a:r>
              <a:rPr lang="tr-TR" sz="1400" b="1" dirty="0" err="1">
                <a:latin typeface="Consolas"/>
                <a:cs typeface="Calibri"/>
              </a:rPr>
              <a:t>website</a:t>
            </a:r>
            <a:r>
              <a:rPr lang="tr-TR" sz="1400" b="1" dirty="0">
                <a:ea typeface="+mn-lt"/>
                <a:cs typeface="+mn-lt"/>
              </a:rPr>
              <a:t>, "nasıl yapılır..." tasarım/yaratma/</a:t>
            </a:r>
            <a:r>
              <a:rPr lang="tr-TR" sz="1400" b="1" dirty="0" err="1">
                <a:ea typeface="+mn-lt"/>
                <a:cs typeface="+mn-lt"/>
              </a:rPr>
              <a:t>hackleme</a:t>
            </a:r>
            <a:r>
              <a:rPr lang="tr-TR" sz="1400" b="1" dirty="0">
                <a:ea typeface="+mn-lt"/>
                <a:cs typeface="+mn-lt"/>
              </a:rPr>
              <a:t>, vb.</a:t>
            </a:r>
            <a:endParaRPr lang="tr-TR" sz="1400" b="1" dirty="0">
              <a:cs typeface="Calibri"/>
            </a:endParaRPr>
          </a:p>
          <a:p>
            <a:pPr marL="285750" indent="-285750">
              <a:buFont typeface="Arial"/>
            </a:pPr>
            <a:r>
              <a:rPr lang="tr-TR" sz="1400" b="1" dirty="0">
                <a:latin typeface="Consolas"/>
                <a:cs typeface="Calibri"/>
              </a:rPr>
              <a:t>|</a:t>
            </a:r>
            <a:r>
              <a:rPr lang="tr-TR" sz="1400" b="1" dirty="0">
                <a:ea typeface="+mn-lt"/>
                <a:cs typeface="+mn-lt"/>
              </a:rPr>
              <a:t>: bu mantıksal bir operatördür, örneğin </a:t>
            </a:r>
            <a:r>
              <a:rPr lang="tr-TR" sz="1400" b="1" dirty="0">
                <a:latin typeface="Consolas"/>
                <a:cs typeface="Calibri"/>
              </a:rPr>
              <a:t>"</a:t>
            </a:r>
            <a:r>
              <a:rPr lang="tr-TR" sz="1400" b="1" dirty="0" err="1">
                <a:latin typeface="Consolas"/>
                <a:cs typeface="Calibri"/>
              </a:rPr>
              <a:t>security</a:t>
            </a:r>
            <a:r>
              <a:rPr lang="tr-TR" sz="1400" b="1" dirty="0">
                <a:latin typeface="Consolas"/>
                <a:cs typeface="Calibri"/>
              </a:rPr>
              <a:t>" "</a:t>
            </a:r>
            <a:r>
              <a:rPr lang="tr-TR" sz="1400" b="1" dirty="0" err="1">
                <a:latin typeface="Consolas"/>
                <a:cs typeface="Calibri"/>
              </a:rPr>
              <a:t>tips</a:t>
            </a:r>
            <a:r>
              <a:rPr lang="tr-TR" sz="1400" b="1" dirty="0">
                <a:latin typeface="Consolas"/>
                <a:cs typeface="Calibri"/>
              </a:rPr>
              <a:t>"</a:t>
            </a:r>
            <a:r>
              <a:rPr lang="tr-TR" sz="1400" b="1" dirty="0">
                <a:ea typeface="+mn-lt"/>
                <a:cs typeface="+mn-lt"/>
              </a:rPr>
              <a:t>"güvenlik" veya "ipuçları" veya her ikisini birden içeren tüm siteleri gösterecektir.</a:t>
            </a:r>
            <a:endParaRPr lang="tr-TR" sz="1400" b="1" dirty="0">
              <a:cs typeface="Calibri"/>
            </a:endParaRPr>
          </a:p>
          <a:p>
            <a:pPr marL="285750" indent="-285750">
              <a:buFont typeface="Arial"/>
            </a:pPr>
            <a:r>
              <a:rPr lang="tr-TR" sz="1400" b="1" dirty="0">
                <a:latin typeface="Consolas"/>
                <a:cs typeface="Calibri"/>
              </a:rPr>
              <a:t>+</a:t>
            </a:r>
            <a:r>
              <a:rPr lang="tr-TR" sz="1400" b="1" dirty="0">
                <a:ea typeface="+mn-lt"/>
                <a:cs typeface="+mn-lt"/>
              </a:rPr>
              <a:t>: kelimeleri birleştirmek için kullanılır, birden fazla belirli anahtar kullanan sayfaları algılamak için kullanışlıdır, </a:t>
            </a:r>
            <a:r>
              <a:rPr lang="tr-TR" sz="1400" b="1" dirty="0" err="1">
                <a:ea typeface="+mn-lt"/>
                <a:cs typeface="+mn-lt"/>
              </a:rPr>
              <a:t>örn.</a:t>
            </a:r>
            <a:r>
              <a:rPr lang="tr-TR" sz="1400" b="1" dirty="0" err="1">
                <a:latin typeface="Consolas"/>
                <a:cs typeface="Calibri"/>
              </a:rPr>
              <a:t>security</a:t>
            </a:r>
            <a:r>
              <a:rPr lang="tr-TR" sz="1400" b="1" dirty="0">
                <a:latin typeface="Consolas"/>
                <a:cs typeface="Calibri"/>
              </a:rPr>
              <a:t> + </a:t>
            </a:r>
            <a:r>
              <a:rPr lang="tr-TR" sz="1400" b="1" dirty="0" err="1">
                <a:latin typeface="Consolas"/>
                <a:cs typeface="Calibri"/>
              </a:rPr>
              <a:t>trails</a:t>
            </a:r>
            <a:endParaRPr lang="tr-TR" sz="1400" b="1" dirty="0">
              <a:cs typeface="Calibri"/>
            </a:endParaRPr>
          </a:p>
          <a:p>
            <a:pPr marL="285750" indent="-285750">
              <a:buFont typeface="Arial"/>
            </a:pPr>
            <a:r>
              <a:rPr lang="tr-TR" sz="1400" b="1" dirty="0">
                <a:latin typeface="Consolas"/>
                <a:cs typeface="Calibri"/>
              </a:rPr>
              <a:t>–</a:t>
            </a:r>
            <a:r>
              <a:rPr lang="tr-TR" sz="1400" b="1" dirty="0">
                <a:ea typeface="+mn-lt"/>
                <a:cs typeface="+mn-lt"/>
              </a:rPr>
              <a:t>: eksi işleci, belirli sözcükleri içeren sonuçların gösterilmesini önlemek için kullanılır; örneğin, </a:t>
            </a:r>
            <a:r>
              <a:rPr lang="tr-TR" sz="1400" b="1" dirty="0" err="1">
                <a:latin typeface="Consolas"/>
                <a:cs typeface="Calibri"/>
              </a:rPr>
              <a:t>security</a:t>
            </a:r>
            <a:r>
              <a:rPr lang="tr-TR" sz="1400" b="1" dirty="0">
                <a:latin typeface="Consolas"/>
                <a:cs typeface="Calibri"/>
              </a:rPr>
              <a:t> -</a:t>
            </a:r>
            <a:r>
              <a:rPr lang="tr-TR" sz="1400" b="1" dirty="0" err="1">
                <a:latin typeface="Consolas"/>
                <a:cs typeface="Calibri"/>
              </a:rPr>
              <a:t>trails</a:t>
            </a:r>
            <a:r>
              <a:rPr lang="tr-TR" sz="1400" b="1" dirty="0" err="1">
                <a:ea typeface="+mn-lt"/>
                <a:cs typeface="+mn-lt"/>
              </a:rPr>
              <a:t>metninde</a:t>
            </a:r>
            <a:r>
              <a:rPr lang="tr-TR" sz="1400" b="1" dirty="0">
                <a:ea typeface="+mn-lt"/>
                <a:cs typeface="+mn-lt"/>
              </a:rPr>
              <a:t> "güvenlik" geçen sayfaları gösterir, ancak "izler" sözcüğünü içeren sayfaları göstermez.</a:t>
            </a:r>
            <a:endParaRPr lang="tr-TR" sz="1400" b="1" dirty="0">
              <a:cs typeface="Calibri"/>
            </a:endParaRPr>
          </a:p>
          <a:p>
            <a:pPr marL="0" indent="0">
              <a:buNone/>
            </a:pPr>
            <a:endParaRPr lang="tr-TR" sz="1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6382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786F47-8CC8-4B16-3B12-7A6B6930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" y="78105"/>
            <a:ext cx="12100560" cy="6728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Google </a:t>
            </a:r>
            <a:r>
              <a:rPr lang="tr-TR" sz="1800" err="1">
                <a:solidFill>
                  <a:schemeClr val="bg1"/>
                </a:solidFill>
              </a:rPr>
              <a:t>Dorks'u</a:t>
            </a:r>
            <a:r>
              <a:rPr lang="tr-TR" sz="1800" dirty="0">
                <a:solidFill>
                  <a:schemeClr val="bg1"/>
                </a:solidFill>
              </a:rPr>
              <a:t> Önleme</a:t>
            </a:r>
            <a:endParaRPr lang="tr-TR" sz="1800" dirty="0">
              <a:solidFill>
                <a:schemeClr val="bg1"/>
              </a:solidFill>
              <a:ea typeface="Calibri"/>
              <a:cs typeface="Calibri" panose="020F0502020204030204"/>
            </a:endParaRPr>
          </a:p>
          <a:p>
            <a:r>
              <a:rPr lang="tr-TR" sz="1800" dirty="0">
                <a:solidFill>
                  <a:schemeClr val="bg1"/>
                </a:solidFill>
                <a:ea typeface="+mn-lt"/>
                <a:cs typeface="+mn-lt"/>
              </a:rPr>
              <a:t>Bir Google </a:t>
            </a:r>
            <a:r>
              <a:rPr lang="tr-TR" sz="1800" err="1">
                <a:solidFill>
                  <a:schemeClr val="bg1"/>
                </a:solidFill>
                <a:ea typeface="+mn-lt"/>
                <a:cs typeface="+mn-lt"/>
              </a:rPr>
              <a:t>Dork'un</a:t>
            </a:r>
            <a:r>
              <a:rPr lang="tr-TR" sz="1800" dirty="0">
                <a:solidFill>
                  <a:schemeClr val="bg1"/>
                </a:solidFill>
                <a:ea typeface="+mn-lt"/>
                <a:cs typeface="+mn-lt"/>
              </a:rPr>
              <a:t> eline düşmekten kaçınmanın pek çok yolu var.</a:t>
            </a:r>
            <a:endParaRPr lang="tr-TR" sz="18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tr-TR" sz="1800" dirty="0">
                <a:solidFill>
                  <a:schemeClr val="bg1"/>
                </a:solidFill>
                <a:ea typeface="+mn-lt"/>
                <a:cs typeface="+mn-lt"/>
              </a:rPr>
              <a:t>Bu önlemler, hassas bilgilerinizin arama motorları tarafından dizine eklenmesini önlemek için önerilmektedir.</a:t>
            </a:r>
            <a:endParaRPr lang="tr-TR" sz="18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tr-TR" sz="1800" dirty="0">
                <a:solidFill>
                  <a:schemeClr val="bg1"/>
                </a:solidFill>
                <a:ea typeface="+mn-lt"/>
                <a:cs typeface="+mn-lt"/>
              </a:rPr>
              <a:t>Özel alanları bir kullanıcı ve parola kimlik doğrulaması ile ve ayrıca IP tabanlı kısıtlamalar kullanarak koruyun.</a:t>
            </a:r>
            <a:endParaRPr lang="tr-TR" sz="18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tr-TR" sz="1800" dirty="0">
                <a:solidFill>
                  <a:schemeClr val="bg1"/>
                </a:solidFill>
                <a:ea typeface="+mn-lt"/>
                <a:cs typeface="+mn-lt"/>
              </a:rPr>
              <a:t>Hassas bilgilerinizi (kullanıcı, şifreler, kredi kartları, e-postalar, adresler, IP adresleri, telefon numaraları vb.) şifreleyin.</a:t>
            </a:r>
            <a:endParaRPr lang="tr-TR" sz="18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tr-TR" sz="1800" dirty="0">
                <a:solidFill>
                  <a:schemeClr val="bg1"/>
                </a:solidFill>
                <a:ea typeface="+mn-lt"/>
                <a:cs typeface="+mn-lt"/>
              </a:rPr>
              <a:t>Sitenize karşı düzenli güvenlik açığı taramaları yapın, bunlar genellikle zaten popüler Google </a:t>
            </a:r>
            <a:r>
              <a:rPr lang="tr-TR" sz="1800" err="1">
                <a:solidFill>
                  <a:schemeClr val="bg1"/>
                </a:solidFill>
                <a:ea typeface="+mn-lt"/>
                <a:cs typeface="+mn-lt"/>
              </a:rPr>
              <a:t>Dorks</a:t>
            </a:r>
            <a:r>
              <a:rPr lang="tr-TR" sz="1800" dirty="0">
                <a:solidFill>
                  <a:schemeClr val="bg1"/>
                </a:solidFill>
                <a:ea typeface="+mn-lt"/>
                <a:cs typeface="+mn-lt"/>
              </a:rPr>
              <a:t> sorgularını kullanır ve en yaygın olanları tespit etmede oldukça etkili olabilir.</a:t>
            </a:r>
            <a:endParaRPr lang="tr-TR" sz="18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tr-TR" sz="1800" dirty="0">
                <a:solidFill>
                  <a:schemeClr val="bg1"/>
                </a:solidFill>
                <a:ea typeface="+mn-lt"/>
                <a:cs typeface="+mn-lt"/>
              </a:rPr>
              <a:t>Herhangi bir önemli bilgiyi kötü adamlardan önce bulup bulamayacağınızı görmek için kendi web sitenizde düzenli </a:t>
            </a:r>
            <a:r>
              <a:rPr lang="tr-TR" sz="1800" err="1">
                <a:solidFill>
                  <a:schemeClr val="bg1"/>
                </a:solidFill>
                <a:ea typeface="+mn-lt"/>
                <a:cs typeface="+mn-lt"/>
              </a:rPr>
              <a:t>dork</a:t>
            </a:r>
            <a:r>
              <a:rPr lang="tr-TR" sz="1800" dirty="0">
                <a:solidFill>
                  <a:schemeClr val="bg1"/>
                </a:solidFill>
                <a:ea typeface="+mn-lt"/>
                <a:cs typeface="+mn-lt"/>
              </a:rPr>
              <a:t> sorguları çalıştırın. </a:t>
            </a:r>
            <a:r>
              <a:rPr lang="tr-TR" sz="1800" dirty="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Exploit DB Dorks  veritabanında</a:t>
            </a:r>
            <a:r>
              <a:rPr lang="tr-TR" sz="1800" dirty="0">
                <a:solidFill>
                  <a:schemeClr val="bg1"/>
                </a:solidFill>
                <a:ea typeface="+mn-lt"/>
                <a:cs typeface="+mn-lt"/>
              </a:rPr>
              <a:t> popüler aptalların harika bir listesini bulabilirsiniz .</a:t>
            </a:r>
            <a:endParaRPr lang="tr-TR" sz="18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tr-TR" sz="1800" dirty="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Hassas içeriğin açığa çıktığını tespit ederseniz, Google Search Console'u</a:t>
            </a:r>
            <a:r>
              <a:rPr lang="tr-TR" sz="1800" dirty="0">
                <a:solidFill>
                  <a:schemeClr val="bg1"/>
                </a:solidFill>
                <a:ea typeface="+mn-lt"/>
                <a:cs typeface="+mn-lt"/>
              </a:rPr>
              <a:t> kullanarak kaldırılmasını isteyin .</a:t>
            </a:r>
            <a:endParaRPr lang="tr-TR" sz="18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tr-TR" sz="1800" dirty="0">
                <a:solidFill>
                  <a:schemeClr val="bg1"/>
                </a:solidFill>
                <a:ea typeface="+mn-lt"/>
                <a:cs typeface="+mn-lt"/>
              </a:rPr>
              <a:t>Kök düzeyindeki web sitesi dizininizde bulunan bir robots.txt dosyasını kullanarak hassas içeriği engelleyin.</a:t>
            </a:r>
            <a:endParaRPr lang="tr-TR" sz="18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/>
            <a:endParaRPr lang="tr-TR" sz="1800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305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786F47-8CC8-4B16-3B12-7A6B6930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" y="78105"/>
            <a:ext cx="12100560" cy="6728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tr-TR" sz="2000" err="1">
                <a:solidFill>
                  <a:srgbClr val="C00000"/>
                </a:solidFill>
                <a:ea typeface="+mn-lt"/>
                <a:cs typeface="+mn-lt"/>
              </a:rPr>
              <a:t>Cache</a:t>
            </a:r>
            <a:r>
              <a:rPr lang="tr-TR" sz="2000">
                <a:solidFill>
                  <a:srgbClr val="C00000"/>
                </a:solidFill>
                <a:ea typeface="+mn-lt"/>
                <a:cs typeface="+mn-lt"/>
              </a:rPr>
              <a:t> </a:t>
            </a:r>
            <a:r>
              <a:rPr lang="tr-TR" sz="2000" err="1">
                <a:solidFill>
                  <a:srgbClr val="C00000"/>
                </a:solidFill>
                <a:ea typeface="+mn-lt"/>
                <a:cs typeface="+mn-lt"/>
              </a:rPr>
              <a:t>Command</a:t>
            </a:r>
            <a:endParaRPr lang="tr-TR" sz="2000">
              <a:solidFill>
                <a:srgbClr val="C00000"/>
              </a:solidFill>
              <a:cs typeface="Calibri" panose="020F0502020204030204"/>
            </a:endParaRPr>
          </a:p>
          <a:p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cache:website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address</a:t>
            </a:r>
            <a:endParaRPr lang="tr-TR" sz="2000">
              <a:solidFill>
                <a:srgbClr val="00B050"/>
              </a:solidFill>
              <a:ea typeface="+mn-lt"/>
              <a:cs typeface="+mn-lt"/>
            </a:endParaRPr>
          </a:p>
          <a:p>
            <a:endParaRPr lang="tr-TR" sz="2000">
              <a:solidFill>
                <a:srgbClr val="C00000"/>
              </a:solidFill>
              <a:cs typeface="Calibri"/>
            </a:endParaRPr>
          </a:p>
          <a:p>
            <a:pPr marL="0" indent="0"/>
            <a:r>
              <a:rPr lang="tr-TR" sz="2000" err="1">
                <a:solidFill>
                  <a:srgbClr val="C00000"/>
                </a:solidFill>
                <a:ea typeface="+mn-lt"/>
                <a:cs typeface="+mn-lt"/>
              </a:rPr>
              <a:t>Intext</a:t>
            </a:r>
            <a:r>
              <a:rPr lang="tr-TR" sz="2000">
                <a:solidFill>
                  <a:srgbClr val="C00000"/>
                </a:solidFill>
                <a:ea typeface="+mn-lt"/>
                <a:cs typeface="+mn-lt"/>
              </a:rPr>
              <a:t> </a:t>
            </a:r>
            <a:r>
              <a:rPr lang="tr-TR" sz="2000" err="1">
                <a:solidFill>
                  <a:srgbClr val="C00000"/>
                </a:solidFill>
                <a:ea typeface="+mn-lt"/>
                <a:cs typeface="+mn-lt"/>
              </a:rPr>
              <a:t>and</a:t>
            </a:r>
            <a:r>
              <a:rPr lang="tr-TR" sz="2000">
                <a:solidFill>
                  <a:srgbClr val="C00000"/>
                </a:solidFill>
                <a:ea typeface="+mn-lt"/>
                <a:cs typeface="+mn-lt"/>
              </a:rPr>
              <a:t> </a:t>
            </a:r>
            <a:r>
              <a:rPr lang="tr-TR" sz="2000" err="1">
                <a:solidFill>
                  <a:srgbClr val="C00000"/>
                </a:solidFill>
                <a:ea typeface="+mn-lt"/>
                <a:cs typeface="+mn-lt"/>
              </a:rPr>
              <a:t>Allintext</a:t>
            </a:r>
            <a:r>
              <a:rPr lang="tr-TR" sz="2000">
                <a:solidFill>
                  <a:srgbClr val="C00000"/>
                </a:solidFill>
                <a:ea typeface="+mn-lt"/>
                <a:cs typeface="+mn-lt"/>
              </a:rPr>
              <a:t> </a:t>
            </a:r>
            <a:r>
              <a:rPr lang="tr-TR" sz="2000" err="1">
                <a:solidFill>
                  <a:srgbClr val="C00000"/>
                </a:solidFill>
                <a:ea typeface="+mn-lt"/>
                <a:cs typeface="+mn-lt"/>
              </a:rPr>
              <a:t>Command</a:t>
            </a:r>
            <a:endParaRPr lang="tr-TR" sz="2000">
              <a:solidFill>
                <a:srgbClr val="C00000"/>
              </a:solidFill>
              <a:cs typeface="Calibri"/>
            </a:endParaRPr>
          </a:p>
          <a:p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Intext:usernames</a:t>
            </a:r>
            <a:endParaRPr lang="tr-TR" sz="2000">
              <a:solidFill>
                <a:srgbClr val="00B050"/>
              </a:solidFill>
              <a:cs typeface="Calibri"/>
            </a:endParaRPr>
          </a:p>
          <a:p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allintext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:”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username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” “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password</a:t>
            </a:r>
            <a:r>
              <a:rPr lang="tr-TR" sz="2000">
                <a:solidFill>
                  <a:srgbClr val="C00000"/>
                </a:solidFill>
                <a:ea typeface="+mn-lt"/>
                <a:cs typeface="+mn-lt"/>
              </a:rPr>
              <a:t>”</a:t>
            </a:r>
            <a:endParaRPr lang="tr-TR" sz="2000">
              <a:solidFill>
                <a:srgbClr val="C00000"/>
              </a:solidFill>
              <a:cs typeface="Calibri"/>
            </a:endParaRPr>
          </a:p>
          <a:p>
            <a:endParaRPr lang="tr-TR" sz="2000">
              <a:solidFill>
                <a:srgbClr val="C00000"/>
              </a:solidFill>
              <a:cs typeface="Calibri"/>
            </a:endParaRPr>
          </a:p>
          <a:p>
            <a:r>
              <a:rPr lang="tr-TR" sz="2000" err="1">
                <a:solidFill>
                  <a:srgbClr val="C00000"/>
                </a:solidFill>
                <a:ea typeface="+mn-lt"/>
                <a:cs typeface="+mn-lt"/>
              </a:rPr>
              <a:t>Filetype</a:t>
            </a:r>
            <a:r>
              <a:rPr lang="tr-TR" sz="2000">
                <a:solidFill>
                  <a:srgbClr val="C00000"/>
                </a:solidFill>
                <a:ea typeface="+mn-lt"/>
                <a:cs typeface="+mn-lt"/>
              </a:rPr>
              <a:t> </a:t>
            </a:r>
            <a:r>
              <a:rPr lang="tr-TR" sz="2000" err="1">
                <a:solidFill>
                  <a:srgbClr val="C00000"/>
                </a:solidFill>
                <a:ea typeface="+mn-lt"/>
                <a:cs typeface="+mn-lt"/>
              </a:rPr>
              <a:t>Command</a:t>
            </a:r>
            <a:endParaRPr lang="tr-TR" sz="2000">
              <a:solidFill>
                <a:srgbClr val="C00000"/>
              </a:solidFill>
              <a:cs typeface="Calibri"/>
            </a:endParaRPr>
          </a:p>
          <a:p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filetype:log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 </a:t>
            </a:r>
            <a:endParaRPr lang="tr-TR" sz="2000">
              <a:solidFill>
                <a:srgbClr val="00B050"/>
              </a:solidFill>
              <a:cs typeface="Calibri"/>
            </a:endParaRPr>
          </a:p>
          <a:p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allintext:username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filetype:log</a:t>
            </a:r>
            <a:endParaRPr lang="tr-TR" sz="2000">
              <a:solidFill>
                <a:srgbClr val="00B05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84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967117-26E3-596E-8520-51B31045B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080" y="47625"/>
            <a:ext cx="12131040" cy="6779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tr-TR" sz="2000" dirty="0" err="1">
                <a:solidFill>
                  <a:srgbClr val="C00000"/>
                </a:solidFill>
                <a:ea typeface="+mn-lt"/>
                <a:cs typeface="+mn-lt"/>
              </a:rPr>
              <a:t>Intitle</a:t>
            </a:r>
            <a:r>
              <a:rPr lang="tr-TR" sz="2000" dirty="0">
                <a:solidFill>
                  <a:srgbClr val="C00000"/>
                </a:solidFill>
                <a:ea typeface="+mn-lt"/>
                <a:cs typeface="+mn-lt"/>
              </a:rPr>
              <a:t> </a:t>
            </a:r>
            <a:r>
              <a:rPr lang="tr-TR" sz="2000" dirty="0" err="1">
                <a:solidFill>
                  <a:srgbClr val="C00000"/>
                </a:solidFill>
                <a:ea typeface="+mn-lt"/>
                <a:cs typeface="+mn-lt"/>
              </a:rPr>
              <a:t>Command</a:t>
            </a:r>
            <a:endParaRPr lang="tr-TR" sz="2000" dirty="0">
              <a:solidFill>
                <a:srgbClr val="C00000"/>
              </a:solidFill>
              <a:cs typeface="Calibri" panose="020F0502020204030204"/>
            </a:endParaRPr>
          </a:p>
          <a:p>
            <a:r>
              <a:rPr lang="tr-TR" sz="2000" dirty="0" err="1">
                <a:solidFill>
                  <a:srgbClr val="00B050"/>
                </a:solidFill>
                <a:ea typeface="+mn-lt"/>
                <a:cs typeface="+mn-lt"/>
              </a:rPr>
              <a:t>intitle</a:t>
            </a:r>
            <a:r>
              <a:rPr lang="tr-TR" sz="2000" dirty="0">
                <a:solidFill>
                  <a:srgbClr val="00B050"/>
                </a:solidFill>
                <a:ea typeface="+mn-lt"/>
                <a:cs typeface="+mn-lt"/>
              </a:rPr>
              <a:t>:”ip </a:t>
            </a:r>
            <a:r>
              <a:rPr lang="tr-TR" sz="2000" dirty="0" err="1">
                <a:solidFill>
                  <a:srgbClr val="00B050"/>
                </a:solidFill>
                <a:ea typeface="+mn-lt"/>
                <a:cs typeface="+mn-lt"/>
              </a:rPr>
              <a:t>camera</a:t>
            </a:r>
            <a:r>
              <a:rPr lang="tr-TR" sz="2000" dirty="0">
                <a:solidFill>
                  <a:srgbClr val="00B050"/>
                </a:solidFill>
                <a:ea typeface="+mn-lt"/>
                <a:cs typeface="+mn-lt"/>
              </a:rPr>
              <a:t>”</a:t>
            </a:r>
            <a:endParaRPr lang="tr-TR" sz="2000" dirty="0">
              <a:solidFill>
                <a:srgbClr val="00B050"/>
              </a:solidFill>
              <a:cs typeface="Calibri"/>
            </a:endParaRPr>
          </a:p>
          <a:p>
            <a:r>
              <a:rPr lang="tr-TR" sz="2000" dirty="0" err="1">
                <a:solidFill>
                  <a:srgbClr val="00B050"/>
                </a:solidFill>
                <a:ea typeface="+mn-lt"/>
                <a:cs typeface="+mn-lt"/>
              </a:rPr>
              <a:t>allintitle</a:t>
            </a:r>
            <a:r>
              <a:rPr lang="tr-TR" sz="2000" dirty="0">
                <a:solidFill>
                  <a:srgbClr val="00B050"/>
                </a:solidFill>
                <a:ea typeface="+mn-lt"/>
                <a:cs typeface="+mn-lt"/>
              </a:rPr>
              <a:t>:”ip </a:t>
            </a:r>
            <a:r>
              <a:rPr lang="tr-TR" sz="2000" dirty="0" err="1">
                <a:solidFill>
                  <a:srgbClr val="00B050"/>
                </a:solidFill>
                <a:ea typeface="+mn-lt"/>
                <a:cs typeface="+mn-lt"/>
              </a:rPr>
              <a:t>camera</a:t>
            </a:r>
            <a:r>
              <a:rPr lang="tr-TR" sz="2000" dirty="0">
                <a:solidFill>
                  <a:srgbClr val="00B050"/>
                </a:solidFill>
                <a:ea typeface="+mn-lt"/>
                <a:cs typeface="+mn-lt"/>
              </a:rPr>
              <a:t>” “</a:t>
            </a:r>
            <a:r>
              <a:rPr lang="tr-TR" sz="2000" dirty="0" err="1">
                <a:solidFill>
                  <a:srgbClr val="00B050"/>
                </a:solidFill>
                <a:ea typeface="+mn-lt"/>
                <a:cs typeface="+mn-lt"/>
              </a:rPr>
              <a:t>dvr</a:t>
            </a:r>
            <a:r>
              <a:rPr lang="tr-TR" sz="2000" dirty="0">
                <a:solidFill>
                  <a:srgbClr val="00B050"/>
                </a:solidFill>
                <a:ea typeface="+mn-lt"/>
                <a:cs typeface="+mn-lt"/>
              </a:rPr>
              <a:t>”</a:t>
            </a:r>
            <a:endParaRPr lang="tr-TR" sz="2000" dirty="0">
              <a:solidFill>
                <a:srgbClr val="00B050"/>
              </a:solidFill>
              <a:cs typeface="Calibri"/>
            </a:endParaRPr>
          </a:p>
          <a:p>
            <a:endParaRPr lang="tr-TR" sz="2000">
              <a:solidFill>
                <a:srgbClr val="C00000"/>
              </a:solidFill>
              <a:cs typeface="Calibri"/>
            </a:endParaRPr>
          </a:p>
          <a:p>
            <a:r>
              <a:rPr lang="tr-TR" sz="2000" dirty="0" err="1">
                <a:solidFill>
                  <a:srgbClr val="C00000"/>
                </a:solidFill>
                <a:ea typeface="+mn-lt"/>
                <a:cs typeface="+mn-lt"/>
              </a:rPr>
              <a:t>inurl</a:t>
            </a:r>
            <a:r>
              <a:rPr lang="tr-TR" sz="2000" dirty="0">
                <a:solidFill>
                  <a:srgbClr val="C00000"/>
                </a:solidFill>
                <a:ea typeface="+mn-lt"/>
                <a:cs typeface="+mn-lt"/>
              </a:rPr>
              <a:t> </a:t>
            </a:r>
            <a:r>
              <a:rPr lang="tr-TR" sz="2000" dirty="0" err="1">
                <a:solidFill>
                  <a:srgbClr val="C00000"/>
                </a:solidFill>
                <a:ea typeface="+mn-lt"/>
                <a:cs typeface="+mn-lt"/>
              </a:rPr>
              <a:t>Command</a:t>
            </a:r>
            <a:endParaRPr lang="tr-TR" sz="2000" dirty="0">
              <a:solidFill>
                <a:srgbClr val="C00000"/>
              </a:solidFill>
              <a:cs typeface="Calibri"/>
            </a:endParaRPr>
          </a:p>
          <a:p>
            <a:r>
              <a:rPr lang="tr-TR" sz="2000" dirty="0" err="1">
                <a:solidFill>
                  <a:srgbClr val="00B050"/>
                </a:solidFill>
                <a:ea typeface="+mn-lt"/>
                <a:cs typeface="+mn-lt"/>
              </a:rPr>
              <a:t>allinurl:tesla</a:t>
            </a:r>
            <a:r>
              <a:rPr lang="tr-TR" sz="2000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tr-TR" sz="2000" dirty="0" err="1">
                <a:solidFill>
                  <a:srgbClr val="00B050"/>
                </a:solidFill>
                <a:ea typeface="+mn-lt"/>
                <a:cs typeface="+mn-lt"/>
              </a:rPr>
              <a:t>lambo</a:t>
            </a:r>
            <a:endParaRPr lang="tr-TR" sz="2000" dirty="0">
              <a:solidFill>
                <a:srgbClr val="00B050"/>
              </a:solidFill>
              <a:cs typeface="Calibri"/>
            </a:endParaRPr>
          </a:p>
          <a:p>
            <a:endParaRPr lang="tr-TR" sz="2000">
              <a:solidFill>
                <a:srgbClr val="C00000"/>
              </a:solidFill>
              <a:cs typeface="Calibri"/>
            </a:endParaRPr>
          </a:p>
          <a:p>
            <a:r>
              <a:rPr lang="tr-TR" sz="2000" dirty="0">
                <a:solidFill>
                  <a:srgbClr val="C00000"/>
                </a:solidFill>
                <a:ea typeface="+mn-lt"/>
                <a:cs typeface="+mn-lt"/>
              </a:rPr>
              <a:t>Site </a:t>
            </a:r>
            <a:r>
              <a:rPr lang="tr-TR" sz="2000" dirty="0" err="1">
                <a:solidFill>
                  <a:srgbClr val="C00000"/>
                </a:solidFill>
                <a:ea typeface="+mn-lt"/>
                <a:cs typeface="+mn-lt"/>
              </a:rPr>
              <a:t>Command</a:t>
            </a:r>
            <a:endParaRPr lang="tr-TR" sz="2000" dirty="0">
              <a:solidFill>
                <a:srgbClr val="C00000"/>
              </a:solidFill>
              <a:cs typeface="Calibri"/>
            </a:endParaRPr>
          </a:p>
          <a:p>
            <a:endParaRPr lang="tr-TR" sz="2000">
              <a:solidFill>
                <a:srgbClr val="C00000"/>
              </a:solidFill>
              <a:cs typeface="Calibri"/>
            </a:endParaRPr>
          </a:p>
          <a:p>
            <a:r>
              <a:rPr lang="tr-TR" sz="2000" dirty="0">
                <a:solidFill>
                  <a:srgbClr val="00B050"/>
                </a:solidFill>
                <a:ea typeface="+mn-lt"/>
                <a:cs typeface="+mn-lt"/>
              </a:rPr>
              <a:t>site: </a:t>
            </a:r>
            <a:r>
              <a:rPr lang="tr-TR" sz="2000" dirty="0">
                <a:solidFill>
                  <a:srgbClr val="00B050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https://global.honda/</a:t>
            </a:r>
            <a:endParaRPr lang="tr-TR" sz="2000" dirty="0">
              <a:solidFill>
                <a:srgbClr val="00B050"/>
              </a:solidFill>
              <a:cs typeface="Calibri"/>
            </a:endParaRPr>
          </a:p>
          <a:p>
            <a:endParaRPr lang="tr-TR" sz="2000">
              <a:solidFill>
                <a:srgbClr val="C00000"/>
              </a:solidFill>
              <a:cs typeface="Calibri"/>
            </a:endParaRPr>
          </a:p>
          <a:p>
            <a:endParaRPr lang="tr-TR" sz="2000">
              <a:solidFill>
                <a:srgbClr val="C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658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967117-26E3-596E-8520-51B31045B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080" y="47625"/>
            <a:ext cx="12131040" cy="6779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tr-TR" sz="2000" err="1">
                <a:solidFill>
                  <a:srgbClr val="C00000"/>
                </a:solidFill>
                <a:ea typeface="+mn-lt"/>
                <a:cs typeface="+mn-lt"/>
              </a:rPr>
              <a:t>ext</a:t>
            </a:r>
            <a:r>
              <a:rPr lang="tr-TR" sz="2000">
                <a:solidFill>
                  <a:srgbClr val="C00000"/>
                </a:solidFill>
                <a:ea typeface="+mn-lt"/>
                <a:cs typeface="+mn-lt"/>
              </a:rPr>
              <a:t> </a:t>
            </a:r>
            <a:r>
              <a:rPr lang="tr-TR" sz="2000" err="1">
                <a:solidFill>
                  <a:srgbClr val="C00000"/>
                </a:solidFill>
                <a:ea typeface="+mn-lt"/>
                <a:cs typeface="+mn-lt"/>
              </a:rPr>
              <a:t>Command</a:t>
            </a:r>
            <a:endParaRPr lang="tr-TR" sz="2000">
              <a:solidFill>
                <a:srgbClr val="C00000"/>
              </a:solidFill>
              <a:cs typeface="Calibri"/>
            </a:endParaRPr>
          </a:p>
          <a:p>
            <a:endParaRPr lang="tr-TR" sz="2000">
              <a:solidFill>
                <a:srgbClr val="C00000"/>
              </a:solidFill>
              <a:cs typeface="Calibri"/>
            </a:endParaRPr>
          </a:p>
          <a:p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site:https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://www.ford.com/ 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ext:pdf</a:t>
            </a:r>
            <a:endParaRPr lang="tr-TR" sz="2000">
              <a:solidFill>
                <a:srgbClr val="00B050"/>
              </a:solidFill>
              <a:cs typeface="Calibri"/>
            </a:endParaRPr>
          </a:p>
          <a:p>
            <a:endParaRPr lang="tr-TR" sz="2000">
              <a:solidFill>
                <a:srgbClr val="C00000"/>
              </a:solidFill>
              <a:cs typeface="Calibri"/>
            </a:endParaRPr>
          </a:p>
          <a:p>
            <a:r>
              <a:rPr lang="tr-TR" sz="2000" err="1">
                <a:solidFill>
                  <a:srgbClr val="C00000"/>
                </a:solidFill>
                <a:ea typeface="+mn-lt"/>
                <a:cs typeface="+mn-lt"/>
              </a:rPr>
              <a:t>Inposttitle</a:t>
            </a:r>
            <a:r>
              <a:rPr lang="tr-TR" sz="2000">
                <a:solidFill>
                  <a:srgbClr val="C00000"/>
                </a:solidFill>
                <a:ea typeface="+mn-lt"/>
                <a:cs typeface="+mn-lt"/>
              </a:rPr>
              <a:t> </a:t>
            </a:r>
          </a:p>
          <a:p>
            <a:endParaRPr lang="tr-TR" sz="2000">
              <a:solidFill>
                <a:srgbClr val="C00000"/>
              </a:solidFill>
              <a:cs typeface="Calibri"/>
            </a:endParaRPr>
          </a:p>
          <a:p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inposttitle:weight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loss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goals</a:t>
            </a:r>
            <a:endParaRPr lang="tr-TR" sz="2000">
              <a:solidFill>
                <a:srgbClr val="00B050"/>
              </a:solidFill>
              <a:cs typeface="Calibri"/>
            </a:endParaRPr>
          </a:p>
          <a:p>
            <a:endParaRPr lang="tr-TR" sz="2000">
              <a:solidFill>
                <a:srgbClr val="C00000"/>
              </a:solidFill>
              <a:cs typeface="Calibri"/>
            </a:endParaRPr>
          </a:p>
          <a:p>
            <a:r>
              <a:rPr lang="tr-TR" sz="2000" err="1">
                <a:solidFill>
                  <a:srgbClr val="C00000"/>
                </a:solidFill>
                <a:ea typeface="+mn-lt"/>
                <a:cs typeface="+mn-lt"/>
              </a:rPr>
              <a:t>Allintitle</a:t>
            </a:r>
            <a:r>
              <a:rPr lang="tr-TR" sz="2000">
                <a:solidFill>
                  <a:srgbClr val="C00000"/>
                </a:solidFill>
                <a:ea typeface="+mn-lt"/>
                <a:cs typeface="+mn-lt"/>
              </a:rPr>
              <a:t> </a:t>
            </a:r>
            <a:endParaRPr lang="tr-TR" sz="2000">
              <a:solidFill>
                <a:srgbClr val="C00000"/>
              </a:solidFill>
              <a:cs typeface="Calibri"/>
            </a:endParaRPr>
          </a:p>
          <a:p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allintitle:how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to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write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content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for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seo</a:t>
            </a:r>
            <a:endParaRPr lang="tr-TR" sz="2000">
              <a:solidFill>
                <a:srgbClr val="00B050"/>
              </a:solidFill>
              <a:cs typeface="Calibri"/>
            </a:endParaRPr>
          </a:p>
          <a:p>
            <a:endParaRPr lang="tr-TR" sz="2000">
              <a:solidFill>
                <a:srgbClr val="C00000"/>
              </a:solidFill>
              <a:cs typeface="Calibri"/>
            </a:endParaRPr>
          </a:p>
          <a:p>
            <a:r>
              <a:rPr lang="tr-TR" sz="2000" err="1">
                <a:solidFill>
                  <a:srgbClr val="C00000"/>
                </a:solidFill>
                <a:ea typeface="+mn-lt"/>
                <a:cs typeface="+mn-lt"/>
              </a:rPr>
              <a:t>Allinanchor</a:t>
            </a:r>
            <a:r>
              <a:rPr lang="tr-TR" sz="2000">
                <a:solidFill>
                  <a:srgbClr val="C00000"/>
                </a:solidFill>
                <a:ea typeface="+mn-lt"/>
                <a:cs typeface="+mn-lt"/>
              </a:rPr>
              <a:t> </a:t>
            </a:r>
            <a:endParaRPr lang="tr-TR" sz="2000">
              <a:solidFill>
                <a:srgbClr val="C00000"/>
              </a:solidFill>
              <a:cs typeface="Calibri"/>
            </a:endParaRPr>
          </a:p>
          <a:p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allinanchor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:"how 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to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draw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 anime"</a:t>
            </a:r>
            <a:endParaRPr lang="tr-TR" sz="2000">
              <a:solidFill>
                <a:srgbClr val="00B05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285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967117-26E3-596E-8520-51B31045B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080" y="47625"/>
            <a:ext cx="12131040" cy="67795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/>
            <a:r>
              <a:rPr lang="tr-TR" sz="2000" err="1">
                <a:solidFill>
                  <a:srgbClr val="C00000"/>
                </a:solidFill>
                <a:ea typeface="+mn-lt"/>
                <a:cs typeface="+mn-lt"/>
              </a:rPr>
              <a:t>Inanchor</a:t>
            </a:r>
            <a:r>
              <a:rPr lang="tr-TR" sz="2000">
                <a:solidFill>
                  <a:srgbClr val="C00000"/>
                </a:solidFill>
                <a:ea typeface="+mn-lt"/>
                <a:cs typeface="+mn-lt"/>
              </a:rPr>
              <a:t> </a:t>
            </a:r>
            <a:endParaRPr lang="tr-TR" sz="2000">
              <a:solidFill>
                <a:srgbClr val="C00000"/>
              </a:solidFill>
              <a:cs typeface="Calibri" panose="020F0502020204030204"/>
            </a:endParaRPr>
          </a:p>
          <a:p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inanchor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:"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digital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painting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"</a:t>
            </a:r>
            <a:endParaRPr lang="tr-TR" sz="2000">
              <a:solidFill>
                <a:srgbClr val="00B050"/>
              </a:solidFill>
              <a:cs typeface="Calibri"/>
            </a:endParaRPr>
          </a:p>
          <a:p>
            <a:endParaRPr lang="tr-TR" sz="2000">
              <a:solidFill>
                <a:srgbClr val="C00000"/>
              </a:solidFill>
              <a:cs typeface="Calibri"/>
            </a:endParaRPr>
          </a:p>
          <a:p>
            <a:endParaRPr lang="tr-TR" sz="2000">
              <a:solidFill>
                <a:srgbClr val="C00000"/>
              </a:solidFill>
              <a:cs typeface="Calibri"/>
            </a:endParaRPr>
          </a:p>
          <a:p>
            <a:r>
              <a:rPr lang="tr-TR" sz="2000" err="1">
                <a:solidFill>
                  <a:srgbClr val="C00000"/>
                </a:solidFill>
                <a:ea typeface="+mn-lt"/>
                <a:cs typeface="+mn-lt"/>
              </a:rPr>
              <a:t>Around</a:t>
            </a:r>
            <a:r>
              <a:rPr lang="tr-TR" sz="2000">
                <a:solidFill>
                  <a:srgbClr val="C00000"/>
                </a:solidFill>
                <a:ea typeface="+mn-lt"/>
                <a:cs typeface="+mn-lt"/>
              </a:rPr>
              <a:t> </a:t>
            </a:r>
            <a:endParaRPr lang="tr-TR" sz="2000">
              <a:solidFill>
                <a:srgbClr val="C00000"/>
              </a:solidFill>
              <a:cs typeface="Calibri"/>
            </a:endParaRPr>
          </a:p>
          <a:p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digital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drawing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 AROUND(2) 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tools</a:t>
            </a:r>
            <a:endParaRPr lang="tr-TR" sz="2000">
              <a:solidFill>
                <a:srgbClr val="00B050"/>
              </a:solidFill>
              <a:cs typeface="Calibri"/>
            </a:endParaRPr>
          </a:p>
          <a:p>
            <a:endParaRPr lang="tr-TR" sz="2000">
              <a:solidFill>
                <a:srgbClr val="C00000"/>
              </a:solidFill>
              <a:cs typeface="Calibri"/>
            </a:endParaRPr>
          </a:p>
          <a:p>
            <a:r>
              <a:rPr lang="tr-TR" sz="2000">
                <a:solidFill>
                  <a:srgbClr val="C00000"/>
                </a:solidFill>
                <a:ea typeface="+mn-lt"/>
                <a:cs typeface="+mn-lt"/>
              </a:rPr>
              <a:t>@command </a:t>
            </a:r>
            <a:endParaRPr lang="tr-TR" sz="2000">
              <a:solidFill>
                <a:srgbClr val="C00000"/>
              </a:solidFill>
              <a:cs typeface="Calibri"/>
            </a:endParaRPr>
          </a:p>
          <a:p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mangoes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 @facebook</a:t>
            </a:r>
            <a:endParaRPr lang="tr-TR" sz="2000">
              <a:solidFill>
                <a:srgbClr val="00B050"/>
              </a:solidFill>
              <a:cs typeface="Calibri"/>
            </a:endParaRPr>
          </a:p>
          <a:p>
            <a:endParaRPr lang="tr-TR" sz="2000">
              <a:solidFill>
                <a:srgbClr val="C00000"/>
              </a:solidFill>
              <a:cs typeface="Calibri"/>
            </a:endParaRPr>
          </a:p>
          <a:p>
            <a:r>
              <a:rPr lang="tr-TR" sz="2000" err="1">
                <a:solidFill>
                  <a:srgbClr val="C00000"/>
                </a:solidFill>
                <a:ea typeface="+mn-lt"/>
                <a:cs typeface="+mn-lt"/>
              </a:rPr>
              <a:t>Quotes</a:t>
            </a:r>
            <a:r>
              <a:rPr lang="tr-TR" sz="2000">
                <a:solidFill>
                  <a:srgbClr val="C00000"/>
                </a:solidFill>
                <a:ea typeface="+mn-lt"/>
                <a:cs typeface="+mn-lt"/>
              </a:rPr>
              <a:t> </a:t>
            </a:r>
            <a:endParaRPr lang="tr-TR" sz="2000">
              <a:solidFill>
                <a:srgbClr val="C00000"/>
              </a:solidFill>
              <a:cs typeface="Calibri"/>
            </a:endParaRPr>
          </a:p>
          <a:p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“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search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term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 1”</a:t>
            </a:r>
            <a:endParaRPr lang="tr-TR" sz="2000">
              <a:solidFill>
                <a:srgbClr val="00B050"/>
              </a:solidFill>
              <a:cs typeface="Calibri"/>
            </a:endParaRPr>
          </a:p>
          <a:p>
            <a:endParaRPr lang="tr-TR" sz="2000">
              <a:solidFill>
                <a:srgbClr val="C00000"/>
              </a:solidFill>
              <a:cs typeface="Calibri"/>
            </a:endParaRPr>
          </a:p>
          <a:p>
            <a:r>
              <a:rPr lang="tr-TR" sz="2000" err="1">
                <a:solidFill>
                  <a:srgbClr val="C00000"/>
                </a:solidFill>
                <a:ea typeface="+mn-lt"/>
                <a:cs typeface="+mn-lt"/>
              </a:rPr>
              <a:t>Related</a:t>
            </a:r>
            <a:r>
              <a:rPr lang="tr-TR" sz="2000">
                <a:solidFill>
                  <a:srgbClr val="C00000"/>
                </a:solidFill>
                <a:ea typeface="+mn-lt"/>
                <a:cs typeface="+mn-lt"/>
              </a:rPr>
              <a:t>: </a:t>
            </a:r>
            <a:endParaRPr lang="tr-TR" sz="2000">
              <a:solidFill>
                <a:srgbClr val="C00000"/>
              </a:solidFill>
              <a:cs typeface="Calibri"/>
            </a:endParaRPr>
          </a:p>
          <a:p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“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Related:domainname.com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”</a:t>
            </a:r>
            <a:endParaRPr lang="tr-TR" sz="2000">
              <a:solidFill>
                <a:srgbClr val="00B050"/>
              </a:solidFill>
              <a:cs typeface="Calibri"/>
            </a:endParaRPr>
          </a:p>
          <a:p>
            <a:endParaRPr lang="tr-TR" sz="2000">
              <a:solidFill>
                <a:srgbClr val="C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277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967117-26E3-596E-8520-51B31045B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080" y="47625"/>
            <a:ext cx="12131040" cy="677957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z="2000" err="1">
                <a:solidFill>
                  <a:srgbClr val="C00000"/>
                </a:solidFill>
                <a:ea typeface="+mn-lt"/>
                <a:cs typeface="+mn-lt"/>
              </a:rPr>
              <a:t>Info</a:t>
            </a:r>
            <a:endParaRPr lang="tr-TR" sz="2000">
              <a:solidFill>
                <a:srgbClr val="C00000"/>
              </a:solidFill>
              <a:cs typeface="Calibri" panose="020F0502020204030204"/>
            </a:endParaRPr>
          </a:p>
          <a:p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"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Info:domainname.com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"</a:t>
            </a:r>
            <a:endParaRPr lang="tr-TR" sz="2000">
              <a:solidFill>
                <a:srgbClr val="00B050"/>
              </a:solidFill>
              <a:cs typeface="Calibri"/>
            </a:endParaRPr>
          </a:p>
          <a:p>
            <a:endParaRPr lang="tr-TR" sz="2000">
              <a:solidFill>
                <a:srgbClr val="C00000"/>
              </a:solidFill>
              <a:cs typeface="Calibri"/>
            </a:endParaRPr>
          </a:p>
          <a:p>
            <a:r>
              <a:rPr lang="tr-TR" sz="2000" err="1">
                <a:solidFill>
                  <a:srgbClr val="C00000"/>
                </a:solidFill>
                <a:ea typeface="+mn-lt"/>
                <a:cs typeface="+mn-lt"/>
              </a:rPr>
              <a:t>Weather</a:t>
            </a:r>
            <a:r>
              <a:rPr lang="tr-TR" sz="2000">
                <a:solidFill>
                  <a:srgbClr val="C00000"/>
                </a:solidFill>
                <a:ea typeface="+mn-lt"/>
                <a:cs typeface="+mn-lt"/>
              </a:rPr>
              <a:t> </a:t>
            </a:r>
          </a:p>
          <a:p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intitle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:"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Weather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Wing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 WS-2"</a:t>
            </a:r>
            <a:endParaRPr lang="tr-TR" sz="2000">
              <a:solidFill>
                <a:srgbClr val="00B050"/>
              </a:solidFill>
              <a:cs typeface="Calibri"/>
            </a:endParaRPr>
          </a:p>
          <a:p>
            <a:endParaRPr lang="tr-TR" sz="2000">
              <a:solidFill>
                <a:srgbClr val="C00000"/>
              </a:solidFill>
              <a:ea typeface="+mn-lt"/>
              <a:cs typeface="+mn-lt"/>
            </a:endParaRPr>
          </a:p>
          <a:p>
            <a:r>
              <a:rPr lang="tr-TR" sz="2000" err="1">
                <a:solidFill>
                  <a:srgbClr val="C00000"/>
                </a:solidFill>
                <a:ea typeface="+mn-lt"/>
                <a:cs typeface="+mn-lt"/>
              </a:rPr>
              <a:t>Zoom</a:t>
            </a:r>
            <a:r>
              <a:rPr lang="tr-TR" sz="2000">
                <a:solidFill>
                  <a:srgbClr val="C00000"/>
                </a:solidFill>
                <a:ea typeface="+mn-lt"/>
                <a:cs typeface="+mn-lt"/>
              </a:rPr>
              <a:t> </a:t>
            </a:r>
            <a:r>
              <a:rPr lang="tr-TR" sz="2000" err="1">
                <a:solidFill>
                  <a:srgbClr val="C00000"/>
                </a:solidFill>
                <a:ea typeface="+mn-lt"/>
                <a:cs typeface="+mn-lt"/>
              </a:rPr>
              <a:t>Videos</a:t>
            </a:r>
            <a:r>
              <a:rPr lang="tr-TR" sz="2000">
                <a:solidFill>
                  <a:srgbClr val="C00000"/>
                </a:solidFill>
                <a:ea typeface="+mn-lt"/>
                <a:cs typeface="+mn-lt"/>
              </a:rPr>
              <a:t> </a:t>
            </a:r>
            <a:endParaRPr lang="tr-TR" sz="2000">
              <a:solidFill>
                <a:srgbClr val="C00000"/>
              </a:solidFill>
              <a:cs typeface="Calibri"/>
            </a:endParaRPr>
          </a:p>
          <a:p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inurl:zoom.us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/j 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and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intext:scheduled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for</a:t>
            </a:r>
            <a:endParaRPr lang="tr-TR" sz="2000">
              <a:solidFill>
                <a:srgbClr val="00B050"/>
              </a:solidFill>
              <a:cs typeface="Calibri"/>
            </a:endParaRPr>
          </a:p>
          <a:p>
            <a:endParaRPr lang="tr-TR" sz="2000">
              <a:solidFill>
                <a:srgbClr val="C00000"/>
              </a:solidFill>
              <a:cs typeface="Calibri"/>
            </a:endParaRPr>
          </a:p>
          <a:p>
            <a:r>
              <a:rPr lang="tr-TR" sz="2000">
                <a:solidFill>
                  <a:srgbClr val="C00000"/>
                </a:solidFill>
                <a:ea typeface="+mn-lt"/>
                <a:cs typeface="+mn-lt"/>
              </a:rPr>
              <a:t>SQL </a:t>
            </a:r>
            <a:r>
              <a:rPr lang="tr-TR" sz="2000" err="1">
                <a:solidFill>
                  <a:srgbClr val="C00000"/>
                </a:solidFill>
                <a:ea typeface="+mn-lt"/>
                <a:cs typeface="+mn-lt"/>
              </a:rPr>
              <a:t>Dumps</a:t>
            </a:r>
            <a:endParaRPr lang="tr-TR" sz="2000">
              <a:solidFill>
                <a:srgbClr val="C00000"/>
              </a:solidFill>
              <a:cs typeface="Calibri"/>
            </a:endParaRPr>
          </a:p>
          <a:p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"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index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 of" "database.sql.zip"</a:t>
            </a:r>
            <a:endParaRPr lang="tr-TR" sz="2000">
              <a:solidFill>
                <a:srgbClr val="00B050"/>
              </a:solidFill>
              <a:cs typeface="Calibri"/>
            </a:endParaRPr>
          </a:p>
          <a:p>
            <a:endParaRPr lang="tr-TR" sz="2000">
              <a:solidFill>
                <a:srgbClr val="C00000"/>
              </a:solidFill>
              <a:cs typeface="Calibri"/>
            </a:endParaRPr>
          </a:p>
          <a:p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intitle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:"Index of" </a:t>
            </a:r>
            <a:r>
              <a:rPr lang="tr-TR" sz="2000" err="1">
                <a:solidFill>
                  <a:srgbClr val="00B050"/>
                </a:solidFill>
                <a:ea typeface="+mn-lt"/>
                <a:cs typeface="+mn-lt"/>
              </a:rPr>
              <a:t>wp</a:t>
            </a:r>
            <a:r>
              <a:rPr lang="tr-TR" sz="2000">
                <a:solidFill>
                  <a:srgbClr val="00B050"/>
                </a:solidFill>
                <a:ea typeface="+mn-lt"/>
                <a:cs typeface="+mn-lt"/>
              </a:rPr>
              <a:t>-admin</a:t>
            </a:r>
            <a:endParaRPr lang="tr-TR" sz="2000">
              <a:solidFill>
                <a:srgbClr val="00B050"/>
              </a:solidFill>
              <a:cs typeface="Calibri"/>
            </a:endParaRPr>
          </a:p>
          <a:p>
            <a:endParaRPr lang="tr-TR" sz="2000">
              <a:solidFill>
                <a:srgbClr val="C00000"/>
              </a:solidFill>
              <a:cs typeface="Calibri"/>
            </a:endParaRPr>
          </a:p>
          <a:p>
            <a:pPr marL="0" indent="0"/>
            <a:endParaRPr lang="tr-TR" sz="2000">
              <a:solidFill>
                <a:srgbClr val="C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621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Geniş ekran</PresentationFormat>
  <Slides>15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Ofis Teması</vt:lpstr>
      <vt:lpstr>Google Dork</vt:lpstr>
      <vt:lpstr>PowerPoint Sunusu</vt:lpstr>
      <vt:lpstr>Arama Parametreleri 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revision>148</cp:revision>
  <dcterms:created xsi:type="dcterms:W3CDTF">2023-06-04T13:50:21Z</dcterms:created>
  <dcterms:modified xsi:type="dcterms:W3CDTF">2023-06-09T07:10:57Z</dcterms:modified>
</cp:coreProperties>
</file>