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8" r:id="rId4"/>
    <p:sldId id="271" r:id="rId5"/>
    <p:sldId id="263" r:id="rId6"/>
    <p:sldId id="286" r:id="rId7"/>
    <p:sldId id="287" r:id="rId8"/>
    <p:sldId id="288" r:id="rId9"/>
    <p:sldId id="293" r:id="rId10"/>
    <p:sldId id="289" r:id="rId11"/>
    <p:sldId id="290" r:id="rId12"/>
    <p:sldId id="294" r:id="rId13"/>
    <p:sldId id="291" r:id="rId14"/>
    <p:sldId id="284" r:id="rId15"/>
    <p:sldId id="285" r:id="rId16"/>
    <p:sldId id="292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C00D-42C5-4FB0-BE94-16E73F028999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F8A21-1062-4320-BDFE-865C0B11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1" y="1590261"/>
            <a:ext cx="8348870" cy="22926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320" y="3975652"/>
            <a:ext cx="8348871" cy="12821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11D1-F803-491D-A09E-79F02D103BEF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2724012"/>
            <a:ext cx="102008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AB5E-F02A-4DA1-A937-27F23201FA1C}" type="datetime1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461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84ED-1A52-4D40-84A2-AB2619621FC1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5189-6539-43BD-992E-B21A29B017AF}" type="datetime1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AD2-2460-4FB5-9E21-71D70BC5B6D2}" type="datetime1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CC08-7004-4ECB-AAB5-16BF79E03465}" type="datetime1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0sc-introduction-to-computer-science-and-programming-spring-2011/index.htm" TargetMode="External"/><Relationship Id="rId2" Type="http://schemas.openxmlformats.org/officeDocument/2006/relationships/hyperlink" Target="https://ocw.mit.edu/courses/electrical-engineering-and-computer-science/6-0001-introduction-to-computer-science-and-programming-in-python-fall-2016/lecture-slides-code/MIT6_0001F16_Lec1.pdf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06-introduction-to-algorithms-fall-2011/lecture-videos/MIT6_006F11_lec02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- </a:t>
            </a:r>
            <a:r>
              <a:rPr lang="id-ID" b="1" dirty="0" smtClean="0"/>
              <a:t>Algoritma</a:t>
            </a:r>
            <a:r>
              <a:rPr lang="en-US" b="1" dirty="0" smtClean="0"/>
              <a:t> </a:t>
            </a:r>
            <a:r>
              <a:rPr lang="en-US" b="1" dirty="0" err="1"/>
              <a:t>Pemrograman</a:t>
            </a:r>
            <a:r>
              <a:rPr lang="en-US" b="1" dirty="0"/>
              <a:t> –</a:t>
            </a:r>
            <a:br>
              <a:rPr lang="en-US" b="1" dirty="0"/>
            </a:br>
            <a:r>
              <a:rPr lang="id-ID" b="1" dirty="0" smtClean="0"/>
              <a:t>Pertemuan 1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Tim Bahan Ajar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id-ID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 err="1"/>
              <a:t>nformatika</a:t>
            </a:r>
            <a:r>
              <a:rPr lang="en-US" dirty="0"/>
              <a:t> - </a:t>
            </a:r>
            <a:r>
              <a:rPr lang="id-ID" dirty="0"/>
              <a:t>S1</a:t>
            </a:r>
          </a:p>
          <a:p>
            <a:r>
              <a:rPr lang="id-ID" dirty="0"/>
              <a:t>Fakultas Ilmu Komputer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0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58834" y="2967335"/>
            <a:ext cx="8891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d-ID" i="1" dirty="0"/>
          </a:p>
          <a:p>
            <a:r>
              <a:rPr lang="id-ID" i="1" dirty="0"/>
              <a:t>Logic will get you from A to B. Imagination will take you everywhere. </a:t>
            </a:r>
            <a:r>
              <a:rPr lang="id-ID" dirty="0"/>
              <a:t>– Albert Einstein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4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Algoritma Pemrograman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Tidak sekedar membuat kode-kode perintah</a:t>
            </a:r>
          </a:p>
          <a:p>
            <a:r>
              <a:rPr lang="id-ID" dirty="0" smtClean="0"/>
              <a:t>Belajar pemrograman </a:t>
            </a:r>
            <a:r>
              <a:rPr lang="id-ID" b="1" dirty="0" smtClean="0"/>
              <a:t>BUKAN </a:t>
            </a:r>
            <a:r>
              <a:rPr lang="id-ID" dirty="0" smtClean="0"/>
              <a:t>belajar bahasa pemrograman</a:t>
            </a:r>
          </a:p>
          <a:p>
            <a:r>
              <a:rPr lang="id-ID" dirty="0" smtClean="0"/>
              <a:t>Pemrograman = Science atau Art?</a:t>
            </a:r>
          </a:p>
          <a:p>
            <a:r>
              <a:rPr lang="id-ID" dirty="0" smtClean="0"/>
              <a:t>Kegiatan memprogram:</a:t>
            </a:r>
          </a:p>
          <a:p>
            <a:pPr lvl="1"/>
            <a:r>
              <a:rPr lang="id-ID" dirty="0" smtClean="0"/>
              <a:t>Utak atik, mencari solusi permasalahan, menganalisis, membuat spesifikasi, menulis kode, mengeksekusi kode, membaca program, menganalisis kompleksitas.</a:t>
            </a:r>
          </a:p>
          <a:p>
            <a:r>
              <a:rPr lang="id-ID" dirty="0" smtClean="0"/>
              <a:t>Skala: rendah (1-2 file), sedang(100-200 file), besar(&gt;200 file)</a:t>
            </a:r>
          </a:p>
          <a:p>
            <a:r>
              <a:rPr lang="id-ID" dirty="0" smtClean="0"/>
              <a:t>Kompleksitas = ke-kompleks-an dari suatu program berkaitan dengan pembuatan kode program yang </a:t>
            </a:r>
            <a:r>
              <a:rPr lang="id-ID" b="1" dirty="0" smtClean="0"/>
              <a:t>efektif dan efisien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49176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Mengapa kita belajar algoritma?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Algoritma digunakan hampir disemua bidang ilmu komputer.</a:t>
            </a:r>
          </a:p>
          <a:p>
            <a:r>
              <a:rPr lang="id-ID" dirty="0" smtClean="0"/>
              <a:t>Bahkan diluar ilmu komputer.</a:t>
            </a:r>
          </a:p>
          <a:p>
            <a:r>
              <a:rPr lang="id-ID" dirty="0" smtClean="0"/>
              <a:t>Contoh: Jaringan komputer, penyimpanan data, kecerdasan buatan, </a:t>
            </a:r>
            <a:r>
              <a:rPr lang="id-ID" i="1" dirty="0" smtClean="0"/>
              <a:t>Internet of Things</a:t>
            </a:r>
            <a:r>
              <a:rPr lang="id-ID" dirty="0" smtClean="0"/>
              <a:t>, </a:t>
            </a:r>
            <a:r>
              <a:rPr lang="id-ID" i="1" dirty="0" smtClean="0"/>
              <a:t>Game, Computer Vision, Natural Language Processing</a:t>
            </a:r>
            <a:r>
              <a:rPr lang="id-ID" dirty="0" smtClean="0"/>
              <a:t>, dll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6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Masih ingat: Notasi Algoritmik?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Bentuk penulisan algoritma/ teks algoritma</a:t>
            </a:r>
          </a:p>
          <a:p>
            <a:r>
              <a:rPr lang="id-ID" dirty="0" smtClean="0"/>
              <a:t>Biasanya terdiri dari 3 bagian utama: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Judul : Spesifikasi deskripsi algoritma secara umum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Kamus : definisi konstanta, tipe data, variabel, spesifikasi prosedur/fungsi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Algoritma : isi penyelesaian masalah dengan menggunakan elemen – elemen pada kamus, intinya program yang berisi instruksi-instruksi atau pemanggilan aksi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549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 smtClean="0"/>
              <a:t>Berpikir Komputasional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Suatu cara berpikir yang melibatkan sekumpulan keahlian dan teknik pemecahan masalah yang biasanya digunakan oleh developer untuk menulis program aplikasi.</a:t>
            </a:r>
            <a:endParaRPr lang="id-ID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663" y="2517842"/>
            <a:ext cx="6285767" cy="383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29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 smtClean="0"/>
              <a:t>Teknik Berpikir Komputasional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b="1" i="1" dirty="0"/>
              <a:t>Decomposition</a:t>
            </a:r>
            <a:r>
              <a:rPr lang="id-ID" dirty="0"/>
              <a:t> : Memecah-mecah masalah menjadi </a:t>
            </a:r>
            <a:r>
              <a:rPr lang="id-ID" dirty="0" smtClean="0"/>
              <a:t>bagian-bagian lebih kecil dan sampai ke pokok sebuah masalah hingga kita menyelesaikan suatu masalah tersebut.</a:t>
            </a:r>
            <a:endParaRPr lang="id-ID" dirty="0"/>
          </a:p>
          <a:p>
            <a:r>
              <a:rPr lang="id-ID" b="1" i="1" dirty="0"/>
              <a:t>Pattern Recognition</a:t>
            </a:r>
            <a:r>
              <a:rPr lang="id-ID" dirty="0"/>
              <a:t> : Mencari pola, biasanya didalam sebuah masalah terdapat pola pola tertentu untuk memecahkannya disitu kita dituntut mengetahui sendiri bagaimana pola tersebut.</a:t>
            </a:r>
          </a:p>
          <a:p>
            <a:r>
              <a:rPr lang="id-ID" b="1" i="1" dirty="0" smtClean="0"/>
              <a:t>Abstraction</a:t>
            </a:r>
            <a:r>
              <a:rPr lang="id-ID" dirty="0"/>
              <a:t> : Melakukan generalisasi dan mengidentifikasi prinsip-prinsip umum yang menghasilkan pola, tren dan keteraturan tersebut. </a:t>
            </a:r>
            <a:endParaRPr lang="id-ID" dirty="0" smtClean="0"/>
          </a:p>
          <a:p>
            <a:r>
              <a:rPr lang="id-ID" b="1" i="1" dirty="0" smtClean="0"/>
              <a:t>Algorithm</a:t>
            </a:r>
            <a:r>
              <a:rPr lang="id-ID" dirty="0"/>
              <a:t> : Mengembangkan </a:t>
            </a:r>
            <a:r>
              <a:rPr lang="id-ID" dirty="0" smtClean="0"/>
              <a:t>pemecahan </a:t>
            </a:r>
            <a:r>
              <a:rPr lang="id-ID" dirty="0"/>
              <a:t>masalah </a:t>
            </a:r>
            <a:r>
              <a:rPr lang="id-ID" dirty="0" smtClean="0"/>
              <a:t>secara </a:t>
            </a:r>
            <a:r>
              <a:rPr lang="id-ID" dirty="0"/>
              <a:t>step-by-step, langkah demi langkah, tahapan demi tahapan </a:t>
            </a:r>
            <a:r>
              <a:rPr lang="id-ID" dirty="0" smtClean="0"/>
              <a:t>untuk </a:t>
            </a:r>
            <a:r>
              <a:rPr lang="id-ID" dirty="0"/>
              <a:t>menyelesaikan </a:t>
            </a:r>
            <a:r>
              <a:rPr lang="id-ID" dirty="0" smtClean="0"/>
              <a:t>permasalahan.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6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Pengantar Praktikum: REVIEW!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Pemrograman </a:t>
            </a:r>
            <a:r>
              <a:rPr lang="id-ID" dirty="0" smtClean="0"/>
              <a:t>Dasar!</a:t>
            </a:r>
            <a:endParaRPr lang="id-ID" dirty="0"/>
          </a:p>
          <a:p>
            <a:r>
              <a:rPr lang="id-ID" b="1" dirty="0"/>
              <a:t>Mengingat kembali </a:t>
            </a:r>
            <a:r>
              <a:rPr lang="id-ID" dirty="0"/>
              <a:t>apa yang sudah dipelajari pada mata kuliah Dasar Pemrograman.</a:t>
            </a:r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59488"/>
            <a:ext cx="10041835" cy="1210235"/>
          </a:xfrm>
        </p:spPr>
        <p:txBody>
          <a:bodyPr/>
          <a:lstStyle/>
          <a:p>
            <a:r>
              <a:rPr lang="id-ID" b="1" dirty="0"/>
              <a:t>Referensi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DBC44-A960-4D8C-B8C8-4797AF48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F811E-0DB1-443A-8D3C-51E32956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160281"/>
              </p:ext>
            </p:extLst>
          </p:nvPr>
        </p:nvGraphicFramePr>
        <p:xfrm>
          <a:off x="321365" y="1730208"/>
          <a:ext cx="11328443" cy="3786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8443">
                  <a:extLst>
                    <a:ext uri="{9D8B030D-6E8A-4147-A177-3AD203B41FA5}">
                      <a16:colId xmlns:a16="http://schemas.microsoft.com/office/drawing/2014/main" val="3174211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Utama :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20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err="1">
                          <a:effectLst/>
                        </a:rPr>
                        <a:t>Liem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Inggriani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  <a:r>
                        <a:rPr lang="id-ID" sz="2000" dirty="0">
                          <a:effectLst/>
                        </a:rPr>
                        <a:t>Diktat Pemrograman </a:t>
                      </a:r>
                      <a:r>
                        <a:rPr lang="en-US" sz="2000" dirty="0" err="1" smtClean="0">
                          <a:effectLst/>
                        </a:rPr>
                        <a:t>Prosedural</a:t>
                      </a:r>
                      <a:r>
                        <a:rPr lang="id-ID" sz="2000" dirty="0" smtClean="0">
                          <a:effectLst/>
                        </a:rPr>
                        <a:t> dan Fungsional </a:t>
                      </a:r>
                      <a:r>
                        <a:rPr lang="id-ID" sz="2000" dirty="0">
                          <a:effectLst/>
                        </a:rPr>
                        <a:t>Informatika ITB</a:t>
                      </a:r>
                      <a:r>
                        <a:rPr lang="en-US" sz="2000" dirty="0">
                          <a:effectLst/>
                        </a:rPr>
                        <a:t>. IF-ITB. 2007 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000" dirty="0">
                          <a:effectLst/>
                        </a:rPr>
                        <a:t>Bjarne Stroustrup, 2014, Programming: Principles and Practice Using C++ (Second Edition), Addison-Wesley Professional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041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Pendukung :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4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 in Python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2"/>
                        </a:rPr>
                        <a:t>https://ocw.mit.edu/courses/electrical-engineering-and-computer-science/6-0001-introduction-to-computer-science-and-programming-in-python-fall-2016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3"/>
                        </a:rPr>
                        <a:t>https://ocw.mit.edu/courses/electrical-engineering-and-computer-science/6-00sc-introduction-to-computer-science-and-programming-spring-2011/index.htm</a:t>
                      </a:r>
                      <a:r>
                        <a:rPr lang="id-ID" sz="2000" dirty="0">
                          <a:effectLst/>
                        </a:rPr>
                        <a:t> 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9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7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Kompetensi</a:t>
            </a:r>
            <a:r>
              <a:rPr lang="en-US" sz="4800" b="1" dirty="0"/>
              <a:t> </a:t>
            </a:r>
            <a:r>
              <a:rPr lang="id-ID" sz="4800" b="1" dirty="0" smtClean="0"/>
              <a:t>Algoritma Pemrograman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25481-C326-472F-83B3-CC46F0A5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9BA2E-CC95-49CF-A794-8479B0AE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164527"/>
          </a:xfrm>
        </p:spPr>
        <p:txBody>
          <a:bodyPr/>
          <a:lstStyle/>
          <a:p>
            <a:r>
              <a:rPr lang="id-ID" b="1" dirty="0"/>
              <a:t>Kompetensi yang akan didapat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1365" y="1304365"/>
            <a:ext cx="11486704" cy="4915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id-ID" dirty="0" smtClean="0"/>
              <a:t>Dekomposisi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Algoritma Pengurutan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Algoritma Pencarian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Teknik Rekursif</a:t>
            </a:r>
            <a:endParaRPr lang="id-ID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id-ID" dirty="0">
                <a:sym typeface="Wingdings" panose="05000000000000000000" pitchFamily="2" charset="2"/>
              </a:rPr>
              <a:t>Alokasi Memory dan Pointer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ym typeface="Wingdings" panose="05000000000000000000" pitchFamily="2" charset="2"/>
              </a:rPr>
              <a:t>Manipulasi </a:t>
            </a:r>
            <a:r>
              <a:rPr lang="id-ID" dirty="0">
                <a:sym typeface="Wingdings" panose="05000000000000000000" pitchFamily="2" charset="2"/>
              </a:rPr>
              <a:t>String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ym typeface="Wingdings" panose="05000000000000000000" pitchFamily="2" charset="2"/>
              </a:rPr>
              <a:t>Tipe Data Bentukan/Abstract Data Type (ADT)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>
                <a:sym typeface="Wingdings" panose="05000000000000000000" pitchFamily="2" charset="2"/>
              </a:rPr>
              <a:t>Pengenalan Efisiensi Program</a:t>
            </a:r>
            <a:endParaRPr lang="id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C43DB-F67F-4176-97B7-7053EFAA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DFCE9-3F79-4349-A031-96401075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8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Kuliah</a:t>
            </a:r>
            <a:r>
              <a:rPr lang="en-US" b="1" dirty="0"/>
              <a:t> </a:t>
            </a:r>
            <a:r>
              <a:rPr lang="en-US" b="1" dirty="0" err="1"/>
              <a:t>Pertemuan</a:t>
            </a:r>
            <a:r>
              <a:rPr lang="en-US" b="1" dirty="0"/>
              <a:t>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9314E-73E4-4EEB-8DE5-20AD60EB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7185E-8ECE-4904-B53F-3D678C4D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4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137633"/>
          </a:xfrm>
        </p:spPr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Pembelajaran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Setelah mengikuti matakuliah ini mahasiswa dapat menjelaskan, berdiskusi, dan menerapkan konsep algoritma secara umum dengan diikuti oleh teknik pemrograman dasar yang dibutuhkan untuk pemecahan masalah algoritmik sederhana </a:t>
            </a:r>
          </a:p>
          <a:p>
            <a:r>
              <a:rPr lang="id-ID" b="1"/>
              <a:t> [SDF/Algorithm and Design LO: 1,2,3,4] [SDF/Fundamental Programming Concept LO: 1 s/d 7 untuk review makul Dasar Pemrograman]</a:t>
            </a:r>
            <a:r>
              <a:rPr lang="id-ID"/>
              <a:t>.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3E2F9-8D3F-4FEF-A640-6E413684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B932-D569-49C2-92D6-0DAA0A59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5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932479"/>
            <a:ext cx="10515600" cy="1325563"/>
          </a:xfrm>
        </p:spPr>
        <p:txBody>
          <a:bodyPr/>
          <a:lstStyle/>
          <a:p>
            <a:r>
              <a:rPr lang="id-ID" b="1" dirty="0" smtClean="0"/>
              <a:t>Algoritma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6184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 smtClean="0"/>
              <a:t>Apa resep memprogram?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/>
              <a:t>Urutan dari </a:t>
            </a:r>
            <a:r>
              <a:rPr lang="id-ID" b="1" dirty="0" smtClean="0"/>
              <a:t>langkah-langkah</a:t>
            </a:r>
            <a:r>
              <a:rPr lang="id-ID" dirty="0" smtClean="0"/>
              <a:t> sederhana.</a:t>
            </a:r>
          </a:p>
          <a:p>
            <a:pPr marL="514350" indent="-514350">
              <a:buFont typeface="+mj-lt"/>
              <a:buAutoNum type="arabicPeriod"/>
            </a:pPr>
            <a:r>
              <a:rPr lang="id-ID" b="1" dirty="0" smtClean="0"/>
              <a:t>Aliran proses kontrol </a:t>
            </a:r>
            <a:r>
              <a:rPr lang="id-ID" dirty="0" smtClean="0"/>
              <a:t>yang menentukan kapan masing-masing langkah dieksekusi.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Tersedia sarana untuk menentukan </a:t>
            </a:r>
            <a:r>
              <a:rPr lang="id-ID" b="1" dirty="0" smtClean="0"/>
              <a:t>kapan harus berhenti</a:t>
            </a:r>
            <a:r>
              <a:rPr lang="id-ID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id-ID" dirty="0"/>
          </a:p>
          <a:p>
            <a:pPr marL="0" indent="0">
              <a:buNone/>
            </a:pPr>
            <a:r>
              <a:rPr lang="id-ID" dirty="0" smtClean="0"/>
              <a:t>1 + 2 + 3 = </a:t>
            </a:r>
            <a:r>
              <a:rPr lang="id-ID" b="1" dirty="0" smtClean="0"/>
              <a:t>Algoritma!</a:t>
            </a:r>
            <a:endParaRPr lang="id-ID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350" y="3638038"/>
            <a:ext cx="3875450" cy="26738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497496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b="1" dirty="0"/>
              <a:t>Secara formal, </a:t>
            </a:r>
            <a:r>
              <a:rPr lang="id-ID" b="1" dirty="0" smtClean="0"/>
              <a:t>ALGORTIMA </a:t>
            </a:r>
            <a:r>
              <a:rPr lang="id-ID" b="1" dirty="0"/>
              <a:t>adalah daftar instruksi yang terbatas yang mendeskripsikan suatu </a:t>
            </a:r>
            <a:r>
              <a:rPr lang="id-ID" b="1" dirty="0" smtClean="0"/>
              <a:t>KOMPUTASI </a:t>
            </a:r>
            <a:r>
              <a:rPr lang="id-ID" b="1" dirty="0"/>
              <a:t>yang ketika dijalankan pada set input akan di proses melalu set kejadian yang terdefinisi dengan baik dan akhirnya menghasilkan output</a:t>
            </a:r>
          </a:p>
        </p:txBody>
      </p:sp>
    </p:spTree>
    <p:extLst>
      <p:ext uri="{BB962C8B-B14F-4D97-AF65-F5344CB8AC3E}">
        <p14:creationId xmlns:p14="http://schemas.microsoft.com/office/powerpoint/2010/main" val="368119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 smtClean="0"/>
              <a:t>Algoritma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Abstraksi matematis dari program komputer</a:t>
            </a:r>
          </a:p>
          <a:p>
            <a:r>
              <a:rPr lang="id-ID" dirty="0" smtClean="0"/>
              <a:t>Prosedur komputasional untuk memecahkan masalah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573" y="2597324"/>
            <a:ext cx="5398670" cy="26304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5340257"/>
            <a:ext cx="110622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hlinkClick r:id="rId3"/>
              </a:rPr>
              <a:t>https://ocw.mit.edu/courses/electrical-engineering-and-computer-science/6-006-introduction-to-algorithms-fall-2011/lecture-videos/MIT6_006F11_lec02.pdf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547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Berpikir sejenak... Algoritma?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Pernahkah anda memasak mie instan? Bisakah anda membayangkan untuk membuat algoritmanya?</a:t>
            </a:r>
          </a:p>
          <a:p>
            <a:r>
              <a:rPr lang="id-ID" dirty="0" smtClean="0"/>
              <a:t>Atau, anda suka kopi? Bisakah anda membayangkan untuk membuat algoritmanya?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4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598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- Algoritma Pemrograman – Pertemuan 1</vt:lpstr>
      <vt:lpstr>Kompetensi Algoritma Pemrograman</vt:lpstr>
      <vt:lpstr>Kompetensi yang akan didapat</vt:lpstr>
      <vt:lpstr>Capaian Kuliah Pertemuan 1</vt:lpstr>
      <vt:lpstr>Capaian Pembelajaran</vt:lpstr>
      <vt:lpstr>Algoritma</vt:lpstr>
      <vt:lpstr>Apa resep memprogram?</vt:lpstr>
      <vt:lpstr>Algoritma</vt:lpstr>
      <vt:lpstr>Berpikir sejenak... Algoritma?</vt:lpstr>
      <vt:lpstr>PowerPoint Presentation</vt:lpstr>
      <vt:lpstr>Algoritma Pemrograman</vt:lpstr>
      <vt:lpstr>Mengapa kita belajar algoritma?</vt:lpstr>
      <vt:lpstr>Masih ingat: Notasi Algoritmik?</vt:lpstr>
      <vt:lpstr>Berpikir Komputasional</vt:lpstr>
      <vt:lpstr>Teknik Berpikir Komputasional</vt:lpstr>
      <vt:lpstr>Pengantar Praktikum: REVIEW!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Nisa'ul Hafidhoh</dc:creator>
  <cp:lastModifiedBy>Abas Setiawan</cp:lastModifiedBy>
  <cp:revision>56</cp:revision>
  <dcterms:created xsi:type="dcterms:W3CDTF">2020-07-29T04:19:18Z</dcterms:created>
  <dcterms:modified xsi:type="dcterms:W3CDTF">2022-02-25T06:36:50Z</dcterms:modified>
</cp:coreProperties>
</file>