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00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77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09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- </a:t>
            </a:r>
            <a:r>
              <a:rPr lang="id-ID" b="1" dirty="0"/>
              <a:t>Algoritma Pemrograman</a:t>
            </a:r>
            <a:r>
              <a:rPr lang="en-US" b="1" smtClean="0"/>
              <a:t>–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id-ID" b="1" dirty="0" smtClean="0"/>
              <a:t>Pertemuan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/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Notasi</a:t>
            </a:r>
            <a:r>
              <a:rPr lang="en-US" b="1" dirty="0"/>
              <a:t> </a:t>
            </a:r>
            <a:r>
              <a:rPr lang="en-US" b="1" dirty="0" err="1" smtClean="0"/>
              <a:t>Algoritmik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10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u</a:t>
            </a:r>
            <a:r>
              <a:rPr lang="en-US" dirty="0" err="1" smtClean="0">
                <a:sym typeface="Wingdings" panose="05000000000000000000" pitchFamily="2" charset="2"/>
              </a:rPr>
              <a:t>mur</a:t>
            </a:r>
            <a:r>
              <a:rPr lang="en-US" dirty="0" smtClean="0">
                <a:sym typeface="Wingdings" panose="05000000000000000000" pitchFamily="2" charset="2"/>
              </a:rPr>
              <a:t>  a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Bahasa C++</a:t>
            </a:r>
          </a:p>
          <a:p>
            <a:pPr marL="0" indent="0">
              <a:buNone/>
            </a:pPr>
            <a:r>
              <a:rPr lang="en-US" dirty="0" smtClean="0"/>
              <a:t>a = 10;</a:t>
            </a:r>
          </a:p>
          <a:p>
            <a:pPr marL="0" indent="0">
              <a:buNone/>
            </a:pPr>
            <a:r>
              <a:rPr lang="en-US" dirty="0" err="1" smtClean="0"/>
              <a:t>umur</a:t>
            </a:r>
            <a:r>
              <a:rPr lang="en-US" dirty="0" smtClean="0"/>
              <a:t> = a;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7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Komentar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ahasa C++</a:t>
            </a:r>
            <a:endParaRPr lang="id-ID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Komentar digunakan untuk memberikan dokumentasi atau keterangan pada baris program.</a:t>
            </a:r>
          </a:p>
          <a:p>
            <a:r>
              <a:rPr lang="id-ID" dirty="0"/>
              <a:t>Komentar tidak akan dieksekusi oleh computer.</a:t>
            </a:r>
          </a:p>
          <a:p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9" y="3276330"/>
            <a:ext cx="4431793" cy="844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20" y="4333997"/>
            <a:ext cx="2843943" cy="1630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308660" y="3190573"/>
            <a:ext cx="37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double slash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“//”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4042" y="4795404"/>
            <a:ext cx="5804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/*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  <a:p>
            <a:pPr marL="114300"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diakhiri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*/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22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Operator </a:t>
            </a:r>
            <a:r>
              <a:rPr lang="en-US" sz="4400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Logika</a:t>
            </a:r>
            <a:endParaRPr sz="4400" dirty="0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45425" y="1421725"/>
            <a:ext cx="115065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Logika berfungsi untuk melakukan operasi yang berkaitan dengan tipe data Boolean . Baik operatornya maupun operandnya. Hasil operasinya berupa nilai Boolean.</a:t>
            </a:r>
            <a:endParaRPr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1061892" y="2646465"/>
          <a:ext cx="9936825" cy="2664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TRUE &amp;&amp; FALSE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| |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(3 &gt; 10) || (10 &lt; 4)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NOT (Negasi/Ingkaran) 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! (10 == 3)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XOR (Exlusive OR)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1 ^ 0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25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 prioritas operatornya adalah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XOR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&amp;&amp;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 |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33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996043" y="284639"/>
            <a:ext cx="1020535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000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</a:t>
            </a:r>
            <a:r>
              <a:rPr lang="en-US" sz="4000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 Operator </a:t>
            </a:r>
            <a:r>
              <a:rPr lang="en-US" sz="4000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Logika</a:t>
            </a:r>
            <a:r>
              <a:rPr lang="en-US" sz="4000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 - 1</a:t>
            </a:r>
            <a:endParaRPr sz="4000" dirty="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32" y="1390149"/>
            <a:ext cx="4648439" cy="153525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32" y="3379794"/>
            <a:ext cx="5332144" cy="93041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46" name="Google Shape;246;p27"/>
          <p:cNvSpPr/>
          <p:nvPr/>
        </p:nvSpPr>
        <p:spPr>
          <a:xfrm>
            <a:off x="4862254" y="1282697"/>
            <a:ext cx="455933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sederhana dari operator logika , denan operator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diisi lebih dari 1 operator juga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5814022" y="3175625"/>
            <a:ext cx="568056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Penggunaan juga berlaku untuk operator logika untuk mendahulukan operasi perhitungan.</a:t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681" y="5455345"/>
            <a:ext cx="10639986" cy="95534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49" name="Google Shape;249;p27"/>
          <p:cNvSpPr/>
          <p:nvPr/>
        </p:nvSpPr>
        <p:spPr>
          <a:xfrm>
            <a:off x="1923136" y="4829891"/>
            <a:ext cx="8333410" cy="46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Gabungan dari penggunaan operator logika dan relasional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5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Penyederhanaan Ekspresi Aritmatika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S1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oogle Shape;266;p29"/>
          <p:cNvGraphicFramePr/>
          <p:nvPr>
            <p:extLst/>
          </p:nvPr>
        </p:nvGraphicFramePr>
        <p:xfrm>
          <a:off x="859669" y="2066193"/>
          <a:ext cx="9936850" cy="3827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6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Mengisi nilai dari kanan ke kiri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= 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+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+= 10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–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-= 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*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*= 6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/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/= 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%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%= 7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54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Increment vs Decrement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 memiliki variabel i dengan nilai awal 0</a:t>
            </a:r>
          </a:p>
          <a:p>
            <a:pPr lvl="1"/>
            <a:r>
              <a:rPr lang="id-ID" dirty="0" smtClean="0"/>
              <a:t>i = i + 1; {artinya i akan naik nilainya dari 0 menjadi 1, sehingga di sebut dengan isitilah increment}</a:t>
            </a:r>
          </a:p>
          <a:p>
            <a:pPr lvl="1"/>
            <a:r>
              <a:rPr lang="id-ID" dirty="0" smtClean="0"/>
              <a:t>Bisa ditulis dengan i++;</a:t>
            </a:r>
          </a:p>
          <a:p>
            <a:r>
              <a:rPr lang="id-ID" dirty="0" smtClean="0"/>
              <a:t>Misal memiliki variabel i dengan nilai awal 10</a:t>
            </a:r>
          </a:p>
          <a:p>
            <a:pPr lvl="1"/>
            <a:r>
              <a:rPr lang="id-ID" dirty="0"/>
              <a:t>i = i </a:t>
            </a:r>
            <a:r>
              <a:rPr lang="id-ID" dirty="0" smtClean="0"/>
              <a:t>– 1; </a:t>
            </a:r>
            <a:r>
              <a:rPr lang="id-ID" dirty="0"/>
              <a:t>{artinya i akan </a:t>
            </a:r>
            <a:r>
              <a:rPr lang="id-ID" dirty="0" smtClean="0"/>
              <a:t>turun </a:t>
            </a:r>
            <a:r>
              <a:rPr lang="id-ID" dirty="0"/>
              <a:t>nilainya dari </a:t>
            </a:r>
            <a:r>
              <a:rPr lang="id-ID" dirty="0" smtClean="0"/>
              <a:t>10 </a:t>
            </a:r>
            <a:r>
              <a:rPr lang="id-ID" dirty="0"/>
              <a:t>menjadi </a:t>
            </a:r>
            <a:r>
              <a:rPr lang="id-ID" dirty="0" smtClean="0"/>
              <a:t>9, </a:t>
            </a:r>
            <a:r>
              <a:rPr lang="id-ID" dirty="0"/>
              <a:t>sehingga di sebut dengan isitilah </a:t>
            </a:r>
            <a:r>
              <a:rPr lang="id-ID" dirty="0" smtClean="0"/>
              <a:t>decrement}</a:t>
            </a:r>
            <a:endParaRPr lang="id-ID" dirty="0"/>
          </a:p>
          <a:p>
            <a:pPr lvl="1"/>
            <a:r>
              <a:rPr lang="id-ID" dirty="0"/>
              <a:t>Bisa ditulis dengan </a:t>
            </a:r>
            <a:r>
              <a:rPr lang="id-ID" dirty="0" smtClean="0"/>
              <a:t>i--;</a:t>
            </a:r>
          </a:p>
          <a:p>
            <a:r>
              <a:rPr lang="id-ID" dirty="0" smtClean="0"/>
              <a:t>Dibahasa C/C++ increment atau decrement bisa juga di tulis dengan ++i atau --i, tetapi ada perbedaan.</a:t>
            </a:r>
            <a:endParaRPr lang="id-ID" dirty="0"/>
          </a:p>
          <a:p>
            <a:pPr lvl="1"/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i++ vs ++i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Contoh ++i</a:t>
            </a:r>
          </a:p>
          <a:p>
            <a:pPr lvl="1"/>
            <a:r>
              <a:rPr lang="id-ID" dirty="0" smtClean="0"/>
              <a:t>Misal kita memiliki variabel i = 1</a:t>
            </a:r>
          </a:p>
          <a:p>
            <a:pPr lvl="1"/>
            <a:r>
              <a:rPr lang="id-ID" dirty="0" smtClean="0"/>
              <a:t>Kita ingin men assign ++i kedalam variabel j dengan cara j = ++i;</a:t>
            </a:r>
          </a:p>
          <a:p>
            <a:pPr lvl="1"/>
            <a:r>
              <a:rPr lang="id-ID" dirty="0" smtClean="0"/>
              <a:t>Berapa nilai i dan berapa nilai j setelah proses assignment tersebut terjadi? </a:t>
            </a:r>
          </a:p>
          <a:p>
            <a:pPr lvl="1"/>
            <a:r>
              <a:rPr lang="id-ID" dirty="0" smtClean="0"/>
              <a:t>Nilai i akan menjadi 2 dan nilai j akan menjadi 2. Penjabaran: </a:t>
            </a:r>
          </a:p>
          <a:p>
            <a:pPr lvl="2"/>
            <a:r>
              <a:rPr lang="id-ID" dirty="0" smtClean="0"/>
              <a:t>Proses pertama nilai i akan mengalami increment sehingga dia akan menghasilkan nilai 2, proses kedua hasil 2 tadi diassign ke j</a:t>
            </a:r>
          </a:p>
          <a:p>
            <a:r>
              <a:rPr lang="id-ID" dirty="0"/>
              <a:t>Contoh </a:t>
            </a:r>
            <a:r>
              <a:rPr lang="id-ID" dirty="0" smtClean="0"/>
              <a:t>i++</a:t>
            </a:r>
            <a:endParaRPr lang="id-ID" dirty="0"/>
          </a:p>
          <a:p>
            <a:pPr lvl="1"/>
            <a:r>
              <a:rPr lang="id-ID" dirty="0"/>
              <a:t>Misal kita memiliki variabel i = 1</a:t>
            </a:r>
          </a:p>
          <a:p>
            <a:pPr lvl="1"/>
            <a:r>
              <a:rPr lang="id-ID" dirty="0"/>
              <a:t>Kita ingin men assign </a:t>
            </a:r>
            <a:r>
              <a:rPr lang="id-ID" dirty="0" smtClean="0"/>
              <a:t>i++ </a:t>
            </a:r>
            <a:r>
              <a:rPr lang="id-ID" dirty="0"/>
              <a:t>kedalam variabel j dengan cara j = </a:t>
            </a:r>
            <a:r>
              <a:rPr lang="id-ID" dirty="0" smtClean="0"/>
              <a:t>i++;</a:t>
            </a:r>
            <a:endParaRPr lang="id-ID" dirty="0"/>
          </a:p>
          <a:p>
            <a:pPr lvl="1"/>
            <a:r>
              <a:rPr lang="id-ID" dirty="0"/>
              <a:t>Berapa nilai i dan berapa nilai j setelah proses assignment tersebut terjadi? </a:t>
            </a:r>
          </a:p>
          <a:p>
            <a:pPr lvl="1"/>
            <a:r>
              <a:rPr lang="id-ID" dirty="0"/>
              <a:t>Nilai i akan menjadi 2 dan nilai j akan menjadi </a:t>
            </a:r>
            <a:r>
              <a:rPr lang="id-ID" dirty="0" smtClean="0"/>
              <a:t>1. </a:t>
            </a:r>
            <a:r>
              <a:rPr lang="id-ID" dirty="0"/>
              <a:t>Penjabaran: </a:t>
            </a:r>
          </a:p>
          <a:p>
            <a:pPr lvl="2"/>
            <a:r>
              <a:rPr lang="id-ID" dirty="0"/>
              <a:t>Proses pertama nilai i </a:t>
            </a:r>
            <a:r>
              <a:rPr lang="id-ID" dirty="0" smtClean="0"/>
              <a:t>akan diassign ke j terlebih dahulu sehingga nilai j adalah 1, proses </a:t>
            </a:r>
            <a:r>
              <a:rPr lang="id-ID" dirty="0"/>
              <a:t>kedua </a:t>
            </a:r>
            <a:r>
              <a:rPr lang="id-ID" dirty="0" smtClean="0"/>
              <a:t>increment pada variabel i baru dilakukan setelahnya sehingga hasilnya adalah nilai i menjadi 2.</a:t>
            </a:r>
            <a:endParaRPr lang="id-ID" dirty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Bentuk operator penyerderhanaan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Contoh: i = i*2 bisa ditulis i *= 2;</a:t>
            </a:r>
          </a:p>
          <a:p>
            <a:r>
              <a:rPr lang="id-ID" dirty="0" smtClean="0"/>
              <a:t>Contoh: i = i+2 bisa ditulis i+=2;</a:t>
            </a:r>
          </a:p>
          <a:p>
            <a:r>
              <a:rPr lang="id-ID" dirty="0" smtClean="0"/>
              <a:t>Contoh: i = i – 10 bisa ditulis i-=10;</a:t>
            </a:r>
          </a:p>
          <a:p>
            <a:r>
              <a:rPr lang="id-ID" dirty="0" smtClean="0"/>
              <a:t>Contoh: i = i/5 bisa ditulis i/=5;</a:t>
            </a:r>
          </a:p>
          <a:p>
            <a:r>
              <a:rPr lang="id-ID" dirty="0" smtClean="0"/>
              <a:t>dll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Aliran Kendali: Analisis Kondisi &amp; Pengulangan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Satu Kasus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Aturan bahasa C/C++ (Sintak):</a:t>
            </a:r>
          </a:p>
          <a:p>
            <a:pPr marL="0" indent="0">
              <a:buNone/>
            </a:pPr>
            <a:r>
              <a:rPr lang="id-ID" dirty="0" smtClean="0"/>
              <a:t>if(&lt;kondisi&gt;)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 smtClean="0"/>
              <a:t>    &lt;aksi .... &gt;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&lt;aksi .... bisa lebih dari satu&gt;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Pengenalan C++</a:t>
            </a:r>
            <a:endParaRPr lang="id-ID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Satu Kasus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untuk mencetak a jika lebih dari 0:</a:t>
            </a:r>
          </a:p>
          <a:p>
            <a:pPr marL="0" indent="0">
              <a:buNone/>
            </a:pPr>
            <a:r>
              <a:rPr lang="id-ID" dirty="0" smtClean="0"/>
              <a:t>if(a&gt;0)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 smtClean="0"/>
              <a:t>    cout &lt;&lt; a;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1365" y="4457673"/>
            <a:ext cx="9317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/>
              <a:t>Perhatikan tidak ada titik koma dibagian kurung kondisi dan </a:t>
            </a:r>
          </a:p>
          <a:p>
            <a:r>
              <a:rPr lang="id-ID" sz="2400" b="1" dirty="0" smtClean="0"/>
              <a:t>tidak ada titik koma di akhir scope dari if atau kurung kurawal penutup!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977066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dua Kasus komplemen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Aturan bahasa C/C++ (Sintak):</a:t>
            </a:r>
          </a:p>
          <a:p>
            <a:pPr marL="0" indent="0">
              <a:buNone/>
            </a:pPr>
            <a:r>
              <a:rPr lang="id-ID" dirty="0" smtClean="0"/>
              <a:t>if(&lt;kondisi&gt;)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 smtClean="0"/>
              <a:t>    &lt;aksi .... &gt;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&lt;aksi .... bisa lebih dari satu&gt;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else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&lt;</a:t>
            </a:r>
            <a:r>
              <a:rPr lang="id-ID" dirty="0"/>
              <a:t>aksi .... &gt;</a:t>
            </a:r>
          </a:p>
          <a:p>
            <a:pPr marL="0" indent="0">
              <a:buNone/>
            </a:pPr>
            <a:r>
              <a:rPr lang="id-ID" dirty="0"/>
              <a:t>    &lt;aksi .... bisa lebih dari satu&gt;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Satu Kasus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untuk mencetak a jika lebih dari 0:</a:t>
            </a:r>
          </a:p>
          <a:p>
            <a:pPr marL="0" indent="0">
              <a:buNone/>
            </a:pPr>
            <a:r>
              <a:rPr lang="id-ID" dirty="0" smtClean="0"/>
              <a:t>if(a&gt;0)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 smtClean="0"/>
              <a:t>    cout &lt;&lt; “ya”;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else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cout </a:t>
            </a:r>
            <a:r>
              <a:rPr lang="id-ID" dirty="0"/>
              <a:t>&lt;&lt; </a:t>
            </a:r>
            <a:r>
              <a:rPr lang="id-ID" dirty="0" smtClean="0"/>
              <a:t>“tidak”;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Analsis Dua Kasus Komplemen Bentuk Ternary Operator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Dengan operator ?</a:t>
            </a:r>
          </a:p>
          <a:p>
            <a:r>
              <a:rPr lang="id-ID" dirty="0" smtClean="0"/>
              <a:t>Dilakukan dalam satu baris program</a:t>
            </a:r>
          </a:p>
          <a:p>
            <a:r>
              <a:rPr lang="id-ID" dirty="0" smtClean="0"/>
              <a:t>Contoh:</a:t>
            </a:r>
          </a:p>
          <a:p>
            <a:pPr marL="457200" lvl="1" indent="0">
              <a:buNone/>
            </a:pPr>
            <a:r>
              <a:rPr lang="en-US" dirty="0"/>
              <a:t>s = (x&gt;0)? "</a:t>
            </a:r>
            <a:r>
              <a:rPr lang="en-US" dirty="0" err="1"/>
              <a:t>ya</a:t>
            </a:r>
            <a:r>
              <a:rPr lang="en-US" dirty="0"/>
              <a:t>":"</a:t>
            </a:r>
            <a:r>
              <a:rPr lang="en-US" dirty="0" err="1"/>
              <a:t>tidak</a:t>
            </a:r>
            <a:r>
              <a:rPr lang="en-US" dirty="0"/>
              <a:t>";</a:t>
            </a:r>
          </a:p>
          <a:p>
            <a:pPr marL="457200" lvl="1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s;</a:t>
            </a:r>
            <a:endParaRPr lang="id-ID" dirty="0" smtClean="0"/>
          </a:p>
          <a:p>
            <a:r>
              <a:rPr lang="id-ID" dirty="0" smtClean="0"/>
              <a:t>s bertipe string atau char[5].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banyak Kasus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1366" y="1605239"/>
            <a:ext cx="4734212" cy="4614586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Aturan </a:t>
            </a:r>
            <a:r>
              <a:rPr lang="id-ID" dirty="0"/>
              <a:t>bahasa C/C++ (Sintak):</a:t>
            </a:r>
          </a:p>
          <a:p>
            <a:pPr marL="0" indent="0">
              <a:buNone/>
            </a:pPr>
            <a:r>
              <a:rPr lang="id-ID" dirty="0"/>
              <a:t>if(&lt;kondisi&gt;)</a:t>
            </a:r>
          </a:p>
          <a:p>
            <a:pPr marL="0" indent="0">
              <a:buNone/>
            </a:pP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&lt;aksi .... &gt;</a:t>
            </a:r>
          </a:p>
          <a:p>
            <a:pPr marL="0" indent="0">
              <a:buNone/>
            </a:pPr>
            <a:r>
              <a:rPr lang="id-ID" dirty="0"/>
              <a:t>    &lt;aksi .... bisa lebih dari satu&gt;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 smtClean="0"/>
              <a:t>else if </a:t>
            </a:r>
            <a:r>
              <a:rPr lang="id-ID" dirty="0"/>
              <a:t>(&lt;kondisi</a:t>
            </a:r>
            <a:r>
              <a:rPr lang="id-ID" dirty="0" smtClean="0"/>
              <a:t>&gt;)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&lt;aksi .... &gt;</a:t>
            </a:r>
          </a:p>
          <a:p>
            <a:pPr marL="0" indent="0">
              <a:buNone/>
            </a:pPr>
            <a:r>
              <a:rPr lang="id-ID" dirty="0"/>
              <a:t>    &lt;aksi .... bisa lebih dari satu&gt;</a:t>
            </a:r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...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957843" y="1601926"/>
            <a:ext cx="4734212" cy="4614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Aturan bahasa C/C++ (Sintak):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if(&lt;kondisi&gt;)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    &lt;aksi .... 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    &lt;aksi .... bisa lebih dari satu&gt;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else if (&lt;kondisi&gt;)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    &lt;aksi .... 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    &lt;aksi .... bisa lebih dari satu&gt;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&lt;</a:t>
            </a:r>
            <a:r>
              <a:rPr lang="id-ID" dirty="0"/>
              <a:t>aksi .... &gt;</a:t>
            </a:r>
          </a:p>
          <a:p>
            <a:pPr marL="0" indent="0">
              <a:buNone/>
            </a:pPr>
            <a:r>
              <a:rPr lang="id-ID" dirty="0"/>
              <a:t>    &lt;aksi .... bisa lebih dari satu&gt;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854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banyak Kasus dengan ekspresi konstan Bahasa C/C++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1365" y="1605239"/>
            <a:ext cx="11126219" cy="4614586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Aturan bahasa C/C++ (Sintak):</a:t>
            </a:r>
          </a:p>
          <a:p>
            <a:pPr marL="0" indent="0">
              <a:buNone/>
            </a:pPr>
            <a:r>
              <a:rPr lang="id-ID" dirty="0"/>
              <a:t>switch(&lt;name&gt;)</a:t>
            </a:r>
          </a:p>
          <a:p>
            <a:pPr marL="0" indent="0">
              <a:buNone/>
            </a:pP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case &lt;nilai-konstan&gt;: 	&lt;aksi-1&gt;</a:t>
            </a:r>
          </a:p>
          <a:p>
            <a:pPr marL="0" indent="0">
              <a:buNone/>
            </a:pPr>
            <a:r>
              <a:rPr lang="id-ID" dirty="0"/>
              <a:t>    			break;</a:t>
            </a:r>
          </a:p>
          <a:p>
            <a:pPr marL="0" indent="0">
              <a:buNone/>
            </a:pPr>
            <a:r>
              <a:rPr lang="id-ID" dirty="0"/>
              <a:t>    case &lt;nilai-konstan&gt;: 	&lt;aksi-2&gt;</a:t>
            </a:r>
          </a:p>
          <a:p>
            <a:pPr marL="0" indent="0">
              <a:buNone/>
            </a:pPr>
            <a:r>
              <a:rPr lang="id-ID" dirty="0"/>
              <a:t>    			break;</a:t>
            </a:r>
          </a:p>
          <a:p>
            <a:pPr marL="0" indent="0">
              <a:buNone/>
            </a:pPr>
            <a:r>
              <a:rPr lang="id-ID" dirty="0"/>
              <a:t>    ....</a:t>
            </a:r>
          </a:p>
          <a:p>
            <a:pPr marL="0" indent="0">
              <a:buNone/>
            </a:pPr>
            <a:r>
              <a:rPr lang="id-ID" dirty="0"/>
              <a:t>   case &lt;nilai-konstan&gt;: 	&lt;aksi-n&gt;</a:t>
            </a:r>
          </a:p>
          <a:p>
            <a:pPr marL="0" indent="0">
              <a:buNone/>
            </a:pPr>
            <a:r>
              <a:rPr lang="id-ID" dirty="0"/>
              <a:t>    			break;</a:t>
            </a:r>
          </a:p>
          <a:p>
            <a:pPr marL="0" indent="0">
              <a:buNone/>
            </a:pPr>
            <a:r>
              <a:rPr lang="id-ID" dirty="0"/>
              <a:t>   default:		&lt;aksi-n&gt;</a:t>
            </a:r>
          </a:p>
          <a:p>
            <a:pPr marL="0" indent="0">
              <a:buNone/>
            </a:pPr>
            <a:r>
              <a:rPr lang="id-ID" dirty="0"/>
              <a:t>    			break;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While vs Do .. While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Sintak While:</a:t>
            </a:r>
          </a:p>
          <a:p>
            <a:pPr marL="0" indent="0">
              <a:buNone/>
            </a:pPr>
            <a:r>
              <a:rPr lang="id-ID" dirty="0" smtClean="0"/>
              <a:t>while(&lt;kondisi&gt;) 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</a:t>
            </a:r>
            <a:r>
              <a:rPr lang="id-ID" dirty="0" smtClean="0"/>
              <a:t>aksi;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Sintak Do.. While:</a:t>
            </a:r>
          </a:p>
          <a:p>
            <a:pPr marL="0" indent="0">
              <a:buNone/>
            </a:pPr>
            <a:r>
              <a:rPr lang="id-ID" dirty="0"/>
              <a:t>do {</a:t>
            </a:r>
          </a:p>
          <a:p>
            <a:pPr marL="0" indent="0">
              <a:buNone/>
            </a:pPr>
            <a:r>
              <a:rPr lang="id-ID" dirty="0"/>
              <a:t>   </a:t>
            </a:r>
            <a:r>
              <a:rPr lang="id-ID" dirty="0" smtClean="0"/>
              <a:t>aksi;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} </a:t>
            </a:r>
          </a:p>
          <a:p>
            <a:pPr marL="0" indent="0">
              <a:buNone/>
            </a:pPr>
            <a:r>
              <a:rPr lang="id-ID" dirty="0"/>
              <a:t>while</a:t>
            </a:r>
            <a:r>
              <a:rPr lang="id-ID" dirty="0" smtClean="0"/>
              <a:t>(&lt;</a:t>
            </a:r>
            <a:r>
              <a:rPr lang="id-ID" dirty="0"/>
              <a:t>kondisi</a:t>
            </a:r>
            <a:r>
              <a:rPr lang="id-ID" dirty="0" smtClean="0"/>
              <a:t>&gt;);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17" y="1438896"/>
            <a:ext cx="3823921" cy="4502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1436336"/>
            <a:ext cx="39909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2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For</a:t>
            </a:r>
            <a:endParaRPr lang="id-ID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104" y="1500893"/>
            <a:ext cx="4248800" cy="50008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Sintak:</a:t>
            </a:r>
          </a:p>
          <a:p>
            <a:pPr marL="0" indent="0">
              <a:buNone/>
            </a:pPr>
            <a:r>
              <a:rPr lang="en-US" sz="2400" dirty="0"/>
              <a:t>for ( </a:t>
            </a:r>
            <a:r>
              <a:rPr lang="id-ID" sz="2400" dirty="0" smtClean="0"/>
              <a:t>&lt;</a:t>
            </a:r>
            <a:r>
              <a:rPr lang="en-US" sz="2400" dirty="0" err="1" smtClean="0"/>
              <a:t>init</a:t>
            </a:r>
            <a:r>
              <a:rPr lang="id-ID" sz="2400" dirty="0" smtClean="0"/>
              <a:t>&gt;</a:t>
            </a:r>
            <a:r>
              <a:rPr lang="en-US" sz="2400" dirty="0" smtClean="0"/>
              <a:t>; </a:t>
            </a:r>
            <a:r>
              <a:rPr lang="id-ID" sz="2400" dirty="0" smtClean="0"/>
              <a:t>&lt;kondisi&gt;</a:t>
            </a:r>
            <a:r>
              <a:rPr lang="en-US" sz="2400" dirty="0" smtClean="0"/>
              <a:t>; </a:t>
            </a:r>
            <a:r>
              <a:rPr lang="id-ID" sz="2400" dirty="0" smtClean="0"/>
              <a:t>&lt;</a:t>
            </a:r>
            <a:r>
              <a:rPr lang="en-US" sz="2400" i="1" dirty="0" smtClean="0"/>
              <a:t>increment</a:t>
            </a:r>
            <a:r>
              <a:rPr lang="id-ID" sz="2400" dirty="0" smtClean="0"/>
              <a:t>&gt;</a:t>
            </a:r>
            <a:r>
              <a:rPr lang="en-US" sz="2400" dirty="0" smtClean="0"/>
              <a:t> 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id-ID" sz="2400" dirty="0" smtClean="0"/>
              <a:t>aksi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id-ID" sz="2400" dirty="0" smtClean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i="1" dirty="0" smtClean="0"/>
              <a:t>Init merupakan variabel dengan suatu inisialisasi nilai.</a:t>
            </a:r>
          </a:p>
          <a:p>
            <a:pPr marL="0" indent="0">
              <a:buNone/>
            </a:pPr>
            <a:r>
              <a:rPr lang="id-ID" sz="2400" i="1" dirty="0" smtClean="0"/>
              <a:t>Kondisi kondisi variabel tersebut sebagai syarat pengulangan</a:t>
            </a:r>
          </a:p>
          <a:p>
            <a:pPr marL="0" indent="0">
              <a:buNone/>
            </a:pPr>
            <a:r>
              <a:rPr lang="id-ID" sz="2400" i="1" dirty="0" smtClean="0"/>
              <a:t>Increment/decrement memungkinkan pengulangan akan naik atau turun atau dengan step tertentu</a:t>
            </a:r>
            <a:endParaRPr lang="id-ID" sz="24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4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Contoh Kode While</a:t>
            </a:r>
            <a:endParaRPr lang="id-ID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57" y="1465401"/>
            <a:ext cx="4810125" cy="3886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6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Contoh Kode Do.. While</a:t>
            </a:r>
            <a:endParaRPr lang="id-ID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44" y="1465401"/>
            <a:ext cx="4695825" cy="38290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Compilation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i="1" dirty="0" smtClean="0"/>
              <a:t>Linking</a:t>
            </a:r>
            <a:endParaRPr lang="en-US" b="1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1365" y="4437200"/>
            <a:ext cx="11579087" cy="20493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C++ source code: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endParaRPr lang="en-US" dirty="0" smtClean="0"/>
          </a:p>
          <a:p>
            <a:r>
              <a:rPr lang="en-US" dirty="0" smtClean="0"/>
              <a:t>Compiler C++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Bahasa C++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(.o)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memahaminya</a:t>
            </a:r>
            <a:endParaRPr lang="en-US" dirty="0" smtClean="0"/>
          </a:p>
          <a:p>
            <a:r>
              <a:rPr lang="en-US" dirty="0" smtClean="0"/>
              <a:t>Linker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executable file (.exe) </a:t>
            </a:r>
            <a:r>
              <a:rPr lang="en-US" dirty="0" err="1" smtClean="0"/>
              <a:t>atau</a:t>
            </a:r>
            <a:r>
              <a:rPr lang="en-US" dirty="0" smtClean="0"/>
              <a:t> (.out)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UNIX (MAC </a:t>
            </a:r>
            <a:r>
              <a:rPr lang="en-US" dirty="0" err="1" smtClean="0"/>
              <a:t>atau</a:t>
            </a:r>
            <a:r>
              <a:rPr lang="en-US" dirty="0" smtClean="0"/>
              <a:t> LINUX)</a:t>
            </a: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070839" y="1601926"/>
            <a:ext cx="20574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C++ compiler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51439" y="1601926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C++ source code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560164" y="2248039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Object code</a:t>
            </a:r>
          </a:p>
        </p:txBody>
      </p:sp>
      <p:cxnSp>
        <p:nvCxnSpPr>
          <p:cNvPr id="13" name="AutoShape 7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3175489" y="1786076"/>
            <a:ext cx="89535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8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6128239" y="2135326"/>
            <a:ext cx="143192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442439" y="3049726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linker</a:t>
            </a:r>
          </a:p>
        </p:txBody>
      </p:sp>
      <p:cxnSp>
        <p:nvCxnSpPr>
          <p:cNvPr id="16" name="AutoShape 10"/>
          <p:cNvCxnSpPr>
            <a:cxnSpLocks noChangeShapeType="1"/>
            <a:stCxn id="12" idx="2"/>
            <a:endCxn id="15" idx="3"/>
          </p:cNvCxnSpPr>
          <p:nvPr/>
        </p:nvCxnSpPr>
        <p:spPr bwMode="auto">
          <a:xfrm flipH="1">
            <a:off x="6737839" y="2614751"/>
            <a:ext cx="1524000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327639" y="2897326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Executable program</a:t>
            </a:r>
          </a:p>
        </p:txBody>
      </p:sp>
      <p:cxnSp>
        <p:nvCxnSpPr>
          <p:cNvPr id="18" name="AutoShape 12"/>
          <p:cNvCxnSpPr>
            <a:cxnSpLocks noChangeShapeType="1"/>
            <a:stCxn id="15" idx="1"/>
            <a:endCxn id="17" idx="3"/>
          </p:cNvCxnSpPr>
          <p:nvPr/>
        </p:nvCxnSpPr>
        <p:spPr bwMode="auto">
          <a:xfrm flipH="1" flipV="1">
            <a:off x="3613639" y="3081476"/>
            <a:ext cx="18288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499839" y="3659326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Library Object code</a:t>
            </a:r>
          </a:p>
        </p:txBody>
      </p:sp>
      <p:cxnSp>
        <p:nvCxnSpPr>
          <p:cNvPr id="20" name="AutoShape 10"/>
          <p:cNvCxnSpPr>
            <a:cxnSpLocks noChangeShapeType="1"/>
            <a:stCxn id="19" idx="0"/>
            <a:endCxn id="15" idx="3"/>
          </p:cNvCxnSpPr>
          <p:nvPr/>
        </p:nvCxnSpPr>
        <p:spPr bwMode="auto">
          <a:xfrm rot="16200000" flipV="1">
            <a:off x="7564927" y="2565538"/>
            <a:ext cx="266700" cy="192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924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Contoh Kode </a:t>
            </a:r>
            <a:r>
              <a:rPr lang="id-ID" b="1" dirty="0" smtClean="0"/>
              <a:t>For</a:t>
            </a:r>
            <a:endParaRPr lang="id-ID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465401"/>
            <a:ext cx="4733925" cy="2857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40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en-US" b="1" dirty="0" err="1"/>
              <a:t>ProgramSegitigaBintang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306387" y="1601925"/>
          <a:ext cx="11579225" cy="369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758016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</a:t>
                      </a:r>
                      <a:r>
                        <a:rPr lang="en-US" b="1" dirty="0" err="1" smtClean="0"/>
                        <a:t>ProgramSegitigaBintang</a:t>
                      </a:r>
                      <a:endParaRPr lang="id-ID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{</a:t>
                      </a:r>
                      <a:r>
                        <a:rPr lang="en-US" dirty="0" err="1" smtClean="0"/>
                        <a:t>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segitiga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kaki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</a:t>
                      </a:r>
                      <a:r>
                        <a:rPr lang="en-US" dirty="0" smtClean="0"/>
                        <a:t> n yang di input</a:t>
                      </a:r>
                      <a:r>
                        <a:rPr lang="en-US" baseline="0" dirty="0" smtClean="0"/>
                        <a:t> user</a:t>
                      </a:r>
                      <a:r>
                        <a:rPr lang="id-ID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710095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n</a:t>
                      </a:r>
                      <a:r>
                        <a:rPr lang="en-US" b="0" dirty="0" smtClean="0"/>
                        <a:t>,</a:t>
                      </a:r>
                      <a:r>
                        <a:rPr lang="en-US" b="0" dirty="0" err="1" smtClean="0"/>
                        <a:t>i,j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baseline="0" dirty="0" smtClean="0"/>
                        <a:t>: </a:t>
                      </a:r>
                      <a:r>
                        <a:rPr lang="id-ID" b="0" u="sng" baseline="0" dirty="0" smtClean="0"/>
                        <a:t>int</a:t>
                      </a:r>
                      <a:endParaRPr lang="en-US" b="0" u="sng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2231727">
                <a:tc>
                  <a:txBody>
                    <a:bodyPr/>
                    <a:lstStyle/>
                    <a:p>
                      <a:r>
                        <a:rPr lang="id-ID" b="1" dirty="0" smtClean="0">
                          <a:latin typeface="+mn-lt"/>
                        </a:rPr>
                        <a:t>ALGORITMA</a:t>
                      </a:r>
                      <a:r>
                        <a:rPr lang="en-US" b="0" dirty="0" smtClean="0">
                          <a:latin typeface="+mn-lt"/>
                        </a:rPr>
                        <a:t> </a:t>
                      </a:r>
                      <a:endParaRPr lang="id-ID" b="0" dirty="0" smtClean="0">
                        <a:latin typeface="+mn-lt"/>
                      </a:endParaRPr>
                    </a:p>
                    <a:p>
                      <a:r>
                        <a:rPr lang="id-ID" dirty="0" smtClean="0"/>
                        <a:t>    </a:t>
                      </a:r>
                      <a:r>
                        <a:rPr lang="en-US" dirty="0" smtClean="0"/>
                        <a:t>input(n)</a:t>
                      </a:r>
                      <a:endParaRPr lang="id-ID" dirty="0" smtClean="0"/>
                    </a:p>
                    <a:p>
                      <a:r>
                        <a:rPr lang="en-US" b="0" u="none" baseline="0" dirty="0" smtClean="0">
                          <a:latin typeface="+mn-lt"/>
                        </a:rPr>
                        <a:t>    </a:t>
                      </a:r>
                      <a:r>
                        <a:rPr lang="en-US" b="0" u="none" dirty="0" err="1" smtClean="0">
                          <a:latin typeface="+mn-lt"/>
                        </a:rPr>
                        <a:t>i</a:t>
                      </a:r>
                      <a:r>
                        <a:rPr lang="id-ID" b="0" u="none" dirty="0" smtClean="0">
                          <a:latin typeface="+mn-lt"/>
                        </a:rPr>
                        <a:t> </a:t>
                      </a:r>
                      <a:r>
                        <a:rPr lang="id-ID" b="0" u="sng" dirty="0" smtClean="0">
                          <a:latin typeface="+mn-lt"/>
                        </a:rPr>
                        <a:t>traversal</a:t>
                      </a:r>
                      <a:r>
                        <a:rPr lang="en-US" b="0" u="none" dirty="0" smtClean="0">
                          <a:latin typeface="+mn-lt"/>
                        </a:rPr>
                        <a:t> </a:t>
                      </a:r>
                      <a:r>
                        <a:rPr lang="id-ID" b="0" u="none" dirty="0" smtClean="0">
                          <a:latin typeface="+mn-lt"/>
                        </a:rPr>
                        <a:t>[</a:t>
                      </a:r>
                      <a:r>
                        <a:rPr lang="en-US" b="0" u="none" dirty="0" smtClean="0">
                          <a:latin typeface="+mn-lt"/>
                        </a:rPr>
                        <a:t>0</a:t>
                      </a:r>
                      <a:r>
                        <a:rPr lang="id-ID" b="0" u="none" dirty="0" smtClean="0">
                          <a:latin typeface="+mn-lt"/>
                        </a:rPr>
                        <a:t> ... </a:t>
                      </a:r>
                      <a:r>
                        <a:rPr lang="en-US" b="0" u="none" dirty="0" smtClean="0">
                          <a:latin typeface="+mn-lt"/>
                        </a:rPr>
                        <a:t>n</a:t>
                      </a:r>
                      <a:r>
                        <a:rPr lang="id-ID" b="0" u="none" dirty="0" smtClean="0">
                          <a:latin typeface="+mn-lt"/>
                        </a:rPr>
                        <a:t>]</a:t>
                      </a:r>
                      <a:endParaRPr lang="en-US" b="0" u="sng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>
                          <a:latin typeface="+mn-lt"/>
                        </a:rPr>
                        <a:t>   </a:t>
                      </a:r>
                      <a:r>
                        <a:rPr lang="id-ID" b="0" u="none" dirty="0" smtClean="0">
                          <a:latin typeface="+mn-lt"/>
                        </a:rPr>
                        <a:t> </a:t>
                      </a:r>
                      <a:r>
                        <a:rPr lang="en-US" b="0" u="none" dirty="0" smtClean="0">
                          <a:latin typeface="+mn-lt"/>
                        </a:rPr>
                        <a:t>    j</a:t>
                      </a:r>
                      <a:r>
                        <a:rPr lang="id-ID" b="0" u="none" dirty="0" smtClean="0">
                          <a:latin typeface="+mn-lt"/>
                        </a:rPr>
                        <a:t> </a:t>
                      </a:r>
                      <a:r>
                        <a:rPr lang="id-ID" b="0" u="sng" dirty="0" smtClean="0">
                          <a:latin typeface="+mn-lt"/>
                        </a:rPr>
                        <a:t>traversal</a:t>
                      </a:r>
                      <a:r>
                        <a:rPr lang="en-US" b="0" u="none" dirty="0" smtClean="0">
                          <a:latin typeface="+mn-lt"/>
                        </a:rPr>
                        <a:t> </a:t>
                      </a:r>
                      <a:r>
                        <a:rPr lang="id-ID" b="0" u="none" dirty="0" smtClean="0">
                          <a:latin typeface="+mn-lt"/>
                        </a:rPr>
                        <a:t>[</a:t>
                      </a:r>
                      <a:r>
                        <a:rPr lang="en-US" b="0" u="none" dirty="0" smtClean="0">
                          <a:latin typeface="+mn-lt"/>
                        </a:rPr>
                        <a:t>0</a:t>
                      </a:r>
                      <a:r>
                        <a:rPr lang="id-ID" b="0" u="none" dirty="0" smtClean="0">
                          <a:latin typeface="+mn-lt"/>
                        </a:rPr>
                        <a:t> ...</a:t>
                      </a:r>
                      <a:r>
                        <a:rPr lang="en-US" b="0" u="none" dirty="0" smtClean="0">
                          <a:latin typeface="+mn-lt"/>
                        </a:rPr>
                        <a:t> </a:t>
                      </a:r>
                      <a:r>
                        <a:rPr lang="en-US" b="0" u="none" dirty="0" err="1" smtClean="0">
                          <a:latin typeface="+mn-lt"/>
                        </a:rPr>
                        <a:t>i</a:t>
                      </a:r>
                      <a:r>
                        <a:rPr lang="id-ID" b="0" u="none" dirty="0" smtClean="0">
                          <a:latin typeface="+mn-lt"/>
                        </a:rPr>
                        <a:t>]</a:t>
                      </a:r>
                      <a:endParaRPr lang="en-US" b="0" u="none" dirty="0" smtClean="0">
                        <a:latin typeface="+mn-lt"/>
                      </a:endParaRPr>
                    </a:p>
                    <a:p>
                      <a:r>
                        <a:rPr lang="en-US" b="0" u="none" baseline="0" dirty="0" smtClean="0">
                          <a:latin typeface="+mn-lt"/>
                        </a:rPr>
                        <a:t>            </a:t>
                      </a:r>
                      <a:r>
                        <a:rPr lang="en-US" b="0" u="none" dirty="0" smtClean="0">
                          <a:latin typeface="+mn-lt"/>
                        </a:rPr>
                        <a:t>output(“*”)</a:t>
                      </a:r>
                      <a:endParaRPr lang="id-ID" b="0" u="none" dirty="0" smtClean="0">
                        <a:latin typeface="+mn-lt"/>
                      </a:endParaRPr>
                    </a:p>
                    <a:p>
                      <a:r>
                        <a:rPr lang="en-US" b="0" u="none" baseline="0" dirty="0" smtClean="0">
                          <a:latin typeface="+mn-lt"/>
                        </a:rPr>
                        <a:t>        </a:t>
                      </a:r>
                      <a:r>
                        <a:rPr lang="en-US" b="0" u="none" dirty="0" smtClean="0">
                          <a:latin typeface="+mn-lt"/>
                        </a:rPr>
                        <a:t>output(“newline”)</a:t>
                      </a:r>
                      <a:endParaRPr lang="id-ID" b="0" u="none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en-US" b="1" dirty="0" err="1"/>
              <a:t>ProgramSegitigaBintang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465401"/>
            <a:ext cx="6067425" cy="45815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8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en-US" b="1" dirty="0" err="1" smtClean="0"/>
              <a:t>ProgramSegitigaBintangTerbalik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226894"/>
            <a:ext cx="7352067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5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Struktur Data Sederhana: Array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3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di </a:t>
            </a:r>
            <a:r>
              <a:rPr lang="id-ID" b="1" dirty="0" smtClean="0"/>
              <a:t>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65" y="1600201"/>
            <a:ext cx="10946296" cy="4525963"/>
          </a:xfrm>
        </p:spPr>
        <p:txBody>
          <a:bodyPr/>
          <a:lstStyle/>
          <a:p>
            <a:r>
              <a:rPr lang="id-ID" dirty="0"/>
              <a:t>Di </a:t>
            </a:r>
            <a:r>
              <a:rPr lang="id-ID" dirty="0" smtClean="0"/>
              <a:t>C++, </a:t>
            </a:r>
            <a:r>
              <a:rPr lang="id-ID" dirty="0"/>
              <a:t>cara membangkitkan array adalah :</a:t>
            </a:r>
          </a:p>
          <a:p>
            <a:pPr lvl="1"/>
            <a:r>
              <a:rPr lang="id-ID" dirty="0"/>
              <a:t>Deklarasi: </a:t>
            </a:r>
            <a:r>
              <a:rPr lang="id-ID" dirty="0" smtClean="0"/>
              <a:t>&lt;tipe&gt; &lt;nama&gt;[&lt;ukuran&gt;];</a:t>
            </a:r>
          </a:p>
          <a:p>
            <a:pPr lvl="1"/>
            <a:r>
              <a:rPr lang="id-ID" dirty="0" smtClean="0"/>
              <a:t>Deklarasi </a:t>
            </a:r>
            <a:r>
              <a:rPr lang="id-ID" dirty="0"/>
              <a:t>&amp; Inisialisasi langsung: &lt;tipe&gt; &lt;nama&gt;[&lt;ukuran</a:t>
            </a:r>
            <a:r>
              <a:rPr lang="id-ID" dirty="0" smtClean="0"/>
              <a:t>&gt;]={&lt;val1&gt;,..,&lt;val-n&gt;}</a:t>
            </a:r>
            <a:endParaRPr lang="id-ID" dirty="0"/>
          </a:p>
          <a:p>
            <a:r>
              <a:rPr lang="id-ID" dirty="0"/>
              <a:t>Akses setiap nilai: </a:t>
            </a:r>
          </a:p>
          <a:p>
            <a:pPr lvl="1"/>
            <a:r>
              <a:rPr lang="id-ID" dirty="0" smtClean="0"/>
              <a:t>&lt;nama&gt;[&lt;indeks&gt;]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427B-C070-4467-8C7C-349C4EA9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D857-7712-4A9E-812B-B715D774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08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Deklarasi</a:t>
            </a:r>
            <a:r>
              <a:rPr lang="en-US" b="1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904656"/>
            <a:ext cx="10684565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tipe_data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nama_var_array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ukuran_indeks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]</a:t>
            </a:r>
          </a:p>
          <a:p>
            <a:pPr marL="0" indent="0" algn="ctr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tipe_data</a:t>
            </a:r>
            <a:r>
              <a:rPr lang="en-US" dirty="0"/>
              <a:t> :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elemen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char, float,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 err="1"/>
              <a:t>nama_var_array</a:t>
            </a:r>
            <a:r>
              <a:rPr lang="en-US" dirty="0"/>
              <a:t> :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.</a:t>
            </a:r>
          </a:p>
          <a:p>
            <a:r>
              <a:rPr lang="en-US" dirty="0" err="1"/>
              <a:t>ukuran</a:t>
            </a:r>
            <a:r>
              <a:rPr lang="en-US" dirty="0"/>
              <a:t> :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C04AA-1A14-41E8-B970-82E77BED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4E1E4-5125-47E5-A751-533E6E0B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Lanjutan </a:t>
            </a:r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15" y="1396552"/>
            <a:ext cx="7467600" cy="32381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id-ID" sz="2000" dirty="0" smtClean="0"/>
              <a:t>Inisialisasi array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06428" y="172036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b[4] = {1, 2, 3, 4};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567" y="2098838"/>
            <a:ext cx="7467600" cy="383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Array</a:t>
            </a:r>
            <a:r>
              <a:rPr lang="id-ID" sz="2000" dirty="0" smtClean="0"/>
              <a:t> n-dimensi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23638" y="2482362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b[&lt;s</a:t>
            </a:r>
            <a:r>
              <a:rPr lang="en-US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&gt;][&lt;s</a:t>
            </a:r>
            <a:r>
              <a:rPr lang="en-US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&gt;]…[&lt;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aseline="-25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7821" y="2482362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</a:t>
            </a:r>
            <a:r>
              <a:rPr lang="id-ID" dirty="0" smtClean="0"/>
              <a:t>Harus</a:t>
            </a:r>
            <a:r>
              <a:rPr lang="en-US" dirty="0" smtClean="0"/>
              <a:t> </a:t>
            </a:r>
            <a:r>
              <a:rPr lang="id-ID" dirty="0" smtClean="0"/>
              <a:t>konstanta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3998" y="3015762"/>
            <a:ext cx="10633101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q"/>
            </a:pPr>
            <a:r>
              <a:rPr lang="id-ID" dirty="0" smtClean="0"/>
              <a:t>Indeks array di hitung dari </a:t>
            </a:r>
            <a:r>
              <a:rPr lang="en-US" dirty="0" smtClean="0"/>
              <a:t>0 </a:t>
            </a:r>
            <a:r>
              <a:rPr lang="id-ID" dirty="0" smtClean="0"/>
              <a:t>sampai</a:t>
            </a:r>
            <a:r>
              <a:rPr lang="en-US" dirty="0" smtClean="0"/>
              <a:t> </a:t>
            </a:r>
            <a:r>
              <a:rPr lang="en-US" dirty="0"/>
              <a:t>(s</a:t>
            </a:r>
            <a:r>
              <a:rPr lang="en-US" baseline="-25000" dirty="0"/>
              <a:t>i</a:t>
            </a:r>
            <a:r>
              <a:rPr lang="en-US" dirty="0"/>
              <a:t>-1)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C/C++ </a:t>
            </a:r>
            <a:r>
              <a:rPr lang="id-ID" dirty="0" smtClean="0"/>
              <a:t>tidak menangani “</a:t>
            </a:r>
            <a:r>
              <a:rPr lang="en-US" dirty="0" smtClean="0"/>
              <a:t>out-of-range exception</a:t>
            </a:r>
            <a:r>
              <a:rPr lang="id-ID" dirty="0" smtClean="0"/>
              <a:t>” artinya akan memberikan nilai yang tidak jelas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50960" y="3777763"/>
            <a:ext cx="3906839" cy="20313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b[4] = {1, 2, 3, 4};</a:t>
            </a:r>
          </a:p>
          <a:p>
            <a:r>
              <a:rPr lang="nn-NO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i &lt; 4; i++)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b[i]);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b[10]);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5739924" y="4278643"/>
            <a:ext cx="1676400" cy="1029563"/>
          </a:xfrm>
          <a:prstGeom prst="cloudCallout">
            <a:avLst>
              <a:gd name="adj1" fmla="val -71742"/>
              <a:gd name="adj2" fmla="val 7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b[10]  = ?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Assignment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929" y="1851242"/>
            <a:ext cx="454429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a[4] = {1, 2, 3, 4};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929" y="2994242"/>
            <a:ext cx="454429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a[] = {1, 2, 3, 4};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928" y="3680042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a[4];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a[0] = 1;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a[1] = 2;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a[2] = 3;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a[3] = 4;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929" y="2446987"/>
            <a:ext cx="454429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a[4] = {1};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275384" y="1666577"/>
            <a:ext cx="2161310" cy="780411"/>
          </a:xfrm>
          <a:prstGeom prst="cloudCallout">
            <a:avLst>
              <a:gd name="adj1" fmla="val -67628"/>
              <a:gd name="adj2" fmla="val 78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a[0], a[1], a[2], a[3] = 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928" y="5508843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a[4];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memset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0, 4*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976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</a:t>
            </a:r>
            <a:r>
              <a:rPr lang="id-ID" b="1" dirty="0" smtClean="0"/>
              <a:t>2D </a:t>
            </a:r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494" y="1667562"/>
            <a:ext cx="183896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a[3][2];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a[0][0] = 1;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a[0][1] = 2;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a[1][0] = 3;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a[1][1] = 4;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a[2][0] = 5;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a[2][1] = 6;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6261" y="1667562"/>
            <a:ext cx="473398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a[3][2] = {1, 2, 3, 4, 5, 6};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6261" y="3027218"/>
            <a:ext cx="473398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a[3][2];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memset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0, 6*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6261" y="2304778"/>
            <a:ext cx="473398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a[][2] = {1, 2, 3, 4, 5, 6};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6261" y="3928223"/>
            <a:ext cx="4733988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a[3][2] =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         {1, 2},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          {3, 4},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{5, 6}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Preprocessors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Preprocessors adalah arahan, yang memberikan instruksi kepada kompiler untuk memproses informasi sebelum kompilasi </a:t>
            </a:r>
            <a:r>
              <a:rPr lang="id-ID" dirty="0" smtClean="0"/>
              <a:t>dimulai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dirty="0" smtClean="0"/>
              <a:t>Semua arahan preprocessor </a:t>
            </a:r>
            <a:r>
              <a:rPr lang="id-ID" dirty="0"/>
              <a:t>dimulai dengan #, dan hanya </a:t>
            </a:r>
            <a:r>
              <a:rPr lang="id-ID" dirty="0" smtClean="0"/>
              <a:t>dipisah dengan spasi. </a:t>
            </a:r>
          </a:p>
          <a:p>
            <a:r>
              <a:rPr lang="id-ID" dirty="0" smtClean="0"/>
              <a:t>Arahan </a:t>
            </a:r>
            <a:r>
              <a:rPr lang="id-ID" dirty="0"/>
              <a:t>preprosesor bukan </a:t>
            </a:r>
            <a:r>
              <a:rPr lang="id-ID" dirty="0" smtClean="0"/>
              <a:t>suatu statement/penyataan </a:t>
            </a:r>
            <a:r>
              <a:rPr lang="id-ID" dirty="0"/>
              <a:t>C++, jadi tidak diakhiri dengan titik koma (;). </a:t>
            </a:r>
            <a:r>
              <a:rPr lang="id-ID" dirty="0" smtClean="0"/>
              <a:t> </a:t>
            </a:r>
          </a:p>
          <a:p>
            <a:r>
              <a:rPr lang="id-ID" dirty="0" smtClean="0"/>
              <a:t>Istilah lain macro preprocessor atau macro saja.</a:t>
            </a:r>
          </a:p>
          <a:p>
            <a:r>
              <a:rPr lang="id-ID" dirty="0" smtClean="0"/>
              <a:t>Ada </a:t>
            </a:r>
            <a:r>
              <a:rPr lang="id-ID" dirty="0"/>
              <a:t>beberapa </a:t>
            </a:r>
            <a:r>
              <a:rPr lang="id-ID" dirty="0" smtClean="0"/>
              <a:t>arahan </a:t>
            </a:r>
            <a:r>
              <a:rPr lang="id-ID" dirty="0"/>
              <a:t>preprocessor yang didukung oleh C++ seperti #include, #define, #if, #else, #line, dll.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3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Memahami dimana array disimpan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4874889" cy="4614586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Penting untuk melihat bahwa array disimpan pada suatu memory di komputer ini dengan “per byte”.</a:t>
            </a:r>
          </a:p>
          <a:p>
            <a:r>
              <a:rPr lang="id-ID" dirty="0" smtClean="0"/>
              <a:t>Simbol &amp; ketika mengotuputkan akan mengembalikan referensi lokasi variabel tersebut disimpan di memory.</a:t>
            </a:r>
          </a:p>
          <a:p>
            <a:r>
              <a:rPr lang="id-ID" dirty="0" smtClean="0"/>
              <a:t>Karena integer membutuhkan alokasi 4 byte. Sehingga array i dimana bertipe array of integer dengan panjang 5 memiliki alokasi sebesar 4x5 yaitu 20. </a:t>
            </a:r>
            <a:r>
              <a:rPr lang="id-ID" b="1" dirty="0" smtClean="0"/>
              <a:t>(bukti array kontingu)</a:t>
            </a:r>
            <a:endParaRPr lang="id-ID" dirty="0" smtClean="0"/>
          </a:p>
          <a:p>
            <a:r>
              <a:rPr lang="id-ID" dirty="0" smtClean="0"/>
              <a:t>Lihat urutan angkanya, setiap blok ada selisih 4. (alamat ditulis dengan hexadesimal 0,1,2,3,4,5,6,7,8,9,a,b,c,d,e,f)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97" y="1270000"/>
            <a:ext cx="1627506" cy="2725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921" y="1270000"/>
            <a:ext cx="39052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1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Pertanyaan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6923497" cy="46145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Dari kode slide sebelumnya, Apa yang terjadi jika memanggil</a:t>
            </a:r>
            <a:r>
              <a:rPr lang="id-ID" dirty="0"/>
              <a:t>: </a:t>
            </a:r>
            <a:r>
              <a:rPr lang="id-ID" b="1" dirty="0"/>
              <a:t>cout &lt;&lt; &amp;</a:t>
            </a:r>
            <a:r>
              <a:rPr lang="id-ID" b="1" dirty="0" smtClean="0"/>
              <a:t>i[5] </a:t>
            </a:r>
            <a:r>
              <a:rPr lang="id-ID" b="1" dirty="0"/>
              <a:t>&lt;&lt;endl; </a:t>
            </a:r>
            <a:r>
              <a:rPr lang="id-ID" dirty="0"/>
              <a:t>setelah perintah </a:t>
            </a:r>
            <a:r>
              <a:rPr lang="id-ID" b="1" dirty="0"/>
              <a:t>cout &lt;&lt; &amp;i[4] &lt;&lt;endl</a:t>
            </a:r>
            <a:r>
              <a:rPr lang="id-ID" b="1" dirty="0" smtClean="0"/>
              <a:t>;</a:t>
            </a:r>
            <a:r>
              <a:rPr lang="id-ID" dirty="0" smtClean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Dari kode slide sebelumnya, </a:t>
            </a:r>
            <a:r>
              <a:rPr lang="id-ID" dirty="0" smtClean="0"/>
              <a:t>Berapa alokasi memory yang dibutuhkan jika variabel i bertipe </a:t>
            </a:r>
            <a:r>
              <a:rPr lang="id-ID" b="1" dirty="0" smtClean="0"/>
              <a:t>short</a:t>
            </a:r>
            <a:r>
              <a:rPr lang="id-ID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Diberikan kode sebagai berikut: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apa outputnya?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Kenapa output i[0] dan i[3] pasti 100 dan 15?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Kenapa selain i[0] dan i[3] outputnya angka tidak jelas?</a:t>
            </a:r>
          </a:p>
          <a:p>
            <a:pPr marL="0" indent="0">
              <a:buNone/>
            </a:pPr>
            <a:r>
              <a:rPr lang="id-ID" dirty="0" smtClean="0"/>
              <a:t>      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53" y="1698546"/>
            <a:ext cx="3337047" cy="39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6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Jawaban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Outputnya alamat memory juga dengan alamat selanjutnya. (tidak error)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10 karena setiap blok memory kapasitasnya 2 byte dan panjang arraynya ada 5 sehingga 2x5 = 10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Silahkan di coba sendiri ^-^ biar tau outputnya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Karena i[0] dan i[3] sudah di assign nilai 100 dan 15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Karena selain i[0] dan i[3] belum di assign sesuatu nilai, jadi outputnya angka tidak jelas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7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Memset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6" y="1605239"/>
            <a:ext cx="5024358" cy="4614586"/>
          </a:xfrm>
        </p:spPr>
        <p:txBody>
          <a:bodyPr/>
          <a:lstStyle/>
          <a:p>
            <a:r>
              <a:rPr lang="id-ID" dirty="0" smtClean="0"/>
              <a:t>Dengan memberikan pustaka string.h atau cstring.</a:t>
            </a:r>
          </a:p>
          <a:p>
            <a:r>
              <a:rPr lang="id-ID" dirty="0" smtClean="0"/>
              <a:t>Bisa memberikan nilai default pada setiap elemen array atau tipe string yang kita miliki.</a:t>
            </a:r>
          </a:p>
          <a:p>
            <a:r>
              <a:rPr lang="id-ID" dirty="0" smtClean="0"/>
              <a:t>Contoh kode yang memberikan nilai default 0 pada semua elemen array i.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82" y="1601926"/>
            <a:ext cx="6142207" cy="36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5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Skema Pemrosesan Sekuensial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0953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Looping adalah jawabannya!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7" y="2171502"/>
            <a:ext cx="3100531" cy="4069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31" y="2129548"/>
            <a:ext cx="3991162" cy="41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94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Menyiapkan panjang array dengan input user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5507935" cy="4614586"/>
          </a:xfrm>
        </p:spPr>
        <p:txBody>
          <a:bodyPr/>
          <a:lstStyle/>
          <a:p>
            <a:r>
              <a:rPr lang="id-ID" dirty="0" smtClean="0"/>
              <a:t>Pastikan bahwa batasan bertipe integer atau konstanta.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94" y="1601926"/>
            <a:ext cx="3608876" cy="40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Struktur</a:t>
            </a:r>
            <a:r>
              <a:rPr lang="en-US" b="1" dirty="0" smtClean="0"/>
              <a:t> Program </a:t>
            </a:r>
            <a:r>
              <a:rPr lang="en-US" b="1" dirty="0" err="1" smtClean="0"/>
              <a:t>Bawaan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C++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Codeblock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5041943" cy="4614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329" y="1546482"/>
            <a:ext cx="3487338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Pustaka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9998" y="2787546"/>
            <a:ext cx="4055197" cy="10156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inti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program,diawal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diakhiri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kurawal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3400" y="4022308"/>
            <a:ext cx="3487338" cy="7078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output “Hello world!“</a:t>
            </a:r>
            <a:endParaRPr lang="en-US" sz="2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671" y="5293197"/>
            <a:ext cx="5699860" cy="7078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main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int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04846" y="1746537"/>
            <a:ext cx="2220687" cy="953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1951893" y="3295378"/>
            <a:ext cx="5598105" cy="56673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269106" y="4376251"/>
            <a:ext cx="2884294" cy="56167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71700" y="5486302"/>
            <a:ext cx="3343592" cy="1083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7209" y="2280363"/>
            <a:ext cx="3030068" cy="10156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pustaka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iostream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3604847" y="2788195"/>
            <a:ext cx="592362" cy="1308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Mencetak</a:t>
            </a:r>
            <a:r>
              <a:rPr lang="en-US" b="1" dirty="0" smtClean="0"/>
              <a:t>/Output </a:t>
            </a:r>
            <a:r>
              <a:rPr lang="en-US" b="1" dirty="0" err="1" smtClean="0"/>
              <a:t>pada</a:t>
            </a:r>
            <a:r>
              <a:rPr lang="en-US" b="1" dirty="0" smtClean="0"/>
              <a:t> Bahasa C++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err="1" smtClean="0"/>
              <a:t>Alternatif</a:t>
            </a:r>
            <a:r>
              <a:rPr lang="en-US" dirty="0" smtClean="0"/>
              <a:t> lain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stdio.h</a:t>
            </a:r>
            <a:endParaRPr lang="en-US" dirty="0" smtClean="0"/>
          </a:p>
          <a:p>
            <a:pPr lvl="1"/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 </a:t>
            </a:r>
            <a:r>
              <a:rPr lang="en-US" dirty="0" err="1" smtClean="0"/>
              <a:t>dengan</a:t>
            </a:r>
            <a:r>
              <a:rPr lang="en-US" dirty="0" smtClean="0"/>
              <a:t> 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endl</a:t>
            </a:r>
            <a:r>
              <a:rPr lang="en-US" dirty="0" smtClean="0"/>
              <a:t>; </a:t>
            </a:r>
            <a:r>
              <a:rPr lang="en-US" dirty="0" err="1" smtClean="0"/>
              <a:t>menjadi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("Hello World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stdio.h</a:t>
            </a:r>
            <a:r>
              <a:rPr lang="en-US" dirty="0" smtClean="0"/>
              <a:t> </a:t>
            </a:r>
            <a:r>
              <a:rPr lang="en-US" dirty="0" err="1" smtClean="0"/>
              <a:t>sebetulnya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di Bahasa C.</a:t>
            </a:r>
          </a:p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Bahasa C++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Bahas 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Deklarasi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Notasi</a:t>
            </a:r>
            <a:r>
              <a:rPr lang="en-US" b="1" dirty="0" smtClean="0"/>
              <a:t> </a:t>
            </a:r>
            <a:r>
              <a:rPr lang="en-US" b="1" dirty="0" err="1" smtClean="0"/>
              <a:t>Algoritmik</a:t>
            </a: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a : integer</a:t>
            </a:r>
          </a:p>
          <a:p>
            <a:pPr marL="0" indent="0">
              <a:buNone/>
            </a:pPr>
            <a:r>
              <a:rPr lang="en-US" dirty="0" smtClean="0"/>
              <a:t>b : real</a:t>
            </a:r>
          </a:p>
          <a:p>
            <a:pPr marL="0" indent="0">
              <a:buNone/>
            </a:pPr>
            <a:r>
              <a:rPr lang="en-US" dirty="0" smtClean="0"/>
              <a:t>c : char</a:t>
            </a:r>
          </a:p>
          <a:p>
            <a:pPr marL="0" indent="0">
              <a:buNone/>
            </a:pPr>
            <a:r>
              <a:rPr lang="en-US" dirty="0" err="1" smtClean="0"/>
              <a:t>umur</a:t>
            </a:r>
            <a:r>
              <a:rPr lang="en-US" dirty="0" smtClean="0"/>
              <a:t> : integer</a:t>
            </a:r>
          </a:p>
          <a:p>
            <a:pPr marL="0" indent="0">
              <a:buNone/>
            </a:pPr>
            <a:r>
              <a:rPr lang="en-US" dirty="0" err="1" smtClean="0"/>
              <a:t>umur_ku</a:t>
            </a:r>
            <a:r>
              <a:rPr lang="en-US" dirty="0" smtClean="0"/>
              <a:t> : integer</a:t>
            </a:r>
          </a:p>
          <a:p>
            <a:pPr marL="0" indent="0">
              <a:buNone/>
            </a:pPr>
            <a:r>
              <a:rPr lang="en-US" dirty="0" smtClean="0"/>
              <a:t>beratbadan99 : real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Bahasa C++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float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char c;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umur_ku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float beratbadan99;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11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Primitif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Bahasa C++ yang </a:t>
            </a:r>
            <a:r>
              <a:rPr lang="en-US" b="1" dirty="0" err="1" smtClean="0"/>
              <a:t>diturunkan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Bahasa C</a:t>
            </a:r>
            <a:endParaRPr lang="id-ID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macam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ditanganai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(real).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79991" y="2694217"/>
          <a:ext cx="10403050" cy="315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Ukuran</a:t>
                      </a:r>
                      <a:r>
                        <a:rPr lang="en-US" sz="2000" dirty="0" smtClean="0"/>
                        <a:t> (byte)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Rentang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nilai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Jenis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Bilangan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- 128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127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short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-32.768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32.767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Integer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-2.147.483.648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2.147.483.647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long integer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9.223.372.036.854.775.807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float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1.2E-38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3.4E+38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Pecahan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double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2.3E-308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1.7E+308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Pecahan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3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Deklarasi vs Inisialisasi variabel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Deklarasi: mendeklarasikan variabel tanpa memberikan atau menassign nilai.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 smtClean="0"/>
              <a:t>int x;</a:t>
            </a:r>
          </a:p>
          <a:p>
            <a:pPr lvl="1"/>
            <a:r>
              <a:rPr lang="id-ID" dirty="0" smtClean="0"/>
              <a:t>float y;</a:t>
            </a:r>
          </a:p>
          <a:p>
            <a:pPr lvl="1"/>
            <a:r>
              <a:rPr lang="id-ID" dirty="0" smtClean="0"/>
              <a:t>char uwuw;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Inisialisasi: mendeklarasikan variabel dengan memberikan nilai awal atau default secara langsung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/>
              <a:t>f</a:t>
            </a:r>
            <a:r>
              <a:rPr lang="id-ID" dirty="0" smtClean="0"/>
              <a:t>loat x = 10.5f;</a:t>
            </a:r>
          </a:p>
          <a:p>
            <a:pPr lvl="1"/>
            <a:r>
              <a:rPr lang="id-ID" dirty="0" smtClean="0"/>
              <a:t>int b = 12;</a:t>
            </a:r>
          </a:p>
          <a:p>
            <a:pPr lvl="1"/>
            <a:r>
              <a:rPr lang="id-ID" dirty="0" smtClean="0"/>
              <a:t>char uwuw = ‘w’;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2578</Words>
  <Application>Microsoft Office PowerPoint</Application>
  <PresentationFormat>Widescreen</PresentationFormat>
  <Paragraphs>494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ＭＳ Ｐゴシック</vt:lpstr>
      <vt:lpstr>Yu Gothic</vt:lpstr>
      <vt:lpstr>Arial</vt:lpstr>
      <vt:lpstr>Calibri</vt:lpstr>
      <vt:lpstr>Calibri Light</vt:lpstr>
      <vt:lpstr>Consolas</vt:lpstr>
      <vt:lpstr>Courier New</vt:lpstr>
      <vt:lpstr>Federo</vt:lpstr>
      <vt:lpstr>Noto Sans Symbols</vt:lpstr>
      <vt:lpstr>Wingdings</vt:lpstr>
      <vt:lpstr>Office Theme</vt:lpstr>
      <vt:lpstr>- Algoritma Pemrograman– Pertemuan 1</vt:lpstr>
      <vt:lpstr>Pengenalan C++</vt:lpstr>
      <vt:lpstr>Compilation dan Linking</vt:lpstr>
      <vt:lpstr>Preprocessors</vt:lpstr>
      <vt:lpstr>Struktur Program Bawaan bahasa C++ dengan Codeblock</vt:lpstr>
      <vt:lpstr>Mencetak/Output pada Bahasa C++</vt:lpstr>
      <vt:lpstr>Deklarasi Variabel</vt:lpstr>
      <vt:lpstr>Tipe Primitif dalam Bahasa C++ yang diturunkan dari Bahasa C</vt:lpstr>
      <vt:lpstr>Deklarasi vs Inisialisasi variabel</vt:lpstr>
      <vt:lpstr>Assignment nilai dan/atau variabel lain</vt:lpstr>
      <vt:lpstr>Komentar pada Bahasa C++</vt:lpstr>
      <vt:lpstr>PowerPoint Presentation</vt:lpstr>
      <vt:lpstr>PowerPoint Presentation</vt:lpstr>
      <vt:lpstr>Penyederhanaan Ekspresi Aritmatika</vt:lpstr>
      <vt:lpstr>Increment vs Decrement</vt:lpstr>
      <vt:lpstr>i++ vs ++i</vt:lpstr>
      <vt:lpstr>Bentuk operator penyerderhanaan</vt:lpstr>
      <vt:lpstr>Aliran Kendali: Analisis Kondisi &amp; Pengulangan</vt:lpstr>
      <vt:lpstr>Analisis Satu Kasus Bahasa C/C++</vt:lpstr>
      <vt:lpstr>Analisis Satu Kasus Bahasa C/C++</vt:lpstr>
      <vt:lpstr>Analisis dua Kasus komplemen Bahasa C/C++</vt:lpstr>
      <vt:lpstr>Analisis Satu Kasus Bahasa C/C++</vt:lpstr>
      <vt:lpstr>Analsis Dua Kasus Komplemen Bentuk Ternary Operator</vt:lpstr>
      <vt:lpstr>Analisis banyak Kasus Bahasa C/C++</vt:lpstr>
      <vt:lpstr>Analisis banyak Kasus dengan ekspresi konstan Bahasa C/C++</vt:lpstr>
      <vt:lpstr>While vs Do .. While</vt:lpstr>
      <vt:lpstr>For</vt:lpstr>
      <vt:lpstr>Contoh Kode While</vt:lpstr>
      <vt:lpstr>Contoh Kode Do.. While</vt:lpstr>
      <vt:lpstr>Contoh Kode For</vt:lpstr>
      <vt:lpstr>Program ProgramSegitigaBintang</vt:lpstr>
      <vt:lpstr>Program ProgramSegitigaBintang</vt:lpstr>
      <vt:lpstr>Program ProgramSegitigaBintangTerbalik</vt:lpstr>
      <vt:lpstr>Struktur Data Sederhana: Array</vt:lpstr>
      <vt:lpstr>Array di C++</vt:lpstr>
      <vt:lpstr>Deklarasi Array</vt:lpstr>
      <vt:lpstr>Lanjutan Array</vt:lpstr>
      <vt:lpstr>Array Assignment</vt:lpstr>
      <vt:lpstr>Array 2D Assignment</vt:lpstr>
      <vt:lpstr>Memahami dimana array disimpan</vt:lpstr>
      <vt:lpstr>Pertanyaan</vt:lpstr>
      <vt:lpstr>Jawaban</vt:lpstr>
      <vt:lpstr>Memset</vt:lpstr>
      <vt:lpstr>Skema Pemrosesan Sekuensial</vt:lpstr>
      <vt:lpstr>Menyiapkan panjang array dengan input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66</cp:revision>
  <dcterms:created xsi:type="dcterms:W3CDTF">2020-07-29T04:19:18Z</dcterms:created>
  <dcterms:modified xsi:type="dcterms:W3CDTF">2022-02-24T12:46:10Z</dcterms:modified>
</cp:coreProperties>
</file>