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63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= 0x001cff08</a:t>
            </a:r>
          </a:p>
          <a:p>
            <a:r>
              <a:rPr lang="en-US" dirty="0" smtClean="0"/>
              <a:t>&amp;a = 0x001cff08</a:t>
            </a:r>
          </a:p>
          <a:p>
            <a:r>
              <a:rPr lang="en-US" dirty="0" smtClean="0"/>
              <a:t>*a = 10</a:t>
            </a:r>
          </a:p>
          <a:p>
            <a:r>
              <a:rPr lang="en-US" dirty="0" smtClean="0"/>
              <a:t>p = 0x001cff08</a:t>
            </a:r>
          </a:p>
          <a:p>
            <a:r>
              <a:rPr lang="en-US" dirty="0" smtClean="0"/>
              <a:t>&amp;p</a:t>
            </a:r>
            <a:r>
              <a:rPr lang="en-US" baseline="0" dirty="0" smtClean="0"/>
              <a:t> = </a:t>
            </a:r>
            <a:r>
              <a:rPr lang="en-US" dirty="0" smtClean="0"/>
              <a:t>0x001cff04</a:t>
            </a:r>
          </a:p>
          <a:p>
            <a:r>
              <a:rPr lang="en-US" dirty="0" smtClean="0"/>
              <a:t>*p</a:t>
            </a:r>
            <a:r>
              <a:rPr lang="en-US" baseline="0" dirty="0" smtClean="0"/>
              <a:t> = 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p + 1 = </a:t>
            </a:r>
            <a:r>
              <a:rPr lang="en-US" dirty="0" smtClean="0"/>
              <a:t>0x001cff09</a:t>
            </a:r>
          </a:p>
          <a:p>
            <a:r>
              <a:rPr lang="en-US" dirty="0" smtClean="0"/>
              <a:t>(*p) + 1 = 11</a:t>
            </a:r>
          </a:p>
          <a:p>
            <a:r>
              <a:rPr lang="en-US" dirty="0" smtClean="0"/>
              <a:t>*(p +</a:t>
            </a:r>
            <a:r>
              <a:rPr lang="en-US" baseline="0" dirty="0" smtClean="0"/>
              <a:t> 1) = 20</a:t>
            </a:r>
          </a:p>
          <a:p>
            <a:r>
              <a:rPr lang="en-US" baseline="0" dirty="0" smtClean="0"/>
              <a:t>&amp;p + 1 = </a:t>
            </a:r>
            <a:r>
              <a:rPr lang="en-US" dirty="0" smtClean="0"/>
              <a:t>0x001cff08</a:t>
            </a:r>
          </a:p>
          <a:p>
            <a:r>
              <a:rPr lang="en-US" dirty="0" smtClean="0"/>
              <a:t>&amp;a</a:t>
            </a:r>
            <a:r>
              <a:rPr lang="en-US" baseline="0" dirty="0" smtClean="0"/>
              <a:t> + 1 = </a:t>
            </a:r>
            <a:r>
              <a:rPr lang="en-US" dirty="0" smtClean="0"/>
              <a:t>0x001cff0E</a:t>
            </a:r>
          </a:p>
          <a:p>
            <a:r>
              <a:rPr lang="en-US" dirty="0" smtClean="0"/>
              <a:t>a++:</a:t>
            </a:r>
            <a:r>
              <a:rPr lang="en-US" baseline="0" dirty="0" smtClean="0"/>
              <a:t> fail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p++: </a:t>
            </a:r>
            <a:r>
              <a:rPr lang="en-US" dirty="0" smtClean="0"/>
              <a:t>0x001cff09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ABDD-28BF-41A2-BDCF-B20B50D239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F532-75E7-4F48-93E5-949DCA706E2A}" type="datetimeFigureOut">
              <a:rPr lang="id-ID" smtClean="0"/>
              <a:t>25/02/2022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947A-D37B-4924-B63D-0475A9072B80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2047875" y="78706"/>
            <a:ext cx="3372129" cy="802888"/>
            <a:chOff x="2047875" y="78706"/>
            <a:chExt cx="3372129" cy="802888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380"/>
            <a:stretch/>
          </p:blipFill>
          <p:spPr>
            <a:xfrm>
              <a:off x="2047875" y="78706"/>
              <a:ext cx="695325" cy="80288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33"/>
            <a:stretch/>
          </p:blipFill>
          <p:spPr>
            <a:xfrm>
              <a:off x="2716696" y="78706"/>
              <a:ext cx="2703308" cy="802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023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 smtClean="0"/>
              <a:t>Algoritma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 smtClean="0"/>
              <a:t>Pertemuan 10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1724"/>
          </a:xfrm>
        </p:spPr>
        <p:txBody>
          <a:bodyPr/>
          <a:lstStyle/>
          <a:p>
            <a:r>
              <a:rPr lang="id-ID" b="1" dirty="0" smtClean="0"/>
              <a:t>Casting pointer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5805"/>
            <a:ext cx="10018713" cy="4135395"/>
          </a:xfrm>
        </p:spPr>
        <p:txBody>
          <a:bodyPr>
            <a:normAutofit/>
          </a:bodyPr>
          <a:lstStyle/>
          <a:p>
            <a:r>
              <a:rPr lang="id-ID" dirty="0" smtClean="0"/>
              <a:t>Dapat secara eksplisit casting ke suatu tipe pointer pada suatu tipe pointer.</a:t>
            </a:r>
          </a:p>
          <a:p>
            <a:r>
              <a:rPr lang="id-ID" dirty="0" smtClean="0"/>
              <a:t>Casting implisit ke/dari void * dapat juga dilakukan.</a:t>
            </a:r>
          </a:p>
          <a:p>
            <a:r>
              <a:rPr lang="id-ID" dirty="0" smtClean="0"/>
              <a:t>Pointer dapat memiliki tipe data baru dari tipe data yang sudah ada sebelumnya.</a:t>
            </a:r>
          </a:p>
          <a:p>
            <a:r>
              <a:rPr lang="id-ID" dirty="0" smtClean="0"/>
              <a:t>Memungkinkan terjadinya tabrakan memori dan susah di debug/identifikasi.</a:t>
            </a:r>
          </a:p>
        </p:txBody>
      </p:sp>
    </p:spTree>
    <p:extLst>
      <p:ext uri="{BB962C8B-B14F-4D97-AF65-F5344CB8AC3E}">
        <p14:creationId xmlns:p14="http://schemas.microsoft.com/office/powerpoint/2010/main" val="17541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Intuisi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0477"/>
            <a:ext cx="10018713" cy="4250724"/>
          </a:xfrm>
        </p:spPr>
        <p:txBody>
          <a:bodyPr/>
          <a:lstStyle/>
          <a:p>
            <a:r>
              <a:rPr lang="id-ID" dirty="0" smtClean="0"/>
              <a:t>Setiap byte memiliki nilai dan alamat memori yang ditempati.</a:t>
            </a:r>
          </a:p>
          <a:p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r>
              <a:rPr lang="id-ID" dirty="0" smtClean="0"/>
              <a:t>kapan menyimpan variabel di memori, contoh: int i = 1.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37096" y="2293800"/>
            <a:ext cx="4372125" cy="733235"/>
            <a:chOff x="2059501" y="3581400"/>
            <a:chExt cx="4372125" cy="733235"/>
          </a:xfrm>
        </p:grpSpPr>
        <p:sp>
          <p:nvSpPr>
            <p:cNvPr id="5" name="Rectangle 4"/>
            <p:cNvSpPr/>
            <p:nvPr/>
          </p:nvSpPr>
          <p:spPr>
            <a:xfrm>
              <a:off x="2133600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836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70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04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838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17236" y="3581400"/>
              <a:ext cx="533400" cy="380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506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59501" y="4006858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0x01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4249" y="4006858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0x02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0400" y="4006858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0x03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1049" y="4006858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0x0</a:t>
              </a:r>
              <a:r>
                <a:rPr lang="id-ID" sz="1400" dirty="0" smtClean="0"/>
                <a:t>4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14449" y="4006858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0x05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6884" y="4006857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0x06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17236" y="4006857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0x07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62239" y="4006856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0x08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11195" y="3665839"/>
            <a:ext cx="4401082" cy="1272113"/>
            <a:chOff x="2047036" y="3886200"/>
            <a:chExt cx="4401082" cy="1272113"/>
          </a:xfrm>
        </p:grpSpPr>
        <p:grpSp>
          <p:nvGrpSpPr>
            <p:cNvPr id="22" name="Group 21"/>
            <p:cNvGrpSpPr/>
            <p:nvPr/>
          </p:nvGrpSpPr>
          <p:grpSpPr>
            <a:xfrm>
              <a:off x="2075993" y="4055747"/>
              <a:ext cx="4372125" cy="733235"/>
              <a:chOff x="2059501" y="3581400"/>
              <a:chExt cx="4372125" cy="73323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133600" y="35814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0x00</a:t>
                </a:r>
                <a:endParaRPr lang="en-US" sz="12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667000" y="35814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0x00</a:t>
                </a:r>
                <a:endParaRPr lang="en-US" sz="12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183636" y="35814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0x00</a:t>
                </a:r>
                <a:endParaRPr lang="en-US" sz="12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7036" y="35814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0x01</a:t>
                </a:r>
                <a:endParaRPr lang="en-US" sz="1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250436" y="35814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783836" y="35814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7236" y="35814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850636" y="35814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59501" y="4006858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0x01</a:t>
                </a:r>
                <a:endParaRPr 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614249" y="4006858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0x02</a:t>
                </a:r>
                <a:endParaRPr lang="en-US" sz="14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00400" y="4006858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0x03</a:t>
                </a:r>
                <a:endParaRPr 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681049" y="4006858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0x04</a:t>
                </a:r>
                <a:endParaRPr 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214449" y="4006858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0x05</a:t>
                </a:r>
                <a:endParaRPr lang="en-US" sz="1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86884" y="4006857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0x06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17236" y="4006857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0x07</a:t>
                </a:r>
                <a:endParaRPr lang="en-US" sz="14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862239" y="4006856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0x08</a:t>
                </a:r>
                <a:endParaRPr lang="en-US" sz="14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047036" y="3886200"/>
              <a:ext cx="2283900" cy="121920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6960" y="4635093"/>
              <a:ext cx="2840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911119" y="5231725"/>
            <a:ext cx="8308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0x01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 operator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get address of a variable</a:t>
            </a:r>
          </a:p>
        </p:txBody>
      </p:sp>
    </p:spTree>
    <p:extLst>
      <p:ext uri="{BB962C8B-B14F-4D97-AF65-F5344CB8AC3E}">
        <p14:creationId xmlns:p14="http://schemas.microsoft.com/office/powerpoint/2010/main" val="42191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Intuisi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0477"/>
            <a:ext cx="10018713" cy="4250724"/>
          </a:xfrm>
        </p:spPr>
        <p:txBody>
          <a:bodyPr/>
          <a:lstStyle/>
          <a:p>
            <a:r>
              <a:rPr lang="id-ID" dirty="0" smtClean="0"/>
              <a:t>Untuk menyimpan alamat variabel menggunakan tipe spesial yang disebut dengan pointer.</a:t>
            </a:r>
          </a:p>
          <a:p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857633" y="2305771"/>
            <a:ext cx="16818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int</a:t>
            </a:r>
            <a:r>
              <a:rPr lang="en-US" sz="4000" dirty="0"/>
              <a:t> *</a:t>
            </a:r>
            <a:r>
              <a:rPr lang="en-US" sz="4000" dirty="0" smtClean="0"/>
              <a:t>pi;</a:t>
            </a:r>
            <a:endParaRPr lang="en-US" sz="4000" dirty="0"/>
          </a:p>
        </p:txBody>
      </p:sp>
      <p:sp>
        <p:nvSpPr>
          <p:cNvPr id="43" name="Rectangle 42"/>
          <p:cNvSpPr/>
          <p:nvPr/>
        </p:nvSpPr>
        <p:spPr>
          <a:xfrm>
            <a:off x="3915033" y="2305771"/>
            <a:ext cx="21339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char *pc;</a:t>
            </a:r>
            <a:endParaRPr lang="en-US" sz="4000" dirty="0"/>
          </a:p>
        </p:txBody>
      </p:sp>
      <p:sp>
        <p:nvSpPr>
          <p:cNvPr id="44" name="Rectangle 43"/>
          <p:cNvSpPr/>
          <p:nvPr/>
        </p:nvSpPr>
        <p:spPr>
          <a:xfrm>
            <a:off x="6429633" y="2306521"/>
            <a:ext cx="20826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float *</a:t>
            </a:r>
            <a:r>
              <a:rPr lang="en-US" sz="4000" dirty="0" err="1" smtClean="0"/>
              <a:t>pf</a:t>
            </a:r>
            <a:r>
              <a:rPr lang="en-US" sz="4000" dirty="0" smtClean="0"/>
              <a:t>;</a:t>
            </a:r>
            <a:endParaRPr lang="en-US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1822269" y="352512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 </a:t>
            </a:r>
            <a:r>
              <a:rPr lang="id-ID" dirty="0" smtClean="0"/>
              <a:t>dari variabel integer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0"/>
            <a:endCxn id="42" idx="2"/>
          </p:cNvCxnSpPr>
          <p:nvPr/>
        </p:nvCxnSpPr>
        <p:spPr>
          <a:xfrm flipV="1">
            <a:off x="2698569" y="3013657"/>
            <a:ext cx="0" cy="5114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05692" y="354966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 </a:t>
            </a:r>
            <a:r>
              <a:rPr lang="id-ID" dirty="0" smtClean="0"/>
              <a:t>dari variabel char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0"/>
            <a:endCxn id="43" idx="2"/>
          </p:cNvCxnSpPr>
          <p:nvPr/>
        </p:nvCxnSpPr>
        <p:spPr>
          <a:xfrm flipV="1">
            <a:off x="4981992" y="3013657"/>
            <a:ext cx="0" cy="536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94643" y="352512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 </a:t>
            </a:r>
            <a:r>
              <a:rPr lang="id-ID" dirty="0" smtClean="0"/>
              <a:t>dari variabel float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0"/>
            <a:endCxn id="44" idx="2"/>
          </p:cNvCxnSpPr>
          <p:nvPr/>
        </p:nvCxnSpPr>
        <p:spPr>
          <a:xfrm flipV="1">
            <a:off x="7470943" y="3014407"/>
            <a:ext cx="1" cy="510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969144" y="4575639"/>
            <a:ext cx="4401082" cy="1727031"/>
            <a:chOff x="857036" y="4972903"/>
            <a:chExt cx="4401082" cy="1727031"/>
          </a:xfrm>
        </p:grpSpPr>
        <p:grpSp>
          <p:nvGrpSpPr>
            <p:cNvPr id="52" name="Group 51"/>
            <p:cNvGrpSpPr/>
            <p:nvPr/>
          </p:nvGrpSpPr>
          <p:grpSpPr>
            <a:xfrm>
              <a:off x="857036" y="4972903"/>
              <a:ext cx="4401082" cy="1272113"/>
              <a:chOff x="2047036" y="3886200"/>
              <a:chExt cx="4401082" cy="1272113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075993" y="4055747"/>
                <a:ext cx="4372125" cy="733235"/>
                <a:chOff x="2059501" y="3581400"/>
                <a:chExt cx="4372125" cy="733235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133600" y="35814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0x10</a:t>
                  </a:r>
                  <a:endParaRPr lang="en-US" sz="1200" dirty="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667000" y="35814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0x00</a:t>
                  </a:r>
                  <a:endParaRPr lang="en-US" sz="1200" dirty="0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183636" y="35814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0x00</a:t>
                  </a:r>
                  <a:endParaRPr lang="en-US" sz="1200" dirty="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717036" y="35814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0x00</a:t>
                  </a:r>
                  <a:endParaRPr lang="en-US" sz="1200" dirty="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250436" y="35814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783836" y="35814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317236" y="35814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5850636" y="35814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059501" y="4006858"/>
                  <a:ext cx="569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0xF1</a:t>
                  </a:r>
                  <a:endParaRPr lang="en-US" sz="14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614249" y="4006858"/>
                  <a:ext cx="569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0xF2</a:t>
                  </a:r>
                  <a:endParaRPr lang="en-US" sz="14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3200400" y="4006858"/>
                  <a:ext cx="569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0xF3</a:t>
                  </a:r>
                  <a:endParaRPr lang="en-US" sz="14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681049" y="4006858"/>
                  <a:ext cx="569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0xF4</a:t>
                  </a:r>
                  <a:endParaRPr lang="en-US" sz="14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214449" y="4006858"/>
                  <a:ext cx="569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0xF5</a:t>
                  </a:r>
                  <a:endParaRPr lang="en-US" sz="14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786884" y="4006857"/>
                  <a:ext cx="569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0xF6</a:t>
                  </a:r>
                  <a:endParaRPr lang="en-US" sz="14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5317236" y="4006857"/>
                  <a:ext cx="569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0xF7</a:t>
                  </a:r>
                  <a:endParaRPr lang="en-US" sz="140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862239" y="4006856"/>
                  <a:ext cx="569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0xF8</a:t>
                  </a:r>
                  <a:endParaRPr lang="en-US" sz="1400" dirty="0"/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2047036" y="3886200"/>
                <a:ext cx="2283900" cy="1219200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46960" y="4635093"/>
                <a:ext cx="284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i</a:t>
                </a:r>
                <a:endParaRPr lang="en-US" sz="28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966944" y="63306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&amp;i</a:t>
              </a:r>
              <a:endParaRPr lang="en-US" dirty="0"/>
            </a:p>
          </p:txBody>
        </p:sp>
        <p:cxnSp>
          <p:nvCxnSpPr>
            <p:cNvPr id="54" name="Straight Arrow Connector 53"/>
            <p:cNvCxnSpPr>
              <a:stCxn id="66" idx="2"/>
              <a:endCxn id="53" idx="0"/>
            </p:cNvCxnSpPr>
            <p:nvPr/>
          </p:nvCxnSpPr>
          <p:spPr>
            <a:xfrm flipH="1">
              <a:off x="1170686" y="5875685"/>
              <a:ext cx="1" cy="454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8512254" y="4770532"/>
            <a:ext cx="2185214" cy="4001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pi = &amp;i;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512254" y="5516129"/>
            <a:ext cx="218521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pi;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pi = &amp;i;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Down Arrow 75"/>
          <p:cNvSpPr/>
          <p:nvPr/>
        </p:nvSpPr>
        <p:spPr>
          <a:xfrm>
            <a:off x="9388554" y="5229695"/>
            <a:ext cx="330290" cy="286434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7" grpId="0"/>
      <p:bldP spid="49" grpId="0"/>
      <p:bldP spid="74" grpId="0" animBg="1"/>
      <p:bldP spid="75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Intuisi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0477"/>
            <a:ext cx="10018713" cy="4250724"/>
          </a:xfrm>
        </p:spPr>
        <p:txBody>
          <a:bodyPr/>
          <a:lstStyle/>
          <a:p>
            <a:r>
              <a:rPr lang="id-ID" dirty="0" smtClean="0"/>
              <a:t>Pointer juga variabel lho, jadi dia disimpan didalam memori juga.</a:t>
            </a:r>
          </a:p>
          <a:p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126" name="Rectangle 125"/>
          <p:cNvSpPr/>
          <p:nvPr/>
        </p:nvSpPr>
        <p:spPr>
          <a:xfrm>
            <a:off x="5824646" y="2751608"/>
            <a:ext cx="19050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= 10;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422822" y="2465173"/>
            <a:ext cx="1600200" cy="2362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422822" y="3093139"/>
            <a:ext cx="1600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10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191553" y="3152462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0x2f00002c</a:t>
            </a:r>
            <a:endParaRPr 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91553" y="404820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0x2f00aabb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2822" y="3988882"/>
            <a:ext cx="1600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p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32" name="Elbow Connector 131"/>
          <p:cNvCxnSpPr>
            <a:stCxn id="131" idx="3"/>
            <a:endCxn id="128" idx="3"/>
          </p:cNvCxnSpPr>
          <p:nvPr/>
        </p:nvCxnSpPr>
        <p:spPr>
          <a:xfrm flipV="1">
            <a:off x="5023022" y="3321739"/>
            <a:ext cx="12700" cy="89574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ontent Placeholder 2"/>
          <p:cNvSpPr txBox="1">
            <a:spLocks/>
          </p:cNvSpPr>
          <p:nvPr/>
        </p:nvSpPr>
        <p:spPr>
          <a:xfrm>
            <a:off x="5824646" y="3696855"/>
            <a:ext cx="3962400" cy="11936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=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&amp;p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*p =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Line Callout 1 133"/>
          <p:cNvSpPr/>
          <p:nvPr/>
        </p:nvSpPr>
        <p:spPr>
          <a:xfrm>
            <a:off x="6777145" y="5132173"/>
            <a:ext cx="4725877" cy="342900"/>
          </a:xfrm>
          <a:prstGeom prst="borderCallout1">
            <a:avLst>
              <a:gd name="adj1" fmla="val 50750"/>
              <a:gd name="adj2" fmla="val -3199"/>
              <a:gd name="adj3" fmla="val -93722"/>
              <a:gd name="adj4" fmla="val -14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*p : </a:t>
            </a:r>
            <a:r>
              <a:rPr lang="id-ID" dirty="0" smtClean="0"/>
              <a:t>mendapat nilai dari alamat yang ditunjuk p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6699422" y="369604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0x2f00002c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6699422" y="4076750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0x2f00aabb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6699422" y="44175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085536" y="3799751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575222" y="4102020"/>
            <a:ext cx="1473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0x2f00002c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703589" y="306104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=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/>
      <p:bldP spid="130" grpId="0"/>
      <p:bldP spid="131" grpId="0" animBg="1"/>
      <p:bldP spid="133" grpId="0" animBg="1"/>
      <p:bldP spid="134" grpId="0" animBg="1"/>
      <p:bldP spid="135" grpId="0"/>
      <p:bldP spid="136" grpId="0"/>
      <p:bldP spid="137" grpId="0"/>
      <p:bldP spid="138" grpId="0"/>
      <p:bldP spid="138" grpId="1"/>
      <p:bldP spid="139" grpId="0"/>
      <p:bldP spid="1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Intuisi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0477"/>
            <a:ext cx="10018713" cy="4250724"/>
          </a:xfrm>
        </p:spPr>
        <p:txBody>
          <a:bodyPr/>
          <a:lstStyle/>
          <a:p>
            <a:r>
              <a:rPr lang="id-ID" dirty="0" smtClean="0"/>
              <a:t>Tipe pointer memberitahukan cara bagaimana mendapatkan nilai yang ditunjuk oleh pointer tersebut.</a:t>
            </a:r>
          </a:p>
          <a:p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903308" y="2476793"/>
            <a:ext cx="3617976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0x3f20cc01;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*)&amp;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*)&amp;i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*p3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&amp;i;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795371" y="4697295"/>
            <a:ext cx="4793737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p1 </a:t>
            </a:r>
            <a:r>
              <a:rPr lang="id-ID" dirty="0" smtClean="0"/>
              <a:t>menunjuk ke</a:t>
            </a:r>
            <a:r>
              <a:rPr lang="en-US" dirty="0" smtClean="0"/>
              <a:t> char-block.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*p1 =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p2 </a:t>
            </a:r>
            <a:r>
              <a:rPr lang="id-ID" dirty="0"/>
              <a:t>menunjuk ke </a:t>
            </a:r>
            <a:r>
              <a:rPr lang="en-US" dirty="0" smtClean="0"/>
              <a:t>short-block</a:t>
            </a:r>
            <a:r>
              <a:rPr lang="en-US" dirty="0"/>
              <a:t>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p3 </a:t>
            </a:r>
            <a:r>
              <a:rPr lang="id-ID" dirty="0"/>
              <a:t>menunjuk ke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-block</a:t>
            </a:r>
            <a:r>
              <a:rPr lang="en-US" dirty="0"/>
              <a:t>. </a:t>
            </a:r>
            <a:r>
              <a:rPr lang="en-US" dirty="0" smtClean="0"/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*p3 =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038884" y="2990459"/>
            <a:ext cx="497419" cy="1151774"/>
            <a:chOff x="317176" y="3550964"/>
            <a:chExt cx="497419" cy="1151774"/>
          </a:xfrm>
        </p:grpSpPr>
        <p:sp>
          <p:nvSpPr>
            <p:cNvPr id="27" name="Rectangle 26"/>
            <p:cNvSpPr/>
            <p:nvPr/>
          </p:nvSpPr>
          <p:spPr>
            <a:xfrm>
              <a:off x="317176" y="4308732"/>
              <a:ext cx="426851" cy="394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P1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stCxn id="27" idx="0"/>
              <a:endCxn id="32" idx="2"/>
            </p:cNvCxnSpPr>
            <p:nvPr/>
          </p:nvCxnSpPr>
          <p:spPr>
            <a:xfrm flipV="1">
              <a:off x="530602" y="3550964"/>
              <a:ext cx="283993" cy="757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536303" y="2990459"/>
            <a:ext cx="442013" cy="1151774"/>
            <a:chOff x="814595" y="3550964"/>
            <a:chExt cx="442013" cy="1151774"/>
          </a:xfrm>
        </p:grpSpPr>
        <p:sp>
          <p:nvSpPr>
            <p:cNvPr id="30" name="Rectangle 29"/>
            <p:cNvSpPr/>
            <p:nvPr/>
          </p:nvSpPr>
          <p:spPr>
            <a:xfrm>
              <a:off x="829757" y="4308732"/>
              <a:ext cx="426851" cy="394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P2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>
              <a:stCxn id="30" idx="0"/>
              <a:endCxn id="32" idx="2"/>
            </p:cNvCxnSpPr>
            <p:nvPr/>
          </p:nvCxnSpPr>
          <p:spPr>
            <a:xfrm flipH="1" flipV="1">
              <a:off x="814595" y="3550964"/>
              <a:ext cx="228588" cy="757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2269603" y="2609459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0x01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803003" y="2609459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0xcc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3319639" y="2609459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0x20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853039" y="2609459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0x3f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4386439" y="2609459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19839" y="2609459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53239" y="2609459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986639" y="2609459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95504" y="303491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0xF1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750252" y="303491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0xF2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336403" y="303491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0xF3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17052" y="303491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0xF4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350452" y="303491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0xF5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922887" y="303491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0xF6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453239" y="303491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0xF7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998242" y="303491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0xF8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2166547" y="2439912"/>
            <a:ext cx="2283900" cy="1219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166471" y="3188805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4653139" y="345041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Little Endian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 flipH="1">
            <a:off x="2551926" y="2991862"/>
            <a:ext cx="1179348" cy="1107318"/>
            <a:chOff x="1373363" y="2990459"/>
            <a:chExt cx="1162940" cy="1715279"/>
          </a:xfrm>
        </p:grpSpPr>
        <p:sp>
          <p:nvSpPr>
            <p:cNvPr id="52" name="Rectangle 51"/>
            <p:cNvSpPr/>
            <p:nvPr/>
          </p:nvSpPr>
          <p:spPr>
            <a:xfrm>
              <a:off x="1373363" y="4311732"/>
              <a:ext cx="426851" cy="394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P3</a:t>
              </a:r>
              <a:endParaRPr lang="en-US" sz="1600" dirty="0"/>
            </a:p>
          </p:txBody>
        </p:sp>
        <p:cxnSp>
          <p:nvCxnSpPr>
            <p:cNvPr id="53" name="Straight Arrow Connector 52"/>
            <p:cNvCxnSpPr>
              <a:stCxn id="52" idx="0"/>
              <a:endCxn id="32" idx="2"/>
            </p:cNvCxnSpPr>
            <p:nvPr/>
          </p:nvCxnSpPr>
          <p:spPr>
            <a:xfrm flipV="1">
              <a:off x="1586789" y="2990459"/>
              <a:ext cx="949514" cy="13212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589108" y="47245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0x01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84989" y="508996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0xCC01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89108" y="542349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0x3f20cc01</a:t>
            </a:r>
          </a:p>
        </p:txBody>
      </p:sp>
    </p:spTree>
    <p:extLst>
      <p:ext uri="{BB962C8B-B14F-4D97-AF65-F5344CB8AC3E}">
        <p14:creationId xmlns:p14="http://schemas.microsoft.com/office/powerpoint/2010/main" val="20870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8" grpId="0" animBg="1"/>
      <p:bldP spid="49" grpId="0"/>
      <p:bldP spid="50" grpId="0"/>
      <p:bldP spid="55" grpId="0"/>
      <p:bldP spid="56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72297"/>
          </a:xfrm>
        </p:spPr>
        <p:txBody>
          <a:bodyPr/>
          <a:lstStyle/>
          <a:p>
            <a:r>
              <a:rPr lang="id-ID" b="1" dirty="0" smtClean="0"/>
              <a:t>Endian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58097"/>
            <a:ext cx="10018713" cy="4333103"/>
          </a:xfrm>
        </p:spPr>
        <p:txBody>
          <a:bodyPr/>
          <a:lstStyle/>
          <a:p>
            <a:r>
              <a:rPr lang="id-ID" b="1" dirty="0" smtClean="0"/>
              <a:t>Big-endian </a:t>
            </a:r>
            <a:r>
              <a:rPr lang="id-ID" dirty="0" smtClean="0"/>
              <a:t>dan </a:t>
            </a:r>
            <a:r>
              <a:rPr lang="id-ID" b="1" dirty="0" smtClean="0"/>
              <a:t>little-endian </a:t>
            </a:r>
            <a:r>
              <a:rPr lang="id-ID" dirty="0" smtClean="0"/>
              <a:t>mengacu pada byte-byte memori mana yang akan lebih singnifikan pada tipe data multi-byte.</a:t>
            </a:r>
          </a:p>
          <a:p>
            <a:r>
              <a:rPr lang="id-ID" dirty="0" smtClean="0"/>
              <a:t>Sebagai contoh, menyimpan nilai 1025 pada suatu memory (4 bytes).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9109" y="4190267"/>
            <a:ext cx="14478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0000.0001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6909" y="4190267"/>
            <a:ext cx="14478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0000.0100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4709" y="4190267"/>
            <a:ext cx="14478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0000.0000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22509" y="4190267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0000.0000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74709" y="3548449"/>
            <a:ext cx="14478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0000.0100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22509" y="3548449"/>
            <a:ext cx="14478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0000.0001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26909" y="3548449"/>
            <a:ext cx="14478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0000.0000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79109" y="3543877"/>
            <a:ext cx="1447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0000.0000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41369" y="420493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Little endian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50888" y="356011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 endian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</a:t>
            </a:r>
            <a:r>
              <a:rPr lang="en-US" b="1" dirty="0" smtClean="0"/>
              <a:t>(</a:t>
            </a:r>
            <a:r>
              <a:rPr lang="id-ID" b="1" dirty="0" smtClean="0"/>
              <a:t>lanj</a:t>
            </a:r>
            <a:r>
              <a:rPr lang="en-US" b="1" dirty="0" smtClean="0"/>
              <a:t>.)</a:t>
            </a:r>
            <a:br>
              <a:rPr lang="en-US" b="1" dirty="0" smtClean="0"/>
            </a:br>
            <a:r>
              <a:rPr lang="id-ID" b="1" dirty="0" smtClean="0"/>
              <a:t>operatorn </a:t>
            </a:r>
            <a:r>
              <a:rPr lang="en-US" b="1" dirty="0" err="1" smtClean="0"/>
              <a:t>sizeof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209800"/>
            <a:ext cx="7467600" cy="12954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Ukuran dari pointer tidak bergantung dari tipe dari pointer.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Ukuran pointer bergantung dari processor</a:t>
            </a:r>
            <a:r>
              <a:rPr lang="en-US" dirty="0" smtClean="0"/>
              <a:t> (16 bits, 32 bits, 64 bits)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Untuk</a:t>
            </a:r>
            <a:r>
              <a:rPr lang="en-US" dirty="0" smtClean="0"/>
              <a:t> windows 32 bits: </a:t>
            </a:r>
            <a:r>
              <a:rPr lang="id-ID" dirty="0" smtClean="0"/>
              <a:t>ukuran dari </a:t>
            </a:r>
            <a:r>
              <a:rPr lang="en-US" dirty="0" smtClean="0"/>
              <a:t>pointer </a:t>
            </a:r>
            <a:r>
              <a:rPr lang="id-ID" dirty="0" smtClean="0"/>
              <a:t>adalah</a:t>
            </a:r>
            <a:r>
              <a:rPr lang="en-US" dirty="0" smtClean="0"/>
              <a:t> 4 bytes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4038600"/>
            <a:ext cx="7162800" cy="17543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 = 0;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*p = &amp;c;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"size = %d"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(p));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853" y="392162"/>
            <a:ext cx="10018713" cy="1752599"/>
          </a:xfrm>
        </p:spPr>
        <p:txBody>
          <a:bodyPr/>
          <a:lstStyle/>
          <a:p>
            <a:r>
              <a:rPr lang="id-ID" b="1" dirty="0" smtClean="0"/>
              <a:t>Operator </a:t>
            </a:r>
            <a:r>
              <a:rPr lang="en-US" b="1" dirty="0" smtClean="0"/>
              <a:t>Pointer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8605" y="2133600"/>
            <a:ext cx="4343400" cy="129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id-ID" sz="1800" dirty="0" smtClean="0"/>
              <a:t>Catatan</a:t>
            </a:r>
            <a:r>
              <a:rPr lang="en-US" sz="1800" dirty="0" smtClean="0"/>
              <a:t>:</a:t>
            </a:r>
            <a:r>
              <a:rPr lang="id-ID" sz="1800" dirty="0" smtClean="0"/>
              <a:t> setiap langkah adalah setiap jarak k bytes yang bergantung dari tipe pointer.</a:t>
            </a:r>
            <a:endParaRPr lang="en-US" sz="1800" dirty="0"/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byte: 1 byte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Short: 2 byte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….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52601" y="2133600"/>
          <a:ext cx="42672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</a:t>
                      </a:r>
                      <a:r>
                        <a:rPr lang="id-ID" sz="1400" dirty="0" smtClean="0"/>
                        <a:t>kripsi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Contoh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 forward n steps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 += 10;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move backward 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-= 1;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 forward 1 step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p++;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 backward 1 step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p--;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1907231" y="4589148"/>
            <a:ext cx="4073898" cy="733235"/>
            <a:chOff x="2059501" y="3581400"/>
            <a:chExt cx="3791135" cy="733235"/>
          </a:xfrm>
        </p:grpSpPr>
        <p:sp>
          <p:nvSpPr>
            <p:cNvPr id="46" name="Rectangle 45"/>
            <p:cNvSpPr/>
            <p:nvPr/>
          </p:nvSpPr>
          <p:spPr>
            <a:xfrm>
              <a:off x="2133600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0x01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67000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0xcc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836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0x20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170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0x3f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504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0x00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838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0x10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172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0xaa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9501" y="4006858"/>
              <a:ext cx="495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14249" y="4006858"/>
              <a:ext cx="502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0400" y="4006858"/>
              <a:ext cx="4937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81049" y="4006858"/>
              <a:ext cx="507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14449" y="4006858"/>
              <a:ext cx="501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0x05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86884" y="4006857"/>
              <a:ext cx="508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17236" y="4006857"/>
              <a:ext cx="49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44667" y="4970148"/>
            <a:ext cx="458688" cy="1128701"/>
            <a:chOff x="520667" y="4970147"/>
            <a:chExt cx="458688" cy="1128701"/>
          </a:xfrm>
        </p:grpSpPr>
        <p:sp>
          <p:nvSpPr>
            <p:cNvPr id="36" name="Rectangle 35"/>
            <p:cNvSpPr/>
            <p:nvPr/>
          </p:nvSpPr>
          <p:spPr>
            <a:xfrm>
              <a:off x="520667" y="5704842"/>
              <a:ext cx="458688" cy="394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p1</a:t>
              </a:r>
            </a:p>
          </p:txBody>
        </p:sp>
        <p:cxnSp>
          <p:nvCxnSpPr>
            <p:cNvPr id="37" name="Straight Arrow Connector 36"/>
            <p:cNvCxnSpPr>
              <a:stCxn id="36" idx="0"/>
              <a:endCxn id="46" idx="2"/>
            </p:cNvCxnSpPr>
            <p:nvPr/>
          </p:nvCxnSpPr>
          <p:spPr>
            <a:xfrm flipH="1" flipV="1">
              <a:off x="749449" y="4970147"/>
              <a:ext cx="563" cy="734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60040" y="5014606"/>
            <a:ext cx="717878" cy="1084243"/>
            <a:chOff x="1036040" y="5014605"/>
            <a:chExt cx="717878" cy="1084243"/>
          </a:xfrm>
        </p:grpSpPr>
        <p:sp>
          <p:nvSpPr>
            <p:cNvPr id="65" name="Rectangle 64"/>
            <p:cNvSpPr/>
            <p:nvPr/>
          </p:nvSpPr>
          <p:spPr>
            <a:xfrm>
              <a:off x="1036040" y="5704842"/>
              <a:ext cx="717878" cy="394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p1+1</a:t>
              </a:r>
            </a:p>
          </p:txBody>
        </p:sp>
        <p:cxnSp>
          <p:nvCxnSpPr>
            <p:cNvPr id="68" name="Straight Arrow Connector 67"/>
            <p:cNvCxnSpPr>
              <a:stCxn id="65" idx="0"/>
              <a:endCxn id="55" idx="0"/>
            </p:cNvCxnSpPr>
            <p:nvPr/>
          </p:nvCxnSpPr>
          <p:spPr>
            <a:xfrm flipH="1" flipV="1">
              <a:off x="1285283" y="5014605"/>
              <a:ext cx="109696" cy="690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62414" y="4970148"/>
            <a:ext cx="717878" cy="1144845"/>
            <a:chOff x="3238414" y="4970147"/>
            <a:chExt cx="717878" cy="1144845"/>
          </a:xfrm>
        </p:grpSpPr>
        <p:sp>
          <p:nvSpPr>
            <p:cNvPr id="66" name="Rectangle 65"/>
            <p:cNvSpPr/>
            <p:nvPr/>
          </p:nvSpPr>
          <p:spPr>
            <a:xfrm>
              <a:off x="3238414" y="5720986"/>
              <a:ext cx="717878" cy="394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p1+5</a:t>
              </a:r>
            </a:p>
          </p:txBody>
        </p:sp>
        <p:cxnSp>
          <p:nvCxnSpPr>
            <p:cNvPr id="71" name="Straight Arrow Connector 70"/>
            <p:cNvCxnSpPr>
              <a:stCxn id="66" idx="0"/>
              <a:endCxn id="51" idx="2"/>
            </p:cNvCxnSpPr>
            <p:nvPr/>
          </p:nvCxnSpPr>
          <p:spPr>
            <a:xfrm flipV="1">
              <a:off x="3597353" y="4970147"/>
              <a:ext cx="0" cy="7508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409210" y="4589148"/>
            <a:ext cx="3791135" cy="733235"/>
            <a:chOff x="2059501" y="3581400"/>
            <a:chExt cx="3791135" cy="733235"/>
          </a:xfrm>
        </p:grpSpPr>
        <p:sp>
          <p:nvSpPr>
            <p:cNvPr id="82" name="Rectangle 81"/>
            <p:cNvSpPr/>
            <p:nvPr/>
          </p:nvSpPr>
          <p:spPr>
            <a:xfrm>
              <a:off x="2133600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0x01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667000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0xcc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836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0x20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7170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0x3f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50436" y="3581400"/>
              <a:ext cx="536448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0x00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7838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0x10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317236" y="3581400"/>
              <a:ext cx="533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0xaa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59501" y="4006858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14249" y="4006858"/>
              <a:ext cx="540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00400" y="4006858"/>
              <a:ext cx="5305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81049" y="4006858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0x04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214449" y="400685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0x05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786884" y="4006857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0x06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317236" y="4006857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0x07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37107" y="4970148"/>
            <a:ext cx="426851" cy="1128701"/>
            <a:chOff x="5013106" y="4970147"/>
            <a:chExt cx="426851" cy="1128701"/>
          </a:xfrm>
        </p:grpSpPr>
        <p:sp>
          <p:nvSpPr>
            <p:cNvPr id="75" name="Rectangle 74"/>
            <p:cNvSpPr/>
            <p:nvPr/>
          </p:nvSpPr>
          <p:spPr>
            <a:xfrm>
              <a:off x="5013106" y="5704842"/>
              <a:ext cx="426851" cy="394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p2</a:t>
              </a:r>
            </a:p>
          </p:txBody>
        </p:sp>
        <p:cxnSp>
          <p:nvCxnSpPr>
            <p:cNvPr id="76" name="Straight Arrow Connector 75"/>
            <p:cNvCxnSpPr>
              <a:stCxn id="75" idx="0"/>
              <a:endCxn id="82" idx="2"/>
            </p:cNvCxnSpPr>
            <p:nvPr/>
          </p:nvCxnSpPr>
          <p:spPr>
            <a:xfrm flipH="1" flipV="1">
              <a:off x="5226008" y="4970147"/>
              <a:ext cx="524" cy="734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466019" y="4970148"/>
            <a:ext cx="668051" cy="1128701"/>
            <a:chOff x="5942018" y="4970147"/>
            <a:chExt cx="668051" cy="1128701"/>
          </a:xfrm>
        </p:grpSpPr>
        <p:sp>
          <p:nvSpPr>
            <p:cNvPr id="77" name="Rectangle 76"/>
            <p:cNvSpPr/>
            <p:nvPr/>
          </p:nvSpPr>
          <p:spPr>
            <a:xfrm>
              <a:off x="5942018" y="5704842"/>
              <a:ext cx="668051" cy="394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p2+1</a:t>
              </a:r>
            </a:p>
          </p:txBody>
        </p:sp>
        <p:cxnSp>
          <p:nvCxnSpPr>
            <p:cNvPr id="99" name="Straight Arrow Connector 98"/>
            <p:cNvCxnSpPr>
              <a:stCxn id="77" idx="0"/>
              <a:endCxn id="84" idx="2"/>
            </p:cNvCxnSpPr>
            <p:nvPr/>
          </p:nvCxnSpPr>
          <p:spPr>
            <a:xfrm flipV="1">
              <a:off x="6276044" y="4970147"/>
              <a:ext cx="0" cy="734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9599619" y="4970147"/>
            <a:ext cx="668051" cy="1098372"/>
            <a:chOff x="8075618" y="4970147"/>
            <a:chExt cx="668051" cy="1098372"/>
          </a:xfrm>
        </p:grpSpPr>
        <p:sp>
          <p:nvSpPr>
            <p:cNvPr id="78" name="Rectangle 77"/>
            <p:cNvSpPr/>
            <p:nvPr/>
          </p:nvSpPr>
          <p:spPr>
            <a:xfrm>
              <a:off x="8075618" y="5674513"/>
              <a:ext cx="668051" cy="394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p2+3</a:t>
              </a:r>
            </a:p>
          </p:txBody>
        </p:sp>
        <p:cxnSp>
          <p:nvCxnSpPr>
            <p:cNvPr id="104" name="Straight Arrow Connector 103"/>
            <p:cNvCxnSpPr>
              <a:stCxn id="78" idx="0"/>
              <a:endCxn id="88" idx="2"/>
            </p:cNvCxnSpPr>
            <p:nvPr/>
          </p:nvCxnSpPr>
          <p:spPr>
            <a:xfrm flipV="1">
              <a:off x="8409644" y="4970147"/>
              <a:ext cx="0" cy="7043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2044667" y="6269044"/>
            <a:ext cx="1612786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char *p1;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517904" y="6266724"/>
            <a:ext cx="1612786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short *p2;</a:t>
            </a:r>
          </a:p>
        </p:txBody>
      </p:sp>
      <p:sp>
        <p:nvSpPr>
          <p:cNvPr id="109" name="Cloud Callout 108"/>
          <p:cNvSpPr/>
          <p:nvPr/>
        </p:nvSpPr>
        <p:spPr>
          <a:xfrm>
            <a:off x="7834802" y="2895600"/>
            <a:ext cx="2604598" cy="12954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(p1+1)     (p2 + 1)</a:t>
            </a:r>
          </a:p>
          <a:p>
            <a:pPr algn="ctr"/>
            <a:r>
              <a:rPr lang="en-US" sz="1400" dirty="0"/>
              <a:t>*(p1+1)     *(p2+1)</a:t>
            </a:r>
          </a:p>
          <a:p>
            <a:pPr algn="ctr"/>
            <a:r>
              <a:rPr lang="en-US" sz="1400" dirty="0"/>
              <a:t>&amp;(p1+1)    &amp;(p2+1)</a:t>
            </a:r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1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</a:t>
            </a:r>
            <a:br>
              <a:rPr lang="en-US" b="1" dirty="0"/>
            </a:br>
            <a:r>
              <a:rPr lang="en-US" b="1" dirty="0" err="1"/>
              <a:t>pointer</a:t>
            </a:r>
            <a:r>
              <a:rPr lang="en-US" b="1" dirty="0"/>
              <a:t> </a:t>
            </a:r>
            <a:r>
              <a:rPr lang="en-US" b="1" dirty="0" smtClean="0"/>
              <a:t>operator - </a:t>
            </a:r>
            <a:r>
              <a:rPr lang="id-ID" b="1" dirty="0" smtClean="0"/>
              <a:t>Latihan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22763" y="2309407"/>
            <a:ext cx="546650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a[6] = {10, 20, 30, 40, 50, 60};</a:t>
            </a: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*p = a;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89266" y="2209800"/>
            <a:ext cx="2873935" cy="2286000"/>
            <a:chOff x="5965265" y="2209800"/>
            <a:chExt cx="2873935" cy="2286000"/>
          </a:xfrm>
        </p:grpSpPr>
        <p:sp>
          <p:nvSpPr>
            <p:cNvPr id="6" name="Rectangle 5"/>
            <p:cNvSpPr/>
            <p:nvPr/>
          </p:nvSpPr>
          <p:spPr>
            <a:xfrm>
              <a:off x="7239000" y="2209800"/>
              <a:ext cx="1600200" cy="2286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39000" y="2752544"/>
              <a:ext cx="1600200" cy="1133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65265" y="2752544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0x001cff08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39000" y="2447906"/>
              <a:ext cx="1600200" cy="323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5265" y="244790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0x001cff04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22764" y="3505201"/>
            <a:ext cx="209203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&amp;a = 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*a = ?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= 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&amp;p = 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*p =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3505201"/>
            <a:ext cx="209203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+ 1 = 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(*p) + 1 = 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*(p + 1) = 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&amp;p + 1;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&amp;a + 1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a++; a = 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p++; p = ?</a:t>
            </a:r>
          </a:p>
        </p:txBody>
      </p:sp>
    </p:spTree>
    <p:extLst>
      <p:ext uri="{BB962C8B-B14F-4D97-AF65-F5344CB8AC3E}">
        <p14:creationId xmlns:p14="http://schemas.microsoft.com/office/powerpoint/2010/main" val="2416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7391400" y="3429000"/>
            <a:ext cx="1676400" cy="2590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</a:t>
            </a:r>
            <a:r>
              <a:rPr lang="id-ID" b="1" dirty="0" smtClean="0"/>
              <a:t>ke</a:t>
            </a:r>
            <a:r>
              <a:rPr lang="en-US" b="1" dirty="0" smtClean="0"/>
              <a:t> pointer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7467600" cy="12382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Perhatikan bahwa</a:t>
            </a:r>
            <a:r>
              <a:rPr lang="en-US" dirty="0" smtClean="0"/>
              <a:t>, </a:t>
            </a:r>
            <a:r>
              <a:rPr lang="id-ID" dirty="0" smtClean="0"/>
              <a:t>setiap variabel pointer adalah sebuah </a:t>
            </a:r>
            <a:r>
              <a:rPr lang="en-US" b="1" dirty="0" smtClean="0"/>
              <a:t>variable.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Untuk menyimpan alamat dari sebuah variabel pointer , kita menggunakan variabel pointer-ke-pointer</a:t>
            </a:r>
            <a:r>
              <a:rPr lang="en-US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8926" y="352557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*p1 =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**p2 = &amp;p1;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391400" y="3429000"/>
            <a:ext cx="1676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iVar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91400" y="4953000"/>
            <a:ext cx="1676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p1 = 0x100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91400" y="5638800"/>
            <a:ext cx="1676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p2 = 0x200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1864" y="499333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0x200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41864" y="348100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41863" y="569080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0x300</a:t>
            </a:r>
          </a:p>
        </p:txBody>
      </p:sp>
      <p:sp>
        <p:nvSpPr>
          <p:cNvPr id="50" name="Cloud Callout 49"/>
          <p:cNvSpPr/>
          <p:nvPr/>
        </p:nvSpPr>
        <p:spPr>
          <a:xfrm>
            <a:off x="3108158" y="4892705"/>
            <a:ext cx="2667000" cy="1255068"/>
          </a:xfrm>
          <a:prstGeom prst="cloudCallout">
            <a:avLst>
              <a:gd name="adj1" fmla="val 78867"/>
              <a:gd name="adj2" fmla="val -496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*p1 == ?</a:t>
            </a:r>
          </a:p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*p2 == ?</a:t>
            </a:r>
          </a:p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*(*p2) == ? </a:t>
            </a:r>
          </a:p>
        </p:txBody>
      </p:sp>
    </p:spTree>
    <p:extLst>
      <p:ext uri="{BB962C8B-B14F-4D97-AF65-F5344CB8AC3E}">
        <p14:creationId xmlns:p14="http://schemas.microsoft.com/office/powerpoint/2010/main" val="189665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10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5486400"/>
            <a:ext cx="914400" cy="1066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5486400"/>
            <a:ext cx="914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9400" y="6153150"/>
            <a:ext cx="914400" cy="2667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5753100"/>
            <a:ext cx="9144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nx4 bytes</a:t>
            </a:r>
          </a:p>
        </p:txBody>
      </p:sp>
      <p:cxnSp>
        <p:nvCxnSpPr>
          <p:cNvPr id="10" name="Elbow Connector 9"/>
          <p:cNvCxnSpPr>
            <a:stCxn id="7" idx="3"/>
            <a:endCxn id="8" idx="1"/>
          </p:cNvCxnSpPr>
          <p:nvPr/>
        </p:nvCxnSpPr>
        <p:spPr>
          <a:xfrm flipV="1">
            <a:off x="3733800" y="6019800"/>
            <a:ext cx="609600" cy="266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085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Pointer</a:t>
            </a:r>
            <a:r>
              <a:rPr lang="id-ID" b="1" dirty="0" smtClean="0"/>
              <a:t>- Alokasi Dinamis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276657"/>
            <a:ext cx="7467600" cy="382874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Alokasi Statis</a:t>
            </a:r>
            <a:r>
              <a:rPr lang="en-US" dirty="0" smtClean="0"/>
              <a:t>:</a:t>
            </a:r>
          </a:p>
          <a:p>
            <a:pPr marL="329184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10;</a:t>
            </a:r>
          </a:p>
          <a:p>
            <a:pPr marL="329184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array[1000];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Variabel akan di alokasikan di stack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id-ID" dirty="0" smtClean="0">
                <a:sym typeface="Wingdings" pitchFamily="2" charset="2"/>
              </a:rPr>
              <a:t>dengan ukurun terbatas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Banyaknya elemen dari array adalah konstanta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Dapat tidak dibersihkan memorynya ketiika mereka menjadi tidak berguna</a:t>
            </a:r>
            <a:endParaRPr lang="en-US" dirty="0" smtClean="0"/>
          </a:p>
          <a:p>
            <a:pPr lvl="1"/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Alokasi Dinamis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Pointer user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Alokasi sebuah blok memory di heap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id-ID" dirty="0" smtClean="0">
                <a:sym typeface="Wingdings" pitchFamily="2" charset="2"/>
              </a:rPr>
              <a:t>kapasitas besar</a:t>
            </a:r>
            <a:endParaRPr lang="en-US" dirty="0" smtClean="0"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id-ID" dirty="0" smtClean="0">
                <a:sym typeface="Wingdings" pitchFamily="2" charset="2"/>
              </a:rPr>
              <a:t>Dihapus dengan mudah</a:t>
            </a:r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marL="329184" lvl="1" indent="0">
              <a:buNone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510540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Alloc</a:t>
            </a:r>
            <a:r>
              <a:rPr lang="en-US" sz="1400" dirty="0"/>
              <a:t> n-</a:t>
            </a:r>
            <a:r>
              <a:rPr lang="en-US" sz="1400" dirty="0" err="1"/>
              <a:t>int</a:t>
            </a:r>
            <a:r>
              <a:rPr lang="en-US" sz="1400" dirty="0"/>
              <a:t> elements in heap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45436" y="4736068"/>
            <a:ext cx="3293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9184" lvl="1"/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*p =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new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[n];            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162800" y="5486400"/>
            <a:ext cx="2438400" cy="1066800"/>
            <a:chOff x="1295400" y="5334000"/>
            <a:chExt cx="2438400" cy="1219200"/>
          </a:xfrm>
        </p:grpSpPr>
        <p:sp>
          <p:nvSpPr>
            <p:cNvPr id="17" name="Rectangle 16"/>
            <p:cNvSpPr/>
            <p:nvPr/>
          </p:nvSpPr>
          <p:spPr>
            <a:xfrm>
              <a:off x="1295400" y="5334000"/>
              <a:ext cx="914400" cy="1219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9400" y="5334000"/>
              <a:ext cx="9144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95400" y="6096000"/>
              <a:ext cx="914400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19400" y="5638800"/>
              <a:ext cx="914400" cy="6096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Elbow Connector 20"/>
            <p:cNvCxnSpPr>
              <a:stCxn id="19" idx="3"/>
              <a:endCxn id="20" idx="1"/>
            </p:cNvCxnSpPr>
            <p:nvPr/>
          </p:nvCxnSpPr>
          <p:spPr>
            <a:xfrm flipV="1">
              <a:off x="2209800" y="5943600"/>
              <a:ext cx="609600" cy="3048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7086600" y="5105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Free memory block pointed by p</a:t>
            </a:r>
          </a:p>
        </p:txBody>
      </p:sp>
      <p:sp>
        <p:nvSpPr>
          <p:cNvPr id="25" name="Multiply 24"/>
          <p:cNvSpPr/>
          <p:nvPr/>
        </p:nvSpPr>
        <p:spPr>
          <a:xfrm>
            <a:off x="8763000" y="5671458"/>
            <a:ext cx="762000" cy="653143"/>
          </a:xfrm>
          <a:prstGeom prst="mathMultipl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41334" y="4736068"/>
            <a:ext cx="175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9184" lvl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delete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p;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loud Callout 22"/>
          <p:cNvSpPr/>
          <p:nvPr/>
        </p:nvSpPr>
        <p:spPr>
          <a:xfrm>
            <a:off x="7924800" y="3352800"/>
            <a:ext cx="2057400" cy="12192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about “p” after deleting?</a:t>
            </a:r>
          </a:p>
        </p:txBody>
      </p:sp>
    </p:spTree>
    <p:extLst>
      <p:ext uri="{BB962C8B-B14F-4D97-AF65-F5344CB8AC3E}">
        <p14:creationId xmlns:p14="http://schemas.microsoft.com/office/powerpoint/2010/main" val="265172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4" grpId="0" animBg="1"/>
      <p:bldP spid="15" grpId="0"/>
      <p:bldP spid="22" grpId="0" animBg="1"/>
      <p:bldP spid="25" grpId="0" animBg="1"/>
      <p:bldP spid="6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</a:t>
            </a:r>
            <a:r>
              <a:rPr lang="en-US" b="1" dirty="0"/>
              <a:t/>
            </a:r>
            <a:br>
              <a:rPr lang="en-US" b="1" dirty="0"/>
            </a:br>
            <a:r>
              <a:rPr lang="id-ID" b="1" dirty="0" smtClean="0"/>
              <a:t>Alokasi Dinamis </a:t>
            </a:r>
            <a:r>
              <a:rPr lang="en-US" b="1" dirty="0" smtClean="0"/>
              <a:t>(cont</a:t>
            </a:r>
            <a:r>
              <a:rPr lang="en-US" b="1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7467600" cy="4762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Ada dua cara untuk alokasi dinamis.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86000" y="2743200"/>
            <a:ext cx="3505200" cy="1219200"/>
            <a:chOff x="762000" y="2743200"/>
            <a:chExt cx="3505200" cy="121920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762000" y="3124200"/>
              <a:ext cx="3505200" cy="8382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57784" indent="-22860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41732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14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Char char="•"/>
              </a:pPr>
              <a:r>
                <a:rPr lang="en-US" dirty="0"/>
                <a:t>Using </a:t>
              </a:r>
              <a:r>
                <a:rPr lang="en-US" dirty="0" err="1"/>
                <a:t>stdlib.h</a:t>
              </a:r>
              <a:endParaRPr lang="en-US" dirty="0"/>
            </a:p>
            <a:p>
              <a:pPr>
                <a:buFont typeface="Arial" pitchFamily="34" charset="0"/>
                <a:buChar char="•"/>
              </a:pPr>
              <a:r>
                <a:rPr lang="en-US" dirty="0"/>
                <a:t>Using </a:t>
              </a:r>
              <a:r>
                <a:rPr lang="en-US" dirty="0" err="1"/>
                <a:t>malloc</a:t>
              </a:r>
              <a:r>
                <a:rPr lang="en-US" dirty="0"/>
                <a:t>/free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0" y="2743200"/>
              <a:ext cx="3505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Old C style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53200" y="2743200"/>
            <a:ext cx="3505200" cy="1219200"/>
            <a:chOff x="762000" y="2743200"/>
            <a:chExt cx="3505200" cy="1219200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762000" y="3124200"/>
              <a:ext cx="3505200" cy="8382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57784" indent="-22860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41732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14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l" defTabSz="4572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5000"/>
                <a:buFont typeface="Rage Italic" pitchFamily="66" charset="0"/>
                <a:buChar char="0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Char char="•"/>
              </a:pPr>
              <a:r>
                <a:rPr lang="en-US" dirty="0"/>
                <a:t>Using new/delete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/>
                <a:t>Using new[] / delete[]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2743200"/>
              <a:ext cx="3505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C++ style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86000" y="3962400"/>
            <a:ext cx="3505200" cy="1569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sv-SE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*i = (</a:t>
            </a:r>
            <a:r>
              <a:rPr lang="sv-SE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sv-SE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*) malloc (100);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some code here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free(i);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3962400"/>
            <a:ext cx="3505200" cy="1569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sv-SE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*i = </a:t>
            </a:r>
            <a:r>
              <a:rPr lang="sv-SE" sz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v-SE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char[100];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// some code here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delete []i;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3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</a:t>
            </a:r>
            <a:r>
              <a:rPr lang="en-US" b="1" dirty="0"/>
              <a:t/>
            </a:r>
            <a:br>
              <a:rPr lang="en-US" b="1" dirty="0"/>
            </a:br>
            <a:r>
              <a:rPr lang="id-ID" b="1" dirty="0" smtClean="0"/>
              <a:t>Alokasi Dinamis </a:t>
            </a:r>
            <a:r>
              <a:rPr lang="en-US" b="1" dirty="0" smtClean="0"/>
              <a:t>(cont</a:t>
            </a:r>
            <a:r>
              <a:rPr lang="en-US" b="1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7467600" cy="628612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Gunakan</a:t>
            </a:r>
            <a:r>
              <a:rPr lang="en-US" dirty="0" smtClean="0"/>
              <a:t> delete </a:t>
            </a:r>
            <a:r>
              <a:rPr lang="id-ID" dirty="0" smtClean="0"/>
              <a:t>untuk</a:t>
            </a:r>
            <a:r>
              <a:rPr lang="en-US" dirty="0" smtClean="0"/>
              <a:t> new, 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Gunakan</a:t>
            </a:r>
            <a:r>
              <a:rPr lang="en-US" dirty="0" smtClean="0"/>
              <a:t> delete[] </a:t>
            </a:r>
            <a:r>
              <a:rPr lang="id-ID" dirty="0" smtClean="0"/>
              <a:t>untuk</a:t>
            </a:r>
            <a:r>
              <a:rPr lang="en-US" dirty="0" smtClean="0"/>
              <a:t> new[]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2785170"/>
            <a:ext cx="3429000" cy="35394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A()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"Created %d\n"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count++);}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~A()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"Deleted %d\n"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A::count = 0;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629401" y="2779440"/>
            <a:ext cx="3157151" cy="1769715"/>
            <a:chOff x="5257800" y="2971800"/>
            <a:chExt cx="3157151" cy="1769715"/>
          </a:xfrm>
        </p:grpSpPr>
        <p:sp>
          <p:nvSpPr>
            <p:cNvPr id="10" name="Rectangle 9"/>
            <p:cNvSpPr/>
            <p:nvPr/>
          </p:nvSpPr>
          <p:spPr>
            <a:xfrm>
              <a:off x="5257800" y="2971800"/>
              <a:ext cx="3157151" cy="138499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 *</a:t>
              </a:r>
              <a:r>
                <a:rPr lang="en-US" sz="1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</a:t>
              </a:r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A[10];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delete</a:t>
              </a:r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</a:t>
              </a:r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1;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57800" y="4356795"/>
              <a:ext cx="3157151" cy="384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 </a:t>
              </a:r>
              <a:r>
                <a:rPr lang="en-US" dirty="0" err="1"/>
                <a:t>cA</a:t>
              </a:r>
              <a:r>
                <a:rPr lang="en-US" dirty="0"/>
                <a:t>[0] only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96450" y="4707286"/>
            <a:ext cx="3157151" cy="1769715"/>
            <a:chOff x="5257800" y="2971800"/>
            <a:chExt cx="3157151" cy="1769715"/>
          </a:xfrm>
        </p:grpSpPr>
        <p:sp>
          <p:nvSpPr>
            <p:cNvPr id="15" name="Rectangle 14"/>
            <p:cNvSpPr/>
            <p:nvPr/>
          </p:nvSpPr>
          <p:spPr>
            <a:xfrm>
              <a:off x="5257800" y="2971800"/>
              <a:ext cx="3157151" cy="138499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 *</a:t>
              </a:r>
              <a:r>
                <a:rPr lang="en-US" sz="1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</a:t>
              </a:r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A[10];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delete</a:t>
              </a:r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[]</a:t>
              </a:r>
              <a:r>
                <a:rPr lang="en-US" sz="1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</a:t>
              </a:r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1;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7800" y="4356795"/>
              <a:ext cx="3157151" cy="384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 all </a:t>
              </a:r>
              <a:r>
                <a:rPr lang="en-US" dirty="0" err="1"/>
                <a:t>cA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56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Pointer-to-pointer </a:t>
            </a:r>
            <a:r>
              <a:rPr lang="id-ID" b="1" dirty="0" smtClean="0"/>
              <a:t>Alokasi Dinamis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4648200"/>
            <a:ext cx="7467600" cy="5524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Secara umum</a:t>
            </a:r>
            <a:r>
              <a:rPr lang="en-US" dirty="0" smtClean="0"/>
              <a:t>, </a:t>
            </a:r>
            <a:r>
              <a:rPr lang="id-ID" dirty="0" smtClean="0"/>
              <a:t>digunakan untuk alokasi array 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2209801"/>
            <a:ext cx="3072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**p;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*[2];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*(p+0)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*(p+1)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58200" y="1828800"/>
            <a:ext cx="1676400" cy="2590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458200" y="3352800"/>
            <a:ext cx="16764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58200" y="4038600"/>
            <a:ext cx="1676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58200" y="2975811"/>
            <a:ext cx="16764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80589" y="411853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0x900</a:t>
            </a:r>
          </a:p>
        </p:txBody>
      </p:sp>
      <p:cxnSp>
        <p:nvCxnSpPr>
          <p:cNvPr id="33" name="Elbow Connector 32"/>
          <p:cNvCxnSpPr>
            <a:stCxn id="29" idx="1"/>
            <a:endCxn id="30" idx="1"/>
          </p:cNvCxnSpPr>
          <p:nvPr/>
        </p:nvCxnSpPr>
        <p:spPr>
          <a:xfrm rot="10800000">
            <a:off x="8458200" y="3166313"/>
            <a:ext cx="12700" cy="1062789"/>
          </a:xfrm>
          <a:prstGeom prst="bentConnector3">
            <a:avLst>
              <a:gd name="adj1" fmla="val 63473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16684" y="304772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0x500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84926" y="405427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= 0x500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58200" y="1842837"/>
            <a:ext cx="16764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80590" y="189483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0x200</a:t>
            </a:r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10134600" y="1991226"/>
            <a:ext cx="12700" cy="1132974"/>
          </a:xfrm>
          <a:prstGeom prst="bentConnector3">
            <a:avLst>
              <a:gd name="adj1" fmla="val 29368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835020" y="295539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0x200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470900" y="2367213"/>
            <a:ext cx="16764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80590" y="242422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0x300</a:t>
            </a:r>
          </a:p>
        </p:txBody>
      </p:sp>
      <p:cxnSp>
        <p:nvCxnSpPr>
          <p:cNvPr id="47" name="Elbow Connector 46"/>
          <p:cNvCxnSpPr>
            <a:stCxn id="28" idx="3"/>
            <a:endCxn id="44" idx="3"/>
          </p:cNvCxnSpPr>
          <p:nvPr/>
        </p:nvCxnSpPr>
        <p:spPr>
          <a:xfrm flipV="1">
            <a:off x="10134600" y="2557714"/>
            <a:ext cx="12700" cy="985587"/>
          </a:xfrm>
          <a:prstGeom prst="bentConnector3">
            <a:avLst>
              <a:gd name="adj1" fmla="val 19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818978" y="336847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0x300</a:t>
            </a:r>
          </a:p>
        </p:txBody>
      </p:sp>
      <p:sp>
        <p:nvSpPr>
          <p:cNvPr id="55" name="Content Placeholder 3"/>
          <p:cNvSpPr txBox="1">
            <a:spLocks/>
          </p:cNvSpPr>
          <p:nvPr/>
        </p:nvSpPr>
        <p:spPr>
          <a:xfrm>
            <a:off x="2534653" y="5257800"/>
            <a:ext cx="3657600" cy="1271336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**p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*[3];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p[0]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p[1]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[4];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p[2]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[4];</a:t>
            </a:r>
          </a:p>
        </p:txBody>
      </p:sp>
      <p:sp>
        <p:nvSpPr>
          <p:cNvPr id="56" name="Content Placeholder 3"/>
          <p:cNvSpPr txBox="1">
            <a:spLocks/>
          </p:cNvSpPr>
          <p:nvPr/>
        </p:nvSpPr>
        <p:spPr>
          <a:xfrm>
            <a:off x="6192252" y="5257800"/>
            <a:ext cx="4247148" cy="4572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*(*(p + i) +j )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p[i][j]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8" grpId="0" animBg="1"/>
      <p:bldP spid="29" grpId="0" animBg="1"/>
      <p:bldP spid="30" grpId="0" animBg="1"/>
      <p:bldP spid="31" grpId="0"/>
      <p:bldP spid="34" grpId="0"/>
      <p:bldP spid="35" grpId="0"/>
      <p:bldP spid="37" grpId="0" animBg="1"/>
      <p:bldP spid="38" grpId="0"/>
      <p:bldP spid="43" grpId="0"/>
      <p:bldP spid="44" grpId="0" animBg="1"/>
      <p:bldP spid="45" grpId="0"/>
      <p:bldP spid="49" grpId="0"/>
      <p:bldP spid="55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Bagaimana memory terstruktur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err="1" smtClean="0"/>
              <a:t>vs</a:t>
            </a:r>
            <a:r>
              <a:rPr lang="en-US" dirty="0" smtClean="0"/>
              <a:t>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Penyimpanan </a:t>
            </a:r>
            <a:r>
              <a:rPr lang="en-US" dirty="0" smtClean="0"/>
              <a:t>Run-time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43400" y="2038389"/>
            <a:ext cx="5486400" cy="39513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Code segment: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Dimana program terkompile berada di memory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Global area: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Menyimpan variabel global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Stack segment: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Dimana parameter-parameter dan variabel variabl lokal di alokasikan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Heap segment: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Dimana variabel variabel yang teralokasi secara dinamis dialokasikan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146079" y="1451674"/>
            <a:ext cx="1658880" cy="4562399"/>
            <a:chOff x="622079" y="1451673"/>
            <a:chExt cx="1658880" cy="4562399"/>
          </a:xfr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10" name="Rectangle 9"/>
            <p:cNvSpPr/>
            <p:nvPr/>
          </p:nvSpPr>
          <p:spPr>
            <a:xfrm>
              <a:off x="622079" y="1451673"/>
              <a:ext cx="1658880" cy="622144"/>
            </a:xfrm>
            <a:prstGeom prst="rect">
              <a:avLst/>
            </a:pr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Text segment</a:t>
              </a:r>
            </a:p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(Code segment)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079" y="2695963"/>
              <a:ext cx="1658880" cy="1244290"/>
            </a:xfrm>
            <a:prstGeom prst="rect">
              <a:avLst/>
            </a:pr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>
                  <a:ea typeface="Lucida Sans Unicode" pitchFamily="2"/>
                  <a:cs typeface="Tahoma" pitchFamily="2"/>
                </a:rPr>
                <a:t>Stack segment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2079" y="3940254"/>
              <a:ext cx="1658880" cy="2073818"/>
            </a:xfrm>
            <a:prstGeom prst="rect">
              <a:avLst/>
            </a:pr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>
                  <a:ea typeface="Lucida Sans Unicode" pitchFamily="2"/>
                  <a:cs typeface="Tahoma" pitchFamily="2"/>
                </a:rPr>
                <a:t>Heap Segment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2079" y="2073818"/>
              <a:ext cx="1658880" cy="622144"/>
            </a:xfrm>
            <a:prstGeom prst="rect">
              <a:avLst/>
            </a:prstGeom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>
                  <a:ea typeface="Lucida Sans Unicode" pitchFamily="2"/>
                  <a:cs typeface="Tahoma" pitchFamily="2"/>
                </a:rPr>
                <a:t>Global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3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2038389"/>
            <a:ext cx="4267200" cy="395133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Dimana Parameter dan variabel lokal dialokasikan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Ukuran terbatas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Stack overflow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Memory yang digunakan di stack adalah sementara dan akan otomatis dilepaskan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Pemrosesan cepat/ukuran sedikit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54480" y="1451673"/>
            <a:ext cx="3909360" cy="4562398"/>
            <a:chOff x="30480" y="1451673"/>
            <a:chExt cx="3909360" cy="4562398"/>
          </a:xfrm>
        </p:grpSpPr>
        <p:sp>
          <p:nvSpPr>
            <p:cNvPr id="6" name="Rectangle 5"/>
            <p:cNvSpPr/>
            <p:nvPr/>
          </p:nvSpPr>
          <p:spPr>
            <a:xfrm>
              <a:off x="207360" y="1866436"/>
              <a:ext cx="1866240" cy="414764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Parameters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360" y="2281200"/>
              <a:ext cx="1866240" cy="622144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Return Address</a:t>
              </a:r>
              <a:endParaRPr lang="en-US" sz="1100" dirty="0">
                <a:ea typeface="Lucida Sans Unicode" pitchFamily="2"/>
                <a:cs typeface="Tahoma" pitchFamily="2"/>
              </a:endParaRPr>
            </a:p>
            <a:p>
              <a:pPr algn="ctr" hangingPunct="0"/>
              <a:r>
                <a:rPr lang="en-US" sz="1100" dirty="0">
                  <a:ea typeface="Lucida Sans Unicode" pitchFamily="2"/>
                  <a:cs typeface="Tahoma" pitchFamily="2"/>
                </a:rPr>
                <a:t>where to begin execution</a:t>
              </a:r>
            </a:p>
            <a:p>
              <a:pPr algn="ctr" hangingPunct="0"/>
              <a:r>
                <a:rPr lang="en-US" sz="1100" dirty="0">
                  <a:ea typeface="Lucida Sans Unicode" pitchFamily="2"/>
                  <a:cs typeface="Tahoma" pitchFamily="2"/>
                </a:rPr>
                <a:t>when function exits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7360" y="2903344"/>
              <a:ext cx="1866240" cy="754255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Dynamic link</a:t>
              </a:r>
            </a:p>
            <a:p>
              <a:pPr algn="ctr" hangingPunct="0"/>
              <a:r>
                <a:rPr lang="en-US" sz="1100" dirty="0">
                  <a:ea typeface="Lucida Sans Unicode" pitchFamily="2"/>
                  <a:cs typeface="Tahoma" pitchFamily="2"/>
                </a:rPr>
                <a:t>pointer to caller's stack frame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7360" y="3657600"/>
              <a:ext cx="1866240" cy="697417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Static link</a:t>
              </a:r>
            </a:p>
            <a:p>
              <a:pPr algn="ctr" hangingPunct="0"/>
              <a:r>
                <a:rPr lang="en-US" sz="1100" dirty="0">
                  <a:ea typeface="Lucida Sans Unicode" pitchFamily="2"/>
                  <a:cs typeface="Tahoma" pitchFamily="2"/>
                </a:rPr>
                <a:t>pointer to lexical parent</a:t>
              </a:r>
            </a:p>
            <a:p>
              <a:pPr algn="ctr" hangingPunct="0"/>
              <a:r>
                <a:rPr lang="en-US" sz="1100" dirty="0">
                  <a:ea typeface="Lucida Sans Unicode" pitchFamily="2"/>
                  <a:cs typeface="Tahoma" pitchFamily="2"/>
                </a:rPr>
                <a:t>(for nested functions)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7360" y="4345533"/>
              <a:ext cx="1866240" cy="414764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>
                  <a:ea typeface="Lucida Sans Unicode" pitchFamily="2"/>
                  <a:cs typeface="Tahoma" pitchFamily="2"/>
                </a:rPr>
                <a:t>Return value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360" y="4760297"/>
              <a:ext cx="1866240" cy="414764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>
                  <a:ea typeface="Lucida Sans Unicode" pitchFamily="2"/>
                  <a:cs typeface="Tahoma" pitchFamily="2"/>
                </a:rPr>
                <a:t>Local variables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" y="5440107"/>
              <a:ext cx="2236222" cy="3328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81639" tIns="40820" rIns="81639" bIns="40820" anchorCtr="0" compatLnSpc="0">
              <a:spAutoFit/>
            </a:bodyPr>
            <a:lstStyle/>
            <a:p>
              <a:pPr hangingPunct="0"/>
              <a:r>
                <a:rPr lang="en-US" sz="1600" dirty="0">
                  <a:ea typeface="Lucida Sans Unicode" pitchFamily="2"/>
                  <a:cs typeface="Tahoma" pitchFamily="2"/>
                </a:rPr>
                <a:t>“Concept” Stack frame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0960" y="1451673"/>
              <a:ext cx="1658880" cy="622144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Text segment</a:t>
              </a:r>
            </a:p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(Code segment)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0960" y="2695964"/>
              <a:ext cx="1658880" cy="62214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Stack frame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80960" y="5184544"/>
              <a:ext cx="1658880" cy="829527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>
                  <a:ea typeface="Lucida Sans Unicode" pitchFamily="2"/>
                  <a:cs typeface="Tahoma" pitchFamily="2"/>
                </a:rPr>
                <a:t>Heap Segment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80960" y="2073818"/>
              <a:ext cx="1658880" cy="622144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>
                  <a:ea typeface="Lucida Sans Unicode" pitchFamily="2"/>
                  <a:cs typeface="Tahoma" pitchFamily="2"/>
                </a:rPr>
                <a:t>Global area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0960" y="3318109"/>
              <a:ext cx="1658880" cy="12442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hangingPunct="0"/>
              <a:endParaRPr lang="en-US" sz="1600"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0960" y="4562400"/>
              <a:ext cx="1658880" cy="62214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Stack frame</a:t>
              </a:r>
            </a:p>
          </p:txBody>
        </p:sp>
        <p:sp>
          <p:nvSpPr>
            <p:cNvPr id="19" name="Straight Connector 18"/>
            <p:cNvSpPr/>
            <p:nvPr/>
          </p:nvSpPr>
          <p:spPr>
            <a:xfrm flipH="1" flipV="1">
              <a:off x="2073600" y="1866436"/>
              <a:ext cx="207360" cy="8295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lIns="81639" tIns="40820" rIns="81639" bIns="40820" anchor="ctr" anchorCtr="1" compatLnSpc="0"/>
            <a:lstStyle/>
            <a:p>
              <a:pPr hangingPunct="0"/>
              <a:endParaRPr lang="en-US" sz="1600">
                <a:ea typeface="Lucida Sans Unicode" pitchFamily="2"/>
                <a:cs typeface="Tahoma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 flipH="1">
              <a:off x="2073600" y="3318109"/>
              <a:ext cx="207360" cy="18569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lIns="81639" tIns="40820" rIns="81639" bIns="40820" anchor="ctr" anchorCtr="1" compatLnSpc="0"/>
            <a:lstStyle/>
            <a:p>
              <a:pPr hangingPunct="0"/>
              <a:endParaRPr lang="en-US" sz="1600">
                <a:ea typeface="Lucida Sans Unicode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2038389"/>
            <a:ext cx="3962400" cy="395133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Memory pool yang besar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Alokasi Dinamis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Tetap teralokasi sampai secara spesifik di dealokasikan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id-ID" b="1" dirty="0" smtClean="0">
                <a:solidFill>
                  <a:srgbClr val="FF0000"/>
                </a:solidFill>
              </a:rPr>
              <a:t>bisa l</a:t>
            </a:r>
            <a:r>
              <a:rPr lang="en-US" b="1" dirty="0" err="1" smtClean="0">
                <a:solidFill>
                  <a:srgbClr val="FF0000"/>
                </a:solidFill>
              </a:rPr>
              <a:t>eak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!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Harus diakses melalui pointer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Array yang besar, struktur data, atau class seharusnya disimpan di Heap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Besar dan dinamis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54480" y="1451673"/>
            <a:ext cx="3909360" cy="4562398"/>
            <a:chOff x="30480" y="1451673"/>
            <a:chExt cx="3909360" cy="4562398"/>
          </a:xfrm>
        </p:grpSpPr>
        <p:sp>
          <p:nvSpPr>
            <p:cNvPr id="6" name="Rectangle 5"/>
            <p:cNvSpPr/>
            <p:nvPr/>
          </p:nvSpPr>
          <p:spPr>
            <a:xfrm>
              <a:off x="207360" y="1866436"/>
              <a:ext cx="1866240" cy="414764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Parameters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360" y="2281200"/>
              <a:ext cx="1866240" cy="622144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Return Address</a:t>
              </a:r>
              <a:endParaRPr lang="en-US" sz="1100" dirty="0">
                <a:ea typeface="Lucida Sans Unicode" pitchFamily="2"/>
                <a:cs typeface="Tahoma" pitchFamily="2"/>
              </a:endParaRPr>
            </a:p>
            <a:p>
              <a:pPr algn="ctr" hangingPunct="0"/>
              <a:r>
                <a:rPr lang="en-US" sz="1100" dirty="0">
                  <a:ea typeface="Lucida Sans Unicode" pitchFamily="2"/>
                  <a:cs typeface="Tahoma" pitchFamily="2"/>
                </a:rPr>
                <a:t>where to begin execution</a:t>
              </a:r>
            </a:p>
            <a:p>
              <a:pPr algn="ctr" hangingPunct="0"/>
              <a:r>
                <a:rPr lang="en-US" sz="1100" dirty="0">
                  <a:ea typeface="Lucida Sans Unicode" pitchFamily="2"/>
                  <a:cs typeface="Tahoma" pitchFamily="2"/>
                </a:rPr>
                <a:t>when function exits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7360" y="2903344"/>
              <a:ext cx="1866240" cy="754255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Dynamic link</a:t>
              </a:r>
            </a:p>
            <a:p>
              <a:pPr algn="ctr" hangingPunct="0"/>
              <a:r>
                <a:rPr lang="en-US" sz="1100" dirty="0">
                  <a:ea typeface="Lucida Sans Unicode" pitchFamily="2"/>
                  <a:cs typeface="Tahoma" pitchFamily="2"/>
                </a:rPr>
                <a:t>pointer to caller's stack frame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7360" y="3657600"/>
              <a:ext cx="1866240" cy="697417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Static link</a:t>
              </a:r>
            </a:p>
            <a:p>
              <a:pPr algn="ctr" hangingPunct="0"/>
              <a:r>
                <a:rPr lang="en-US" sz="1100" dirty="0">
                  <a:ea typeface="Lucida Sans Unicode" pitchFamily="2"/>
                  <a:cs typeface="Tahoma" pitchFamily="2"/>
                </a:rPr>
                <a:t>pointer to lexical parent</a:t>
              </a:r>
            </a:p>
            <a:p>
              <a:pPr algn="ctr" hangingPunct="0"/>
              <a:r>
                <a:rPr lang="en-US" sz="1100" dirty="0">
                  <a:ea typeface="Lucida Sans Unicode" pitchFamily="2"/>
                  <a:cs typeface="Tahoma" pitchFamily="2"/>
                </a:rPr>
                <a:t>(for nested functions)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7360" y="4345533"/>
              <a:ext cx="1866240" cy="414764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>
                  <a:ea typeface="Lucida Sans Unicode" pitchFamily="2"/>
                  <a:cs typeface="Tahoma" pitchFamily="2"/>
                </a:rPr>
                <a:t>Return value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360" y="4760297"/>
              <a:ext cx="1866240" cy="414764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>
                  <a:ea typeface="Lucida Sans Unicode" pitchFamily="2"/>
                  <a:cs typeface="Tahoma" pitchFamily="2"/>
                </a:rPr>
                <a:t>Local variables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" y="5440107"/>
              <a:ext cx="2236222" cy="3328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81639" tIns="40820" rIns="81639" bIns="40820" anchorCtr="0" compatLnSpc="0">
              <a:spAutoFit/>
            </a:bodyPr>
            <a:lstStyle/>
            <a:p>
              <a:pPr hangingPunct="0"/>
              <a:r>
                <a:rPr lang="en-US" sz="1600" dirty="0">
                  <a:ea typeface="Lucida Sans Unicode" pitchFamily="2"/>
                  <a:cs typeface="Tahoma" pitchFamily="2"/>
                </a:rPr>
                <a:t>“Concept” Stack frame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0960" y="1451673"/>
              <a:ext cx="1658880" cy="622144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Text segment</a:t>
              </a:r>
            </a:p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(Code segment)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0960" y="2695964"/>
              <a:ext cx="1658880" cy="6221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Stack frame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80960" y="5184544"/>
              <a:ext cx="1658880" cy="829527"/>
            </a:xfrm>
            <a:prstGeom prst="rect">
              <a:avLst/>
            </a:prstGeom>
            <a:solidFill>
              <a:srgbClr val="FF0000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>
                  <a:ea typeface="Lucida Sans Unicode" pitchFamily="2"/>
                  <a:cs typeface="Tahoma" pitchFamily="2"/>
                </a:rPr>
                <a:t>Heap Segment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80960" y="2073818"/>
              <a:ext cx="1658880" cy="622144"/>
            </a:xfrm>
            <a:prstGeom prst="rect">
              <a:avLst/>
            </a:prstGeom>
            <a:solidFill>
              <a:srgbClr val="99CCFF"/>
            </a:solidFill>
            <a:ln w="0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>
                  <a:ea typeface="Lucida Sans Unicode" pitchFamily="2"/>
                  <a:cs typeface="Tahoma" pitchFamily="2"/>
                </a:rPr>
                <a:t>Global area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0960" y="3318109"/>
              <a:ext cx="1658880" cy="1244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hangingPunct="0"/>
              <a:endParaRPr lang="en-US" sz="1600"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0960" y="4562400"/>
              <a:ext cx="1658880" cy="6221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Stack frame</a:t>
              </a:r>
            </a:p>
          </p:txBody>
        </p:sp>
        <p:sp>
          <p:nvSpPr>
            <p:cNvPr id="19" name="Straight Connector 18"/>
            <p:cNvSpPr/>
            <p:nvPr/>
          </p:nvSpPr>
          <p:spPr>
            <a:xfrm flipH="1" flipV="1">
              <a:off x="2073600" y="1866436"/>
              <a:ext cx="207360" cy="8295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lIns="81639" tIns="40820" rIns="81639" bIns="40820" anchor="ctr" anchorCtr="1" compatLnSpc="0"/>
            <a:lstStyle/>
            <a:p>
              <a:pPr hangingPunct="0"/>
              <a:endParaRPr lang="en-US" sz="1600">
                <a:ea typeface="Lucida Sans Unicode" pitchFamily="2"/>
                <a:cs typeface="Tahoma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 flipH="1">
              <a:off x="2073600" y="3318109"/>
              <a:ext cx="207360" cy="18569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lIns="81639" tIns="40820" rIns="81639" bIns="40820" anchor="ctr" anchorCtr="1" compatLnSpc="0"/>
            <a:lstStyle/>
            <a:p>
              <a:pPr hangingPunct="0"/>
              <a:endParaRPr lang="en-US" sz="1600">
                <a:ea typeface="Lucida Sans Unicode" pitchFamily="2"/>
                <a:cs typeface="Tahoma" pitchFamily="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46992" y="4888209"/>
            <a:ext cx="1453608" cy="1125862"/>
            <a:chOff x="1822992" y="4888209"/>
            <a:chExt cx="1453608" cy="1125862"/>
          </a:xfrm>
        </p:grpSpPr>
        <p:sp>
          <p:nvSpPr>
            <p:cNvPr id="21" name="Rectangle 20"/>
            <p:cNvSpPr/>
            <p:nvPr/>
          </p:nvSpPr>
          <p:spPr>
            <a:xfrm>
              <a:off x="1822992" y="4888209"/>
              <a:ext cx="244800" cy="28685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80960" y="5791200"/>
              <a:ext cx="995640" cy="22287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Elbow Connector 22"/>
            <p:cNvCxnSpPr>
              <a:stCxn id="21" idx="2"/>
              <a:endCxn id="22" idx="1"/>
            </p:cNvCxnSpPr>
            <p:nvPr/>
          </p:nvCxnSpPr>
          <p:spPr>
            <a:xfrm rot="16200000" flipH="1">
              <a:off x="1749389" y="5371064"/>
              <a:ext cx="727575" cy="33556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1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Heap </a:t>
            </a:r>
            <a:r>
              <a:rPr lang="en-US" b="1" dirty="0" err="1"/>
              <a:t>vs</a:t>
            </a:r>
            <a:r>
              <a:rPr lang="en-US" b="1" dirty="0"/>
              <a:t>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038389"/>
            <a:ext cx="7467600" cy="4762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_array[10];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 </a:t>
            </a:r>
            <a:r>
              <a:rPr lang="id-ID" dirty="0" smtClean="0"/>
              <a:t>disimpan di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727945" y="1736613"/>
            <a:ext cx="829440" cy="1311982"/>
            <a:chOff x="7162800" y="2125897"/>
            <a:chExt cx="829440" cy="1311982"/>
          </a:xfrm>
        </p:grpSpPr>
        <p:sp>
          <p:nvSpPr>
            <p:cNvPr id="6" name="Rectangle 5"/>
            <p:cNvSpPr/>
            <p:nvPr/>
          </p:nvSpPr>
          <p:spPr>
            <a:xfrm>
              <a:off x="7162800" y="2125897"/>
              <a:ext cx="829440" cy="12442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lIns="81639" tIns="40820" rIns="81639" bIns="40820" anchor="ctr" anchorCtr="1" compatLnSpc="0"/>
            <a:lstStyle/>
            <a:p>
              <a:pPr hangingPunct="0"/>
              <a:endParaRPr lang="en-US" sz="1600">
                <a:ea typeface="Lucida Sans Unicode" pitchFamily="2"/>
                <a:cs typeface="Tahoma" pitchFamily="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62800" y="2226159"/>
              <a:ext cx="682492" cy="3328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81639" tIns="40820" rIns="81639" bIns="40820" anchorCtr="0" compatLnSpc="0">
              <a:spAutoFit/>
            </a:bodyPr>
            <a:lstStyle/>
            <a:p>
              <a:pPr hangingPunct="0"/>
              <a:r>
                <a:rPr lang="en-US" sz="1600">
                  <a:ea typeface="Lucida Sans Unicode" pitchFamily="2"/>
                  <a:cs typeface="Tahoma" pitchFamily="2"/>
                </a:rPr>
                <a:t>Stack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162800" y="3162806"/>
              <a:ext cx="829440" cy="207382"/>
              <a:chOff x="3429000" y="3200400"/>
              <a:chExt cx="914400" cy="228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429000" y="3200400"/>
                <a:ext cx="152280" cy="228600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0000" tIns="45000" rIns="90000" bIns="45000" anchor="ctr" anchorCtr="1" compatLnSpc="0"/>
              <a:lstStyle/>
              <a:p>
                <a:pPr hangingPunct="0"/>
                <a:endParaRPr lang="en-US" sz="1600">
                  <a:ea typeface="Lucida Sans Unicode" pitchFamily="2"/>
                  <a:cs typeface="Tahoma" pitchFamily="2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81279" y="3200400"/>
                <a:ext cx="152640" cy="228600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0000" tIns="45000" rIns="90000" bIns="45000" anchor="ctr" anchorCtr="1" compatLnSpc="0"/>
              <a:lstStyle/>
              <a:p>
                <a:pPr hangingPunct="0"/>
                <a:endParaRPr lang="en-US" sz="1600">
                  <a:ea typeface="Lucida Sans Unicode" pitchFamily="2"/>
                  <a:cs typeface="Tahoma" pitchFamily="2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733920" y="3200400"/>
                <a:ext cx="609480" cy="228600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0000" tIns="45000" rIns="90000" bIns="45000" anchor="ctr" anchorCtr="1" compatLnSpc="0"/>
              <a:lstStyle/>
              <a:p>
                <a:pPr hangingPunct="0"/>
                <a:endParaRPr lang="en-US" sz="1600">
                  <a:ea typeface="Lucida Sans Unicode" pitchFamily="2"/>
                  <a:cs typeface="Tahoma" pitchFamily="2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45091" y="3104989"/>
              <a:ext cx="747149" cy="3328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81639" tIns="40820" rIns="81639" bIns="40820" anchorCtr="0" compatLnSpc="0">
              <a:spAutoFit/>
            </a:bodyPr>
            <a:lstStyle/>
            <a:p>
              <a:pPr hangingPunct="0"/>
              <a:r>
                <a:rPr lang="en-US" sz="1600" dirty="0">
                  <a:ea typeface="Lucida Sans Unicode" pitchFamily="2"/>
                  <a:cs typeface="Tahoma" pitchFamily="2"/>
                </a:rPr>
                <a:t>_array</a:t>
              </a:r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2362200" y="2877213"/>
            <a:ext cx="7467600" cy="138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*_array = new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[n]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Pointer _array </a:t>
            </a:r>
            <a:r>
              <a:rPr lang="id-ID" dirty="0" smtClean="0"/>
              <a:t>disimpan di</a:t>
            </a:r>
            <a:r>
              <a:rPr lang="en-US" dirty="0" smtClean="0"/>
              <a:t> </a:t>
            </a:r>
            <a:r>
              <a:rPr lang="en-US" dirty="0"/>
              <a:t>Stack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Data dari arrya di simpan di heap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40002" y="4769782"/>
            <a:ext cx="3094399" cy="1244291"/>
            <a:chOff x="16001" y="4769781"/>
            <a:chExt cx="3094399" cy="1244291"/>
          </a:xfrm>
        </p:grpSpPr>
        <p:sp>
          <p:nvSpPr>
            <p:cNvPr id="15" name="Rectangle 14"/>
            <p:cNvSpPr/>
            <p:nvPr/>
          </p:nvSpPr>
          <p:spPr>
            <a:xfrm>
              <a:off x="610651" y="4769781"/>
              <a:ext cx="829440" cy="82952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lIns="81639" tIns="40820" rIns="81639" bIns="40820" anchor="ctr" anchorCtr="1" compatLnSpc="0"/>
            <a:lstStyle/>
            <a:p>
              <a:pPr hangingPunct="0"/>
              <a:endParaRPr lang="en-US" sz="1600">
                <a:ea typeface="Lucida Sans Unicode" pitchFamily="2"/>
                <a:cs typeface="Tahoma" pitchFamily="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0651" y="5599308"/>
              <a:ext cx="829440" cy="41476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lIns="81639" tIns="40820" rIns="81639" bIns="40820" anchor="ctr" anchorCtr="1" compatLnSpc="0"/>
            <a:lstStyle/>
            <a:p>
              <a:pPr algn="ctr" hangingPunct="0"/>
              <a:r>
                <a:rPr lang="en-US" sz="1600" dirty="0">
                  <a:ea typeface="Lucida Sans Unicode" pitchFamily="2"/>
                  <a:cs typeface="Tahoma" pitchFamily="2"/>
                </a:rPr>
                <a:t>_array</a:t>
              </a:r>
            </a:p>
            <a:p>
              <a:pPr algn="ctr" hangingPunct="0"/>
              <a:r>
                <a:rPr lang="en-US" sz="1100" dirty="0">
                  <a:ea typeface="Lucida Sans Unicode" pitchFamily="2"/>
                  <a:cs typeface="Tahoma" pitchFamily="2"/>
                </a:rPr>
                <a:t>0x00FF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0651" y="4870042"/>
              <a:ext cx="682492" cy="3328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81639" tIns="40820" rIns="81639" bIns="40820" anchorCtr="0" compatLnSpc="0">
              <a:spAutoFit/>
            </a:bodyPr>
            <a:lstStyle/>
            <a:p>
              <a:pPr hangingPunct="0"/>
              <a:r>
                <a:rPr lang="en-US" sz="1600" dirty="0">
                  <a:ea typeface="Lucida Sans Unicode" pitchFamily="2"/>
                  <a:cs typeface="Tahoma" pitchFamily="2"/>
                </a:rPr>
                <a:t>Stack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0960" y="4769781"/>
              <a:ext cx="829440" cy="124429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lIns="81639" tIns="40820" rIns="81639" bIns="40820" anchor="ctr" anchorCtr="1" compatLnSpc="0"/>
            <a:lstStyle/>
            <a:p>
              <a:pPr hangingPunct="0"/>
              <a:endParaRPr lang="en-US" sz="1600">
                <a:ea typeface="Lucida Sans Unicode" pitchFamily="2"/>
                <a:cs typeface="Tahoma" pitchFamily="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280960" y="5293951"/>
              <a:ext cx="829440" cy="512739"/>
              <a:chOff x="2514600" y="5835600"/>
              <a:chExt cx="914400" cy="565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514600" y="5835600"/>
                <a:ext cx="914400" cy="228600"/>
              </a:xfrm>
              <a:prstGeom prst="rect">
                <a:avLst/>
              </a:prstGeom>
              <a:solidFill>
                <a:srgbClr val="FFFF99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90000" tIns="45000" rIns="90000" bIns="45000" anchor="ctr" anchorCtr="1" compatLnSpc="0"/>
              <a:lstStyle/>
              <a:p>
                <a:pPr algn="ctr" hangingPunct="0"/>
                <a:r>
                  <a:rPr lang="en-US" sz="1600">
                    <a:ea typeface="Lucida Sans Unicode" pitchFamily="2"/>
                    <a:cs typeface="Tahoma" pitchFamily="2"/>
                  </a:rPr>
                  <a:t>10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14600" y="6064200"/>
                <a:ext cx="914400" cy="336600"/>
              </a:xfrm>
              <a:prstGeom prst="rect">
                <a:avLst/>
              </a:prstGeom>
              <a:solidFill>
                <a:srgbClr val="FFFF99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90000" tIns="45000" rIns="90000" bIns="45000" anchor="ctr" anchorCtr="1" compatLnSpc="0"/>
              <a:lstStyle/>
              <a:p>
                <a:pPr hangingPunct="0"/>
                <a:endParaRPr lang="en-US" sz="1600">
                  <a:ea typeface="Lucida Sans Unicode" pitchFamily="2"/>
                  <a:cs typeface="Tahoma" pitchFamily="2"/>
                </a:endParaRPr>
              </a:p>
            </p:txBody>
          </p:sp>
        </p:grpSp>
        <p:sp>
          <p:nvSpPr>
            <p:cNvPr id="20" name="Straight Connector 19"/>
            <p:cNvSpPr/>
            <p:nvPr/>
          </p:nvSpPr>
          <p:spPr>
            <a:xfrm flipV="1">
              <a:off x="1451520" y="5391926"/>
              <a:ext cx="829440" cy="41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lIns="81639" tIns="40820" rIns="81639" bIns="40820" anchor="ctr" anchorCtr="1" compatLnSpc="0"/>
            <a:lstStyle/>
            <a:p>
              <a:pPr hangingPunct="0"/>
              <a:endParaRPr lang="en-US" sz="1600">
                <a:ea typeface="Lucida Sans Unicode" pitchFamily="2"/>
                <a:cs typeface="Tahoma" pitchFamily="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0960" y="4769781"/>
              <a:ext cx="657348" cy="3328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81639" tIns="40820" rIns="81639" bIns="40820" anchorCtr="0" compatLnSpc="0">
              <a:spAutoFit/>
            </a:bodyPr>
            <a:lstStyle/>
            <a:p>
              <a:pPr hangingPunct="0"/>
              <a:r>
                <a:rPr lang="en-US" sz="1600" dirty="0">
                  <a:ea typeface="Lucida Sans Unicode" pitchFamily="2"/>
                  <a:cs typeface="Tahoma" pitchFamily="2"/>
                </a:rPr>
                <a:t>Heap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49486" y="5264231"/>
              <a:ext cx="809519" cy="2371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81639" tIns="40820" rIns="81639" bIns="40820" compatLnSpc="0"/>
            <a:lstStyle/>
            <a:p>
              <a:pPr algn="ctr" hangingPunct="0"/>
              <a:r>
                <a:rPr lang="en-US" sz="1100">
                  <a:ea typeface="Lucida Sans Unicode" pitchFamily="2"/>
                  <a:cs typeface="Tahoma" pitchFamily="2"/>
                </a:rPr>
                <a:t>0x00FF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001" y="5744638"/>
              <a:ext cx="618814" cy="25466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81639" tIns="40820" rIns="81639" bIns="40820" anchorCtr="0" compatLnSpc="0">
              <a:spAutoFit/>
            </a:bodyPr>
            <a:lstStyle/>
            <a:p>
              <a:pPr hangingPunct="0"/>
              <a:r>
                <a:rPr lang="en-US" sz="1100">
                  <a:ea typeface="Lucida Sans Unicode" pitchFamily="2"/>
                  <a:cs typeface="Tahoma" pitchFamily="2"/>
                </a:rPr>
                <a:t>0x0005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34402" y="4719161"/>
            <a:ext cx="4976639" cy="1041033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>
            <a:spAutoFit/>
          </a:bodyPr>
          <a:lstStyle/>
          <a:p>
            <a:pPr hangingPunct="0"/>
            <a:r>
              <a:rPr lang="en-US" sz="1300" u="sng" dirty="0">
                <a:latin typeface="Arial" pitchFamily="18"/>
                <a:ea typeface="Lucida Sans Unicode" pitchFamily="2"/>
                <a:cs typeface="Tahoma" pitchFamily="2"/>
              </a:rPr>
              <a:t>Value of</a:t>
            </a:r>
            <a:r>
              <a:rPr lang="en-US" sz="1300" dirty="0">
                <a:latin typeface="Arial" pitchFamily="18"/>
                <a:ea typeface="Lucida Sans Unicode" pitchFamily="2"/>
                <a:cs typeface="Tahoma" pitchFamily="2"/>
              </a:rPr>
              <a:t>:</a:t>
            </a:r>
          </a:p>
          <a:p>
            <a:pPr hangingPunct="0">
              <a:buSzPct val="45000"/>
              <a:buFont typeface="StarSymbol"/>
              <a:buChar char="●"/>
            </a:pPr>
            <a:r>
              <a:rPr lang="en-US" sz="1300" dirty="0">
                <a:latin typeface="Arial" pitchFamily="18"/>
                <a:ea typeface="Lucida Sans Unicode" pitchFamily="2"/>
                <a:cs typeface="Tahoma" pitchFamily="2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Arial" pitchFamily="18"/>
                <a:ea typeface="Lucida Sans Unicode" pitchFamily="2"/>
                <a:cs typeface="Tahoma" pitchFamily="2"/>
              </a:rPr>
              <a:t>_array</a:t>
            </a:r>
            <a:r>
              <a:rPr lang="en-US" sz="1300" dirty="0">
                <a:latin typeface="Arial" pitchFamily="18"/>
                <a:ea typeface="Lucida Sans Unicode" pitchFamily="2"/>
                <a:cs typeface="Tahoma" pitchFamily="2"/>
              </a:rPr>
              <a:t> : </a:t>
            </a:r>
            <a:r>
              <a:rPr lang="en-US" sz="1300" dirty="0" smtClean="0">
                <a:latin typeface="Arial" pitchFamily="18"/>
                <a:ea typeface="Lucida Sans Unicode" pitchFamily="2"/>
                <a:cs typeface="Tahoma" pitchFamily="2"/>
              </a:rPr>
              <a:t>address where </a:t>
            </a:r>
            <a:r>
              <a:rPr lang="en-US" sz="1300" dirty="0" err="1" smtClean="0">
                <a:latin typeface="Arial" pitchFamily="18"/>
                <a:ea typeface="Lucida Sans Unicode" pitchFamily="2"/>
                <a:cs typeface="Tahoma" pitchFamily="2"/>
              </a:rPr>
              <a:t>int</a:t>
            </a:r>
            <a:r>
              <a:rPr lang="en-US" sz="1300" dirty="0" smtClean="0">
                <a:latin typeface="Arial" pitchFamily="18"/>
                <a:ea typeface="Lucida Sans Unicode" pitchFamily="2"/>
                <a:cs typeface="Tahoma" pitchFamily="2"/>
              </a:rPr>
              <a:t> “point” into in heap </a:t>
            </a:r>
            <a:r>
              <a:rPr lang="en-US" sz="1300" dirty="0">
                <a:latin typeface="Arial" pitchFamily="18"/>
                <a:ea typeface="Lucida Sans Unicode" pitchFamily="2"/>
                <a:cs typeface="Tahoma" pitchFamily="2"/>
              </a:rPr>
              <a:t>(0x00FF)</a:t>
            </a:r>
          </a:p>
          <a:p>
            <a:pPr hangingPunct="0">
              <a:buSzPct val="45000"/>
              <a:buFont typeface="StarSymbol"/>
              <a:buChar char="●"/>
            </a:pPr>
            <a:r>
              <a:rPr lang="en-US" sz="1300" dirty="0">
                <a:latin typeface="Arial" pitchFamily="18"/>
                <a:ea typeface="Lucida Sans Unicode" pitchFamily="2"/>
                <a:cs typeface="Tahoma" pitchFamily="2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Arial" pitchFamily="18"/>
                <a:ea typeface="Lucida Sans Unicode" pitchFamily="2"/>
                <a:cs typeface="Tahoma" pitchFamily="2"/>
              </a:rPr>
              <a:t> (*_array)</a:t>
            </a:r>
            <a:r>
              <a:rPr lang="en-US" sz="1300" dirty="0">
                <a:latin typeface="Arial" pitchFamily="18"/>
                <a:ea typeface="Lucida Sans Unicode" pitchFamily="2"/>
                <a:cs typeface="Tahoma" pitchFamily="2"/>
              </a:rPr>
              <a:t>: </a:t>
            </a:r>
            <a:r>
              <a:rPr lang="en-US" sz="1300" dirty="0" smtClean="0">
                <a:latin typeface="Arial" pitchFamily="18"/>
                <a:ea typeface="Lucida Sans Unicode" pitchFamily="2"/>
                <a:cs typeface="Tahoma" pitchFamily="2"/>
              </a:rPr>
              <a:t>value </a:t>
            </a:r>
            <a:r>
              <a:rPr lang="en-US" sz="1300" dirty="0">
                <a:latin typeface="Arial" pitchFamily="18"/>
                <a:ea typeface="Lucida Sans Unicode" pitchFamily="2"/>
                <a:cs typeface="Tahoma" pitchFamily="2"/>
              </a:rPr>
              <a:t>at it's address on heap (10)</a:t>
            </a:r>
          </a:p>
          <a:p>
            <a:pPr hangingPunct="0">
              <a:buSzPct val="45000"/>
              <a:buFont typeface="StarSymbol"/>
              <a:buChar char="●"/>
            </a:pPr>
            <a:r>
              <a:rPr lang="en-US" sz="1300" dirty="0">
                <a:latin typeface="Arial" pitchFamily="18"/>
                <a:ea typeface="Lucida Sans Unicode" pitchFamily="2"/>
                <a:cs typeface="Tahoma" pitchFamily="2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Arial" pitchFamily="18"/>
                <a:ea typeface="Lucida Sans Unicode" pitchFamily="2"/>
                <a:cs typeface="Tahoma" pitchFamily="2"/>
              </a:rPr>
              <a:t> (&amp;_array)</a:t>
            </a:r>
            <a:r>
              <a:rPr lang="en-US" sz="1300" dirty="0">
                <a:latin typeface="Arial" pitchFamily="18"/>
                <a:ea typeface="Lucida Sans Unicode" pitchFamily="2"/>
                <a:cs typeface="Tahoma" pitchFamily="2"/>
              </a:rPr>
              <a:t>: address of the memory which used for stored pointer _array in stack (0x0005)</a:t>
            </a:r>
          </a:p>
        </p:txBody>
      </p:sp>
    </p:spTree>
    <p:extLst>
      <p:ext uri="{BB962C8B-B14F-4D97-AF65-F5344CB8AC3E}">
        <p14:creationId xmlns:p14="http://schemas.microsoft.com/office/powerpoint/2010/main" val="381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4136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>
                          <a:effectLst/>
                        </a:rPr>
                        <a:t> </a:t>
                      </a:r>
                      <a:r>
                        <a:rPr lang="id-ID" sz="2000" smtClean="0">
                          <a:effectLst/>
                        </a:rPr>
                        <a:t>dan Fungsional Informatika Informatika </a:t>
                      </a:r>
                      <a:r>
                        <a:rPr lang="id-ID" sz="2000" dirty="0">
                          <a:effectLst/>
                        </a:rPr>
                        <a:t>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mampu menjelaskan dan  menerapkan  pointer untuk alokasi dinamis, manajemen memory pada program, keterkaitan array dengan pointer, dan string.</a:t>
            </a:r>
          </a:p>
          <a:p>
            <a:r>
              <a:rPr lang="id-ID" b="1" dirty="0"/>
              <a:t>[SDF/Fundamental Data Structure LO: 1]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Pointer dan pengalamatan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Pointer (penunjuk): alamat memory dari variabel</a:t>
            </a:r>
          </a:p>
          <a:p>
            <a:pPr algn="just"/>
            <a:r>
              <a:rPr lang="id-ID" dirty="0" smtClean="0"/>
              <a:t>Alamat (memory) dapat digunakan untuk mengakses atau merubah suatu variabel dari mana saja.</a:t>
            </a:r>
          </a:p>
          <a:p>
            <a:pPr algn="just"/>
            <a:r>
              <a:rPr lang="id-ID" dirty="0" smtClean="0"/>
              <a:t>Sangat berguna, terutama untuk struktur data.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90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1195"/>
          </a:xfrm>
        </p:spPr>
        <p:txBody>
          <a:bodyPr/>
          <a:lstStyle/>
          <a:p>
            <a:r>
              <a:rPr lang="id-ID" b="1" dirty="0" smtClean="0"/>
              <a:t>Physical dan virtual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14617"/>
            <a:ext cx="10018713" cy="4176584"/>
          </a:xfrm>
        </p:spPr>
        <p:txBody>
          <a:bodyPr/>
          <a:lstStyle/>
          <a:p>
            <a:r>
              <a:rPr lang="id-ID" dirty="0" smtClean="0"/>
              <a:t>Memori fisik: sumber daya fisik dimanan data dapat disimpan dan diakses oleh komputer.</a:t>
            </a:r>
          </a:p>
          <a:p>
            <a:pPr lvl="1"/>
            <a:r>
              <a:rPr lang="id-ID" dirty="0" smtClean="0"/>
              <a:t>Chace</a:t>
            </a:r>
          </a:p>
          <a:p>
            <a:pPr lvl="1"/>
            <a:r>
              <a:rPr lang="id-ID" dirty="0" smtClean="0"/>
              <a:t>RAM</a:t>
            </a:r>
          </a:p>
          <a:p>
            <a:pPr lvl="1"/>
            <a:r>
              <a:rPr lang="id-ID" dirty="0" smtClean="0"/>
              <a:t>Hard disk</a:t>
            </a:r>
          </a:p>
          <a:p>
            <a:pPr lvl="1"/>
            <a:r>
              <a:rPr lang="id-ID" dirty="0" smtClean="0"/>
              <a:t>Flashdisk USB</a:t>
            </a:r>
          </a:p>
          <a:p>
            <a:r>
              <a:rPr lang="id-ID" dirty="0" smtClean="0"/>
              <a:t>Memori virtual: abstraksi dari sistem operasi, memiliki ruang yang beralamat dan dapat diakses dengan suatu kode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1724"/>
          </a:xfrm>
        </p:spPr>
        <p:txBody>
          <a:bodyPr/>
          <a:lstStyle/>
          <a:p>
            <a:r>
              <a:rPr lang="id-ID" b="1" dirty="0" smtClean="0"/>
              <a:t>Apa yang penting dari memori fisik?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5805"/>
            <a:ext cx="10018713" cy="4135395"/>
          </a:xfrm>
        </p:spPr>
        <p:txBody>
          <a:bodyPr/>
          <a:lstStyle/>
          <a:p>
            <a:r>
              <a:rPr lang="id-ID" dirty="0" smtClean="0"/>
              <a:t>Memiliki ukuran dan kecepatan yang berbeda-beda.</a:t>
            </a:r>
          </a:p>
          <a:p>
            <a:r>
              <a:rPr lang="id-ID" dirty="0" smtClean="0"/>
              <a:t>Manajemen memori – merupakan fungsi utama OS.</a:t>
            </a:r>
          </a:p>
          <a:p>
            <a:r>
              <a:rPr lang="id-ID" dirty="0" smtClean="0"/>
              <a:t>Optimalisasi – untuk menjaga kode kita terbaik yang digunakan untuk suatu memori fisik yang tersedia.</a:t>
            </a:r>
          </a:p>
          <a:p>
            <a:r>
              <a:rPr lang="id-ID" dirty="0" smtClean="0"/>
              <a:t>OS memindahkan sejumlah data pada memori fisik selama eksekusi.</a:t>
            </a:r>
          </a:p>
          <a:p>
            <a:r>
              <a:rPr lang="id-ID" dirty="0" smtClean="0"/>
              <a:t>Pada prosesor embed (mikrokontroller) mungkin memorinya sedikit.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1724"/>
          </a:xfrm>
        </p:spPr>
        <p:txBody>
          <a:bodyPr/>
          <a:lstStyle/>
          <a:p>
            <a:r>
              <a:rPr lang="id-ID" b="1" dirty="0" smtClean="0"/>
              <a:t>Memori virtual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5805"/>
            <a:ext cx="10018713" cy="4135395"/>
          </a:xfrm>
        </p:spPr>
        <p:txBody>
          <a:bodyPr/>
          <a:lstStyle/>
          <a:p>
            <a:r>
              <a:rPr lang="id-ID" dirty="0" smtClean="0"/>
              <a:t>Berapa banyak memori fisik yang kita punya?</a:t>
            </a:r>
          </a:p>
          <a:p>
            <a:pPr lvl="1"/>
            <a:r>
              <a:rPr lang="id-ID" dirty="0" smtClean="0"/>
              <a:t>2 MB chace + 2 GB RAM + 100 GB (HDD)+ ...</a:t>
            </a:r>
          </a:p>
          <a:p>
            <a:r>
              <a:rPr lang="id-ID" dirty="0" smtClean="0"/>
              <a:t>Berapa banyak virtual memori yang kita punya?</a:t>
            </a:r>
          </a:p>
          <a:p>
            <a:pPr lvl="1"/>
            <a:r>
              <a:rPr lang="id-ID" dirty="0" smtClean="0"/>
              <a:t>&lt; 4 GB (untuk OS 32 bit), biasanya 2 GB pada Windows, 3-4 GB pada linux.</a:t>
            </a:r>
          </a:p>
          <a:p>
            <a:r>
              <a:rPr lang="id-ID" dirty="0" smtClean="0"/>
              <a:t>Virtual memori memetakan dirinya pada bagian dari memori fisik.</a:t>
            </a:r>
          </a:p>
          <a:p>
            <a:r>
              <a:rPr lang="id-ID" dirty="0" smtClean="0"/>
              <a:t>Bagian yang berguna bagi memori virtual: </a:t>
            </a:r>
            <a:r>
              <a:rPr lang="id-ID" i="1" dirty="0" smtClean="0"/>
              <a:t>stack </a:t>
            </a:r>
            <a:r>
              <a:rPr lang="id-ID" dirty="0" smtClean="0"/>
              <a:t>dan </a:t>
            </a:r>
            <a:r>
              <a:rPr lang="id-ID" i="1" dirty="0" smtClean="0"/>
              <a:t>heap.</a:t>
            </a:r>
          </a:p>
          <a:p>
            <a:r>
              <a:rPr lang="id-ID" dirty="0" smtClean="0"/>
              <a:t>Stack: dimana variabel sudah dideklarasikan (tetap)</a:t>
            </a:r>
          </a:p>
          <a:p>
            <a:r>
              <a:rPr lang="id-ID" dirty="0" smtClean="0"/>
              <a:t>Heap: dimana memori dinamis digunakan</a:t>
            </a:r>
          </a:p>
        </p:txBody>
      </p:sp>
    </p:spTree>
    <p:extLst>
      <p:ext uri="{BB962C8B-B14F-4D97-AF65-F5344CB8AC3E}">
        <p14:creationId xmlns:p14="http://schemas.microsoft.com/office/powerpoint/2010/main" val="6277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1724"/>
          </a:xfrm>
        </p:spPr>
        <p:txBody>
          <a:bodyPr/>
          <a:lstStyle/>
          <a:p>
            <a:r>
              <a:rPr lang="id-ID" b="1" dirty="0" smtClean="0"/>
              <a:t>Mengalamatkan variable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5805"/>
            <a:ext cx="10018713" cy="4135395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Setiap variabel yang berada pada suatu memori memiliki alamat!</a:t>
            </a:r>
          </a:p>
          <a:p>
            <a:r>
              <a:rPr lang="id-ID" dirty="0" smtClean="0"/>
              <a:t>Apa yang tidak memiliki alamat?</a:t>
            </a:r>
          </a:p>
          <a:p>
            <a:pPr lvl="1"/>
            <a:r>
              <a:rPr lang="id-ID" dirty="0" smtClean="0"/>
              <a:t>Variabel register.</a:t>
            </a:r>
          </a:p>
          <a:p>
            <a:pPr lvl="1"/>
            <a:r>
              <a:rPr lang="id-ID" dirty="0" smtClean="0"/>
              <a:t>Konstan/literal/preprocessor/macros</a:t>
            </a:r>
          </a:p>
          <a:p>
            <a:pPr lvl="1"/>
            <a:r>
              <a:rPr lang="id-ID" dirty="0" smtClean="0"/>
              <a:t>Ekspresi</a:t>
            </a:r>
          </a:p>
          <a:p>
            <a:r>
              <a:rPr lang="id-ID" dirty="0" smtClean="0"/>
              <a:t>Bagaimana cara mencari alamat dari suatu variabel? Dengan operator “&amp;”.</a:t>
            </a:r>
          </a:p>
          <a:p>
            <a:pPr marL="0" indent="0">
              <a:buNone/>
            </a:pPr>
            <a:r>
              <a:rPr lang="id-ID" dirty="0" smtClean="0"/>
              <a:t>int n = 4;</a:t>
            </a:r>
          </a:p>
          <a:p>
            <a:pPr marL="0" indent="0">
              <a:buNone/>
            </a:pPr>
            <a:r>
              <a:rPr lang="id-ID" dirty="0"/>
              <a:t>f</a:t>
            </a:r>
            <a:r>
              <a:rPr lang="id-ID" dirty="0" smtClean="0"/>
              <a:t>loat pi = 3.14159;</a:t>
            </a:r>
          </a:p>
          <a:p>
            <a:pPr marL="0" indent="0">
              <a:buNone/>
            </a:pPr>
            <a:r>
              <a:rPr lang="id-ID" dirty="0"/>
              <a:t>i</a:t>
            </a:r>
            <a:r>
              <a:rPr lang="id-ID" dirty="0" smtClean="0"/>
              <a:t>nt *pn = &amp;n; /* berisi alamat dari integer n */</a:t>
            </a:r>
          </a:p>
          <a:p>
            <a:pPr marL="0" indent="0">
              <a:buNone/>
            </a:pPr>
            <a:r>
              <a:rPr lang="id-ID" dirty="0"/>
              <a:t>f</a:t>
            </a:r>
            <a:r>
              <a:rPr lang="id-ID" dirty="0" smtClean="0"/>
              <a:t>loat *ppi = &amp;pi; /* berisi alamat dari float pi */</a:t>
            </a:r>
          </a:p>
          <a:p>
            <a:r>
              <a:rPr lang="id-ID" dirty="0" smtClean="0"/>
              <a:t>Alamat dari suatu variabel yang bertipe </a:t>
            </a:r>
            <a:r>
              <a:rPr lang="id-ID" i="1" dirty="0" smtClean="0"/>
              <a:t>t </a:t>
            </a:r>
            <a:r>
              <a:rPr lang="id-ID" dirty="0" smtClean="0"/>
              <a:t>memiliki tipe </a:t>
            </a:r>
            <a:r>
              <a:rPr lang="id-ID" i="1" dirty="0" smtClean="0"/>
              <a:t>t*.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1519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1724"/>
          </a:xfrm>
        </p:spPr>
        <p:txBody>
          <a:bodyPr/>
          <a:lstStyle/>
          <a:p>
            <a:r>
              <a:rPr lang="id-ID" b="1" dirty="0" smtClean="0"/>
              <a:t>Memahami pointer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5805"/>
            <a:ext cx="10018713" cy="4135395"/>
          </a:xfrm>
        </p:spPr>
        <p:txBody>
          <a:bodyPr>
            <a:normAutofit/>
          </a:bodyPr>
          <a:lstStyle/>
          <a:p>
            <a:r>
              <a:rPr lang="id-ID" dirty="0" smtClean="0"/>
              <a:t>Saya sudah memiliki pointer.. Terus gmn?</a:t>
            </a:r>
          </a:p>
          <a:p>
            <a:r>
              <a:rPr lang="id-ID" dirty="0" smtClean="0"/>
              <a:t>Mengakses/memodifikasi alamat variabel:</a:t>
            </a:r>
          </a:p>
          <a:p>
            <a:r>
              <a:rPr lang="id-ID" dirty="0" smtClean="0"/>
              <a:t>Memahami operator pointer (*).</a:t>
            </a:r>
          </a:p>
          <a:p>
            <a:pPr marL="0" indent="0">
              <a:buNone/>
            </a:pPr>
            <a:r>
              <a:rPr lang="id-ID" dirty="0" smtClean="0"/>
              <a:t>printf(“pi = %g\n”,*ppi); /* outputnya pi = 3.14159 */</a:t>
            </a:r>
          </a:p>
          <a:p>
            <a:pPr marL="0" indent="0">
              <a:buNone/>
            </a:pPr>
            <a:r>
              <a:rPr lang="id-ID" dirty="0" smtClean="0"/>
              <a:t>*ppi = *ppi + *pn; /*outputnya pi sekarang 7.14159 */</a:t>
            </a:r>
          </a:p>
          <a:p>
            <a:r>
              <a:rPr lang="id-ID" dirty="0" smtClean="0"/>
              <a:t>Memahami pointer seperti memahami variabel lain.</a:t>
            </a:r>
          </a:p>
          <a:p>
            <a:r>
              <a:rPr lang="id-ID" dirty="0" smtClean="0"/>
              <a:t>Null pointer: artinya: pointer tidak memiliki referensi ke siapapun.</a:t>
            </a:r>
          </a:p>
        </p:txBody>
      </p:sp>
    </p:spTree>
    <p:extLst>
      <p:ext uri="{BB962C8B-B14F-4D97-AF65-F5344CB8AC3E}">
        <p14:creationId xmlns:p14="http://schemas.microsoft.com/office/powerpoint/2010/main" val="39898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1969</Words>
  <Application>Microsoft Office PowerPoint</Application>
  <PresentationFormat>Widescreen</PresentationFormat>
  <Paragraphs>518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Lucida Sans Unicode</vt:lpstr>
      <vt:lpstr>Rage Italic</vt:lpstr>
      <vt:lpstr>StarSymbol</vt:lpstr>
      <vt:lpstr>Tahoma</vt:lpstr>
      <vt:lpstr>Times New Roman</vt:lpstr>
      <vt:lpstr>Wingdings</vt:lpstr>
      <vt:lpstr>Office Theme</vt:lpstr>
      <vt:lpstr>- Algoritma Pemrograman – Pertemuan 10</vt:lpstr>
      <vt:lpstr>Capaian Kuliah Pertemuan 10</vt:lpstr>
      <vt:lpstr>Capaian Pembelajaran</vt:lpstr>
      <vt:lpstr>Pointer dan pengalamatan</vt:lpstr>
      <vt:lpstr>Physical dan virtual memory</vt:lpstr>
      <vt:lpstr>Apa yang penting dari memori fisik?</vt:lpstr>
      <vt:lpstr>Memori virtual</vt:lpstr>
      <vt:lpstr>Mengalamatkan variable</vt:lpstr>
      <vt:lpstr>Memahami pointer</vt:lpstr>
      <vt:lpstr>Casting pointer</vt:lpstr>
      <vt:lpstr>Intuisi</vt:lpstr>
      <vt:lpstr>Intuisi</vt:lpstr>
      <vt:lpstr>Intuisi</vt:lpstr>
      <vt:lpstr>Intuisi</vt:lpstr>
      <vt:lpstr>Endian</vt:lpstr>
      <vt:lpstr>Pointer (lanj.) operatorn sizeof</vt:lpstr>
      <vt:lpstr>Operator Pointer</vt:lpstr>
      <vt:lpstr>Pointer pointer operator - Latihan</vt:lpstr>
      <vt:lpstr>Pointer ke pointer</vt:lpstr>
      <vt:lpstr>Pointer- Alokasi Dinamis</vt:lpstr>
      <vt:lpstr>Pointer Alokasi Dinamis (cont.)</vt:lpstr>
      <vt:lpstr>Pointer Alokasi Dinamis (cont.)</vt:lpstr>
      <vt:lpstr>Pointer-to-pointer Alokasi Dinamis</vt:lpstr>
      <vt:lpstr>Bagaimana memory terstruktur?</vt:lpstr>
      <vt:lpstr>Penyimpanan Run-time</vt:lpstr>
      <vt:lpstr>Stack</vt:lpstr>
      <vt:lpstr>Heap</vt:lpstr>
      <vt:lpstr>Heap vs Stack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111</cp:revision>
  <dcterms:created xsi:type="dcterms:W3CDTF">2020-07-29T04:19:18Z</dcterms:created>
  <dcterms:modified xsi:type="dcterms:W3CDTF">2022-02-25T06:39:08Z</dcterms:modified>
</cp:coreProperties>
</file>