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3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lorie.com/gnu/docs/gcc/gcc_62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Mengakses</a:t>
            </a:r>
            <a:r>
              <a:rPr lang="en-US" b="1" dirty="0" smtClean="0"/>
              <a:t> </a:t>
            </a:r>
            <a:r>
              <a:rPr lang="en-US" b="1" dirty="0" err="1" smtClean="0"/>
              <a:t>Struktur</a:t>
            </a:r>
            <a:r>
              <a:rPr lang="en-US" b="1" dirty="0" smtClean="0"/>
              <a:t> 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member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memudahkan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Prosedurnya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diikuti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operator dot ( . )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165" y="4040795"/>
            <a:ext cx="3079689" cy="20313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=20;</a:t>
            </a:r>
          </a:p>
        </p:txBody>
      </p:sp>
    </p:spTree>
    <p:extLst>
      <p:ext uri="{BB962C8B-B14F-4D97-AF65-F5344CB8AC3E}">
        <p14:creationId xmlns:p14="http://schemas.microsoft.com/office/powerpoint/2010/main" val="3299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343954"/>
            <a:ext cx="9241632" cy="3139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 + %d = %d”,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jumlah.x,jumlah.y,jumlah.jml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705600" y="2971800"/>
            <a:ext cx="3810000" cy="2286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90"/>
            <a:ext cx="7467600" cy="933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Mendefinisikan tipe struktur danatau variabel dari tipe stuktur.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2971801"/>
            <a:ext cx="396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val3[5];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3800" y="34290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77200" y="34290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94124" y="34290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27524" y="34290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39624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4958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44958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10600" y="44958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8119" y="44958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81519" y="4495800"/>
            <a:ext cx="533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11134" y="351103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1134" y="404443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1134" y="457783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29718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4762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438401"/>
            <a:ext cx="4572000" cy="4247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val3[5];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myStruct.val1 = 10;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myStruct.val2 = 100;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myStruct.val3[0] = 1000;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Penyelarasan struktur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Adalah cara bagaimana data diatur dan diakses didalam memory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Terdiri dari dua masalah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alignment:</a:t>
            </a:r>
          </a:p>
          <a:p>
            <a:pPr lvl="2">
              <a:buFont typeface="Courier New" pitchFamily="49" charset="0"/>
              <a:buChar char="o"/>
            </a:pPr>
            <a:r>
              <a:rPr lang="id-ID" dirty="0"/>
              <a:t>Letakkan data pada offset memori yang sama dengan beberapa ukuran </a:t>
            </a:r>
            <a:r>
              <a:rPr lang="id-ID" dirty="0" smtClean="0"/>
              <a:t>kata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Structure padding: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byte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 alignment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2057400"/>
            <a:ext cx="4572000" cy="101566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Sebelum di kompile</a:t>
            </a:r>
            <a:r>
              <a:rPr lang="en-US" dirty="0" smtClean="0"/>
              <a:t>,  </a:t>
            </a:r>
            <a:r>
              <a:rPr lang="id-ID" dirty="0" smtClean="0"/>
              <a:t>total memory dari </a:t>
            </a:r>
            <a:r>
              <a:rPr lang="en-US" dirty="0" err="1" smtClean="0"/>
              <a:t>T_MyStruct</a:t>
            </a:r>
            <a:r>
              <a:rPr lang="en-US" dirty="0" smtClean="0"/>
              <a:t> </a:t>
            </a:r>
            <a:r>
              <a:rPr lang="id-ID" dirty="0" smtClean="0"/>
              <a:t>adalah</a:t>
            </a:r>
            <a:r>
              <a:rPr lang="en-US" dirty="0" smtClean="0"/>
              <a:t> 8 byte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1500" y="1994002"/>
            <a:ext cx="3048000" cy="20313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val3;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val4;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4022120"/>
            <a:ext cx="2286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/>
              <a:t>char: 1 byte aligned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short: 2 byte aligned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int</a:t>
            </a:r>
            <a:r>
              <a:rPr lang="en-US" sz="1600" dirty="0"/>
              <a:t> : 4 byte aligned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634681" y="3009664"/>
            <a:ext cx="4254844" cy="866003"/>
            <a:chOff x="4110681" y="3467100"/>
            <a:chExt cx="4254844" cy="866003"/>
          </a:xfrm>
        </p:grpSpPr>
        <p:sp>
          <p:nvSpPr>
            <p:cNvPr id="8" name="Rectangle 7"/>
            <p:cNvSpPr/>
            <p:nvPr/>
          </p:nvSpPr>
          <p:spPr>
            <a:xfrm>
              <a:off x="4110681" y="34671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81" y="3467100"/>
              <a:ext cx="1060622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val2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4703" y="3467100"/>
              <a:ext cx="2127422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val3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32125" y="34671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1748" y="40253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40005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26404" y="4000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6799" y="40221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08325" y="4176919"/>
            <a:ext cx="6388740" cy="1842074"/>
            <a:chOff x="2590800" y="4643164"/>
            <a:chExt cx="6388740" cy="1842074"/>
          </a:xfrm>
        </p:grpSpPr>
        <p:sp>
          <p:nvSpPr>
            <p:cNvPr id="36" name="Rectangle 35"/>
            <p:cNvSpPr/>
            <p:nvPr/>
          </p:nvSpPr>
          <p:spPr>
            <a:xfrm>
              <a:off x="6852118" y="4643164"/>
              <a:ext cx="2127422" cy="18288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18222" y="4643164"/>
              <a:ext cx="2127422" cy="18288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0800" y="4648200"/>
              <a:ext cx="2127422" cy="18288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5029200"/>
              <a:ext cx="5334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pad1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5029200"/>
              <a:ext cx="1060622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val2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8222" y="5029200"/>
              <a:ext cx="2127422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val3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45644" y="5029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val4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7219" y="5557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38344" y="556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8655" y="556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04038" y="556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8464" y="556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70318" y="556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2088" y="555756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2483" y="5570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39962" y="5570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800" y="5029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15686" y="6115906"/>
              <a:ext cx="141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 block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84922" y="6101943"/>
              <a:ext cx="141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 block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8504" y="6115906"/>
              <a:ext cx="141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 block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75954" y="5029200"/>
              <a:ext cx="1597111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pad2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772400" y="3835505"/>
            <a:ext cx="2291562" cy="369334"/>
            <a:chOff x="6248400" y="4154386"/>
            <a:chExt cx="2291562" cy="369334"/>
          </a:xfrm>
        </p:grpSpPr>
        <p:sp>
          <p:nvSpPr>
            <p:cNvPr id="45" name="Down Arrow 44"/>
            <p:cNvSpPr/>
            <p:nvPr/>
          </p:nvSpPr>
          <p:spPr>
            <a:xfrm>
              <a:off x="6248400" y="4154386"/>
              <a:ext cx="304800" cy="341414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83076" y="4154388"/>
              <a:ext cx="195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bytes alignment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91948" y="603340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== 12 bytes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GCC alignment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981200"/>
            <a:ext cx="4572000" cy="175432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char b;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}__attribute__((aligned(8)));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3886200"/>
            <a:ext cx="4572000" cy="175432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char b;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}__attribute__((__packed__));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6019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http://www.delorie.com/gnu/docs/gcc/gcc_62.html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0" y="3335908"/>
            <a:ext cx="3048000" cy="3996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byte alignment</a:t>
            </a: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6134100" y="3535717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9000" y="5240908"/>
            <a:ext cx="3048000" cy="3996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smallest possible alignment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102016" y="5440717"/>
            <a:ext cx="1136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- </a:t>
            </a:r>
            <a:r>
              <a:rPr lang="id-ID" b="1" dirty="0" smtClean="0"/>
              <a:t>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38389"/>
            <a:ext cx="3581400" cy="38290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>
                <a:solidFill>
                  <a:srgbClr val="FF0000"/>
                </a:solidFill>
              </a:rPr>
              <a:t>Hanya di </a:t>
            </a:r>
            <a:r>
              <a:rPr lang="en-US" dirty="0" smtClean="0">
                <a:solidFill>
                  <a:srgbClr val="FF0000"/>
                </a:solidFill>
              </a:rPr>
              <a:t>C+</a:t>
            </a:r>
            <a:r>
              <a:rPr lang="id-ID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id-ID" dirty="0" smtClean="0">
                <a:solidFill>
                  <a:srgbClr val="FF0000"/>
                </a:solidFill>
              </a:rPr>
              <a:t>tidak bisa di</a:t>
            </a:r>
            <a:r>
              <a:rPr lang="en-US" dirty="0" smtClean="0">
                <a:solidFill>
                  <a:srgbClr val="FF0000"/>
                </a:solidFill>
              </a:rPr>
              <a:t> C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Disamping variabel, struct juga memiliki fungsi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Struct</a:t>
            </a:r>
            <a:r>
              <a:rPr lang="en-US" dirty="0" smtClean="0"/>
              <a:t> alignment </a:t>
            </a:r>
            <a:r>
              <a:rPr lang="id-ID" dirty="0" smtClean="0"/>
              <a:t>tidak berimbas pada </a:t>
            </a:r>
            <a:r>
              <a:rPr lang="en-US" dirty="0" err="1" smtClean="0"/>
              <a:t>struct</a:t>
            </a:r>
            <a:r>
              <a:rPr lang="en-US" dirty="0" smtClean="0"/>
              <a:t>-function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Fungsi tidak perhitungkan ketika menghitung ukuran struct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057401"/>
            <a:ext cx="3505200" cy="41857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val3[12];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"Hello world"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myStruct.SayHello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constructor / 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038389"/>
            <a:ext cx="4343400" cy="192401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id-ID" dirty="0">
                <a:solidFill>
                  <a:srgbClr val="FF0000"/>
                </a:solidFill>
              </a:rPr>
              <a:t>Hanya di </a:t>
            </a:r>
            <a:r>
              <a:rPr lang="en-US" dirty="0">
                <a:solidFill>
                  <a:srgbClr val="FF0000"/>
                </a:solidFill>
              </a:rPr>
              <a:t>C+</a:t>
            </a:r>
            <a:r>
              <a:rPr lang="id-ID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id-ID" dirty="0">
                <a:solidFill>
                  <a:srgbClr val="FF0000"/>
                </a:solidFill>
              </a:rPr>
              <a:t>tidak bisa di</a:t>
            </a:r>
            <a:r>
              <a:rPr lang="en-US" dirty="0">
                <a:solidFill>
                  <a:srgbClr val="FF0000"/>
                </a:solidFill>
              </a:rPr>
              <a:t> C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Dua fungsi spesial dari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Constructor</a:t>
            </a:r>
            <a:r>
              <a:rPr lang="en-US" dirty="0" smtClean="0"/>
              <a:t>: </a:t>
            </a:r>
            <a:r>
              <a:rPr lang="id-ID" dirty="0" smtClean="0"/>
              <a:t>secara otomatis memanggil ketika di instansiasi dari stuct saat dibuat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Destructor</a:t>
            </a:r>
            <a:r>
              <a:rPr lang="en-US" dirty="0" smtClean="0"/>
              <a:t>: </a:t>
            </a:r>
            <a:r>
              <a:rPr lang="id-ID" dirty="0" smtClean="0"/>
              <a:t>secara otomatis memanggil ketika sebuah struct instant di hancurkan/dihapus dari memory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981201"/>
            <a:ext cx="3505200" cy="45550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"Created\n"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"Destroy\n"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0" y="2373868"/>
            <a:ext cx="1874370" cy="369332"/>
            <a:chOff x="2286000" y="2373868"/>
            <a:chExt cx="187437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895600" y="2373868"/>
              <a:ext cx="126477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constructor</a:t>
              </a:r>
            </a:p>
          </p:txBody>
        </p: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2286000" y="2558534"/>
              <a:ext cx="6096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62403" y="2971800"/>
            <a:ext cx="1790767" cy="369332"/>
            <a:chOff x="2438402" y="2971800"/>
            <a:chExt cx="179076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2860588" y="2971800"/>
              <a:ext cx="1368581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destructor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2438402" y="3048000"/>
              <a:ext cx="422186" cy="108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4648201"/>
            <a:ext cx="3213100" cy="1066800"/>
            <a:chOff x="5486400" y="5181602"/>
            <a:chExt cx="3213100" cy="689054"/>
          </a:xfrm>
        </p:grpSpPr>
        <p:sp>
          <p:nvSpPr>
            <p:cNvPr id="13" name="Rectangle 12"/>
            <p:cNvSpPr/>
            <p:nvPr/>
          </p:nvSpPr>
          <p:spPr>
            <a:xfrm>
              <a:off x="5486400" y="5375356"/>
              <a:ext cx="321310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Created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Destroy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5181602"/>
              <a:ext cx="3213100" cy="193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Command prompt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and static 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2038389"/>
            <a:ext cx="3581400" cy="3951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Fungsi statis dan Variabel Statis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Variabel Statis tidak memperhitungkan  yaitu </a:t>
            </a:r>
            <a:r>
              <a:rPr lang="en-US" dirty="0" err="1" smtClean="0"/>
              <a:t>struct</a:t>
            </a:r>
            <a:r>
              <a:rPr lang="en-US" dirty="0" smtClean="0"/>
              <a:t> alignment </a:t>
            </a:r>
            <a:r>
              <a:rPr lang="id-ID" dirty="0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1905001"/>
            <a:ext cx="4572000" cy="33547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T_MyStruct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12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280" y="436564"/>
            <a:ext cx="8041440" cy="935037"/>
          </a:xfrm>
        </p:spPr>
        <p:txBody>
          <a:bodyPr/>
          <a:lstStyle/>
          <a:p>
            <a:r>
              <a:rPr lang="en-US" b="1" dirty="0" err="1"/>
              <a:t>Struct</a:t>
            </a:r>
            <a:r>
              <a:rPr lang="en-US" b="1" dirty="0"/>
              <a:t> and </a:t>
            </a:r>
            <a:r>
              <a:rPr lang="en-US" b="1" dirty="0" smtClean="0"/>
              <a:t>Access privilege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1"/>
            <a:ext cx="5029200" cy="237285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>
                <a:solidFill>
                  <a:srgbClr val="FF0000"/>
                </a:solidFill>
              </a:rPr>
              <a:t>Hanya di </a:t>
            </a:r>
            <a:r>
              <a:rPr lang="en-US" dirty="0">
                <a:solidFill>
                  <a:srgbClr val="FF0000"/>
                </a:solidFill>
              </a:rPr>
              <a:t>C+</a:t>
            </a:r>
            <a:r>
              <a:rPr lang="id-ID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id-ID" dirty="0">
                <a:solidFill>
                  <a:srgbClr val="FF0000"/>
                </a:solidFill>
              </a:rPr>
              <a:t>tidak bisa di</a:t>
            </a:r>
            <a:r>
              <a:rPr lang="en-US" dirty="0">
                <a:solidFill>
                  <a:srgbClr val="FF0000"/>
                </a:solidFill>
              </a:rPr>
              <a:t> C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Tiga metode untuk</a:t>
            </a:r>
            <a:r>
              <a:rPr lang="en-US" dirty="0" smtClean="0"/>
              <a:t> access privilege</a:t>
            </a:r>
            <a:r>
              <a:rPr lang="id-ID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en-US" dirty="0" smtClean="0"/>
              <a:t>: </a:t>
            </a:r>
            <a:r>
              <a:rPr lang="id-ID" dirty="0" smtClean="0"/>
              <a:t>tersedia untuk semua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en-US" dirty="0" smtClean="0"/>
              <a:t>: </a:t>
            </a:r>
            <a:r>
              <a:rPr lang="id-ID" dirty="0" smtClean="0"/>
              <a:t>tersedia hanya didalam struct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rotected</a:t>
            </a:r>
            <a:r>
              <a:rPr lang="en-US" dirty="0" smtClean="0"/>
              <a:t>: </a:t>
            </a:r>
            <a:r>
              <a:rPr lang="id-ID" dirty="0" smtClean="0"/>
              <a:t>tersedia didalam struct dan penerimaan struct</a:t>
            </a:r>
            <a:r>
              <a:rPr lang="en-US" dirty="0" smtClean="0"/>
              <a:t> (OOP)</a:t>
            </a:r>
          </a:p>
          <a:p>
            <a:pPr lvl="1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Default </a:t>
            </a:r>
            <a:r>
              <a:rPr lang="id-ID" dirty="0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</a:p>
          <a:p>
            <a:pPr lvl="2">
              <a:buFont typeface="Courier New" pitchFamily="49" charset="0"/>
              <a:buChar char="o"/>
            </a:pPr>
            <a:r>
              <a:rPr lang="id-ID" b="1" dirty="0" smtClean="0">
                <a:solidFill>
                  <a:schemeClr val="tx1"/>
                </a:solidFill>
                <a:cs typeface="Courier New" pitchFamily="49" charset="0"/>
              </a:rPr>
              <a:t>Contoh</a:t>
            </a:r>
            <a:r>
              <a:rPr lang="en-US" b="1" dirty="0" smtClean="0">
                <a:solidFill>
                  <a:schemeClr val="tx1"/>
                </a:solidFill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cs typeface="Courier New" pitchFamily="49" charset="0"/>
              </a:rPr>
              <a:t>valx</a:t>
            </a:r>
            <a:r>
              <a:rPr lang="en-US" b="1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id-ID" b="1" dirty="0" smtClean="0">
                <a:cs typeface="Courier New" pitchFamily="49" charset="0"/>
              </a:rPr>
              <a:t>adalah</a:t>
            </a:r>
            <a:r>
              <a:rPr lang="en-US" b="1" dirty="0" smtClean="0">
                <a:solidFill>
                  <a:schemeClr val="tx1"/>
                </a:solidFill>
                <a:cs typeface="Courier New" pitchFamily="49" charset="0"/>
              </a:rPr>
              <a:t> 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295400"/>
            <a:ext cx="3276600" cy="5355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val1;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val2;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val3;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mine;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mine.val1 = 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mine.valx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mine.val2 = 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mine.val3 = 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67200" y="5257800"/>
            <a:ext cx="4724400" cy="609600"/>
            <a:chOff x="2743200" y="5257800"/>
            <a:chExt cx="4724400" cy="609600"/>
          </a:xfrm>
        </p:grpSpPr>
        <p:sp>
          <p:nvSpPr>
            <p:cNvPr id="7" name="Rectangle 6"/>
            <p:cNvSpPr/>
            <p:nvPr/>
          </p:nvSpPr>
          <p:spPr>
            <a:xfrm>
              <a:off x="4267200" y="5257800"/>
              <a:ext cx="3200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Fatal Error, val2 </a:t>
              </a:r>
              <a:r>
                <a:rPr lang="id-ID" dirty="0" smtClean="0"/>
                <a:t>adalah</a:t>
              </a:r>
              <a:r>
                <a:rPr lang="en-US" dirty="0" smtClean="0"/>
                <a:t> </a:t>
              </a:r>
              <a:r>
                <a:rPr lang="en-US" dirty="0"/>
                <a:t>private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2743200" y="5410200"/>
              <a:ext cx="1524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267200" y="6019800"/>
            <a:ext cx="5615354" cy="304800"/>
            <a:chOff x="2743200" y="6096000"/>
            <a:chExt cx="5615354" cy="304800"/>
          </a:xfrm>
        </p:grpSpPr>
        <p:sp>
          <p:nvSpPr>
            <p:cNvPr id="8" name="Rectangle 7"/>
            <p:cNvSpPr/>
            <p:nvPr/>
          </p:nvSpPr>
          <p:spPr>
            <a:xfrm>
              <a:off x="4267200" y="6096000"/>
              <a:ext cx="4091354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Fatal Error, val3 </a:t>
              </a:r>
              <a:r>
                <a:rPr lang="id-ID" dirty="0" smtClean="0"/>
                <a:t>adalah</a:t>
              </a:r>
              <a:r>
                <a:rPr lang="en-US" dirty="0" smtClean="0"/>
                <a:t> </a:t>
              </a:r>
              <a:r>
                <a:rPr lang="en-US" dirty="0"/>
                <a:t>protected</a:t>
              </a:r>
            </a:p>
          </p:txBody>
        </p: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743200" y="624840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Persegi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x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lebar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Lingkaran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22/7 * r *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Kerucut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1/3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*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Bola = 4/3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Merk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“Polygon”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Type = “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Gunung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Tahun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Harga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“2.000.000”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mengidentifikasi dan menerapkan komponen data dan perilaku dari satu Abstract data Type (ADT). </a:t>
            </a:r>
          </a:p>
          <a:p>
            <a:r>
              <a:rPr lang="id-ID" b="1"/>
              <a:t>[SDF/Algorithm and Design LO: 9]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Abstraksi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ide yang sangat berguna dalam ilmu komputer.</a:t>
            </a:r>
          </a:p>
          <a:p>
            <a:r>
              <a:rPr lang="id-ID" dirty="0" smtClean="0"/>
              <a:t>Hal ini dapat memisahkan dari APA sampai BAGAIMANA</a:t>
            </a:r>
          </a:p>
          <a:p>
            <a:r>
              <a:rPr lang="id-ID" dirty="0" smtClean="0"/>
              <a:t>Abstraksi dan dekomposisi akan menyediakan modularitas.</a:t>
            </a:r>
          </a:p>
          <a:p>
            <a:r>
              <a:rPr lang="id-ID" dirty="0" smtClean="0"/>
              <a:t>Dimana modularitas bisa dicapai dengan FUNGSI atau CLASS.</a:t>
            </a:r>
          </a:p>
          <a:p>
            <a:r>
              <a:rPr lang="id-ID" dirty="0" smtClean="0"/>
              <a:t>Pada python Suatu Abstract Data Type/Tipe Data Abstrak hanya dapat diciptakan dengan suatu Class.</a:t>
            </a:r>
          </a:p>
          <a:p>
            <a:r>
              <a:rPr lang="id-ID" dirty="0" smtClean="0"/>
              <a:t>Sehingga paradigma yang akan kita pelajari adalah Object Oriented Programming/ Pemrograman Berorientasi Objek</a:t>
            </a:r>
          </a:p>
        </p:txBody>
      </p:sp>
    </p:spTree>
    <p:extLst>
      <p:ext uri="{BB962C8B-B14F-4D97-AF65-F5344CB8AC3E}">
        <p14:creationId xmlns:p14="http://schemas.microsoft.com/office/powerpoint/2010/main" val="9099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Abstract Data </a:t>
            </a:r>
            <a:r>
              <a:rPr lang="id-ID" b="1" dirty="0" smtClean="0"/>
              <a:t>Type (ADT)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ADT merupakan jenis spesial dari tipe data</a:t>
            </a:r>
          </a:p>
          <a:p>
            <a:r>
              <a:rPr lang="id-ID" dirty="0" smtClean="0"/>
              <a:t>Didefinisikan oleh set dari nilai-nilai dan set operasi dari operasi-operasi</a:t>
            </a:r>
          </a:p>
          <a:p>
            <a:r>
              <a:rPr lang="id-ID" dirty="0" smtClean="0"/>
              <a:t>Kata “Abstract” dapat diartikan sebagai “kita dapat menggunakan tipe data ini dan bisa menggunakan operasi yang berbeda-beda tanpa harus mengetahui bagaimana operasi tersebut bekerja”</a:t>
            </a:r>
          </a:p>
          <a:p>
            <a:r>
              <a:rPr lang="id-ID" dirty="0" smtClean="0"/>
              <a:t>Jadi “Abstract” disini dari sudut pandang user atau pengguna atau programmer yang menggunakan ADT yang kita bangun.</a:t>
            </a:r>
          </a:p>
          <a:p>
            <a:r>
              <a:rPr lang="id-ID" dirty="0" smtClean="0"/>
              <a:t>ADT dibentuk oleh tipe data primitif yang sudah ada, tetapi operasi logika yang ada didalamnya disembunyikan.</a:t>
            </a:r>
          </a:p>
          <a:p>
            <a:r>
              <a:rPr lang="id-ID" dirty="0" smtClean="0"/>
              <a:t>ADT dicapai denga Pemrograman Berorientasi Object (di Python)</a:t>
            </a:r>
          </a:p>
        </p:txBody>
      </p:sp>
    </p:spTree>
    <p:extLst>
      <p:ext uri="{BB962C8B-B14F-4D97-AF65-F5344CB8AC3E}">
        <p14:creationId xmlns:p14="http://schemas.microsoft.com/office/powerpoint/2010/main" val="28965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Structure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computer science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pemrograman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relasi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database,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pemrosesan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file,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OOP.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Berdasarkan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integer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character,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sering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structure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kumpulan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berkaitan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sering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object – orang,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tempat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record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file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58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awal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struct</a:t>
            </a:r>
            <a:endParaRPr lang="en-US" sz="2400" b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Keyword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koleksi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bermacam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type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dimana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single unit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penulisan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program, keyword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diikuti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brace (“{ }”)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variable individual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didalamnya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(member)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408" y="5058229"/>
            <a:ext cx="2210862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4713" y="5058229"/>
            <a:ext cx="4142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Hitung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diketahui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sebagai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tag structure</a:t>
            </a: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Dimana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digunakan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membuat</a:t>
            </a:r>
            <a:endParaRPr lang="en-US" sz="20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Deklarasi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variable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50039" y="5519894"/>
            <a:ext cx="12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027532" cy="431871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Ketika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memory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belum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dialokasikan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sampai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dibuat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560" y="3963525"/>
            <a:ext cx="30796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3836" y="4502134"/>
            <a:ext cx="453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Variable </a:t>
            </a:r>
            <a:r>
              <a:rPr lang="en-US" sz="20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Jumlah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type data </a:t>
            </a:r>
            <a:r>
              <a:rPr lang="en-US" sz="20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hitung</a:t>
            </a:r>
            <a:endParaRPr lang="en-US" sz="20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prosedurnya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165" y="3525643"/>
            <a:ext cx="3079689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={10,20};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1116</Words>
  <Application>Microsoft Office PowerPoint</Application>
  <PresentationFormat>Widescreen</PresentationFormat>
  <Paragraphs>305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Office Theme</vt:lpstr>
      <vt:lpstr>- Algoritma Pemrograman – Pertemuan 12</vt:lpstr>
      <vt:lpstr>Capaian Kuliah Pertemuan 12</vt:lpstr>
      <vt:lpstr>Capaian Pembelajaran</vt:lpstr>
      <vt:lpstr>Abstraksi</vt:lpstr>
      <vt:lpstr>Abstract Data Type (ADT)</vt:lpstr>
      <vt:lpstr>Structure</vt:lpstr>
      <vt:lpstr>Struct</vt:lpstr>
      <vt:lpstr>Struct</vt:lpstr>
      <vt:lpstr>Struct</vt:lpstr>
      <vt:lpstr>Mengakses Struktur Member</vt:lpstr>
      <vt:lpstr>Contoh</vt:lpstr>
      <vt:lpstr>Struct</vt:lpstr>
      <vt:lpstr>Struct</vt:lpstr>
      <vt:lpstr>Penyelarasan struktur data</vt:lpstr>
      <vt:lpstr>Data Structure alignment</vt:lpstr>
      <vt:lpstr>GCC alignment</vt:lpstr>
      <vt:lpstr>Struct - Fungsi</vt:lpstr>
      <vt:lpstr>Struct constructor / destructor</vt:lpstr>
      <vt:lpstr>Struct and static member</vt:lpstr>
      <vt:lpstr>Struct and Access privilege</vt:lpstr>
      <vt:lpstr>Latihan 1</vt:lpstr>
      <vt:lpstr>Latihan 2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152</cp:revision>
  <dcterms:created xsi:type="dcterms:W3CDTF">2020-07-29T04:19:18Z</dcterms:created>
  <dcterms:modified xsi:type="dcterms:W3CDTF">2022-02-25T06:39:42Z</dcterms:modified>
</cp:coreProperties>
</file>