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63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Apakah konsisten (T(n))?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Banyaknya operasi bervariasi antar algoritma-algoritma yang berbeda-beda </a:t>
            </a:r>
            <a:r>
              <a:rPr lang="id-ID" dirty="0" smtClean="0">
                <a:sym typeface="Wingdings" panose="05000000000000000000" pitchFamily="2" charset="2"/>
              </a:rPr>
              <a:t> YA</a:t>
            </a:r>
          </a:p>
          <a:p>
            <a:r>
              <a:rPr lang="id-ID" dirty="0"/>
              <a:t>Banyaknya operasi </a:t>
            </a:r>
            <a:r>
              <a:rPr lang="id-ID" dirty="0" smtClean="0"/>
              <a:t>bervariasi antar implementasi program dengan algoritma yang sama </a:t>
            </a:r>
            <a:r>
              <a:rPr lang="id-ID" dirty="0" smtClean="0">
                <a:sym typeface="Wingdings" panose="05000000000000000000" pitchFamily="2" charset="2"/>
              </a:rPr>
              <a:t> Tidak</a:t>
            </a:r>
          </a:p>
          <a:p>
            <a:r>
              <a:rPr lang="id-ID" dirty="0"/>
              <a:t>Banyaknya operasi</a:t>
            </a:r>
            <a:r>
              <a:rPr lang="id-ID" dirty="0" smtClean="0"/>
              <a:t> bervariasi antar komputer-komputer </a:t>
            </a:r>
            <a:r>
              <a:rPr lang="id-ID" dirty="0" smtClean="0">
                <a:sym typeface="Wingdings" panose="05000000000000000000" pitchFamily="2" charset="2"/>
              </a:rPr>
              <a:t> Tidak </a:t>
            </a:r>
          </a:p>
          <a:p>
            <a:pPr lvl="1"/>
            <a:r>
              <a:rPr lang="id-ID" dirty="0" smtClean="0">
                <a:sym typeface="Wingdings" panose="05000000000000000000" pitchFamily="2" charset="2"/>
              </a:rPr>
              <a:t>Artinya jika program tersebut di jalan dikomputer berbeda maka banyaknya operasi akan sama atau konsisten/tidak bergantung pada mesin</a:t>
            </a:r>
          </a:p>
          <a:p>
            <a:r>
              <a:rPr lang="id-ID" dirty="0" smtClean="0"/>
              <a:t>Tidak ada definisi pasti tentang bagaimana operasi tersebut dihitung. </a:t>
            </a:r>
          </a:p>
          <a:p>
            <a:r>
              <a:rPr lang="id-ID" dirty="0" smtClean="0"/>
              <a:t>Banyaknya operasi bervariasi terhadap input yang berbeda-beda dan menggambarkan hubungan antara input dan banyaknya operasi.</a:t>
            </a:r>
          </a:p>
          <a:p>
            <a:r>
              <a:rPr lang="id-ID" dirty="0" smtClean="0"/>
              <a:t>Kesimpulan: Konsisten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Masih butuh cara yang lebih baik?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Tidak terlalu khawatir dengan perhitungan operasi yang bersifat konstan.</a:t>
            </a:r>
          </a:p>
          <a:p>
            <a:r>
              <a:rPr lang="id-ID" dirty="0" smtClean="0"/>
              <a:t>Ingin lebih fokus pada bagaimana algoritma itu bekerja pada ukuran kapasitas yang besar.</a:t>
            </a:r>
          </a:p>
          <a:p>
            <a:r>
              <a:rPr lang="id-ID" dirty="0" smtClean="0"/>
              <a:t>Lebih ingin mengetahui hubungan antara waktu yang dibutuhkan dengan permasalahan input yang berbeda-beda.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70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Input?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Kita ingin menggambarkan efisiensi </a:t>
            </a:r>
            <a:r>
              <a:rPr lang="id-ID" b="1" dirty="0" smtClean="0"/>
              <a:t>dengan istilah ukuran input, </a:t>
            </a:r>
            <a:r>
              <a:rPr lang="id-ID" dirty="0" smtClean="0"/>
              <a:t>jadi kita harus memilih input kita itu apa?</a:t>
            </a:r>
          </a:p>
          <a:p>
            <a:r>
              <a:rPr lang="id-ID" dirty="0" smtClean="0"/>
              <a:t>Bisa jadi integer:</a:t>
            </a:r>
          </a:p>
          <a:p>
            <a:pPr lvl="1"/>
            <a:r>
              <a:rPr lang="id-ID" dirty="0" smtClean="0"/>
              <a:t>Sum(x), dimana x bisa di isi inputan integer</a:t>
            </a:r>
          </a:p>
          <a:p>
            <a:r>
              <a:rPr lang="id-ID" dirty="0" smtClean="0"/>
              <a:t>Bisa jadi List:</a:t>
            </a:r>
          </a:p>
          <a:p>
            <a:pPr lvl="1"/>
            <a:r>
              <a:rPr lang="id-ID" dirty="0" smtClean="0"/>
              <a:t>SumList(L), dimana L bisa di isi inputan List</a:t>
            </a:r>
          </a:p>
          <a:p>
            <a:r>
              <a:rPr lang="id-ID" dirty="0" smtClean="0"/>
              <a:t>Bisa jadi banyak parameter pada fungsi:</a:t>
            </a:r>
          </a:p>
          <a:p>
            <a:pPr lvl="1"/>
            <a:r>
              <a:rPr lang="id-ID" dirty="0" smtClean="0"/>
              <a:t>LinierSearch(L, e), dimana L ada list dan e adalah elemen yang dicari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38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Contoh LinierSearch(L,e)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Jika seandainya kita punya L = [12,343,54,6,45]</a:t>
            </a:r>
          </a:p>
          <a:p>
            <a:r>
              <a:rPr lang="id-ID" dirty="0" smtClean="0"/>
              <a:t>Dan e yang akan dicari adalah 12 dan ternyata itu adalah element pertama, kita bisa menganggap ini sebagai </a:t>
            </a:r>
            <a:r>
              <a:rPr lang="id-ID" b="1" dirty="0" smtClean="0"/>
              <a:t>kasus terbaik(best case).</a:t>
            </a:r>
            <a:endParaRPr lang="id-ID" dirty="0" smtClean="0"/>
          </a:p>
          <a:p>
            <a:r>
              <a:rPr lang="id-ID" dirty="0" smtClean="0"/>
              <a:t>Sebaliknya, jika e yang dicari adalah 45 dimana 45 berada pada element terakhir dari List, kita bisa menganggap kasus ini sebagai </a:t>
            </a:r>
            <a:r>
              <a:rPr lang="id-ID" b="1" dirty="0" smtClean="0"/>
              <a:t>kasus terburuk (worst case). </a:t>
            </a:r>
            <a:r>
              <a:rPr lang="id-ID" dirty="0" smtClean="0"/>
              <a:t>Termasuk jika kita mencari e yang tidak ada dalam list.</a:t>
            </a:r>
          </a:p>
          <a:p>
            <a:r>
              <a:rPr lang="id-ID" dirty="0" smtClean="0"/>
              <a:t>Jika e yang dicari adalah element yang ada ditengah-tengah list L, kita bisa mengangap itu </a:t>
            </a:r>
            <a:r>
              <a:rPr lang="id-ID" b="1" dirty="0" smtClean="0"/>
              <a:t>kasus rata-rata (Average Case).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2546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Laju pertumbuhan (Order of Growth)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Tujuan:</a:t>
            </a:r>
          </a:p>
          <a:p>
            <a:r>
              <a:rPr lang="id-ID" dirty="0" smtClean="0"/>
              <a:t>Ingin mengevaluasi efisiensi program jika </a:t>
            </a:r>
            <a:r>
              <a:rPr lang="id-ID" b="1" dirty="0" smtClean="0"/>
              <a:t>inputnya besar.</a:t>
            </a:r>
          </a:p>
          <a:p>
            <a:r>
              <a:rPr lang="id-ID" dirty="0" smtClean="0"/>
              <a:t>Ingin mengekpresikan laju pertumbuhan sebagai </a:t>
            </a:r>
            <a:r>
              <a:rPr lang="id-ID" b="1" dirty="0" smtClean="0"/>
              <a:t>ukuran pertumbuhan dari input.</a:t>
            </a:r>
          </a:p>
          <a:p>
            <a:r>
              <a:rPr lang="id-ID" dirty="0" smtClean="0"/>
              <a:t>Ingin membuat </a:t>
            </a:r>
            <a:r>
              <a:rPr lang="id-ID" b="1" dirty="0" smtClean="0"/>
              <a:t>batas atas </a:t>
            </a:r>
            <a:r>
              <a:rPr lang="id-ID" dirty="0" smtClean="0"/>
              <a:t>dari laju pertumbuhan setepat mungkin.</a:t>
            </a:r>
          </a:p>
          <a:p>
            <a:r>
              <a:rPr lang="id-ID" dirty="0" smtClean="0"/>
              <a:t>Presisi dilihat dari </a:t>
            </a:r>
            <a:r>
              <a:rPr lang="id-ID" b="1" dirty="0" smtClean="0"/>
              <a:t>orde.nya</a:t>
            </a:r>
            <a:r>
              <a:rPr lang="id-ID" dirty="0" smtClean="0"/>
              <a:t> bukan pertumbuhannya.</a:t>
            </a:r>
          </a:p>
          <a:p>
            <a:r>
              <a:rPr lang="id-ID" dirty="0" smtClean="0"/>
              <a:t>Kita akan melihat program yang punya </a:t>
            </a:r>
            <a:r>
              <a:rPr lang="id-ID" b="1" dirty="0" smtClean="0"/>
              <a:t>faktor besar, </a:t>
            </a:r>
            <a:r>
              <a:rPr lang="id-ID" dirty="0" smtClean="0"/>
              <a:t>artinya yang akan memiliki waktu berjalan program yang terlama.</a:t>
            </a:r>
          </a:p>
          <a:p>
            <a:r>
              <a:rPr lang="id-ID" b="1" dirty="0" smtClean="0"/>
              <a:t>Kesimpulannya: fokus kita ada di skenario worst case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323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Menghitung Laju Pertumbuhan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Dengan notasi asimtotik yaitu batas atas dari laju pertumbuhan, disebut dengan Big Oh atau O().</a:t>
            </a:r>
          </a:p>
          <a:p>
            <a:r>
              <a:rPr lang="id-ID" dirty="0" smtClean="0"/>
              <a:t>Mengapa?</a:t>
            </a:r>
          </a:p>
          <a:p>
            <a:r>
              <a:rPr lang="id-ID" dirty="0" smtClean="0"/>
              <a:t>Sesuai tujuan dari laju pertumbuhan yaitu fokus pada worst case.</a:t>
            </a:r>
          </a:p>
          <a:p>
            <a:r>
              <a:rPr lang="id-ID" dirty="0" smtClean="0"/>
              <a:t>Mengekspresikan tingkat pertumbuhan yang relatif terhadap ukuran input.</a:t>
            </a:r>
          </a:p>
          <a:p>
            <a:r>
              <a:rPr lang="id-ID" dirty="0" smtClean="0"/>
              <a:t>Evaluasi algoritma bukan evaluasi mesin atau evaluasi implementasi.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14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Big Oh dari LinierSearch(L,e)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Worst case dilihat dari e yang dicari merupakan elemen terakhir List. </a:t>
            </a:r>
          </a:p>
          <a:p>
            <a:r>
              <a:rPr lang="id-ID" dirty="0" smtClean="0"/>
              <a:t>Mari lihat Algoritmnya: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id-ID" b="1" dirty="0" smtClean="0"/>
              <a:t>LinierSearch(L,e):</a:t>
            </a:r>
          </a:p>
          <a:p>
            <a:pPr marL="0" indent="0">
              <a:buNone/>
            </a:pPr>
            <a:r>
              <a:rPr lang="id-ID" b="1" dirty="0"/>
              <a:t>	</a:t>
            </a:r>
            <a:r>
              <a:rPr lang="id-ID" b="1" dirty="0" smtClean="0"/>
              <a:t>		# pengulangan sampai len(L) atau sebut saja n kali</a:t>
            </a:r>
          </a:p>
          <a:p>
            <a:pPr marL="0" indent="0">
              <a:buNone/>
            </a:pPr>
            <a:r>
              <a:rPr lang="id-ID" dirty="0" smtClean="0"/>
              <a:t>    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id-ID" dirty="0" smtClean="0"/>
              <a:t>range(len(L))</a:t>
            </a:r>
            <a:r>
              <a:rPr lang="en-US" dirty="0" smtClean="0"/>
              <a:t>:</a:t>
            </a:r>
            <a:r>
              <a:rPr lang="id-ID" dirty="0" smtClean="0"/>
              <a:t>	# T = 1 karena increment</a:t>
            </a:r>
          </a:p>
          <a:p>
            <a:pPr marL="0" indent="0">
              <a:buNone/>
            </a:pPr>
            <a:r>
              <a:rPr lang="id-ID" dirty="0" smtClean="0"/>
              <a:t>        </a:t>
            </a:r>
            <a:r>
              <a:rPr lang="en-US" dirty="0" smtClean="0"/>
              <a:t>if </a:t>
            </a:r>
            <a:r>
              <a:rPr lang="id-ID" dirty="0" smtClean="0"/>
              <a:t>L[i]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smtClean="0"/>
              <a:t>e:</a:t>
            </a:r>
            <a:r>
              <a:rPr lang="id-ID" dirty="0" smtClean="0"/>
              <a:t>		# T = 1 karena perbandingan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    </a:t>
            </a:r>
            <a:r>
              <a:rPr lang="en-US" dirty="0" smtClean="0"/>
              <a:t>return True</a:t>
            </a:r>
            <a:r>
              <a:rPr lang="id-ID" dirty="0" smtClean="0"/>
              <a:t>	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</a:t>
            </a:r>
            <a:r>
              <a:rPr lang="id-ID" b="1" dirty="0" smtClean="0"/>
              <a:t># selesai pengulangan T=2 diulang sebanyak n kali sehingga T = 2n</a:t>
            </a:r>
            <a:r>
              <a:rPr lang="id-ID" dirty="0" smtClean="0"/>
              <a:t>	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</a:t>
            </a:r>
            <a:r>
              <a:rPr lang="en-US" dirty="0" smtClean="0"/>
              <a:t>return False</a:t>
            </a:r>
            <a:endParaRPr lang="id-ID" dirty="0" smtClean="0"/>
          </a:p>
          <a:p>
            <a:r>
              <a:rPr lang="id-ID" dirty="0" smtClean="0"/>
              <a:t>Hitung T(n) terlebih dahulu, ambil orde n tertinggi untuk mendapatkan Big-Oh.</a:t>
            </a:r>
          </a:p>
          <a:p>
            <a:pPr lvl="1"/>
            <a:r>
              <a:rPr lang="id-ID" dirty="0" smtClean="0"/>
              <a:t>Abaikan semua yang bersifat konstan, penjumlahan atau perkalian</a:t>
            </a:r>
          </a:p>
          <a:p>
            <a:r>
              <a:rPr lang="id-ID" dirty="0" smtClean="0"/>
              <a:t>T(n) adalah  2n, Maka Big-Oh dari linierSearch adalah O(n)</a:t>
            </a:r>
          </a:p>
        </p:txBody>
      </p:sp>
    </p:spTree>
    <p:extLst>
      <p:ext uri="{BB962C8B-B14F-4D97-AF65-F5344CB8AC3E}">
        <p14:creationId xmlns:p14="http://schemas.microsoft.com/office/powerpoint/2010/main" val="24514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Klasifikasi Kompleksitas Big Oh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O(1) menunjukkan waktu berjalan algoritma yang konstan</a:t>
            </a:r>
          </a:p>
          <a:p>
            <a:r>
              <a:rPr lang="id-ID" dirty="0" smtClean="0"/>
              <a:t>O(log n) </a:t>
            </a:r>
            <a:r>
              <a:rPr lang="id-ID" dirty="0"/>
              <a:t>menunjukkan waktu berjalan algoritma yang </a:t>
            </a:r>
            <a:r>
              <a:rPr lang="id-ID" dirty="0" smtClean="0"/>
              <a:t>logaritmik</a:t>
            </a:r>
          </a:p>
          <a:p>
            <a:r>
              <a:rPr lang="id-ID" dirty="0" smtClean="0"/>
              <a:t>O(n) menunjukan waktu berjalan algoritma yang linier</a:t>
            </a:r>
          </a:p>
          <a:p>
            <a:r>
              <a:rPr lang="id-ID" dirty="0" smtClean="0"/>
              <a:t>O(n log n)</a:t>
            </a:r>
            <a:r>
              <a:rPr lang="id-ID" dirty="0"/>
              <a:t> menunjukkan waktu berjalan algoritma yang </a:t>
            </a:r>
            <a:r>
              <a:rPr lang="id-ID" dirty="0" smtClean="0"/>
              <a:t>logaritmik-linier</a:t>
            </a:r>
          </a:p>
          <a:p>
            <a:r>
              <a:rPr lang="id-ID" dirty="0" smtClean="0"/>
              <a:t>O(n</a:t>
            </a:r>
            <a:r>
              <a:rPr lang="id-ID" baseline="30000" dirty="0" smtClean="0"/>
              <a:t>c</a:t>
            </a:r>
            <a:r>
              <a:rPr lang="id-ID" dirty="0" smtClean="0"/>
              <a:t>) </a:t>
            </a:r>
            <a:r>
              <a:rPr lang="id-ID" dirty="0"/>
              <a:t>menunjukkan waktu berjalan algoritma yang </a:t>
            </a:r>
            <a:r>
              <a:rPr lang="id-ID" dirty="0" smtClean="0"/>
              <a:t>polinomial</a:t>
            </a:r>
          </a:p>
          <a:p>
            <a:r>
              <a:rPr lang="id-ID" dirty="0" smtClean="0"/>
              <a:t>O(c</a:t>
            </a:r>
            <a:r>
              <a:rPr lang="id-ID" baseline="30000" dirty="0"/>
              <a:t>n</a:t>
            </a:r>
            <a:r>
              <a:rPr lang="id-ID" dirty="0" smtClean="0"/>
              <a:t>) menunjukkan waktu berjalan algoritma yang eksponensial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91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Dari yang paling efisien </a:t>
            </a:r>
            <a:r>
              <a:rPr lang="id-ID" b="1" smtClean="0"/>
              <a:t>sampai paling </a:t>
            </a:r>
            <a:r>
              <a:rPr lang="id-ID" b="1" dirty="0" smtClean="0"/>
              <a:t>tidak efisien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202" y="1755287"/>
            <a:ext cx="6561147" cy="43513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9" y="2181324"/>
            <a:ext cx="4055933" cy="36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Sekilas Hukum Notasi Big Oh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Hukum penjumlahan:</a:t>
            </a:r>
          </a:p>
          <a:p>
            <a:pPr lvl="1"/>
            <a:r>
              <a:rPr lang="id-ID" dirty="0" smtClean="0"/>
              <a:t>Misal T(n) dari fungsi f disebut dengan f(n) dan T(n) dari fungsi g adalah g(n), maka</a:t>
            </a:r>
          </a:p>
          <a:p>
            <a:pPr lvl="1"/>
            <a:r>
              <a:rPr lang="id-ID" dirty="0" smtClean="0"/>
              <a:t>O(f(n)) + O(g(n)) adalah O(f(n) + g(n))</a:t>
            </a:r>
          </a:p>
          <a:p>
            <a:pPr lvl="1"/>
            <a:r>
              <a:rPr lang="id-ID" dirty="0" smtClean="0"/>
              <a:t>Misalnya:</a:t>
            </a:r>
          </a:p>
          <a:p>
            <a:pPr lvl="1"/>
            <a:r>
              <a:rPr lang="id-ID" dirty="0" smtClean="0"/>
              <a:t>f(n) = 2n+1 dan g(n) = 3n</a:t>
            </a:r>
            <a:r>
              <a:rPr lang="id-ID" baseline="30000" dirty="0" smtClean="0"/>
              <a:t>2</a:t>
            </a:r>
            <a:r>
              <a:rPr lang="id-ID" dirty="0" smtClean="0"/>
              <a:t>+2n+14</a:t>
            </a:r>
          </a:p>
          <a:p>
            <a:pPr lvl="1"/>
            <a:r>
              <a:rPr lang="id-ID" dirty="0" smtClean="0"/>
              <a:t>Sehingga O(f(n)) = n dan O(g(n)) = </a:t>
            </a:r>
            <a:r>
              <a:rPr lang="id-ID" dirty="0"/>
              <a:t>n</a:t>
            </a:r>
            <a:r>
              <a:rPr lang="id-ID" baseline="30000" dirty="0"/>
              <a:t>2</a:t>
            </a:r>
            <a:r>
              <a:rPr lang="id-ID" dirty="0" smtClean="0"/>
              <a:t>    </a:t>
            </a:r>
            <a:r>
              <a:rPr lang="id-ID" dirty="0" smtClean="0">
                <a:sym typeface="Wingdings" panose="05000000000000000000" pitchFamily="2" charset="2"/>
              </a:rPr>
              <a:t> diambil n yang paling dominan</a:t>
            </a:r>
          </a:p>
          <a:p>
            <a:pPr lvl="1"/>
            <a:r>
              <a:rPr lang="id-ID" dirty="0" smtClean="0">
                <a:sym typeface="Wingdings" panose="05000000000000000000" pitchFamily="2" charset="2"/>
              </a:rPr>
              <a:t>Maka </a:t>
            </a:r>
            <a:r>
              <a:rPr lang="id-ID" dirty="0"/>
              <a:t>O(f(n)) + O(g(n)) </a:t>
            </a:r>
            <a:r>
              <a:rPr lang="id-ID" dirty="0" smtClean="0"/>
              <a:t> adalah O (n+</a:t>
            </a:r>
            <a:r>
              <a:rPr lang="id-ID" dirty="0"/>
              <a:t>n</a:t>
            </a:r>
            <a:r>
              <a:rPr lang="id-ID" baseline="30000" dirty="0"/>
              <a:t>2</a:t>
            </a:r>
            <a:r>
              <a:rPr lang="id-ID" dirty="0" smtClean="0"/>
              <a:t>)</a:t>
            </a:r>
          </a:p>
          <a:p>
            <a:pPr lvl="1"/>
            <a:r>
              <a:rPr lang="id-ID" dirty="0" smtClean="0"/>
              <a:t>Karena n+</a:t>
            </a:r>
            <a:r>
              <a:rPr lang="id-ID" dirty="0"/>
              <a:t>n</a:t>
            </a:r>
            <a:r>
              <a:rPr lang="id-ID" baseline="30000" dirty="0"/>
              <a:t>2</a:t>
            </a:r>
            <a:r>
              <a:rPr lang="id-ID" dirty="0" smtClean="0"/>
              <a:t> dan aturan Big Oh mengacu pada n yang dominan atau memiliki orde paling tinggi cukup ditulis saja O(</a:t>
            </a:r>
            <a:r>
              <a:rPr lang="id-ID" dirty="0"/>
              <a:t>n</a:t>
            </a:r>
            <a:r>
              <a:rPr lang="id-ID" baseline="30000" dirty="0"/>
              <a:t>2</a:t>
            </a:r>
            <a:r>
              <a:rPr lang="id-ID" dirty="0" smtClean="0"/>
              <a:t>)</a:t>
            </a:r>
          </a:p>
          <a:p>
            <a:pPr lvl="1"/>
            <a:r>
              <a:rPr lang="id-ID" dirty="0" smtClean="0"/>
              <a:t>Jadi </a:t>
            </a:r>
            <a:r>
              <a:rPr lang="id-ID" dirty="0"/>
              <a:t>O(f(n)) + O(g(n)) </a:t>
            </a:r>
            <a:r>
              <a:rPr lang="id-ID" dirty="0" smtClean="0"/>
              <a:t> = O(</a:t>
            </a:r>
            <a:r>
              <a:rPr lang="id-ID" dirty="0"/>
              <a:t>n</a:t>
            </a:r>
            <a:r>
              <a:rPr lang="id-ID" baseline="30000" dirty="0"/>
              <a:t>2</a:t>
            </a:r>
            <a:r>
              <a:rPr lang="id-ID" dirty="0" smtClean="0"/>
              <a:t>)  </a:t>
            </a:r>
            <a:r>
              <a:rPr lang="id-ID" dirty="0" smtClean="0">
                <a:sym typeface="Wingdings" panose="05000000000000000000" pitchFamily="2" charset="2"/>
              </a:rPr>
              <a:t> pada contoh kasus kita</a:t>
            </a:r>
            <a:endParaRPr lang="id-ID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34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14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Sekilas Hukum Notasi Big Oh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Hukum </a:t>
            </a:r>
            <a:r>
              <a:rPr lang="id-ID" smtClean="0"/>
              <a:t>perkalian:</a:t>
            </a:r>
            <a:endParaRPr lang="id-ID" dirty="0" smtClean="0"/>
          </a:p>
          <a:p>
            <a:pPr lvl="1"/>
            <a:r>
              <a:rPr lang="id-ID" dirty="0" smtClean="0"/>
              <a:t>Biasanya terjadi di looping bersarang n diloop terdalam diulang sebanya n kali loop terluar.</a:t>
            </a:r>
          </a:p>
          <a:p>
            <a:pPr lvl="1"/>
            <a:r>
              <a:rPr lang="id-ID" dirty="0" smtClean="0"/>
              <a:t>Misal T(n) dari fungsi f disebut dengan f(n) dan T(n) dari fungsi g adalah g(n), maka</a:t>
            </a:r>
          </a:p>
          <a:p>
            <a:pPr lvl="1"/>
            <a:r>
              <a:rPr lang="id-ID" dirty="0" smtClean="0"/>
              <a:t>O(f(n)) * O(g(n)) adalah O(f(n) * g(n))</a:t>
            </a:r>
          </a:p>
          <a:p>
            <a:pPr lvl="1"/>
            <a:r>
              <a:rPr lang="id-ID" dirty="0" smtClean="0"/>
              <a:t>Misalnya:</a:t>
            </a:r>
          </a:p>
          <a:p>
            <a:pPr lvl="1"/>
            <a:r>
              <a:rPr lang="id-ID" dirty="0" smtClean="0"/>
              <a:t>f(n) = 2n+1 dan g(n) = 2n+14</a:t>
            </a:r>
          </a:p>
          <a:p>
            <a:pPr lvl="1"/>
            <a:r>
              <a:rPr lang="id-ID" dirty="0" smtClean="0"/>
              <a:t>Sehingga O(f(n)) = n dan O(g(n)) = n    </a:t>
            </a:r>
            <a:r>
              <a:rPr lang="id-ID" dirty="0" smtClean="0">
                <a:sym typeface="Wingdings" panose="05000000000000000000" pitchFamily="2" charset="2"/>
              </a:rPr>
              <a:t> diambil n yang paling dominan</a:t>
            </a:r>
          </a:p>
          <a:p>
            <a:pPr lvl="1"/>
            <a:r>
              <a:rPr lang="id-ID" dirty="0" smtClean="0">
                <a:sym typeface="Wingdings" panose="05000000000000000000" pitchFamily="2" charset="2"/>
              </a:rPr>
              <a:t>Maka </a:t>
            </a:r>
            <a:r>
              <a:rPr lang="id-ID" dirty="0"/>
              <a:t>O(f(n)) </a:t>
            </a:r>
            <a:r>
              <a:rPr lang="id-ID" dirty="0" smtClean="0"/>
              <a:t>* </a:t>
            </a:r>
            <a:r>
              <a:rPr lang="id-ID" dirty="0"/>
              <a:t>O(g(n)) </a:t>
            </a:r>
            <a:r>
              <a:rPr lang="id-ID" dirty="0" smtClean="0"/>
              <a:t> adalah O (n*n) sehingga O(n</a:t>
            </a:r>
            <a:r>
              <a:rPr lang="id-ID" baseline="30000" dirty="0" smtClean="0"/>
              <a:t>2</a:t>
            </a:r>
            <a:r>
              <a:rPr lang="id-ID" dirty="0"/>
              <a:t>) </a:t>
            </a:r>
            <a:endParaRPr lang="id-ID" dirty="0" smtClean="0"/>
          </a:p>
          <a:p>
            <a:pPr lvl="1"/>
            <a:r>
              <a:rPr lang="id-ID" dirty="0" smtClean="0"/>
              <a:t>Jadi </a:t>
            </a:r>
            <a:r>
              <a:rPr lang="id-ID" dirty="0"/>
              <a:t>O(f(n)) *</a:t>
            </a:r>
            <a:r>
              <a:rPr lang="id-ID" dirty="0" smtClean="0"/>
              <a:t> </a:t>
            </a:r>
            <a:r>
              <a:rPr lang="id-ID" dirty="0"/>
              <a:t>O(g(n)) </a:t>
            </a:r>
            <a:r>
              <a:rPr lang="id-ID" dirty="0" smtClean="0"/>
              <a:t> </a:t>
            </a:r>
            <a:r>
              <a:rPr lang="id-ID" i="1" dirty="0" smtClean="0"/>
              <a:t>= O(</a:t>
            </a:r>
            <a:r>
              <a:rPr lang="id-ID" i="1" dirty="0"/>
              <a:t>n</a:t>
            </a:r>
            <a:r>
              <a:rPr lang="id-ID" i="1" baseline="30000" dirty="0"/>
              <a:t>2</a:t>
            </a:r>
            <a:r>
              <a:rPr lang="id-ID" i="1" dirty="0" smtClean="0"/>
              <a:t>)  </a:t>
            </a:r>
            <a:r>
              <a:rPr lang="id-ID" dirty="0" smtClean="0">
                <a:sym typeface="Wingdings" panose="05000000000000000000" pitchFamily="2" charset="2"/>
              </a:rPr>
              <a:t> pada contoh kasus kita</a:t>
            </a:r>
            <a:endParaRPr lang="id-ID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69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Ingin belajar lebih lanjut?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Sangat berguna bagi yang menyukai kompetitif programming.</a:t>
            </a:r>
          </a:p>
          <a:p>
            <a:r>
              <a:rPr lang="id-ID" dirty="0" smtClean="0"/>
              <a:t>Sangat berguna bagi yang ingin aplikasi/programnya efisien /cepat/</a:t>
            </a:r>
          </a:p>
          <a:p>
            <a:r>
              <a:rPr lang="id-ID" dirty="0" smtClean="0"/>
              <a:t>Sangat berguna untuk mendesain algoritma baru.</a:t>
            </a:r>
          </a:p>
          <a:p>
            <a:r>
              <a:rPr lang="id-ID" dirty="0" smtClean="0"/>
              <a:t>Sangat berguna untuk menentukan algoritma apa yang cocok untuk permasalahan tertentu.</a:t>
            </a:r>
          </a:p>
          <a:p>
            <a:r>
              <a:rPr lang="id-ID" b="1" dirty="0" smtClean="0"/>
              <a:t>Sampai bertemu lagi di mata kuliah Strategi dan Analisis Algoritma!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9553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78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</a:t>
                      </a:r>
                      <a:r>
                        <a:rPr lang="id-ID" sz="2000" smtClean="0">
                          <a:effectLst/>
                        </a:rPr>
                        <a:t>dan Fungsional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mampu mengidentifikasi, menganalisis dan membandingkan beberapa algoritma dalam hal efisiensi. </a:t>
            </a:r>
          </a:p>
          <a:p>
            <a:r>
              <a:rPr lang="id-ID" b="1" smtClean="0"/>
              <a:t>[</a:t>
            </a:r>
            <a:r>
              <a:rPr lang="id-ID" b="1" dirty="0"/>
              <a:t>SDF/Algorithm and Design LO: 1,2,3, 11]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Efisiensi Program?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Komputer saat ini memiliki pemrosesan yang semakin cepat dan canggih.</a:t>
            </a:r>
          </a:p>
          <a:p>
            <a:r>
              <a:rPr lang="id-ID" dirty="0" smtClean="0"/>
              <a:t>Jadi apakah efisensi program masih layak untuk dipelajari?</a:t>
            </a:r>
          </a:p>
          <a:p>
            <a:pPr lvl="1"/>
            <a:r>
              <a:rPr lang="id-ID" dirty="0" smtClean="0"/>
              <a:t>Contoh: Saat ini kita memiliki banyak sekali data (era Big Data), untuk memproses/mengolah/menggali data tersebut dapatkah dilakukan dengan cara yang sederhana? Misal beberapa pengulangan dan operasi-operasi lain yang dilakukan atau dengan algoritma brute force?</a:t>
            </a:r>
          </a:p>
          <a:p>
            <a:pPr lvl="1"/>
            <a:r>
              <a:rPr lang="id-ID" dirty="0" smtClean="0"/>
              <a:t>Tentu hal itu akan bisa membuang-buang waktu dan banyak memory.</a:t>
            </a:r>
          </a:p>
          <a:p>
            <a:r>
              <a:rPr lang="id-ID" dirty="0" smtClean="0"/>
              <a:t>Dua hal penting dalam efisiensi program: waktu dan ruang 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587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Bagaimana mengevaluasi efisiensi dari program?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Dihitung dengan timer</a:t>
            </a:r>
          </a:p>
          <a:p>
            <a:r>
              <a:rPr lang="id-ID" dirty="0" smtClean="0"/>
              <a:t>Menghitung banyaknya operasi</a:t>
            </a:r>
          </a:p>
          <a:p>
            <a:r>
              <a:rPr lang="id-ID" dirty="0" smtClean="0"/>
              <a:t>Dengan notasi abstrak tentang laju pertumbuhan ( ini akan dijelaskan lebih lanjut dan ini cara yang paling benar untuk mengevaluasi efisiensi)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95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Mengevaluasi Efisiensi dengan Timer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Menggunakan modul atau library “time”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import time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/>
            </a:r>
            <a:br>
              <a:rPr lang="id-ID" dirty="0">
                <a:latin typeface="Consolas" panose="020B0609020204030204" pitchFamily="49" charset="0"/>
              </a:rPr>
            </a:br>
            <a:r>
              <a:rPr lang="id-ID" dirty="0">
                <a:latin typeface="Consolas" panose="020B0609020204030204" pitchFamily="49" charset="0"/>
              </a:rPr>
              <a:t>def foo(x):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return 1/(2**x+3)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/>
            </a:r>
            <a:br>
              <a:rPr lang="id-ID" dirty="0">
                <a:latin typeface="Consolas" panose="020B0609020204030204" pitchFamily="49" charset="0"/>
              </a:rPr>
            </a:br>
            <a:r>
              <a:rPr lang="id-ID" dirty="0">
                <a:latin typeface="Consolas" panose="020B0609020204030204" pitchFamily="49" charset="0"/>
              </a:rPr>
              <a:t>def main():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</a:t>
            </a:r>
            <a:r>
              <a:rPr lang="id-ID" b="1" dirty="0">
                <a:latin typeface="Consolas" panose="020B0609020204030204" pitchFamily="49" charset="0"/>
              </a:rPr>
              <a:t>start = time.time()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a = foo(100000000)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</a:t>
            </a:r>
            <a:r>
              <a:rPr lang="id-ID" b="1" dirty="0">
                <a:latin typeface="Consolas" panose="020B0609020204030204" pitchFamily="49" charset="0"/>
              </a:rPr>
              <a:t>end = time.time()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print("waktu yang dibutuhkan eksekusi foo: ",(end-start),"detik")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/>
            </a:r>
            <a:br>
              <a:rPr lang="id-ID" dirty="0">
                <a:latin typeface="Consolas" panose="020B0609020204030204" pitchFamily="49" charset="0"/>
              </a:rPr>
            </a:br>
            <a:r>
              <a:rPr lang="id-ID" dirty="0">
                <a:latin typeface="Consolas" panose="020B0609020204030204" pitchFamily="49" charset="0"/>
              </a:rPr>
              <a:t>if __name__ == "__main__":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main()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32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Apakah konsisten (penggunaan time)?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Waktu berjalan program bervariasi antar algoritma-algoritma yang berbeda-beda </a:t>
            </a:r>
            <a:r>
              <a:rPr lang="id-ID" dirty="0" smtClean="0">
                <a:sym typeface="Wingdings" panose="05000000000000000000" pitchFamily="2" charset="2"/>
              </a:rPr>
              <a:t> YA</a:t>
            </a:r>
          </a:p>
          <a:p>
            <a:r>
              <a:rPr lang="id-ID" dirty="0"/>
              <a:t>Waktu berjalan program bervariasi </a:t>
            </a:r>
            <a:r>
              <a:rPr lang="id-ID" dirty="0" smtClean="0"/>
              <a:t>antar implementasi program dengan algoritma yang sama </a:t>
            </a:r>
            <a:r>
              <a:rPr lang="id-ID" dirty="0" smtClean="0">
                <a:sym typeface="Wingdings" panose="05000000000000000000" pitchFamily="2" charset="2"/>
              </a:rPr>
              <a:t> Tidak</a:t>
            </a:r>
          </a:p>
          <a:p>
            <a:r>
              <a:rPr lang="id-ID" dirty="0" smtClean="0"/>
              <a:t>Waktu berjalan program bervariasi antar komputer-komputer </a:t>
            </a:r>
            <a:r>
              <a:rPr lang="id-ID" dirty="0" smtClean="0">
                <a:sym typeface="Wingdings" panose="05000000000000000000" pitchFamily="2" charset="2"/>
              </a:rPr>
              <a:t> Ya</a:t>
            </a:r>
          </a:p>
          <a:p>
            <a:pPr lvl="1"/>
            <a:r>
              <a:rPr lang="id-ID" dirty="0" smtClean="0">
                <a:sym typeface="Wingdings" panose="05000000000000000000" pitchFamily="2" charset="2"/>
              </a:rPr>
              <a:t>Beda mesin beda hitungan padahal kode sama</a:t>
            </a:r>
          </a:p>
          <a:p>
            <a:r>
              <a:rPr lang="id-ID" dirty="0"/>
              <a:t>Waktu berjalan program </a:t>
            </a:r>
            <a:r>
              <a:rPr lang="id-ID" dirty="0" smtClean="0"/>
              <a:t>tidak dapat dijadikan patokan jika berdasar pada input yang dimasukkan bernilai kecil.</a:t>
            </a:r>
          </a:p>
          <a:p>
            <a:r>
              <a:rPr lang="id-ID" dirty="0" smtClean="0"/>
              <a:t>Waktu akan bervariasi dengan input-input berbeda-beda tapi tidak benar-benar menggambarkan hubungan antara input dan waktu</a:t>
            </a:r>
          </a:p>
          <a:p>
            <a:r>
              <a:rPr lang="id-ID" dirty="0" smtClean="0"/>
              <a:t>Kesimpulan: Tidak konsisten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91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Menghitung Banyaknya Operasi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Misal perhitungan operasi disimbolkan dengan </a:t>
            </a:r>
            <a:r>
              <a:rPr lang="id-ID" i="1" dirty="0" smtClean="0"/>
              <a:t>T</a:t>
            </a:r>
            <a:endParaRPr lang="id-ID" dirty="0" smtClean="0"/>
          </a:p>
          <a:p>
            <a:r>
              <a:rPr lang="id-ID" dirty="0" smtClean="0"/>
              <a:t>Asumsi baberapa operasi berikut memiliki waktu konstan (sebut saja T = 1):</a:t>
            </a:r>
          </a:p>
          <a:p>
            <a:pPr lvl="1"/>
            <a:r>
              <a:rPr lang="id-ID" dirty="0" smtClean="0"/>
              <a:t>Operasi matematika</a:t>
            </a:r>
          </a:p>
          <a:p>
            <a:pPr lvl="1"/>
            <a:r>
              <a:rPr lang="id-ID" dirty="0" smtClean="0"/>
              <a:t>Perbandingan</a:t>
            </a:r>
          </a:p>
          <a:p>
            <a:pPr lvl="1"/>
            <a:r>
              <a:rPr lang="id-ID" dirty="0" smtClean="0"/>
              <a:t>Assignment</a:t>
            </a:r>
          </a:p>
          <a:p>
            <a:pPr lvl="1"/>
            <a:r>
              <a:rPr lang="id-ID" dirty="0" smtClean="0"/>
              <a:t>Mengakses objek pada memory</a:t>
            </a:r>
          </a:p>
          <a:p>
            <a:r>
              <a:rPr lang="id-ID" dirty="0" smtClean="0"/>
              <a:t>Total banyaknya operasi disimbolkan dengan T(n)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740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Mari kita lihat detil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def sum(x):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    res = 0     # </a:t>
            </a:r>
            <a:r>
              <a:rPr lang="id-ID" sz="1800" b="1" dirty="0">
                <a:latin typeface="Consolas" panose="020B0609020204030204" pitchFamily="49" charset="0"/>
              </a:rPr>
              <a:t>T = 1</a:t>
            </a:r>
            <a:r>
              <a:rPr lang="id-ID" sz="1800" dirty="0">
                <a:latin typeface="Consolas" panose="020B0609020204030204" pitchFamily="49" charset="0"/>
              </a:rPr>
              <a:t> karena assignment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    # mulai blok looping berikut diulang sebanyak x kali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    for i in range(x+1): # </a:t>
            </a:r>
            <a:r>
              <a:rPr lang="id-ID" sz="1800" b="1" dirty="0">
                <a:latin typeface="Consolas" panose="020B0609020204030204" pitchFamily="49" charset="0"/>
              </a:rPr>
              <a:t>T = </a:t>
            </a:r>
            <a:r>
              <a:rPr lang="id-ID" sz="1800" b="1" dirty="0" smtClean="0">
                <a:latin typeface="Consolas" panose="020B0609020204030204" pitchFamily="49" charset="0"/>
              </a:rPr>
              <a:t>1</a:t>
            </a:r>
            <a:r>
              <a:rPr lang="id-ID" sz="1800" dirty="0" smtClean="0">
                <a:latin typeface="Consolas" panose="020B0609020204030204" pitchFamily="49" charset="0"/>
              </a:rPr>
              <a:t>,didalam</a:t>
            </a:r>
            <a:r>
              <a:rPr lang="id-ID" sz="1800" dirty="0">
                <a:latin typeface="Consolas" panose="020B0609020204030204" pitchFamily="49" charset="0"/>
              </a:rPr>
              <a:t> sini sebetulnya dilakukan increment i=i+1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        res+=i  # </a:t>
            </a:r>
            <a:r>
              <a:rPr lang="id-ID" sz="1800" b="1" dirty="0">
                <a:latin typeface="Consolas" panose="020B0609020204030204" pitchFamily="49" charset="0"/>
              </a:rPr>
              <a:t>T = 2</a:t>
            </a:r>
            <a:r>
              <a:rPr lang="id-ID" sz="1800" dirty="0">
                <a:latin typeface="Consolas" panose="020B0609020204030204" pitchFamily="49" charset="0"/>
              </a:rPr>
              <a:t> karena terdapat assignment dan operasi res = res + i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    # selesai blok looping, </a:t>
            </a:r>
            <a:r>
              <a:rPr lang="id-ID" sz="1800" b="1" dirty="0">
                <a:latin typeface="Consolas" panose="020B0609020204030204" pitchFamily="49" charset="0"/>
              </a:rPr>
              <a:t>total ada </a:t>
            </a:r>
            <a:r>
              <a:rPr lang="id-ID" sz="1800" b="1" dirty="0" smtClean="0">
                <a:latin typeface="Consolas" panose="020B0609020204030204" pitchFamily="49" charset="0"/>
              </a:rPr>
              <a:t>T = 3</a:t>
            </a:r>
            <a:r>
              <a:rPr lang="id-ID" sz="1800" b="1" dirty="0">
                <a:latin typeface="Consolas" panose="020B0609020204030204" pitchFamily="49" charset="0"/>
              </a:rPr>
              <a:t> operasi yang diulang sebanyak x kali</a:t>
            </a: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    return res  # tidak ada dalam hitungan </a:t>
            </a:r>
            <a:r>
              <a:rPr lang="id-ID" sz="1800" dirty="0" smtClean="0">
                <a:latin typeface="Consolas" panose="020B0609020204030204" pitchFamily="49" charset="0"/>
              </a:rPr>
              <a:t>konstan</a:t>
            </a:r>
          </a:p>
          <a:p>
            <a:pPr marL="0" indent="0">
              <a:buNone/>
            </a:pPr>
            <a:endParaRPr lang="id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dirty="0" smtClean="0">
                <a:latin typeface="Consolas" panose="020B0609020204030204" pitchFamily="49" charset="0"/>
              </a:rPr>
              <a:t>Jadi Total banyaknya operasi pada fungsi sum(x) atau T(n) dari fungsi sum(x) adalah 1 + 3x. Dimana 3x atau 3n didapatkan dari pengulangan. Dan 1 didapat dari res = 0.</a:t>
            </a:r>
            <a:endParaRPr lang="id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31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1159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- Algoritma Pemrograman – Pertemuan 14</vt:lpstr>
      <vt:lpstr>Capaian Kuliah Pertemuan 14</vt:lpstr>
      <vt:lpstr>Capaian Pembelajaran</vt:lpstr>
      <vt:lpstr>Efisiensi Program?</vt:lpstr>
      <vt:lpstr>Bagaimana mengevaluasi efisiensi dari program?</vt:lpstr>
      <vt:lpstr>Mengevaluasi Efisiensi dengan Timer</vt:lpstr>
      <vt:lpstr>Apakah konsisten (penggunaan time)?</vt:lpstr>
      <vt:lpstr>Menghitung Banyaknya Operasi</vt:lpstr>
      <vt:lpstr>Mari kita lihat detil</vt:lpstr>
      <vt:lpstr>Apakah konsisten (T(n))?</vt:lpstr>
      <vt:lpstr>Masih butuh cara yang lebih baik?</vt:lpstr>
      <vt:lpstr>Input?</vt:lpstr>
      <vt:lpstr>Contoh LinierSearch(L,e)</vt:lpstr>
      <vt:lpstr>Laju pertumbuhan (Order of Growth)</vt:lpstr>
      <vt:lpstr>Menghitung Laju Pertumbuhan </vt:lpstr>
      <vt:lpstr>Big Oh dari LinierSearch(L,e)</vt:lpstr>
      <vt:lpstr>Klasifikasi Kompleksitas Big Oh</vt:lpstr>
      <vt:lpstr>Dari yang paling efisien sampai paling tidak efisien</vt:lpstr>
      <vt:lpstr>Sekilas Hukum Notasi Big Oh</vt:lpstr>
      <vt:lpstr>Sekilas Hukum Notasi Big Oh</vt:lpstr>
      <vt:lpstr>Ingin belajar lebih lanjut?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161</cp:revision>
  <dcterms:created xsi:type="dcterms:W3CDTF">2020-07-29T04:19:18Z</dcterms:created>
  <dcterms:modified xsi:type="dcterms:W3CDTF">2022-02-25T06:40:10Z</dcterms:modified>
</cp:coreProperties>
</file>