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3" r:id="rId4"/>
    <p:sldId id="302" r:id="rId5"/>
    <p:sldId id="295" r:id="rId6"/>
    <p:sldId id="296" r:id="rId7"/>
    <p:sldId id="297" r:id="rId8"/>
    <p:sldId id="298" r:id="rId9"/>
    <p:sldId id="303" r:id="rId10"/>
    <p:sldId id="299" r:id="rId11"/>
    <p:sldId id="300" r:id="rId12"/>
    <p:sldId id="301" r:id="rId13"/>
    <p:sldId id="30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Menuliskan beberapa potongan kode yang dapat digunakan kembali, disebut dengan </a:t>
            </a:r>
            <a:r>
              <a:rPr lang="id-ID" b="1" dirty="0" smtClean="0"/>
              <a:t>fungsi</a:t>
            </a:r>
          </a:p>
          <a:p>
            <a:r>
              <a:rPr lang="id-ID" b="1" dirty="0" smtClean="0"/>
              <a:t>Fungsi </a:t>
            </a:r>
            <a:r>
              <a:rPr lang="id-ID" dirty="0" smtClean="0"/>
              <a:t>hanya akan berjalan pada program yang kita buat jika mereka </a:t>
            </a:r>
            <a:r>
              <a:rPr lang="id-ID" b="1" dirty="0" smtClean="0"/>
              <a:t>dipanggil (atau called atau invoked) </a:t>
            </a:r>
            <a:r>
              <a:rPr lang="id-ID" dirty="0" smtClean="0"/>
              <a:t>pada program kita.</a:t>
            </a:r>
          </a:p>
          <a:p>
            <a:r>
              <a:rPr lang="id-ID" dirty="0" smtClean="0"/>
              <a:t>Karakteristik fungsi:</a:t>
            </a:r>
          </a:p>
          <a:p>
            <a:pPr lvl="1"/>
            <a:r>
              <a:rPr lang="id-ID" dirty="0" smtClean="0"/>
              <a:t>Memiliki </a:t>
            </a:r>
            <a:r>
              <a:rPr lang="id-ID" b="1" dirty="0" smtClean="0"/>
              <a:t>nama</a:t>
            </a:r>
          </a:p>
          <a:p>
            <a:pPr lvl="1"/>
            <a:r>
              <a:rPr lang="id-ID" dirty="0" smtClean="0"/>
              <a:t>Memiliki </a:t>
            </a:r>
            <a:r>
              <a:rPr lang="id-ID" b="1" dirty="0" smtClean="0"/>
              <a:t>parameter </a:t>
            </a:r>
            <a:r>
              <a:rPr lang="id-ID" dirty="0" smtClean="0"/>
              <a:t>( bisa jadi 0 atau lebih)</a:t>
            </a:r>
          </a:p>
          <a:p>
            <a:pPr lvl="1"/>
            <a:r>
              <a:rPr lang="id-ID" dirty="0" smtClean="0"/>
              <a:t>Memiliki </a:t>
            </a:r>
            <a:r>
              <a:rPr lang="id-ID" b="1" dirty="0" smtClean="0"/>
              <a:t>docstring/spesifikasi fungsi</a:t>
            </a:r>
            <a:r>
              <a:rPr lang="id-ID" dirty="0" smtClean="0"/>
              <a:t> (opsional tetapi sangat direkomendasikan)</a:t>
            </a:r>
          </a:p>
          <a:p>
            <a:pPr lvl="1"/>
            <a:r>
              <a:rPr lang="id-ID" dirty="0" smtClean="0"/>
              <a:t>Memiliki </a:t>
            </a:r>
            <a:r>
              <a:rPr lang="id-ID" b="1" dirty="0" smtClean="0"/>
              <a:t>badan fungsi</a:t>
            </a:r>
          </a:p>
          <a:p>
            <a:pPr lvl="1"/>
            <a:r>
              <a:rPr lang="id-ID" b="1" dirty="0" smtClean="0"/>
              <a:t>Mengembalikan </a:t>
            </a:r>
            <a:r>
              <a:rPr lang="id-ID" dirty="0" smtClean="0"/>
              <a:t>sesuatu (bisa jadi mengembalikan sesuatu yang kosong)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0515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Algoritma untuk suatu Fungsi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Fungsi </a:t>
            </a:r>
            <a:r>
              <a:rPr lang="id-ID" dirty="0" smtClean="0"/>
              <a:t>NamaFungsi (&lt;parameter&gt;) </a:t>
            </a:r>
            <a:r>
              <a:rPr lang="id-ID" dirty="0" smtClean="0">
                <a:sym typeface="Wingdings" panose="05000000000000000000" pitchFamily="2" charset="2"/>
              </a:rPr>
              <a:t> &lt;tipe hasil&gt;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{Spesifikasi fungsi}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Kamus lokal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{Semua variabel-variabel yang dipakai dalam algoritma dari fungsi yang tidak bisa dipaggil diluar fungsi}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Algoritma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{Isi atau badan fungsi, dimana suatu algoritma akan dituliskan disini}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{perhatikan bahwa nilai akhir fungsi harus sesuai dengan tipe data dari hasil}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 hasil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3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Contoh notasi algoritma fungsi is_Genap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u="sng" dirty="0" smtClean="0"/>
              <a:t>Fungsi</a:t>
            </a:r>
            <a:r>
              <a:rPr lang="id-ID" b="1" dirty="0" smtClean="0"/>
              <a:t> </a:t>
            </a:r>
            <a:r>
              <a:rPr lang="id-ID" dirty="0" smtClean="0"/>
              <a:t>isGenap(i:integer</a:t>
            </a:r>
            <a:r>
              <a:rPr lang="id-ID" smtClean="0"/>
              <a:t>) </a:t>
            </a:r>
            <a:r>
              <a:rPr lang="id-ID" smtClean="0">
                <a:sym typeface="Wingdings" panose="05000000000000000000" pitchFamily="2" charset="2"/>
              </a:rPr>
              <a:t>boolean</a:t>
            </a:r>
            <a:endParaRPr lang="id-ID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{diberikan suatu bilangan i dengan tipe integer untuk mengecek apakah bilangan tersebut bilangan genap atau bukan}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Kamus lokal</a:t>
            </a:r>
          </a:p>
          <a:p>
            <a:pPr marL="0" indent="0">
              <a:buNone/>
            </a:pPr>
            <a:endParaRPr lang="id-ID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Algoritma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output(“keterangan didalam fungsi is_Genap“)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 i%2=0</a:t>
            </a: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7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Latihan: Studi Kasus!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Berikan contoh di kehidupan sehari-hari, buat bentuk abstraksinya dalam sebuah fungsi!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89955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dapat menjelaskan konsep dekomposisi dan abstraksi serta menerapkannya pada pemrograman dengan membuat suatu fungsi  atau prosedur </a:t>
            </a:r>
          </a:p>
          <a:p>
            <a:r>
              <a:rPr lang="id-ID" b="1" dirty="0"/>
              <a:t>[SDF/Algorithm and Design LO: 8][review makul Dasar Pemrograman]</a:t>
            </a:r>
            <a:r>
              <a:rPr lang="id-ID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Dekomposisi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Bagaimana kita menuliskan kode?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Sejauh ini..</a:t>
            </a:r>
          </a:p>
          <a:p>
            <a:pPr lvl="1"/>
            <a:r>
              <a:rPr lang="id-ID" dirty="0" smtClean="0"/>
              <a:t>Menyinggung mekanik bahasa pemrograman</a:t>
            </a:r>
          </a:p>
          <a:p>
            <a:pPr lvl="1"/>
            <a:r>
              <a:rPr lang="id-ID" dirty="0" smtClean="0"/>
              <a:t>Tahu bagaimana cara menulis program pada file yang berbeda pada setiap komputasi</a:t>
            </a:r>
          </a:p>
          <a:p>
            <a:pPr lvl="1"/>
            <a:r>
              <a:rPr lang="id-ID" dirty="0" smtClean="0"/>
              <a:t>Setiap file terdiri dari beberapa baris kode</a:t>
            </a:r>
          </a:p>
          <a:p>
            <a:pPr lvl="1"/>
            <a:r>
              <a:rPr lang="id-ID" dirty="0" smtClean="0"/>
              <a:t>Setiap kode berisi instruksi sekuensial</a:t>
            </a:r>
          </a:p>
          <a:p>
            <a:r>
              <a:rPr lang="id-ID" dirty="0" smtClean="0"/>
              <a:t>Masalah yang timbul dari pendekatan ini:</a:t>
            </a:r>
          </a:p>
          <a:p>
            <a:pPr lvl="1"/>
            <a:r>
              <a:rPr lang="id-ID" dirty="0" smtClean="0"/>
              <a:t>Mudah bagi permasalahan dengan skala kecil</a:t>
            </a:r>
          </a:p>
          <a:p>
            <a:pPr lvl="1"/>
            <a:r>
              <a:rPr lang="id-ID" dirty="0" smtClean="0"/>
              <a:t>Kacau untuk permasalahan yang lebih besar</a:t>
            </a:r>
          </a:p>
          <a:p>
            <a:pPr lvl="1"/>
            <a:r>
              <a:rPr lang="id-ID" dirty="0" smtClean="0"/>
              <a:t>Sulit untuk tetap melacak detail (bagian kode program yang memiliki tugas khusus)</a:t>
            </a:r>
          </a:p>
          <a:p>
            <a:pPr lvl="1"/>
            <a:r>
              <a:rPr lang="id-ID" dirty="0" smtClean="0"/>
              <a:t>Bagaimana kita tahu informasi yang benar yang diberikan pada bagian kode yang benar?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21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Memprogram yang baik dan benar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Banyak koding yang ditulis (berbaris-baris) belum tentu sesuatu yang baik</a:t>
            </a:r>
          </a:p>
          <a:p>
            <a:r>
              <a:rPr lang="id-ID" dirty="0" smtClean="0"/>
              <a:t>Untuk menghitung baik tidaknya programmer dengan menghitung banyaknya fungsionalitas yang berhasil diselesaikan.</a:t>
            </a:r>
            <a:endParaRPr lang="id-ID" dirty="0"/>
          </a:p>
          <a:p>
            <a:r>
              <a:rPr lang="id-ID" dirty="0" smtClean="0"/>
              <a:t>Diperkenalkan suatu </a:t>
            </a:r>
            <a:r>
              <a:rPr lang="id-ID" b="1" dirty="0" smtClean="0"/>
              <a:t>fungsi</a:t>
            </a:r>
          </a:p>
          <a:p>
            <a:r>
              <a:rPr lang="id-ID" b="1" dirty="0" smtClean="0"/>
              <a:t>Fungsi</a:t>
            </a:r>
            <a:r>
              <a:rPr lang="id-ID" dirty="0" smtClean="0"/>
              <a:t> merupakan mekanisme untuk mencapai </a:t>
            </a:r>
            <a:r>
              <a:rPr lang="id-ID" b="1" dirty="0" smtClean="0"/>
              <a:t>dekomposisi</a:t>
            </a:r>
            <a:r>
              <a:rPr lang="id-ID" dirty="0" smtClean="0"/>
              <a:t> dan </a:t>
            </a:r>
            <a:r>
              <a:rPr lang="id-ID" b="1" dirty="0" smtClean="0"/>
              <a:t>abstraksi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Membuat struktur pemrograman dengan konsep dekomposisi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Pada contoh sebelumnya, ingat peralatan yang terpisah</a:t>
            </a:r>
          </a:p>
          <a:p>
            <a:r>
              <a:rPr lang="id-ID" dirty="0" smtClean="0"/>
              <a:t>Pada pemrograman, pisahkan potongan kode pada suatu </a:t>
            </a:r>
            <a:r>
              <a:rPr lang="id-ID" b="1" dirty="0" smtClean="0"/>
              <a:t>modul-modul</a:t>
            </a:r>
          </a:p>
          <a:p>
            <a:pPr lvl="1"/>
            <a:r>
              <a:rPr lang="id-ID" dirty="0" smtClean="0"/>
              <a:t>Yang berdiri sendiri </a:t>
            </a:r>
            <a:r>
              <a:rPr lang="id-ID" b="1" dirty="0" smtClean="0"/>
              <a:t>(self-contained)</a:t>
            </a:r>
            <a:endParaRPr lang="id-ID" dirty="0" smtClean="0"/>
          </a:p>
          <a:p>
            <a:pPr lvl="1"/>
            <a:r>
              <a:rPr lang="id-ID" dirty="0" smtClean="0"/>
              <a:t>Yang digunakan memecah kode </a:t>
            </a:r>
            <a:r>
              <a:rPr lang="id-ID" b="1" dirty="0" smtClean="0"/>
              <a:t>(break up code)</a:t>
            </a:r>
            <a:endParaRPr lang="id-ID" dirty="0" smtClean="0"/>
          </a:p>
          <a:p>
            <a:pPr lvl="1"/>
            <a:r>
              <a:rPr lang="id-ID" dirty="0" smtClean="0"/>
              <a:t>Yang dimaksudkan untuk digunakan kembali</a:t>
            </a:r>
            <a:r>
              <a:rPr lang="id-ID" b="1" dirty="0"/>
              <a:t> </a:t>
            </a:r>
            <a:r>
              <a:rPr lang="id-ID" b="1" dirty="0" smtClean="0"/>
              <a:t>(reusable)</a:t>
            </a:r>
            <a:endParaRPr lang="id-ID" dirty="0" smtClean="0"/>
          </a:p>
          <a:p>
            <a:pPr lvl="1"/>
            <a:r>
              <a:rPr lang="id-ID" dirty="0" smtClean="0"/>
              <a:t>Yang menjaga kode selalu terorganisir </a:t>
            </a:r>
            <a:r>
              <a:rPr lang="id-ID" b="1" dirty="0" smtClean="0"/>
              <a:t>(organized)</a:t>
            </a:r>
          </a:p>
          <a:p>
            <a:pPr lvl="1"/>
            <a:r>
              <a:rPr lang="id-ID" dirty="0" smtClean="0"/>
              <a:t>Yang mempertahankan kode yang koheren </a:t>
            </a:r>
            <a:r>
              <a:rPr lang="id-ID" b="1" dirty="0" smtClean="0"/>
              <a:t>(coherent), </a:t>
            </a:r>
            <a:r>
              <a:rPr lang="id-ID" dirty="0" smtClean="0"/>
              <a:t>koheren menurut kbbi, keserasian atau kekompakan akibat dari adanya koordinasi.</a:t>
            </a:r>
          </a:p>
          <a:p>
            <a:r>
              <a:rPr lang="id-ID" dirty="0" smtClean="0"/>
              <a:t>Pada paradigma fungsional, kita akan menerapkan dekomposisi dengan </a:t>
            </a:r>
            <a:r>
              <a:rPr lang="id-ID" b="1" dirty="0" smtClean="0"/>
              <a:t>fungsi</a:t>
            </a:r>
          </a:p>
          <a:p>
            <a:r>
              <a:rPr lang="id-ID" dirty="0" smtClean="0"/>
              <a:t>Pada paradigma berorientasi objek, kita akan menerapkan dekomposisi ini dengan </a:t>
            </a:r>
            <a:r>
              <a:rPr lang="id-ID" b="1" dirty="0" smtClean="0"/>
              <a:t>class</a:t>
            </a:r>
            <a:r>
              <a:rPr lang="id-ID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0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Merinci detail program dengan</a:t>
            </a:r>
            <a:r>
              <a:rPr lang="id-ID" dirty="0" smtClean="0"/>
              <a:t> </a:t>
            </a:r>
            <a:r>
              <a:rPr lang="id-ID" b="1" dirty="0" smtClean="0"/>
              <a:t>ABSTRAKSI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Pada contoh proyektor, instruksi-instruksi dari bagaimana kita menggunakan proyektor mencukupi, kita tidak perlu tahu untuk bagaimana membuat proyektor</a:t>
            </a:r>
          </a:p>
          <a:p>
            <a:r>
              <a:rPr lang="id-ID" dirty="0" smtClean="0"/>
              <a:t>Pada pemrograman, pikirkan potongan kode sebagai suatu </a:t>
            </a:r>
            <a:r>
              <a:rPr lang="id-ID" b="1" dirty="0" smtClean="0"/>
              <a:t>black box</a:t>
            </a:r>
            <a:r>
              <a:rPr lang="id-ID" dirty="0" smtClean="0"/>
              <a:t>, dimana</a:t>
            </a:r>
          </a:p>
          <a:p>
            <a:pPr lvl="1"/>
            <a:r>
              <a:rPr lang="id-ID" dirty="0" smtClean="0"/>
              <a:t>Kita tidak dapat melihat detail-detail</a:t>
            </a:r>
          </a:p>
          <a:p>
            <a:pPr lvl="1"/>
            <a:r>
              <a:rPr lang="id-ID" dirty="0" smtClean="0"/>
              <a:t>Tidak butuh untuk melihat detail-detail</a:t>
            </a:r>
          </a:p>
          <a:p>
            <a:pPr lvl="1"/>
            <a:r>
              <a:rPr lang="id-ID" dirty="0" smtClean="0"/>
              <a:t>Tidak ingin untuk melihat detail-detail</a:t>
            </a:r>
          </a:p>
          <a:p>
            <a:pPr lvl="1"/>
            <a:r>
              <a:rPr lang="id-ID" dirty="0" smtClean="0"/>
              <a:t>Menyembunyikan detail koding yang “membosankan”</a:t>
            </a:r>
          </a:p>
          <a:p>
            <a:r>
              <a:rPr lang="id-ID" dirty="0" smtClean="0"/>
              <a:t>Terapkan abstraksi dengan </a:t>
            </a:r>
            <a:r>
              <a:rPr lang="id-ID" b="1" dirty="0" smtClean="0"/>
              <a:t>spesifikasi fungsi </a:t>
            </a:r>
            <a:r>
              <a:rPr lang="id-ID" dirty="0" smtClean="0"/>
              <a:t>atau </a:t>
            </a:r>
            <a:r>
              <a:rPr lang="id-ID" b="1" dirty="0" smtClean="0"/>
              <a:t>docstring</a:t>
            </a:r>
          </a:p>
          <a:p>
            <a:r>
              <a:rPr lang="id-ID" dirty="0" smtClean="0"/>
              <a:t>Terapkan abstraksi juga saat </a:t>
            </a:r>
            <a:r>
              <a:rPr lang="id-ID" b="1" dirty="0" smtClean="0"/>
              <a:t>memanggil fungsi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4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- Algoritma Pemrograman – Pertemuan 2</vt:lpstr>
      <vt:lpstr>Capaian Kuliah Pertemuan 2</vt:lpstr>
      <vt:lpstr>Capaian Pembelajaran</vt:lpstr>
      <vt:lpstr>Dekomposisi</vt:lpstr>
      <vt:lpstr>Bagaimana kita menuliskan kode?</vt:lpstr>
      <vt:lpstr>Memprogram yang baik dan benar</vt:lpstr>
      <vt:lpstr>Membuat struktur pemrograman dengan konsep dekomposisi</vt:lpstr>
      <vt:lpstr>Merinci detail program dengan ABSTRAKSI</vt:lpstr>
      <vt:lpstr>Fungsi</vt:lpstr>
      <vt:lpstr>Fungsi</vt:lpstr>
      <vt:lpstr>Notasi Algoritma untuk suatu Fungsi</vt:lpstr>
      <vt:lpstr>Contoh notasi algoritma fungsi is_Genap</vt:lpstr>
      <vt:lpstr>Latihan: Studi Kasus!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68</cp:revision>
  <dcterms:created xsi:type="dcterms:W3CDTF">2020-07-29T04:19:18Z</dcterms:created>
  <dcterms:modified xsi:type="dcterms:W3CDTF">2022-02-25T06:37:03Z</dcterms:modified>
</cp:coreProperties>
</file>