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Kmpc9ENbiOjjTejTjJ2nQnpTy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2304DB-5AC5-4E21-9F0B-A2B1C913BBF7}">
  <a:tblStyle styleId="{342304DB-5AC5-4E21-9F0B-A2B1C913BBF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d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7"/>
          <p:cNvSpPr txBox="1"/>
          <p:nvPr>
            <p:ph type="ctrTitle"/>
          </p:nvPr>
        </p:nvSpPr>
        <p:spPr>
          <a:xfrm>
            <a:off x="3485321" y="1590261"/>
            <a:ext cx="8348870" cy="2292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3485320" y="3975652"/>
            <a:ext cx="8348871" cy="1282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 txBox="1"/>
          <p:nvPr>
            <p:ph type="title"/>
          </p:nvPr>
        </p:nvSpPr>
        <p:spPr>
          <a:xfrm>
            <a:off x="149087" y="2724012"/>
            <a:ext cx="102008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9"/>
          <p:cNvSpPr txBox="1"/>
          <p:nvPr>
            <p:ph type="title"/>
          </p:nvPr>
        </p:nvSpPr>
        <p:spPr>
          <a:xfrm>
            <a:off x="321365" y="139838"/>
            <a:ext cx="100418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321365" y="1605239"/>
            <a:ext cx="11579087" cy="461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0"/>
          <p:cNvSpPr txBox="1"/>
          <p:nvPr>
            <p:ph type="title"/>
          </p:nvPr>
        </p:nvSpPr>
        <p:spPr>
          <a:xfrm>
            <a:off x="255104" y="1133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4" Type="http://schemas.openxmlformats.org/officeDocument/2006/relationships/hyperlink" Target="https://ocw.mit.edu/courses/electrical-engineering-and-computer-science/6-00sc-introduction-to-computer-science-and-programming-spring-2011/index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ctrTitle"/>
          </p:nvPr>
        </p:nvSpPr>
        <p:spPr>
          <a:xfrm>
            <a:off x="3485321" y="1590261"/>
            <a:ext cx="8348870" cy="2292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id-ID"/>
              <a:t>- Algoritma Pemrograman –</a:t>
            </a:r>
            <a:br>
              <a:rPr b="1" lang="id-ID"/>
            </a:br>
            <a:r>
              <a:rPr b="1" lang="id-ID"/>
              <a:t>Pertemuan 3</a:t>
            </a:r>
            <a:endParaRPr b="1"/>
          </a:p>
        </p:txBody>
      </p:sp>
      <p:sp>
        <p:nvSpPr>
          <p:cNvPr id="53" name="Google Shape;53;p1"/>
          <p:cNvSpPr txBox="1"/>
          <p:nvPr>
            <p:ph idx="1" type="subTitle"/>
          </p:nvPr>
        </p:nvSpPr>
        <p:spPr>
          <a:xfrm>
            <a:off x="3485320" y="3975652"/>
            <a:ext cx="8348871" cy="1282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/>
              <a:t>Tim Bahan Ajar Dasar Pemrograman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/>
              <a:t>Teknik Informatika - S1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/>
              <a:t>Fakultas Ilmu Komputer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321365" y="139838"/>
            <a:ext cx="100418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Prosedur HitungVoltase </a:t>
            </a:r>
            <a:endParaRPr b="1"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321365" y="1605239"/>
            <a:ext cx="11579087" cy="461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id-ID"/>
              <a:t>Prosedur </a:t>
            </a:r>
            <a:r>
              <a:rPr lang="id-ID"/>
              <a:t>HitungVoltase(r,a:integer)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d-ID"/>
              <a:t>{prosedur untu memproses hambatan r dan arus a menjadi tegangan}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id-ID"/>
              <a:t>Kamus lokal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id-ID"/>
              <a:t>Algoritma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d-ID"/>
              <a:t>v 🡨 r*a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d-ID"/>
              <a:t>output(v)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149087" y="2724012"/>
            <a:ext cx="102008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Pengantar Pemrograman Modular</a:t>
            </a:r>
            <a:endParaRPr b="1"/>
          </a:p>
        </p:txBody>
      </p:sp>
      <p:sp>
        <p:nvSpPr>
          <p:cNvPr id="118" name="Google Shape;11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Program Studi Teknik Informatika - S1</a:t>
            </a:r>
            <a:endParaRPr/>
          </a:p>
        </p:txBody>
      </p:sp>
      <p:sp>
        <p:nvSpPr>
          <p:cNvPr id="119" name="Google Shape;11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type="title"/>
          </p:nvPr>
        </p:nvSpPr>
        <p:spPr>
          <a:xfrm>
            <a:off x="321365" y="139838"/>
            <a:ext cx="100418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Proses Kompilasi dan Link di C/C++</a:t>
            </a:r>
            <a:endParaRPr b="1"/>
          </a:p>
        </p:txBody>
      </p:sp>
      <p:sp>
        <p:nvSpPr>
          <p:cNvPr id="125" name="Google Shape;1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Program Studi Teknik Informatika - S1</a:t>
            </a:r>
            <a:endParaRPr/>
          </a:p>
        </p:txBody>
      </p:sp>
      <p:sp>
        <p:nvSpPr>
          <p:cNvPr id="126" name="Google Shape;1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grpSp>
        <p:nvGrpSpPr>
          <p:cNvPr id="127" name="Google Shape;127;p12"/>
          <p:cNvGrpSpPr/>
          <p:nvPr/>
        </p:nvGrpSpPr>
        <p:grpSpPr>
          <a:xfrm>
            <a:off x="1790860" y="1929649"/>
            <a:ext cx="8610279" cy="3955352"/>
            <a:chOff x="160" y="464248"/>
            <a:chExt cx="8610279" cy="3955352"/>
          </a:xfrm>
        </p:grpSpPr>
        <p:sp>
          <p:nvSpPr>
            <p:cNvPr id="128" name="Google Shape;128;p12"/>
            <p:cNvSpPr/>
            <p:nvPr/>
          </p:nvSpPr>
          <p:spPr>
            <a:xfrm>
              <a:off x="160" y="464248"/>
              <a:ext cx="1466332" cy="1466900"/>
            </a:xfrm>
            <a:prstGeom prst="ellipse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2"/>
            <p:cNvSpPr txBox="1"/>
            <p:nvPr/>
          </p:nvSpPr>
          <p:spPr>
            <a:xfrm>
              <a:off x="214899" y="679071"/>
              <a:ext cx="1036854" cy="1037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None/>
              </a:pPr>
              <a:r>
                <a:rPr lang="id-ID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.h/.c/.cpp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1622627" y="977691"/>
              <a:ext cx="376141" cy="440015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BDD0E9"/>
                </a:gs>
                <a:gs pos="50000">
                  <a:srgbClr val="B0C9E9"/>
                </a:gs>
                <a:gs pos="100000">
                  <a:srgbClr val="96B0D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2"/>
            <p:cNvSpPr txBox="1"/>
            <p:nvPr/>
          </p:nvSpPr>
          <p:spPr>
            <a:xfrm>
              <a:off x="1622627" y="1065694"/>
              <a:ext cx="263299" cy="2640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2176194" y="665422"/>
              <a:ext cx="1774254" cy="106455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2"/>
            <p:cNvSpPr txBox="1"/>
            <p:nvPr/>
          </p:nvSpPr>
          <p:spPr>
            <a:xfrm>
              <a:off x="2207374" y="696602"/>
              <a:ext cx="1711894" cy="1002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preprocess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4106583" y="977691"/>
              <a:ext cx="376141" cy="440015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BDD0E9"/>
                </a:gs>
                <a:gs pos="50000">
                  <a:srgbClr val="B0C9E9"/>
                </a:gs>
                <a:gs pos="100000">
                  <a:srgbClr val="96B0D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2"/>
            <p:cNvSpPr txBox="1"/>
            <p:nvPr/>
          </p:nvSpPr>
          <p:spPr>
            <a:xfrm>
              <a:off x="4106583" y="1065694"/>
              <a:ext cx="263299" cy="2640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4660150" y="464248"/>
              <a:ext cx="1466332" cy="1466900"/>
            </a:xfrm>
            <a:prstGeom prst="ellipse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2"/>
            <p:cNvSpPr txBox="1"/>
            <p:nvPr/>
          </p:nvSpPr>
          <p:spPr>
            <a:xfrm>
              <a:off x="4874889" y="679071"/>
              <a:ext cx="1036854" cy="1037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Preprocessed source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6282617" y="977691"/>
              <a:ext cx="376141" cy="440015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BDD0E9"/>
                </a:gs>
                <a:gs pos="50000">
                  <a:srgbClr val="B0C9E9"/>
                </a:gs>
                <a:gs pos="100000">
                  <a:srgbClr val="96B0D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2"/>
            <p:cNvSpPr txBox="1"/>
            <p:nvPr/>
          </p:nvSpPr>
          <p:spPr>
            <a:xfrm>
              <a:off x="6282617" y="1065694"/>
              <a:ext cx="263299" cy="2640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6836185" y="665422"/>
              <a:ext cx="1774254" cy="106455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2"/>
            <p:cNvSpPr txBox="1"/>
            <p:nvPr/>
          </p:nvSpPr>
          <p:spPr>
            <a:xfrm>
              <a:off x="6867365" y="696602"/>
              <a:ext cx="1711894" cy="1002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Compile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2"/>
            <p:cNvSpPr/>
            <p:nvPr/>
          </p:nvSpPr>
          <p:spPr>
            <a:xfrm rot="5372021">
              <a:off x="7408438" y="2102989"/>
              <a:ext cx="648066" cy="440015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BDD0E9"/>
                </a:gs>
                <a:gs pos="50000">
                  <a:srgbClr val="B0C9E9"/>
                </a:gs>
                <a:gs pos="100000">
                  <a:srgbClr val="96B0D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2"/>
            <p:cNvSpPr txBox="1"/>
            <p:nvPr/>
          </p:nvSpPr>
          <p:spPr>
            <a:xfrm rot="-27979">
              <a:off x="7599929" y="1998966"/>
              <a:ext cx="264009" cy="516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7010399" y="2952700"/>
              <a:ext cx="1466332" cy="1466900"/>
            </a:xfrm>
            <a:prstGeom prst="ellipse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2"/>
            <p:cNvSpPr txBox="1"/>
            <p:nvPr/>
          </p:nvSpPr>
          <p:spPr>
            <a:xfrm>
              <a:off x="7225138" y="3167523"/>
              <a:ext cx="1036854" cy="1037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.o / .obj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None/>
              </a:pPr>
              <a:r>
                <a:rPr lang="id-ID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(object file)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 rot="10723663">
              <a:off x="6578366" y="3488630"/>
              <a:ext cx="305352" cy="440015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BDD0E9"/>
                </a:gs>
                <a:gs pos="50000">
                  <a:srgbClr val="B0C9E9"/>
                </a:gs>
                <a:gs pos="100000">
                  <a:srgbClr val="96B0D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2"/>
            <p:cNvSpPr txBox="1"/>
            <p:nvPr/>
          </p:nvSpPr>
          <p:spPr>
            <a:xfrm rot="-76337">
              <a:off x="6669961" y="3575616"/>
              <a:ext cx="213746" cy="2640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4660150" y="3202652"/>
              <a:ext cx="1774254" cy="106455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2"/>
            <p:cNvSpPr txBox="1"/>
            <p:nvPr/>
          </p:nvSpPr>
          <p:spPr>
            <a:xfrm>
              <a:off x="4691330" y="3233832"/>
              <a:ext cx="1711894" cy="1002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Linker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 rot="-10728042">
              <a:off x="4127833" y="3489143"/>
              <a:ext cx="376224" cy="440015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BDD0E9"/>
                </a:gs>
                <a:gs pos="50000">
                  <a:srgbClr val="B0C9E9"/>
                </a:gs>
                <a:gs pos="100000">
                  <a:srgbClr val="96B0D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2"/>
            <p:cNvSpPr txBox="1"/>
            <p:nvPr/>
          </p:nvSpPr>
          <p:spPr>
            <a:xfrm rot="71958">
              <a:off x="4240688" y="3578327"/>
              <a:ext cx="263357" cy="2640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2484116" y="2952700"/>
              <a:ext cx="1466332" cy="1466900"/>
            </a:xfrm>
            <a:prstGeom prst="ellipse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2"/>
            <p:cNvSpPr txBox="1"/>
            <p:nvPr/>
          </p:nvSpPr>
          <p:spPr>
            <a:xfrm>
              <a:off x="2698855" y="3167523"/>
              <a:ext cx="1036854" cy="1037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Executable/ lib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2"/>
          <p:cNvSpPr txBox="1"/>
          <p:nvPr/>
        </p:nvSpPr>
        <p:spPr>
          <a:xfrm>
            <a:off x="677007" y="3661928"/>
            <a:ext cx="395178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Studio: cl.exe (Press F7 / F5)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GNU GCC: gcc/ g++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321365" y="139838"/>
            <a:ext cx="100418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Pustaka Standar C++</a:t>
            </a:r>
            <a:endParaRPr b="1"/>
          </a:p>
        </p:txBody>
      </p:sp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321365" y="1605239"/>
            <a:ext cx="11579087" cy="461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Biasanya menggunakan header include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/>
              <a:t>include &lt;..&gt;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/>
              <a:t>Include “..”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Pustaka standar biasanya stdio.h atau iostream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Pustaka yang didefinisikan sendiri oleh user (</a:t>
            </a:r>
            <a:r>
              <a:rPr i="1" lang="id-ID"/>
              <a:t>user-defined library):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/>
              <a:t>Bukan termasuk standar C/C++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/>
              <a:t>Biasanya dari </a:t>
            </a:r>
            <a:r>
              <a:rPr i="1" lang="id-ID"/>
              <a:t>third-party </a:t>
            </a:r>
            <a:r>
              <a:rPr lang="id-ID"/>
              <a:t> atau user membuat sendiri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/>
              <a:t>Biasanya terdiri dari dua jenis file: .h atau .lib (untuk developer)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/>
              <a:t>Jika untuk pengguna biasanya akan melihat dengan jenis file: .dll</a:t>
            </a:r>
            <a:endParaRPr/>
          </a:p>
        </p:txBody>
      </p:sp>
      <p:sp>
        <p:nvSpPr>
          <p:cNvPr id="161" name="Google Shape;16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Program Studi Teknik Informatika - S1</a:t>
            </a:r>
            <a:endParaRPr/>
          </a:p>
        </p:txBody>
      </p:sp>
      <p:sp>
        <p:nvSpPr>
          <p:cNvPr id="162" name="Google Shape;16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type="title"/>
          </p:nvPr>
        </p:nvSpPr>
        <p:spPr>
          <a:xfrm>
            <a:off x="321365" y="139838"/>
            <a:ext cx="100418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Penggunaan Pustaka yang didefinisikan sendiri</a:t>
            </a:r>
            <a:endParaRPr b="1"/>
          </a:p>
        </p:txBody>
      </p:sp>
      <p:sp>
        <p:nvSpPr>
          <p:cNvPr id="168" name="Google Shape;168;p14"/>
          <p:cNvSpPr txBox="1"/>
          <p:nvPr>
            <p:ph idx="1" type="body"/>
          </p:nvPr>
        </p:nvSpPr>
        <p:spPr>
          <a:xfrm>
            <a:off x="321365" y="1605239"/>
            <a:ext cx="11579087" cy="461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Gunakan include untuk menggunakan file .h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Informasikan pada IDE dan compiler untuk menggunakan file .lib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Untuk file .dll: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/>
              <a:t>Biasanya di copy satu folder dengan .exe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/>
              <a:t>Atau letakkan di system32 (tidak direkomendasikan)</a:t>
            </a:r>
            <a:endParaRPr/>
          </a:p>
        </p:txBody>
      </p:sp>
      <p:sp>
        <p:nvSpPr>
          <p:cNvPr id="169" name="Google Shape;16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Program Studi Teknik Informatika - S1</a:t>
            </a:r>
            <a:endParaRPr/>
          </a:p>
        </p:txBody>
      </p:sp>
      <p:sp>
        <p:nvSpPr>
          <p:cNvPr id="170" name="Google Shape;17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321365" y="159488"/>
            <a:ext cx="10041835" cy="1210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Referensi</a:t>
            </a:r>
            <a:endParaRPr/>
          </a:p>
        </p:txBody>
      </p:sp>
      <p:sp>
        <p:nvSpPr>
          <p:cNvPr id="176" name="Google Shape;1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Program Studi Teknik Informatika - S1</a:t>
            </a:r>
            <a:endParaRPr/>
          </a:p>
        </p:txBody>
      </p:sp>
      <p:sp>
        <p:nvSpPr>
          <p:cNvPr id="177" name="Google Shape;1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graphicFrame>
        <p:nvGraphicFramePr>
          <p:cNvPr id="178" name="Google Shape;178;p15"/>
          <p:cNvGraphicFramePr/>
          <p:nvPr/>
        </p:nvGraphicFramePr>
        <p:xfrm>
          <a:off x="321365" y="173020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{342304DB-5AC5-4E21-9F0B-A2B1C913BBF7}</a:tableStyleId>
              </a:tblPr>
              <a:tblGrid>
                <a:gridCol w="11328450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 u="none" cap="none" strike="noStrike"/>
                        <a:t>Utama :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540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AutoNum type="arabicPeriod"/>
                      </a:pPr>
                      <a:r>
                        <a:rPr lang="id-ID" sz="2000" u="none" cap="none" strike="noStrike"/>
                        <a:t>Liem, Inggriani. Diktat Pemrograman Prosedural dan Fungsional Informatika ITB. IF-ITB. 2007 </a:t>
                      </a:r>
                      <a:endParaRPr sz="2000" u="none" cap="none" strike="noStrike"/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AutoNum type="arabicPeriod"/>
                      </a:pPr>
                      <a:r>
                        <a:rPr lang="id-ID" sz="2000" u="none" cap="none" strike="noStrike"/>
                        <a:t>Bjarne Stroustrup, 2014, Programming: Principles and Practice Using C++ (Second Edition), Addison-Wesley Professional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 u="none" cap="none" strike="noStrike"/>
                        <a:t>Pendukung :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540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AutoNum type="arabicPeriod"/>
                      </a:pPr>
                      <a:r>
                        <a:rPr lang="id-ID" sz="2000" u="none" cap="none" strike="noStrike"/>
                        <a:t>Introduction to Computer Science and Programming in Python, MIT </a:t>
                      </a:r>
                      <a:r>
                        <a:rPr lang="id-ID" sz="20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sz="2000" u="none" cap="none" strike="noStrike"/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AutoNum type="arabicPeriod"/>
                      </a:pPr>
                      <a:r>
                        <a:rPr lang="id-ID" sz="2000" u="none" cap="none" strike="noStrike"/>
                        <a:t>Introduction to Computer Science and Programming, MIT </a:t>
                      </a:r>
                      <a:r>
                        <a:rPr lang="id-ID" sz="20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u="none" cap="none" strike="noStrike"/>
                        <a:t>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149087" y="2724012"/>
            <a:ext cx="102008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Capaian Kuliah Pertemuan 3</a:t>
            </a:r>
            <a:endParaRPr b="1"/>
          </a:p>
        </p:txBody>
      </p:sp>
      <p:sp>
        <p:nvSpPr>
          <p:cNvPr id="59" name="Google Shape;5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Program Studi Teknik Informatika - S1</a:t>
            </a:r>
            <a:endParaRPr/>
          </a:p>
        </p:txBody>
      </p:sp>
      <p:sp>
        <p:nvSpPr>
          <p:cNvPr id="60" name="Google Shape;6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21365" y="139838"/>
            <a:ext cx="10041835" cy="1137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Capaian Pembelajaran</a:t>
            </a:r>
            <a:endParaRPr b="1"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21365" y="1605239"/>
            <a:ext cx="11579087" cy="461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Setelah mengikuti matakuliah ini mahasiswa dapat menjelaskan konsep dekomposisi dan abstraksi serta menerapkannya pada pemrograman dengan membuat suatu fungsi  atau prosedur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id-ID"/>
              <a:t>[SDF/Algorithm and Design LO: 8][review makul Dasar Pemrograman]</a:t>
            </a:r>
            <a:r>
              <a:rPr lang="id-ID"/>
              <a:t>. </a:t>
            </a:r>
            <a:endParaRPr/>
          </a:p>
        </p:txBody>
      </p:sp>
      <p:sp>
        <p:nvSpPr>
          <p:cNvPr id="67" name="Google Shape;6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Program Studi Teknik Informatika - S1</a:t>
            </a:r>
            <a:endParaRPr/>
          </a:p>
        </p:txBody>
      </p:sp>
      <p:sp>
        <p:nvSpPr>
          <p:cNvPr id="68" name="Google Shape;6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149087" y="2724012"/>
            <a:ext cx="102008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Prosedur</a:t>
            </a:r>
            <a:endParaRPr b="1"/>
          </a:p>
        </p:txBody>
      </p:sp>
      <p:sp>
        <p:nvSpPr>
          <p:cNvPr id="74" name="Google Shape;7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Program Studi Teknik Informatika - S1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21365" y="139838"/>
            <a:ext cx="100418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Fungsi sebagai prosedur</a:t>
            </a:r>
            <a:endParaRPr b="1"/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321365" y="1605239"/>
            <a:ext cx="11579087" cy="461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id-ID"/>
              <a:t>Perbedaan mendasar antara prosedur dengan fungsi adalah ketidakhadiran suatu “return”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id-ID"/>
              <a:t>Sebuah prosedur sama halnya dengan fungsi, ditulis dan kemudian dipanggil dengan menyebutkan namanya.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id-ID"/>
              <a:t>Prosedur berisi sederetan perintah algoritmik yang memiliki tujuan spesifik yang akan menghasilkan efek neto yang terdefinisi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id-ID"/>
              <a:t>Perhatikan bahwa pemanggilan prosedur tidak perlu di assign ke suatu variabel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id-ID"/>
              <a:t>Karakteristik prosedur: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id-ID"/>
              <a:t>Memiliki </a:t>
            </a:r>
            <a:r>
              <a:rPr b="1" lang="id-ID"/>
              <a:t>nama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id-ID"/>
              <a:t>Memiliki </a:t>
            </a:r>
            <a:r>
              <a:rPr b="1" lang="id-ID"/>
              <a:t>parameter </a:t>
            </a:r>
            <a:r>
              <a:rPr lang="id-ID"/>
              <a:t>( bisa jadi 0 atau lebih)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id-ID"/>
              <a:t>Memiliki </a:t>
            </a:r>
            <a:r>
              <a:rPr b="1" lang="id-ID"/>
              <a:t>docstring/spesifikasi prosedur</a:t>
            </a:r>
            <a:r>
              <a:rPr lang="id-ID"/>
              <a:t> (opsional tetapi sangat direkomendasikan)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id-ID"/>
              <a:t>Memiliki </a:t>
            </a:r>
            <a:r>
              <a:rPr b="1" lang="id-ID"/>
              <a:t>badan prosedur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21365" y="139838"/>
            <a:ext cx="100418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Notasi Algoritma untuk suatu Prosedur</a:t>
            </a:r>
            <a:endParaRPr b="1"/>
          </a:p>
        </p:txBody>
      </p:sp>
      <p:sp>
        <p:nvSpPr>
          <p:cNvPr id="87" name="Google Shape;87;p6"/>
          <p:cNvSpPr txBox="1"/>
          <p:nvPr>
            <p:ph idx="1" type="body"/>
          </p:nvPr>
        </p:nvSpPr>
        <p:spPr>
          <a:xfrm>
            <a:off x="321365" y="1605239"/>
            <a:ext cx="11579087" cy="461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id-ID"/>
              <a:t>Prosedur </a:t>
            </a:r>
            <a:r>
              <a:rPr lang="id-ID"/>
              <a:t>NamaProsedur (&lt;parameter&gt;)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d-ID"/>
              <a:t>{Spesifikasi prosedur}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id-ID"/>
              <a:t>Kamus lokal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d-ID"/>
              <a:t>{Semua variabel-variabel yang dipakai dalam algoritma dari prosedur yang tidak bisa dipaggil diluar prosedur}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id-ID"/>
              <a:t>Algoritma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d-ID"/>
              <a:t>{Isi atau badan prosedur, dimana suatu algoritma akan dituliskan disini}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321365" y="139838"/>
            <a:ext cx="100418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Notasi Fungsi vs Prosedur</a:t>
            </a:r>
            <a:endParaRPr b="1"/>
          </a:p>
        </p:txBody>
      </p:sp>
      <p:sp>
        <p:nvSpPr>
          <p:cNvPr id="93" name="Google Shape;93;p7"/>
          <p:cNvSpPr txBox="1"/>
          <p:nvPr>
            <p:ph idx="1" type="body"/>
          </p:nvPr>
        </p:nvSpPr>
        <p:spPr>
          <a:xfrm>
            <a:off x="838200" y="1825625"/>
            <a:ext cx="10515600" cy="155765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id-ID" sz="1800" u="sng"/>
              <a:t>Fungsi</a:t>
            </a:r>
            <a:r>
              <a:rPr b="1" lang="id-ID" sz="1800"/>
              <a:t> </a:t>
            </a:r>
            <a:r>
              <a:rPr lang="id-ID" sz="1800"/>
              <a:t>kali(i,j:integer) 🡪integer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d-ID" sz="1800"/>
              <a:t>{mengkalikan dua buah bilangan integer}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id-ID" sz="1800"/>
              <a:t>Algoritma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d-ID" sz="1800"/>
              <a:t>🡪 i*j</a:t>
            </a:r>
            <a:endParaRPr sz="1800"/>
          </a:p>
        </p:txBody>
      </p:sp>
      <p:sp>
        <p:nvSpPr>
          <p:cNvPr id="94" name="Google Shape;94;p7"/>
          <p:cNvSpPr/>
          <p:nvPr/>
        </p:nvSpPr>
        <p:spPr>
          <a:xfrm>
            <a:off x="838200" y="3834676"/>
            <a:ext cx="10515600" cy="120032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-ID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Prosedur</a:t>
            </a: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kali(i,j:integer)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{mengkalikan dua buah bilangan integer}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Output(i*j)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321365" y="139838"/>
            <a:ext cx="100418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Konsep Dekomposisi dan Abstraksi dalam komputasi</a:t>
            </a:r>
            <a:endParaRPr b="1"/>
          </a:p>
        </p:txBody>
      </p:sp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321365" y="1605239"/>
            <a:ext cx="11579087" cy="461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Sangat berguna jika digunakan bersama!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Suatu kode dapat digunakan berkali-kali tetapi hanya didebug sekali.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321365" y="139838"/>
            <a:ext cx="100418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id-ID"/>
              <a:t>Struktur program secara utuh 🡪 versi prosedur</a:t>
            </a:r>
            <a:br>
              <a:rPr b="1" lang="id-ID"/>
            </a:br>
            <a:r>
              <a:rPr b="1" lang="id-ID"/>
              <a:t>(contoh: voltase)</a:t>
            </a:r>
            <a:endParaRPr b="1"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321365" y="1605239"/>
            <a:ext cx="11579087" cy="461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d-ID"/>
              <a:t>Program </a:t>
            </a:r>
            <a:r>
              <a:rPr lang="id-ID"/>
              <a:t>Voltase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d-ID"/>
              <a:t>{Program yang dapat membaca hambatan dan arus, menghitung voltase dan mencetak hasil perhitungan}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d-ID"/>
              <a:t>Kamus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d-ID"/>
              <a:t>  </a:t>
            </a:r>
            <a:r>
              <a:rPr lang="id-ID"/>
              <a:t>R: integer {hambatan dalam ohm}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d-ID"/>
              <a:t>  </a:t>
            </a:r>
            <a:r>
              <a:rPr lang="id-ID"/>
              <a:t>A: integer {arus dalam ampare}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d-ID"/>
              <a:t>  </a:t>
            </a:r>
            <a:r>
              <a:rPr lang="id-ID"/>
              <a:t>V: integer {tegangan dalam volt}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d-ID"/>
              <a:t>  prosedur HitungVoltase(r,a:integer)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d-ID"/>
              <a:t>  {prosedur untuk memproses hambatan dan arus menjadi tegangan}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d-ID"/>
              <a:t>Algoritma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d-ID"/>
              <a:t>   </a:t>
            </a:r>
            <a:r>
              <a:rPr lang="id-ID"/>
              <a:t>input(R,A)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d-ID"/>
              <a:t>   </a:t>
            </a:r>
            <a:r>
              <a:rPr lang="id-ID"/>
              <a:t>HitungVoltase(R,A)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2020-07-29T04:19:18Z</dcterms:created>
  <dc:creator>Nisa'ul Hafidhoh</dc:creator>
</cp:coreProperties>
</file>