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41" r:id="rId3"/>
    <p:sldId id="375" r:id="rId4"/>
    <p:sldId id="376" r:id="rId5"/>
    <p:sldId id="41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419" r:id="rId15"/>
    <p:sldId id="420" r:id="rId16"/>
    <p:sldId id="421" r:id="rId17"/>
    <p:sldId id="4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C5FEB-595B-4C9D-925F-2882788C955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14CA-1BAA-48E4-8344-631C26D0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86D-AF5D-45B8-9CD8-70C98C851D6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A5D5-CA6A-49B6-8F5E-A961F24920B3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543-B4B8-4618-8ECD-B3AC525B578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803-E1C3-409C-A06D-19C8898FE157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8203-741F-4318-9B11-0501F9B0FB50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0244-1AD5-452E-8F40-6C5346FEA39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- </a:t>
            </a:r>
            <a:r>
              <a:rPr lang="id-ID" b="1" dirty="0"/>
              <a:t>Algoritma Pemrograman</a:t>
            </a:r>
            <a:r>
              <a:rPr lang="en-US" b="1"/>
              <a:t>–</a:t>
            </a:r>
            <a:br>
              <a:rPr lang="en-US" b="1"/>
            </a:br>
            <a:r>
              <a:rPr lang="en-US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Kasus Faktor Persekutuan Terbesar</a:t>
            </a:r>
            <a:br>
              <a:rPr lang="id-ID" b="1" dirty="0" smtClean="0"/>
            </a:br>
            <a:r>
              <a:rPr lang="id-ID" b="1" dirty="0" smtClean="0"/>
              <a:t>Great Common Divisor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69269" cy="4351338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Seperti yang di pelajari ketika sekolah dengan pohon faktor,</a:t>
                </a:r>
              </a:p>
              <a:p>
                <a:r>
                  <a:rPr lang="id-ID" dirty="0" smtClean="0"/>
                  <a:t>Misal berapa FPB dari 36,120 dan 160?</a:t>
                </a:r>
                <a:endParaRPr lang="id-ID" dirty="0"/>
              </a:p>
              <a:p>
                <a:r>
                  <a:rPr lang="id-ID" dirty="0" smtClean="0"/>
                  <a:t>Yang bewarna kuning, hijau, dan biru merupakan faktor prima yang didapat.</a:t>
                </a:r>
              </a:p>
              <a:p>
                <a:r>
                  <a:rPr lang="id-ID" dirty="0" smtClean="0"/>
                  <a:t>Cari faktor prima yang sama yang ada di dalam 36,120,dan 160, </a:t>
                </a:r>
              </a:p>
              <a:p>
                <a:r>
                  <a:rPr lang="id-ID" dirty="0" smtClean="0"/>
                  <a:t>Kemudian ambil pangkat terkecilnya</a:t>
                </a:r>
              </a:p>
              <a:p>
                <a:r>
                  <a:rPr lang="id-ID" dirty="0" smtClean="0"/>
                  <a:t>Sehingga didapat: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 ∗3=4∗3=12</m:t>
                    </m:r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69269" cy="4351338"/>
              </a:xfrm>
              <a:blipFill>
                <a:blip r:embed="rId2"/>
                <a:stretch>
                  <a:fillRect l="-1779" t="-2241" r="-3261" b="-1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8569" y="6311900"/>
            <a:ext cx="9736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https://www.codelogi.com/2015/05/mencari-fpb-dengan-algoritma-euclid.html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69" y="2268476"/>
            <a:ext cx="5144488" cy="31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Solusi yang lain?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4731" cy="4351338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Algoritma Euclidean, penemu Euclid ilmuan Yunani tertulis di buku </a:t>
            </a:r>
            <a:r>
              <a:rPr lang="id-ID" i="1" dirty="0" smtClean="0"/>
              <a:t>The Elements</a:t>
            </a:r>
            <a:r>
              <a:rPr lang="id-ID" dirty="0" smtClean="0"/>
              <a:t>.</a:t>
            </a:r>
          </a:p>
          <a:p>
            <a:r>
              <a:rPr lang="id-ID" dirty="0" smtClean="0"/>
              <a:t>Di publikasikan 300 SM</a:t>
            </a:r>
          </a:p>
          <a:p>
            <a:r>
              <a:rPr lang="id-ID" dirty="0" smtClean="0"/>
              <a:t>Ide dasar solusi FPB dengan euclid: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a dan b merupakan bilangan bulat positif yang akan kita cari FPB nya.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a mod b simpan di </a:t>
            </a:r>
            <a:r>
              <a:rPr lang="id-ID" dirty="0" smtClean="0"/>
              <a:t>s. </a:t>
            </a:r>
            <a:r>
              <a:rPr lang="id-ID" dirty="0"/>
              <a:t>mod merupakan operasi sisa hasil bagi.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jika </a:t>
            </a:r>
            <a:r>
              <a:rPr lang="id-ID" dirty="0" smtClean="0"/>
              <a:t>s=0</a:t>
            </a:r>
            <a:r>
              <a:rPr lang="id-ID" dirty="0"/>
              <a:t>, maka a merupakan FPB dari a dan b.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jika tidak, a diberi nilai b, dan b diberi nilai </a:t>
            </a:r>
            <a:r>
              <a:rPr lang="id-ID" dirty="0" smtClean="0"/>
              <a:t>s, </a:t>
            </a:r>
            <a:r>
              <a:rPr lang="id-ID" dirty="0"/>
              <a:t>ulangi langkah ke 2.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62" y="1213338"/>
            <a:ext cx="3440605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Euclidean untuk FPB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7" y="1690688"/>
            <a:ext cx="5911362" cy="4433522"/>
          </a:xfrm>
        </p:spPr>
      </p:pic>
      <p:sp>
        <p:nvSpPr>
          <p:cNvPr id="5" name="Rectangle 4"/>
          <p:cNvSpPr/>
          <p:nvPr/>
        </p:nvSpPr>
        <p:spPr>
          <a:xfrm>
            <a:off x="7537287" y="1690688"/>
            <a:ext cx="314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Misalnya FPB dari 120 dan 88 ?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4522300" y="3244334"/>
            <a:ext cx="683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Perhatikan! Ada perulangan disini sampai a%b bernilai 0 sisa baginya!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Notasi Algoritma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02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/>
              <a:t>Judul: </a:t>
            </a:r>
            <a:r>
              <a:rPr lang="id-ID" b="1" dirty="0" smtClean="0"/>
              <a:t>GCD2Numbers.py</a:t>
            </a:r>
            <a:endParaRPr lang="id-ID" b="1" dirty="0"/>
          </a:p>
          <a:p>
            <a:pPr marL="0" indent="0">
              <a:buNone/>
            </a:pPr>
            <a:r>
              <a:rPr lang="id-ID" b="1" i="1" dirty="0" smtClean="0"/>
              <a:t>{Menghitung FPB dari a dan b dengan algoritma euclidean}</a:t>
            </a:r>
            <a:endParaRPr lang="id-ID" b="1" i="1" dirty="0"/>
          </a:p>
          <a:p>
            <a:pPr marL="0" indent="0">
              <a:buNone/>
            </a:pPr>
            <a:r>
              <a:rPr lang="id-ID" b="1" dirty="0"/>
              <a:t>Kamus</a:t>
            </a: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    </a:t>
            </a:r>
            <a:r>
              <a:rPr lang="id-ID" dirty="0" smtClean="0">
                <a:sym typeface="Wingdings" panose="05000000000000000000" pitchFamily="2" charset="2"/>
              </a:rPr>
              <a:t>s,a,b : </a:t>
            </a:r>
            <a:r>
              <a:rPr lang="id-ID" u="sng" dirty="0" smtClean="0">
                <a:sym typeface="Wingdings" panose="05000000000000000000" pitchFamily="2" charset="2"/>
              </a:rPr>
              <a:t>integer</a:t>
            </a:r>
            <a:endParaRPr lang="id-ID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b="1" dirty="0" smtClean="0">
                <a:sym typeface="Wingdings" panose="05000000000000000000" pitchFamily="2" charset="2"/>
              </a:rPr>
              <a:t>Algoritma</a:t>
            </a:r>
          </a:p>
          <a:p>
            <a:pPr marL="0" indent="0">
              <a:buNone/>
            </a:pPr>
            <a:r>
              <a:rPr lang="id-ID" b="1" dirty="0">
                <a:sym typeface="Wingdings" panose="05000000000000000000" pitchFamily="2" charset="2"/>
              </a:rPr>
              <a:t> </a:t>
            </a:r>
            <a:r>
              <a:rPr lang="id-ID" b="1" dirty="0" smtClean="0">
                <a:sym typeface="Wingdings" panose="05000000000000000000" pitchFamily="2" charset="2"/>
              </a:rPr>
              <a:t>   </a:t>
            </a:r>
            <a:r>
              <a:rPr lang="id-ID" dirty="0" smtClean="0">
                <a:solidFill>
                  <a:srgbClr val="00B050"/>
                </a:solidFill>
                <a:sym typeface="Wingdings" panose="05000000000000000000" pitchFamily="2" charset="2"/>
              </a:rPr>
              <a:t>s </a:t>
            </a:r>
            <a:r>
              <a:rPr lang="id-ID" dirty="0">
                <a:solidFill>
                  <a:srgbClr val="00B050"/>
                </a:solidFill>
                <a:sym typeface="Wingdings" panose="05000000000000000000" pitchFamily="2" charset="2"/>
              </a:rPr>
              <a:t> 0		{variabel penampung hasil sisa bagi}</a:t>
            </a:r>
            <a:endParaRPr lang="id-ID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    </a:t>
            </a:r>
            <a:r>
              <a:rPr lang="id-ID" u="sng" dirty="0" smtClean="0">
                <a:sym typeface="Wingdings" panose="05000000000000000000" pitchFamily="2" charset="2"/>
              </a:rPr>
              <a:t>input</a:t>
            </a:r>
            <a:r>
              <a:rPr lang="id-ID" dirty="0" smtClean="0">
                <a:sym typeface="Wingdings" panose="05000000000000000000" pitchFamily="2" charset="2"/>
              </a:rPr>
              <a:t>(a)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</a:t>
            </a:r>
            <a:r>
              <a:rPr lang="id-ID" u="sng" dirty="0" smtClean="0">
                <a:sym typeface="Wingdings" panose="05000000000000000000" pitchFamily="2" charset="2"/>
              </a:rPr>
              <a:t>input</a:t>
            </a:r>
            <a:r>
              <a:rPr lang="id-ID" dirty="0" smtClean="0">
                <a:sym typeface="Wingdings" panose="05000000000000000000" pitchFamily="2" charset="2"/>
              </a:rPr>
              <a:t>(b)    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</a:t>
            </a:r>
            <a:r>
              <a:rPr lang="id-ID" u="sng" dirty="0" smtClean="0">
                <a:sym typeface="Wingdings" panose="05000000000000000000" pitchFamily="2" charset="2"/>
              </a:rPr>
              <a:t>while</a:t>
            </a:r>
            <a:r>
              <a:rPr lang="id-ID" dirty="0" smtClean="0">
                <a:sym typeface="Wingdings" panose="05000000000000000000" pitchFamily="2" charset="2"/>
              </a:rPr>
              <a:t> b != 0 </a:t>
            </a:r>
            <a:r>
              <a:rPr lang="id-ID" u="sng" dirty="0" smtClean="0">
                <a:sym typeface="Wingdings" panose="05000000000000000000" pitchFamily="2" charset="2"/>
              </a:rPr>
              <a:t>do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    s = a % b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    a = b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smtClean="0">
                <a:sym typeface="Wingdings" panose="05000000000000000000" pitchFamily="2" charset="2"/>
              </a:rPr>
              <a:t>       b = s</a:t>
            </a:r>
            <a:endParaRPr lang="id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 smtClean="0"/>
              <a:t>    </a:t>
            </a:r>
            <a:r>
              <a:rPr lang="id-ID" u="sng" dirty="0" smtClean="0"/>
              <a:t>output</a:t>
            </a:r>
            <a:r>
              <a:rPr lang="id-ID" dirty="0" smtClean="0"/>
              <a:t>(a)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8317182" y="2532157"/>
            <a:ext cx="1940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BUAT FUNGSINYA!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Kasus Gila Diskon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Deskripsi: </a:t>
            </a:r>
            <a:r>
              <a:rPr lang="id-ID" dirty="0"/>
              <a:t>Suatu hari Mawar sedang belanja di Toko Swalayan. Dia tertarik karena ada promosi “Jika beli sesuatu di swalayan INI dengan total belanja minimal 1000000 akan mendapat diskon sebesar 10% dan jika total belanja minimal </a:t>
            </a:r>
            <a:r>
              <a:rPr lang="id-ID" dirty="0" smtClean="0"/>
              <a:t>500000 sampai </a:t>
            </a:r>
            <a:r>
              <a:rPr lang="id-ID" dirty="0"/>
              <a:t>1000000</a:t>
            </a:r>
            <a:r>
              <a:rPr lang="id-ID" dirty="0" smtClean="0"/>
              <a:t> </a:t>
            </a:r>
            <a:r>
              <a:rPr lang="id-ID" dirty="0"/>
              <a:t>akan mendapat diskon sebesar 5%”. Buat program untuk membantu Mawar dalam membayar total belanja yang seharusnya dia bayar setelah mendapat diskon.</a:t>
            </a:r>
          </a:p>
          <a:p>
            <a:r>
              <a:rPr lang="id-ID" b="1" dirty="0"/>
              <a:t>Penjelasan Input: </a:t>
            </a:r>
            <a:r>
              <a:rPr lang="id-ID" dirty="0"/>
              <a:t>total belanja dengan tipe integer</a:t>
            </a:r>
          </a:p>
          <a:p>
            <a:r>
              <a:rPr lang="id-ID" b="1" dirty="0"/>
              <a:t>Penjelasan Output: </a:t>
            </a:r>
            <a:r>
              <a:rPr lang="id-ID" dirty="0"/>
              <a:t>total belanja yang seharusnya dibayarkan dengan tipe integer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Kasus Gila Diskon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/>
              <a:t>Contoh Input-Output #1:</a:t>
            </a:r>
          </a:p>
          <a:p>
            <a:pPr marL="0" indent="0">
              <a:buNone/>
            </a:pPr>
            <a:r>
              <a:rPr lang="id-ID" dirty="0"/>
              <a:t>Input: 	1000000</a:t>
            </a:r>
          </a:p>
          <a:p>
            <a:pPr marL="0" indent="0">
              <a:buNone/>
            </a:pPr>
            <a:r>
              <a:rPr lang="id-ID" dirty="0"/>
              <a:t>Output:	900000</a:t>
            </a:r>
          </a:p>
          <a:p>
            <a:endParaRPr lang="id-ID" dirty="0"/>
          </a:p>
          <a:p>
            <a:r>
              <a:rPr lang="id-ID" dirty="0"/>
              <a:t>Contoh Input-Output #2:</a:t>
            </a:r>
          </a:p>
          <a:p>
            <a:pPr marL="0" indent="0">
              <a:buNone/>
            </a:pPr>
            <a:r>
              <a:rPr lang="id-ID" dirty="0"/>
              <a:t>Input: 	2000000</a:t>
            </a:r>
          </a:p>
          <a:p>
            <a:pPr marL="0" indent="0">
              <a:buNone/>
            </a:pPr>
            <a:r>
              <a:rPr lang="id-ID" dirty="0"/>
              <a:t>Output:	1800000</a:t>
            </a:r>
          </a:p>
          <a:p>
            <a:endParaRPr lang="id-ID" dirty="0"/>
          </a:p>
          <a:p>
            <a:r>
              <a:rPr lang="id-ID" dirty="0"/>
              <a:t>Contoh Input-Output #3:</a:t>
            </a:r>
          </a:p>
          <a:p>
            <a:pPr marL="0" indent="0">
              <a:buNone/>
            </a:pPr>
            <a:r>
              <a:rPr lang="id-ID" dirty="0"/>
              <a:t>Input: 	100000</a:t>
            </a:r>
          </a:p>
          <a:p>
            <a:pPr marL="0" indent="0">
              <a:buNone/>
            </a:pPr>
            <a:r>
              <a:rPr lang="id-ID" dirty="0"/>
              <a:t>Output:	100000</a:t>
            </a:r>
          </a:p>
          <a:p>
            <a:endParaRPr lang="id-ID" dirty="0"/>
          </a:p>
          <a:p>
            <a:r>
              <a:rPr lang="id-ID" dirty="0"/>
              <a:t>Contoh Input-Output #4:</a:t>
            </a:r>
          </a:p>
          <a:p>
            <a:pPr marL="0" indent="0">
              <a:buNone/>
            </a:pPr>
            <a:r>
              <a:rPr lang="id-ID" dirty="0"/>
              <a:t>Input: 	500000</a:t>
            </a:r>
          </a:p>
          <a:p>
            <a:pPr marL="0" indent="0">
              <a:buNone/>
            </a:pPr>
            <a:r>
              <a:rPr lang="id-ID" dirty="0"/>
              <a:t>Output:	450000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Latihan: Kasus Pentol Korek Api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Deskripsi: Mawar suka bermain batang korek api. Dia menyusun batang-batang korek sehingga dapat membentuk angka seperti gambar berikut</a:t>
            </a:r>
            <a:r>
              <a:rPr lang="id-ID" dirty="0" smtClean="0"/>
              <a:t>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Bantu mawar untuk membuat rangkaian batang-batang korek yang dibutuhkan untuk membentuk suatu angka A. Contoh: A bernilai 0 maka membutuhkan 6 batang korek. Contoh yang lain A bernilai 7 maka membutuhkan 3 batang korek.</a:t>
            </a:r>
          </a:p>
          <a:p>
            <a:r>
              <a:rPr lang="id-ID" dirty="0"/>
              <a:t>Penjelasan Input: input pertama adalah banyaknya test case, input berikutnya terdiri dari satu bilangan </a:t>
            </a:r>
            <a:r>
              <a:rPr lang="id-ID" dirty="0" smtClean="0"/>
              <a:t>bulat </a:t>
            </a:r>
            <a:r>
              <a:rPr lang="id-ID" dirty="0"/>
              <a:t>kurang dari 10 (gunakan tipe data int)</a:t>
            </a:r>
          </a:p>
          <a:p>
            <a:r>
              <a:rPr lang="id-ID" dirty="0"/>
              <a:t>Penjelasan Output: hasil banyaknya batang korek yang dibutuhkan (int)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94560"/>
            <a:ext cx="3073400" cy="1967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6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Kasus Pentol Korek Api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Input-Output: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  <a:r>
              <a:rPr lang="id-ID" dirty="0" smtClean="0"/>
              <a:t>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</a:t>
            </a:r>
          </a:p>
          <a:p>
            <a:pPr marL="0" indent="0">
              <a:buNone/>
            </a:pPr>
            <a:r>
              <a:rPr lang="en-US" dirty="0"/>
              <a:t>	3</a:t>
            </a:r>
          </a:p>
          <a:p>
            <a:pPr marL="0" indent="0">
              <a:buNone/>
            </a:pPr>
            <a:r>
              <a:rPr lang="en-US" dirty="0"/>
              <a:t>	9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 smtClean="0"/>
              <a:t>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5</a:t>
            </a:r>
          </a:p>
          <a:p>
            <a:pPr marL="0" indent="0">
              <a:buNone/>
            </a:pPr>
            <a:r>
              <a:rPr lang="en-US" dirty="0"/>
              <a:t>	6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Prototype Fungsi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0" y="1129757"/>
            <a:ext cx="9436100" cy="226997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Di</a:t>
            </a:r>
            <a:r>
              <a:rPr lang="en-US" dirty="0" smtClean="0"/>
              <a:t> C/C++, </a:t>
            </a:r>
            <a:r>
              <a:rPr lang="id-ID" dirty="0" smtClean="0"/>
              <a:t>fungsi HARUS DIDEKLARASIKAN sebelum digunakan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Untuk mengatasi masalah ini: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Pastikan semua fungsi pada urutan yang benar.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Gunakan</a:t>
            </a:r>
            <a:r>
              <a:rPr lang="en-US" dirty="0" smtClean="0"/>
              <a:t> prototype </a:t>
            </a:r>
            <a:r>
              <a:rPr lang="id-ID" dirty="0" smtClean="0"/>
              <a:t>didalam file</a:t>
            </a:r>
            <a:r>
              <a:rPr lang="en-US" dirty="0" smtClean="0"/>
              <a:t> .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id-ID" dirty="0" smtClean="0"/>
              <a:t>Gunakan prototype didalam</a:t>
            </a:r>
            <a:r>
              <a:rPr lang="en-US" dirty="0" smtClean="0"/>
              <a:t> header (.h) file -&gt; </a:t>
            </a:r>
            <a:r>
              <a:rPr lang="id-ID" b="1" dirty="0" smtClean="0">
                <a:solidFill>
                  <a:srgbClr val="FF0000"/>
                </a:solidFill>
              </a:rPr>
              <a:t>DIREKOMENDASIKAN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83400" y="4567298"/>
            <a:ext cx="3352800" cy="2103279"/>
            <a:chOff x="5359400" y="4567297"/>
            <a:chExt cx="3352800" cy="2103279"/>
          </a:xfrm>
        </p:grpSpPr>
        <p:sp>
          <p:nvSpPr>
            <p:cNvPr id="10" name="Rectangle 9"/>
            <p:cNvSpPr/>
            <p:nvPr/>
          </p:nvSpPr>
          <p:spPr>
            <a:xfrm>
              <a:off x="5359400" y="4854694"/>
              <a:ext cx="3352800" cy="181588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dirty="0" err="1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header.h</a:t>
              </a:r>
              <a:r>
                <a:rPr lang="en-US" sz="1600" dirty="0">
                  <a:solidFill>
                    <a:srgbClr val="A31515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Todo1()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Todo2();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Todo2(){}</a:t>
              </a:r>
            </a:p>
            <a:p>
              <a:r>
                <a:rPr lang="en-US" sz="1600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main(){}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9400" y="4567297"/>
              <a:ext cx="3352800" cy="287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Main.cpp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917700" y="4033898"/>
            <a:ext cx="3352800" cy="20621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Todo1()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Todo2();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Todo2()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8700" y="4567297"/>
            <a:ext cx="1600200" cy="990600"/>
            <a:chOff x="2044700" y="4567297"/>
            <a:chExt cx="1600200" cy="990600"/>
          </a:xfrm>
        </p:grpSpPr>
        <p:sp>
          <p:nvSpPr>
            <p:cNvPr id="6" name="Rectangle 5"/>
            <p:cNvSpPr/>
            <p:nvPr/>
          </p:nvSpPr>
          <p:spPr>
            <a:xfrm>
              <a:off x="2044700" y="4567297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44700" y="4872097"/>
              <a:ext cx="1600200" cy="685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error C3861: 'Todo2': identifier not found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17700" y="3746501"/>
            <a:ext cx="3352800" cy="28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58000" y="3547428"/>
            <a:ext cx="3352800" cy="872172"/>
            <a:chOff x="5334000" y="3459103"/>
            <a:chExt cx="3352800" cy="872172"/>
          </a:xfrm>
        </p:grpSpPr>
        <p:sp>
          <p:nvSpPr>
            <p:cNvPr id="13" name="Rectangle 12"/>
            <p:cNvSpPr/>
            <p:nvPr/>
          </p:nvSpPr>
          <p:spPr>
            <a:xfrm>
              <a:off x="5334000" y="3459103"/>
              <a:ext cx="3352800" cy="287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header.h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34000" y="3746500"/>
              <a:ext cx="3352800" cy="58477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Todo1();</a:t>
              </a:r>
            </a:p>
            <a:p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Todo2();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5657342" y="4795897"/>
            <a:ext cx="749300" cy="53810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6D8E-3BCF-4FDE-AF20-9CFF4EB683A3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42282" y="5334000"/>
            <a:ext cx="159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JADI DUA FILE!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Kasus konversi Jam, Menit, Detik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Misalkan input yang di masukan adalah 7898 detik, maka output yang di inginkan adalah :</a:t>
            </a:r>
          </a:p>
          <a:p>
            <a:r>
              <a:rPr lang="id-ID" dirty="0"/>
              <a:t>Jam : 2</a:t>
            </a:r>
          </a:p>
          <a:p>
            <a:r>
              <a:rPr lang="id-ID" dirty="0"/>
              <a:t>Menit : 11</a:t>
            </a:r>
          </a:p>
          <a:p>
            <a:r>
              <a:rPr lang="id-ID" dirty="0"/>
              <a:t>Detik : 38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Penyelesaian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Membagi hasil bilangan bulat untuk jam = 7898 div (division) 3600 (1 jam=3600 detik), maka akan menghasilkan = 2. kenapa </a:t>
            </a:r>
            <a:r>
              <a:rPr lang="id-ID" dirty="0" smtClean="0"/>
              <a:t>tidak </a:t>
            </a:r>
            <a:r>
              <a:rPr lang="id-ID" dirty="0"/>
              <a:t>ada nilai dibelakang koma?? karena operator div berfungsi mencari hasil bagi dengan hasil bilangan bulat.</a:t>
            </a:r>
          </a:p>
          <a:p>
            <a:r>
              <a:rPr lang="id-ID" dirty="0"/>
              <a:t>Mengurangi jumlah jam yg tadinya berjumlah 7898 menjadi = 7898 – (jumlah jam yang tadi dihasilkan = 2 lalu dikonversikan dalam detik) == 7898 – (2 * 3600). maka hasilnya adalah 698 detik.</a:t>
            </a:r>
          </a:p>
          <a:p>
            <a:r>
              <a:rPr lang="id-ID" dirty="0"/>
              <a:t>Mengambil nilai menit dari sisa pengurangan detik tadi (698 detik). Cara mengambil menit dari nilai tersebut sama seperti pada jam, menit= 698 div 60 (1 menit = 60 detik).</a:t>
            </a:r>
          </a:p>
          <a:p>
            <a:r>
              <a:rPr lang="id-ID" dirty="0"/>
              <a:t>Mengurangi jumlah detik sekarang dengan jumlah menit yang sudah kita dapatkan tadi, detik = 698 – ( 11 * 60).</a:t>
            </a:r>
          </a:p>
          <a:p>
            <a:r>
              <a:rPr lang="id-ID" dirty="0"/>
              <a:t>Lalu yang tersisa tinggal detiknya, yang kurang untuk mencapai nilai 1 dalam satuan menit, sehingga kita tinggal mengeluarkan hasilnya.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Penyelesaian dengan bahasa C/C++</a:t>
            </a:r>
            <a:br>
              <a:rPr lang="id-ID" b="1" dirty="0" smtClean="0"/>
            </a:br>
            <a:r>
              <a:rPr lang="id-ID" b="1" dirty="0" smtClean="0"/>
              <a:t>PINDAHKAN DALAM FUNGSI!</a:t>
            </a:r>
            <a:endParaRPr lang="id-ID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5" y="1658213"/>
            <a:ext cx="9458325" cy="45053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menukar dua variabel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Misal, kita memiliki a = 10 dan b = 5... Bagaimana caranya agar a = 5 dan b = 10?</a:t>
            </a:r>
          </a:p>
          <a:p>
            <a:r>
              <a:rPr lang="id-ID" dirty="0" smtClean="0"/>
              <a:t>Solusi:</a:t>
            </a:r>
          </a:p>
          <a:p>
            <a:pPr lvl="1"/>
            <a:r>
              <a:rPr lang="id-ID" dirty="0" smtClean="0"/>
              <a:t>Aritmatika </a:t>
            </a:r>
          </a:p>
          <a:p>
            <a:pPr lvl="1"/>
            <a:r>
              <a:rPr lang="id-ID" dirty="0" smtClean="0"/>
              <a:t>Operasi XOR (untuk tipe float tidak bisa)</a:t>
            </a:r>
          </a:p>
          <a:p>
            <a:pPr lvl="1"/>
            <a:r>
              <a:rPr lang="id-ID" dirty="0" smtClean="0"/>
              <a:t>Variabel penampung</a:t>
            </a:r>
          </a:p>
          <a:p>
            <a:pPr lvl="1"/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72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Artimatika terbatas di numerik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Diketahui a = 10 dan b = 5</a:t>
            </a:r>
          </a:p>
          <a:p>
            <a:r>
              <a:rPr lang="id-ID" dirty="0" smtClean="0"/>
              <a:t>Pertanyaan: Bagaimana supaya a = 5 dan b = 10?</a:t>
            </a:r>
          </a:p>
          <a:p>
            <a:r>
              <a:rPr lang="id-ID" dirty="0" smtClean="0"/>
              <a:t>Jawab:</a:t>
            </a:r>
          </a:p>
          <a:p>
            <a:pPr marL="0" indent="0">
              <a:buNone/>
            </a:pPr>
            <a:r>
              <a:rPr lang="id-ID" dirty="0" smtClean="0"/>
              <a:t>a </a:t>
            </a:r>
            <a:r>
              <a:rPr lang="id-ID" dirty="0" smtClean="0">
                <a:sym typeface="Wingdings" panose="05000000000000000000" pitchFamily="2" charset="2"/>
              </a:rPr>
              <a:t> a + b			a = 5 + 10 = 15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b  a – b			b = 15 – 5 = 10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a</a:t>
            </a:r>
            <a:r>
              <a:rPr lang="id-ID" dirty="0" smtClean="0">
                <a:sym typeface="Wingdings" panose="05000000000000000000" pitchFamily="2" charset="2"/>
              </a:rPr>
              <a:t>  a – b 			a = 15 – 10 = 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32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XOR Swap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69" y="1764665"/>
            <a:ext cx="5624146" cy="4351338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Ide dasar: terjemahkan nilai kedalam bentuk biner (otomatis dilakukan saat menggunakan operator berbasis bit) , kemudian lakukan operasi XOR</a:t>
            </a:r>
          </a:p>
          <a:p>
            <a:r>
              <a:rPr lang="id-ID" dirty="0" smtClean="0"/>
              <a:t>Contoh: x = 10 dan y = 3</a:t>
            </a:r>
          </a:p>
          <a:p>
            <a:r>
              <a:rPr lang="id-ID" dirty="0" smtClean="0"/>
              <a:t>Solusi:</a:t>
            </a:r>
          </a:p>
          <a:p>
            <a:pPr marL="0" indent="0">
              <a:buNone/>
            </a:pPr>
            <a:r>
              <a:rPr lang="id-ID" dirty="0" smtClean="0"/>
              <a:t>x </a:t>
            </a:r>
            <a:r>
              <a:rPr lang="id-ID" dirty="0" smtClean="0">
                <a:sym typeface="Wingdings" panose="05000000000000000000" pitchFamily="2" charset="2"/>
              </a:rPr>
              <a:t> x ^ y</a:t>
            </a:r>
          </a:p>
          <a:p>
            <a:pPr marL="0" indent="0">
              <a:buNone/>
            </a:pPr>
            <a:r>
              <a:rPr lang="id-ID" dirty="0">
                <a:sym typeface="Wingdings" panose="05000000000000000000" pitchFamily="2" charset="2"/>
              </a:rPr>
              <a:t>y</a:t>
            </a:r>
            <a:r>
              <a:rPr lang="id-ID" dirty="0" smtClean="0">
                <a:sym typeface="Wingdings" panose="05000000000000000000" pitchFamily="2" charset="2"/>
              </a:rPr>
              <a:t>  y ^ x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x  x ^ y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15" y="1433145"/>
            <a:ext cx="5369170" cy="2684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34" y="4117730"/>
            <a:ext cx="2250391" cy="22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Menggunakan Variabel penampung (umum)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variabel dummy sebagai penampung</a:t>
            </a:r>
          </a:p>
          <a:p>
            <a:r>
              <a:rPr lang="id-ID" dirty="0" smtClean="0"/>
              <a:t>Contoh menukar x = 10 dan y = 3</a:t>
            </a:r>
          </a:p>
          <a:p>
            <a:r>
              <a:rPr lang="id-ID" dirty="0" smtClean="0"/>
              <a:t>Solusi:</a:t>
            </a:r>
          </a:p>
          <a:p>
            <a:pPr marL="0" indent="0">
              <a:buNone/>
            </a:pPr>
            <a:r>
              <a:rPr lang="id-ID" dirty="0" smtClean="0"/>
              <a:t>temp </a:t>
            </a:r>
            <a:r>
              <a:rPr lang="id-ID" dirty="0" smtClean="0">
                <a:sym typeface="Wingdings" panose="05000000000000000000" pitchFamily="2" charset="2"/>
              </a:rPr>
              <a:t> x</a:t>
            </a:r>
          </a:p>
          <a:p>
            <a:pPr marL="0" indent="0">
              <a:buNone/>
            </a:pPr>
            <a:r>
              <a:rPr lang="id-ID" dirty="0" smtClean="0"/>
              <a:t>x </a:t>
            </a:r>
            <a:r>
              <a:rPr lang="id-ID" dirty="0" smtClean="0">
                <a:sym typeface="Wingdings" panose="05000000000000000000" pitchFamily="2" charset="2"/>
              </a:rPr>
              <a:t> y</a:t>
            </a:r>
          </a:p>
          <a:p>
            <a:pPr marL="0" indent="0">
              <a:buNone/>
            </a:pPr>
            <a:r>
              <a:rPr lang="id-ID" dirty="0" smtClean="0">
                <a:sym typeface="Wingdings" panose="05000000000000000000" pitchFamily="2" charset="2"/>
              </a:rPr>
              <a:t>y  temp</a:t>
            </a:r>
          </a:p>
          <a:p>
            <a:pPr marL="0" indent="0">
              <a:buNone/>
            </a:pPr>
            <a:r>
              <a:rPr lang="id-ID" b="1" dirty="0" smtClean="0"/>
              <a:t>BUAT FUNGSINYA!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7422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927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- Algoritma Pemrograman– Pertemuan 4</vt:lpstr>
      <vt:lpstr>Prototype Fungsi</vt:lpstr>
      <vt:lpstr>Kasus konversi Jam, Menit, Detik</vt:lpstr>
      <vt:lpstr>Penyelesaian</vt:lpstr>
      <vt:lpstr>Penyelesaian dengan bahasa C/C++ PINDAHKAN DALAM FUNGSI!</vt:lpstr>
      <vt:lpstr>Algoritma menukar dua variabel</vt:lpstr>
      <vt:lpstr>Artimatika terbatas di numerik</vt:lpstr>
      <vt:lpstr>XOR Swap</vt:lpstr>
      <vt:lpstr>Menggunakan Variabel penampung (umum)</vt:lpstr>
      <vt:lpstr>Kasus Faktor Persekutuan Terbesar Great Common Divisor</vt:lpstr>
      <vt:lpstr>Solusi yang lain?</vt:lpstr>
      <vt:lpstr>Algoritma Euclidean untuk FPB</vt:lpstr>
      <vt:lpstr>Notasi Algoritma</vt:lpstr>
      <vt:lpstr>Kasus Gila Diskon</vt:lpstr>
      <vt:lpstr>Kasus Gila Diskon</vt:lpstr>
      <vt:lpstr>Latihan: Kasus Pentol Korek Api</vt:lpstr>
      <vt:lpstr>Kasus Pentol Korek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596</cp:revision>
  <dcterms:created xsi:type="dcterms:W3CDTF">2020-07-29T04:19:18Z</dcterms:created>
  <dcterms:modified xsi:type="dcterms:W3CDTF">2022-02-24T12:45:37Z</dcterms:modified>
</cp:coreProperties>
</file>