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4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C5FEB-595B-4C9D-925F-2882788C9552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914CA-1BAA-48E4-8344-631C26D00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9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85321" y="1590261"/>
            <a:ext cx="8348870" cy="229262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85320" y="3975652"/>
            <a:ext cx="8348871" cy="128214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086D-AF5D-45B8-9CD8-70C98C851D6B}" type="datetime1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9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87" y="2724012"/>
            <a:ext cx="1020086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A5D5-CA6A-49B6-8F5E-A961F24920B3}" type="datetime1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4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39838"/>
            <a:ext cx="1004183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65" y="1605239"/>
            <a:ext cx="11579087" cy="4614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D543-B4B8-4618-8ECD-B3AC525B5785}" type="datetime1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2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04" y="113333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4803-E1C3-409C-A06D-19C8898FE157}" type="datetime1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4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8203-741F-4318-9B11-0501F9B0FB50}" type="datetime1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2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50244-1AD5-452E-8F40-6C5346FEA39B}" type="datetime1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4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5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- </a:t>
            </a:r>
            <a:r>
              <a:rPr lang="id-ID" b="1" dirty="0"/>
              <a:t>Algoritma Pemrograman</a:t>
            </a:r>
            <a:r>
              <a:rPr lang="en-US" b="1" smtClean="0"/>
              <a:t>–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err="1"/>
              <a:t>Pertemuan</a:t>
            </a:r>
            <a:r>
              <a:rPr lang="en-US" b="1" dirty="0"/>
              <a:t> </a:t>
            </a:r>
            <a:r>
              <a:rPr lang="id-ID" b="1" dirty="0" smtClean="0"/>
              <a:t>5&amp;6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Tim Bahan Ajar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Pemrograman</a:t>
            </a:r>
            <a:endParaRPr lang="en-US" dirty="0"/>
          </a:p>
          <a:p>
            <a:r>
              <a:rPr lang="id-ID" dirty="0"/>
              <a:t>T</a:t>
            </a:r>
            <a:r>
              <a:rPr lang="en-US" dirty="0" err="1"/>
              <a:t>eknik</a:t>
            </a:r>
            <a:r>
              <a:rPr lang="en-US" dirty="0"/>
              <a:t> </a:t>
            </a:r>
            <a:r>
              <a:rPr lang="id-ID" dirty="0"/>
              <a:t>I</a:t>
            </a:r>
            <a:r>
              <a:rPr lang="en-US" dirty="0" err="1"/>
              <a:t>nformatika</a:t>
            </a:r>
            <a:r>
              <a:rPr lang="en-US" dirty="0"/>
              <a:t> - </a:t>
            </a:r>
            <a:r>
              <a:rPr lang="id-ID" dirty="0"/>
              <a:t>S1</a:t>
            </a:r>
          </a:p>
          <a:p>
            <a:r>
              <a:rPr lang="id-ID" dirty="0"/>
              <a:t>Fakultas Ilmu Komputer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025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1276" y="0"/>
            <a:ext cx="3840724" cy="876299"/>
          </a:xfrm>
        </p:spPr>
        <p:txBody>
          <a:bodyPr/>
          <a:lstStyle/>
          <a:p>
            <a:r>
              <a:rPr lang="en-US" b="1" dirty="0" smtClean="0"/>
              <a:t>Bubble Sort (2)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876299"/>
            <a:ext cx="8157230" cy="5943600"/>
          </a:xfrm>
        </p:spPr>
        <p:txBody>
          <a:bodyPr>
            <a:normAutofit fontScale="62500" lnSpcReduction="20000"/>
          </a:bodyPr>
          <a:lstStyle/>
          <a:p>
            <a:pPr marL="895350" indent="0">
              <a:spcBef>
                <a:spcPts val="600"/>
              </a:spcBef>
              <a:buNone/>
            </a:pPr>
            <a:r>
              <a:rPr lang="en-US" b="1" dirty="0" smtClean="0">
                <a:solidFill>
                  <a:srgbClr val="FFC000"/>
                </a:solidFill>
              </a:rPr>
              <a:t>|</a:t>
            </a:r>
            <a:r>
              <a:rPr lang="en-US" b="1" dirty="0">
                <a:solidFill>
                  <a:srgbClr val="FFC000"/>
                </a:solidFill>
              </a:rPr>
              <a:t>50		70		90	</a:t>
            </a:r>
            <a:r>
              <a:rPr lang="en-US" b="1" dirty="0">
                <a:solidFill>
                  <a:srgbClr val="00B050"/>
                </a:solidFill>
              </a:rPr>
              <a:t>	</a:t>
            </a:r>
            <a:r>
              <a:rPr lang="en-US" b="1" dirty="0" smtClean="0">
                <a:solidFill>
                  <a:srgbClr val="FFC000"/>
                </a:solidFill>
              </a:rPr>
              <a:t>30</a:t>
            </a:r>
            <a:r>
              <a:rPr lang="en-US" b="1" dirty="0">
                <a:solidFill>
                  <a:srgbClr val="FFC000"/>
                </a:solidFill>
              </a:rPr>
              <a:t>		</a:t>
            </a:r>
            <a:r>
              <a:rPr lang="en-US" b="1" dirty="0" smtClean="0">
                <a:solidFill>
                  <a:srgbClr val="FFC000"/>
                </a:solidFill>
              </a:rPr>
              <a:t>95</a:t>
            </a:r>
            <a:r>
              <a:rPr lang="en-US" b="1" dirty="0">
                <a:solidFill>
                  <a:srgbClr val="00B050"/>
                </a:solidFill>
              </a:rPr>
              <a:t>		35	</a:t>
            </a:r>
            <a:r>
              <a:rPr lang="en-US" b="1" dirty="0" smtClean="0">
                <a:solidFill>
                  <a:srgbClr val="00B050"/>
                </a:solidFill>
              </a:rPr>
              <a:t>		</a:t>
            </a:r>
            <a:r>
              <a:rPr lang="en-US" b="1" dirty="0" smtClean="0"/>
              <a:t>&lt; 4</a:t>
            </a:r>
          </a:p>
          <a:p>
            <a:pPr marL="89535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FFC000"/>
                </a:solidFill>
              </a:rPr>
              <a:t>|50		70		90	</a:t>
            </a:r>
            <a:r>
              <a:rPr lang="en-US" b="1" dirty="0">
                <a:solidFill>
                  <a:srgbClr val="00B050"/>
                </a:solidFill>
              </a:rPr>
              <a:t>	</a:t>
            </a:r>
            <a:r>
              <a:rPr lang="en-US" b="1" dirty="0">
                <a:solidFill>
                  <a:srgbClr val="FFC000"/>
                </a:solidFill>
              </a:rPr>
              <a:t>30		95</a:t>
            </a:r>
            <a:r>
              <a:rPr lang="en-US" b="1" dirty="0">
                <a:solidFill>
                  <a:srgbClr val="00B050"/>
                </a:solidFill>
              </a:rPr>
              <a:t>		</a:t>
            </a:r>
            <a:r>
              <a:rPr lang="en-US" b="1" dirty="0" smtClean="0">
                <a:solidFill>
                  <a:srgbClr val="FF0000"/>
                </a:solidFill>
              </a:rPr>
              <a:t>35</a:t>
            </a:r>
            <a:endParaRPr lang="id-ID" b="1" dirty="0">
              <a:solidFill>
                <a:srgbClr val="FF0000"/>
              </a:solidFill>
            </a:endParaRPr>
          </a:p>
          <a:p>
            <a:pPr marL="89535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FFC000"/>
                </a:solidFill>
              </a:rPr>
              <a:t>|50		70		90	</a:t>
            </a:r>
            <a:r>
              <a:rPr lang="en-US" b="1" dirty="0">
                <a:solidFill>
                  <a:srgbClr val="00B050"/>
                </a:solidFill>
              </a:rPr>
              <a:t>	</a:t>
            </a:r>
            <a:r>
              <a:rPr lang="en-US" b="1" dirty="0">
                <a:solidFill>
                  <a:srgbClr val="FFC000"/>
                </a:solidFill>
              </a:rPr>
              <a:t>30		</a:t>
            </a:r>
            <a:r>
              <a:rPr lang="en-US" b="1" dirty="0">
                <a:solidFill>
                  <a:srgbClr val="FF0000"/>
                </a:solidFill>
              </a:rPr>
              <a:t>95</a:t>
            </a:r>
            <a:r>
              <a:rPr lang="en-US" b="1" dirty="0">
                <a:solidFill>
                  <a:srgbClr val="00B050"/>
                </a:solidFill>
              </a:rPr>
              <a:t>		</a:t>
            </a:r>
            <a:r>
              <a:rPr lang="en-US" b="1" dirty="0">
                <a:solidFill>
                  <a:srgbClr val="FF0000"/>
                </a:solidFill>
              </a:rPr>
              <a:t>35</a:t>
            </a:r>
            <a:endParaRPr lang="id-ID" b="1" dirty="0">
              <a:solidFill>
                <a:srgbClr val="FF0000"/>
              </a:solidFill>
            </a:endParaRPr>
          </a:p>
          <a:p>
            <a:pPr marL="895350" indent="0">
              <a:spcBef>
                <a:spcPts val="600"/>
              </a:spcBef>
              <a:buNone/>
            </a:pPr>
            <a:r>
              <a:rPr lang="en-US" b="1" dirty="0" smtClean="0">
                <a:solidFill>
                  <a:srgbClr val="FFC000"/>
                </a:solidFill>
              </a:rPr>
              <a:t>|50		70		90		30		35		95</a:t>
            </a:r>
            <a:r>
              <a:rPr lang="en-US" b="1" dirty="0" smtClean="0">
                <a:solidFill>
                  <a:srgbClr val="FF0000"/>
                </a:solidFill>
              </a:rPr>
              <a:t>			</a:t>
            </a:r>
            <a:r>
              <a:rPr lang="en-US" b="1" dirty="0" smtClean="0"/>
              <a:t>&lt; 5</a:t>
            </a:r>
            <a:endParaRPr lang="id-ID" b="1" dirty="0" smtClean="0"/>
          </a:p>
          <a:p>
            <a:pPr marL="895350" indent="0">
              <a:spcBef>
                <a:spcPts val="600"/>
              </a:spcBef>
              <a:buNone/>
            </a:pPr>
            <a:r>
              <a:rPr lang="en-US" b="1" dirty="0" smtClean="0">
                <a:solidFill>
                  <a:srgbClr val="FFC000"/>
                </a:solidFill>
              </a:rPr>
              <a:t>|50</a:t>
            </a:r>
            <a:r>
              <a:rPr lang="en-US" b="1" dirty="0">
                <a:solidFill>
                  <a:srgbClr val="FFC000"/>
                </a:solidFill>
              </a:rPr>
              <a:t>		</a:t>
            </a:r>
            <a:r>
              <a:rPr lang="en-US" b="1" dirty="0">
                <a:solidFill>
                  <a:srgbClr val="FF0000"/>
                </a:solidFill>
              </a:rPr>
              <a:t>70</a:t>
            </a:r>
            <a:r>
              <a:rPr lang="en-US" b="1" dirty="0">
                <a:solidFill>
                  <a:srgbClr val="FFC000"/>
                </a:solidFill>
              </a:rPr>
              <a:t>		90		30		35		</a:t>
            </a:r>
            <a:r>
              <a:rPr lang="en-US" b="1" dirty="0" smtClean="0">
                <a:solidFill>
                  <a:srgbClr val="FFC000"/>
                </a:solidFill>
              </a:rPr>
              <a:t>95</a:t>
            </a:r>
          </a:p>
          <a:p>
            <a:pPr marL="89535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FFC000"/>
                </a:solidFill>
              </a:rPr>
              <a:t>|50		70		90		30		35		</a:t>
            </a:r>
            <a:r>
              <a:rPr lang="en-US" b="1" dirty="0" smtClean="0">
                <a:solidFill>
                  <a:srgbClr val="FFC000"/>
                </a:solidFill>
              </a:rPr>
              <a:t>95			</a:t>
            </a:r>
            <a:r>
              <a:rPr lang="en-US" b="1" dirty="0" smtClean="0"/>
              <a:t>&lt; 6</a:t>
            </a:r>
          </a:p>
          <a:p>
            <a:pPr marL="89535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FFC000"/>
                </a:solidFill>
              </a:rPr>
              <a:t>|50		</a:t>
            </a:r>
            <a:r>
              <a:rPr lang="en-US" b="1" dirty="0" smtClean="0">
                <a:solidFill>
                  <a:srgbClr val="FFC000"/>
                </a:solidFill>
              </a:rPr>
              <a:t>70		</a:t>
            </a:r>
            <a:r>
              <a:rPr lang="en-US" b="1" dirty="0" smtClean="0">
                <a:solidFill>
                  <a:srgbClr val="FF0000"/>
                </a:solidFill>
              </a:rPr>
              <a:t>90</a:t>
            </a:r>
            <a:r>
              <a:rPr lang="en-US" b="1" dirty="0" smtClean="0">
                <a:solidFill>
                  <a:srgbClr val="FFC000"/>
                </a:solidFill>
              </a:rPr>
              <a:t>		30		35		95</a:t>
            </a:r>
          </a:p>
          <a:p>
            <a:pPr marL="89535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FFC000"/>
                </a:solidFill>
              </a:rPr>
              <a:t>|50		70		90		30		35		95			</a:t>
            </a:r>
            <a:r>
              <a:rPr lang="en-US" b="1" dirty="0"/>
              <a:t>&lt; </a:t>
            </a:r>
            <a:r>
              <a:rPr lang="en-US" b="1" dirty="0" smtClean="0"/>
              <a:t>7</a:t>
            </a:r>
          </a:p>
          <a:p>
            <a:pPr marL="89535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FFC000"/>
                </a:solidFill>
              </a:rPr>
              <a:t>|50		70		90		</a:t>
            </a:r>
            <a:r>
              <a:rPr lang="en-US" b="1" dirty="0">
                <a:solidFill>
                  <a:srgbClr val="FF0000"/>
                </a:solidFill>
              </a:rPr>
              <a:t>30</a:t>
            </a:r>
            <a:r>
              <a:rPr lang="en-US" b="1" dirty="0">
                <a:solidFill>
                  <a:srgbClr val="FFC000"/>
                </a:solidFill>
              </a:rPr>
              <a:t>		35		95			</a:t>
            </a:r>
            <a:endParaRPr lang="en-US" b="1" dirty="0" smtClean="0">
              <a:solidFill>
                <a:srgbClr val="FFC000"/>
              </a:solidFill>
            </a:endParaRPr>
          </a:p>
          <a:p>
            <a:pPr marL="895350" indent="0">
              <a:spcBef>
                <a:spcPts val="600"/>
              </a:spcBef>
              <a:buNone/>
            </a:pPr>
            <a:r>
              <a:rPr lang="en-US" b="1" dirty="0" smtClean="0">
                <a:solidFill>
                  <a:srgbClr val="FFC000"/>
                </a:solidFill>
              </a:rPr>
              <a:t>|</a:t>
            </a:r>
            <a:r>
              <a:rPr lang="en-US" b="1" dirty="0">
                <a:solidFill>
                  <a:srgbClr val="FFC000"/>
                </a:solidFill>
              </a:rPr>
              <a:t>50		70		</a:t>
            </a:r>
            <a:r>
              <a:rPr lang="en-US" b="1" dirty="0">
                <a:solidFill>
                  <a:srgbClr val="FF0000"/>
                </a:solidFill>
              </a:rPr>
              <a:t>90</a:t>
            </a:r>
            <a:r>
              <a:rPr lang="en-US" b="1" dirty="0">
                <a:solidFill>
                  <a:srgbClr val="FFC000"/>
                </a:solidFill>
              </a:rPr>
              <a:t>		</a:t>
            </a:r>
            <a:r>
              <a:rPr lang="en-US" b="1" dirty="0">
                <a:solidFill>
                  <a:srgbClr val="FF0000"/>
                </a:solidFill>
              </a:rPr>
              <a:t>30</a:t>
            </a:r>
            <a:r>
              <a:rPr lang="en-US" b="1" dirty="0">
                <a:solidFill>
                  <a:srgbClr val="FFC000"/>
                </a:solidFill>
              </a:rPr>
              <a:t>		35		95		</a:t>
            </a:r>
            <a:endParaRPr lang="en-US" b="1" dirty="0" smtClean="0">
              <a:solidFill>
                <a:srgbClr val="FFC000"/>
              </a:solidFill>
            </a:endParaRPr>
          </a:p>
          <a:p>
            <a:pPr marL="895350" indent="0">
              <a:spcBef>
                <a:spcPts val="600"/>
              </a:spcBef>
              <a:buNone/>
            </a:pPr>
            <a:r>
              <a:rPr lang="en-US" b="1" dirty="0" smtClean="0">
                <a:solidFill>
                  <a:srgbClr val="FFC000"/>
                </a:solidFill>
              </a:rPr>
              <a:t>|</a:t>
            </a:r>
            <a:r>
              <a:rPr lang="en-US" b="1" dirty="0">
                <a:solidFill>
                  <a:srgbClr val="FFC000"/>
                </a:solidFill>
              </a:rPr>
              <a:t>50		70		</a:t>
            </a:r>
            <a:r>
              <a:rPr lang="en-US" b="1" dirty="0" smtClean="0">
                <a:solidFill>
                  <a:srgbClr val="FFC000"/>
                </a:solidFill>
              </a:rPr>
              <a:t>30</a:t>
            </a:r>
            <a:r>
              <a:rPr lang="en-US" b="1" dirty="0">
                <a:solidFill>
                  <a:srgbClr val="FFC000"/>
                </a:solidFill>
              </a:rPr>
              <a:t>		</a:t>
            </a:r>
            <a:r>
              <a:rPr lang="en-US" b="1" dirty="0" smtClean="0">
                <a:solidFill>
                  <a:srgbClr val="FFC000"/>
                </a:solidFill>
              </a:rPr>
              <a:t>90</a:t>
            </a:r>
            <a:r>
              <a:rPr lang="en-US" b="1" dirty="0">
                <a:solidFill>
                  <a:srgbClr val="FFC000"/>
                </a:solidFill>
              </a:rPr>
              <a:t>		35		</a:t>
            </a:r>
            <a:r>
              <a:rPr lang="en-US" b="1" dirty="0" smtClean="0">
                <a:solidFill>
                  <a:srgbClr val="FFC000"/>
                </a:solidFill>
              </a:rPr>
              <a:t>95			</a:t>
            </a:r>
            <a:r>
              <a:rPr lang="en-US" b="1" dirty="0" smtClean="0"/>
              <a:t>&lt; 8</a:t>
            </a:r>
          </a:p>
          <a:p>
            <a:pPr marL="89535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FFC000"/>
                </a:solidFill>
              </a:rPr>
              <a:t>|50		70		30		90		</a:t>
            </a:r>
            <a:r>
              <a:rPr lang="en-US" b="1" dirty="0">
                <a:solidFill>
                  <a:srgbClr val="FF0000"/>
                </a:solidFill>
              </a:rPr>
              <a:t>35</a:t>
            </a:r>
            <a:r>
              <a:rPr lang="en-US" b="1" dirty="0">
                <a:solidFill>
                  <a:srgbClr val="FFC000"/>
                </a:solidFill>
              </a:rPr>
              <a:t>		95</a:t>
            </a:r>
          </a:p>
        </p:txBody>
      </p:sp>
    </p:spTree>
    <p:extLst>
      <p:ext uri="{BB962C8B-B14F-4D97-AF65-F5344CB8AC3E}">
        <p14:creationId xmlns:p14="http://schemas.microsoft.com/office/powerpoint/2010/main" val="74364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1276" y="0"/>
            <a:ext cx="3840724" cy="876299"/>
          </a:xfrm>
        </p:spPr>
        <p:txBody>
          <a:bodyPr/>
          <a:lstStyle/>
          <a:p>
            <a:r>
              <a:rPr lang="en-US" b="1" dirty="0" smtClean="0"/>
              <a:t>Bubble Sort (3)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876299"/>
            <a:ext cx="8157230" cy="5943600"/>
          </a:xfrm>
        </p:spPr>
        <p:txBody>
          <a:bodyPr>
            <a:normAutofit fontScale="62500" lnSpcReduction="20000"/>
          </a:bodyPr>
          <a:lstStyle/>
          <a:p>
            <a:pPr marL="895350" indent="0">
              <a:spcBef>
                <a:spcPts val="600"/>
              </a:spcBef>
              <a:buNone/>
            </a:pPr>
            <a:r>
              <a:rPr lang="en-US" b="1" dirty="0" smtClean="0">
                <a:solidFill>
                  <a:srgbClr val="FFC000"/>
                </a:solidFill>
              </a:rPr>
              <a:t>|</a:t>
            </a:r>
            <a:r>
              <a:rPr lang="en-US" b="1" dirty="0">
                <a:solidFill>
                  <a:srgbClr val="FFC000"/>
                </a:solidFill>
              </a:rPr>
              <a:t>50		70		30		90		</a:t>
            </a:r>
            <a:r>
              <a:rPr lang="en-US" b="1" dirty="0">
                <a:solidFill>
                  <a:srgbClr val="FF0000"/>
                </a:solidFill>
              </a:rPr>
              <a:t>35</a:t>
            </a:r>
            <a:r>
              <a:rPr lang="en-US" b="1" dirty="0">
                <a:solidFill>
                  <a:srgbClr val="FFC000"/>
                </a:solidFill>
              </a:rPr>
              <a:t>		</a:t>
            </a:r>
            <a:r>
              <a:rPr lang="en-US" b="1" dirty="0" smtClean="0">
                <a:solidFill>
                  <a:srgbClr val="FFC000"/>
                </a:solidFill>
              </a:rPr>
              <a:t>95</a:t>
            </a:r>
          </a:p>
          <a:p>
            <a:pPr marL="89535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FFC000"/>
                </a:solidFill>
              </a:rPr>
              <a:t>|50		70		30		</a:t>
            </a:r>
            <a:r>
              <a:rPr lang="en-US" b="1" dirty="0">
                <a:solidFill>
                  <a:srgbClr val="FF0000"/>
                </a:solidFill>
              </a:rPr>
              <a:t>90</a:t>
            </a:r>
            <a:r>
              <a:rPr lang="en-US" b="1" dirty="0">
                <a:solidFill>
                  <a:srgbClr val="FFC000"/>
                </a:solidFill>
              </a:rPr>
              <a:t>		</a:t>
            </a:r>
            <a:r>
              <a:rPr lang="en-US" b="1" dirty="0">
                <a:solidFill>
                  <a:srgbClr val="FF0000"/>
                </a:solidFill>
              </a:rPr>
              <a:t>35</a:t>
            </a:r>
            <a:r>
              <a:rPr lang="en-US" b="1" dirty="0">
                <a:solidFill>
                  <a:srgbClr val="FFC000"/>
                </a:solidFill>
              </a:rPr>
              <a:t>		95</a:t>
            </a:r>
          </a:p>
          <a:p>
            <a:pPr marL="89535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FFC000"/>
                </a:solidFill>
              </a:rPr>
              <a:t>|50		70		30		</a:t>
            </a:r>
            <a:r>
              <a:rPr lang="en-US" b="1" dirty="0" smtClean="0">
                <a:solidFill>
                  <a:srgbClr val="FFC000"/>
                </a:solidFill>
              </a:rPr>
              <a:t>35</a:t>
            </a:r>
            <a:r>
              <a:rPr lang="en-US" b="1" dirty="0">
                <a:solidFill>
                  <a:srgbClr val="FFC000"/>
                </a:solidFill>
              </a:rPr>
              <a:t>		</a:t>
            </a:r>
            <a:r>
              <a:rPr lang="en-US" b="1" dirty="0" smtClean="0">
                <a:solidFill>
                  <a:srgbClr val="FFC000"/>
                </a:solidFill>
              </a:rPr>
              <a:t>90</a:t>
            </a:r>
            <a:r>
              <a:rPr lang="en-US" b="1" dirty="0">
                <a:solidFill>
                  <a:srgbClr val="FFC000"/>
                </a:solidFill>
              </a:rPr>
              <a:t>		</a:t>
            </a:r>
            <a:r>
              <a:rPr lang="en-US" b="1" dirty="0" smtClean="0">
                <a:solidFill>
                  <a:srgbClr val="FFC000"/>
                </a:solidFill>
              </a:rPr>
              <a:t>95			</a:t>
            </a:r>
            <a:r>
              <a:rPr lang="en-US" b="1" dirty="0" smtClean="0"/>
              <a:t>&lt; 9</a:t>
            </a:r>
            <a:endParaRPr lang="en-US" b="1" dirty="0"/>
          </a:p>
          <a:p>
            <a:pPr marL="89535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FFC000"/>
                </a:solidFill>
              </a:rPr>
              <a:t>|50		70		30		35		90		</a:t>
            </a:r>
            <a:r>
              <a:rPr lang="en-US" b="1" dirty="0" smtClean="0">
                <a:solidFill>
                  <a:srgbClr val="FF0000"/>
                </a:solidFill>
              </a:rPr>
              <a:t>95</a:t>
            </a:r>
          </a:p>
          <a:p>
            <a:pPr marL="89535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FFC000"/>
                </a:solidFill>
              </a:rPr>
              <a:t>|50		70		30		35		90		</a:t>
            </a:r>
            <a:r>
              <a:rPr lang="en-US" b="1" dirty="0" smtClean="0">
                <a:solidFill>
                  <a:srgbClr val="FFC000"/>
                </a:solidFill>
              </a:rPr>
              <a:t>95			</a:t>
            </a:r>
            <a:r>
              <a:rPr lang="en-US" b="1" dirty="0" smtClean="0"/>
              <a:t>&lt; 10</a:t>
            </a:r>
            <a:endParaRPr lang="en-US" b="1" dirty="0"/>
          </a:p>
          <a:p>
            <a:pPr marL="89535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FFC000"/>
                </a:solidFill>
              </a:rPr>
              <a:t>|</a:t>
            </a:r>
            <a:r>
              <a:rPr lang="en-US" b="1" dirty="0" smtClean="0">
                <a:solidFill>
                  <a:srgbClr val="FFC000"/>
                </a:solidFill>
              </a:rPr>
              <a:t>50		</a:t>
            </a:r>
            <a:r>
              <a:rPr lang="en-US" b="1" dirty="0" smtClean="0">
                <a:solidFill>
                  <a:srgbClr val="FF0000"/>
                </a:solidFill>
              </a:rPr>
              <a:t>70</a:t>
            </a:r>
            <a:r>
              <a:rPr lang="en-US" b="1" dirty="0" smtClean="0">
                <a:solidFill>
                  <a:srgbClr val="FFC000"/>
                </a:solidFill>
              </a:rPr>
              <a:t>		30		35		90		95</a:t>
            </a:r>
          </a:p>
          <a:p>
            <a:pPr marL="89535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FFC000"/>
                </a:solidFill>
              </a:rPr>
              <a:t>|50		70		30		35		90		95			</a:t>
            </a:r>
            <a:r>
              <a:rPr lang="en-US" b="1" dirty="0"/>
              <a:t>&lt; </a:t>
            </a:r>
            <a:r>
              <a:rPr lang="en-US" b="1" dirty="0" smtClean="0"/>
              <a:t>11</a:t>
            </a:r>
            <a:endParaRPr lang="en-US" b="1" dirty="0"/>
          </a:p>
          <a:p>
            <a:pPr marL="89535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FFC000"/>
                </a:solidFill>
              </a:rPr>
              <a:t>|50		</a:t>
            </a:r>
            <a:r>
              <a:rPr lang="en-US" b="1" dirty="0" smtClean="0">
                <a:solidFill>
                  <a:srgbClr val="FFC000"/>
                </a:solidFill>
              </a:rPr>
              <a:t>70		</a:t>
            </a:r>
            <a:r>
              <a:rPr lang="en-US" b="1" dirty="0" smtClean="0">
                <a:solidFill>
                  <a:srgbClr val="FF0000"/>
                </a:solidFill>
              </a:rPr>
              <a:t>30</a:t>
            </a:r>
            <a:r>
              <a:rPr lang="en-US" b="1" dirty="0" smtClean="0">
                <a:solidFill>
                  <a:srgbClr val="FFC000"/>
                </a:solidFill>
              </a:rPr>
              <a:t>		35		90		95</a:t>
            </a:r>
          </a:p>
          <a:p>
            <a:pPr marL="89535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FFC000"/>
                </a:solidFill>
              </a:rPr>
              <a:t>|50		</a:t>
            </a:r>
            <a:r>
              <a:rPr lang="en-US" b="1" dirty="0">
                <a:solidFill>
                  <a:srgbClr val="FF0000"/>
                </a:solidFill>
              </a:rPr>
              <a:t>70</a:t>
            </a:r>
            <a:r>
              <a:rPr lang="en-US" b="1" dirty="0">
                <a:solidFill>
                  <a:srgbClr val="FFC000"/>
                </a:solidFill>
              </a:rPr>
              <a:t>		</a:t>
            </a:r>
            <a:r>
              <a:rPr lang="en-US" b="1" dirty="0">
                <a:solidFill>
                  <a:srgbClr val="FF0000"/>
                </a:solidFill>
              </a:rPr>
              <a:t>30</a:t>
            </a:r>
            <a:r>
              <a:rPr lang="en-US" b="1" dirty="0">
                <a:solidFill>
                  <a:srgbClr val="FFC000"/>
                </a:solidFill>
              </a:rPr>
              <a:t>		35		90		95</a:t>
            </a:r>
            <a:endParaRPr lang="en-US" b="1" dirty="0">
              <a:solidFill>
                <a:srgbClr val="FF0000"/>
              </a:solidFill>
            </a:endParaRPr>
          </a:p>
          <a:p>
            <a:pPr marL="89535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FFC000"/>
                </a:solidFill>
              </a:rPr>
              <a:t>|50		</a:t>
            </a:r>
            <a:r>
              <a:rPr lang="en-US" b="1" dirty="0" smtClean="0">
                <a:solidFill>
                  <a:srgbClr val="FFC000"/>
                </a:solidFill>
              </a:rPr>
              <a:t>30</a:t>
            </a:r>
            <a:r>
              <a:rPr lang="en-US" b="1" dirty="0">
                <a:solidFill>
                  <a:srgbClr val="FFC000"/>
                </a:solidFill>
              </a:rPr>
              <a:t>		</a:t>
            </a:r>
            <a:r>
              <a:rPr lang="en-US" b="1" dirty="0" smtClean="0">
                <a:solidFill>
                  <a:srgbClr val="FFC000"/>
                </a:solidFill>
              </a:rPr>
              <a:t>70</a:t>
            </a:r>
            <a:r>
              <a:rPr lang="en-US" b="1" dirty="0">
                <a:solidFill>
                  <a:srgbClr val="FFC000"/>
                </a:solidFill>
              </a:rPr>
              <a:t>		35		90		95			</a:t>
            </a:r>
            <a:r>
              <a:rPr lang="en-US" b="1" dirty="0"/>
              <a:t>&lt; </a:t>
            </a:r>
            <a:r>
              <a:rPr lang="en-US" b="1" dirty="0" smtClean="0"/>
              <a:t>12</a:t>
            </a:r>
            <a:endParaRPr lang="en-US" b="1" dirty="0"/>
          </a:p>
          <a:p>
            <a:pPr marL="89535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FFC000"/>
                </a:solidFill>
              </a:rPr>
              <a:t>|50		30		70		</a:t>
            </a:r>
            <a:r>
              <a:rPr lang="en-US" b="1" dirty="0">
                <a:solidFill>
                  <a:srgbClr val="FF0000"/>
                </a:solidFill>
              </a:rPr>
              <a:t>35</a:t>
            </a:r>
            <a:r>
              <a:rPr lang="en-US" b="1" dirty="0">
                <a:solidFill>
                  <a:srgbClr val="FFC000"/>
                </a:solidFill>
              </a:rPr>
              <a:t>		90		</a:t>
            </a:r>
            <a:r>
              <a:rPr lang="en-US" b="1" dirty="0" smtClean="0">
                <a:solidFill>
                  <a:srgbClr val="FFC000"/>
                </a:solidFill>
              </a:rPr>
              <a:t>95</a:t>
            </a:r>
          </a:p>
          <a:p>
            <a:pPr marL="89535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FFC000"/>
                </a:solidFill>
              </a:rPr>
              <a:t>|50		30		</a:t>
            </a:r>
            <a:r>
              <a:rPr lang="en-US" b="1" dirty="0">
                <a:solidFill>
                  <a:srgbClr val="FF0000"/>
                </a:solidFill>
              </a:rPr>
              <a:t>70</a:t>
            </a:r>
            <a:r>
              <a:rPr lang="en-US" b="1" dirty="0">
                <a:solidFill>
                  <a:srgbClr val="FFC000"/>
                </a:solidFill>
              </a:rPr>
              <a:t>		</a:t>
            </a:r>
            <a:r>
              <a:rPr lang="en-US" b="1" dirty="0">
                <a:solidFill>
                  <a:srgbClr val="FF0000"/>
                </a:solidFill>
              </a:rPr>
              <a:t>35</a:t>
            </a:r>
            <a:r>
              <a:rPr lang="en-US" b="1" dirty="0">
                <a:solidFill>
                  <a:srgbClr val="FFC000"/>
                </a:solidFill>
              </a:rPr>
              <a:t>		90		95</a:t>
            </a:r>
            <a:endParaRPr lang="en-US" b="1" dirty="0">
              <a:solidFill>
                <a:srgbClr val="FF0000"/>
              </a:solidFill>
            </a:endParaRPr>
          </a:p>
          <a:p>
            <a:pPr marL="895350" indent="0">
              <a:spcBef>
                <a:spcPts val="600"/>
              </a:spcBef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24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1276" y="0"/>
            <a:ext cx="3840724" cy="876299"/>
          </a:xfrm>
        </p:spPr>
        <p:txBody>
          <a:bodyPr/>
          <a:lstStyle/>
          <a:p>
            <a:r>
              <a:rPr lang="en-US" b="1" dirty="0" smtClean="0"/>
              <a:t>Bubble Sort (4)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876299"/>
            <a:ext cx="8157230" cy="5943600"/>
          </a:xfrm>
        </p:spPr>
        <p:txBody>
          <a:bodyPr>
            <a:normAutofit fontScale="85000" lnSpcReduction="20000"/>
          </a:bodyPr>
          <a:lstStyle/>
          <a:p>
            <a:pPr marL="895350" indent="0">
              <a:spcBef>
                <a:spcPts val="600"/>
              </a:spcBef>
              <a:buNone/>
            </a:pPr>
            <a:r>
              <a:rPr lang="en-US" b="1" dirty="0" smtClean="0">
                <a:solidFill>
                  <a:srgbClr val="FFC000"/>
                </a:solidFill>
              </a:rPr>
              <a:t>|</a:t>
            </a:r>
            <a:r>
              <a:rPr lang="en-US" b="1" dirty="0">
                <a:solidFill>
                  <a:srgbClr val="FFC000"/>
                </a:solidFill>
              </a:rPr>
              <a:t>50		30		</a:t>
            </a:r>
            <a:r>
              <a:rPr lang="en-US" b="1" dirty="0">
                <a:solidFill>
                  <a:srgbClr val="FF0000"/>
                </a:solidFill>
              </a:rPr>
              <a:t>70</a:t>
            </a:r>
            <a:r>
              <a:rPr lang="en-US" b="1" dirty="0">
                <a:solidFill>
                  <a:srgbClr val="FFC000"/>
                </a:solidFill>
              </a:rPr>
              <a:t>		</a:t>
            </a:r>
            <a:r>
              <a:rPr lang="en-US" b="1" dirty="0">
                <a:solidFill>
                  <a:srgbClr val="FF0000"/>
                </a:solidFill>
              </a:rPr>
              <a:t>35</a:t>
            </a:r>
            <a:r>
              <a:rPr lang="en-US" b="1" dirty="0">
                <a:solidFill>
                  <a:srgbClr val="FFC000"/>
                </a:solidFill>
              </a:rPr>
              <a:t>		90		95</a:t>
            </a:r>
            <a:endParaRPr lang="en-US" b="1" dirty="0">
              <a:solidFill>
                <a:srgbClr val="FF0000"/>
              </a:solidFill>
            </a:endParaRPr>
          </a:p>
          <a:p>
            <a:pPr marL="89535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FFC000"/>
                </a:solidFill>
              </a:rPr>
              <a:t>|50		30		</a:t>
            </a:r>
            <a:r>
              <a:rPr lang="en-US" b="1" dirty="0" smtClean="0">
                <a:solidFill>
                  <a:srgbClr val="FF0000"/>
                </a:solidFill>
              </a:rPr>
              <a:t>35</a:t>
            </a:r>
            <a:r>
              <a:rPr lang="en-US" b="1" dirty="0">
                <a:solidFill>
                  <a:srgbClr val="FFC000"/>
                </a:solidFill>
              </a:rPr>
              <a:t>		</a:t>
            </a:r>
            <a:r>
              <a:rPr lang="en-US" b="1" dirty="0" smtClean="0">
                <a:solidFill>
                  <a:srgbClr val="FF0000"/>
                </a:solidFill>
              </a:rPr>
              <a:t>75</a:t>
            </a:r>
            <a:r>
              <a:rPr lang="en-US" b="1" dirty="0">
                <a:solidFill>
                  <a:srgbClr val="FFC000"/>
                </a:solidFill>
              </a:rPr>
              <a:t>		90		</a:t>
            </a:r>
            <a:r>
              <a:rPr lang="en-US" b="1" dirty="0" smtClean="0">
                <a:solidFill>
                  <a:srgbClr val="FFC000"/>
                </a:solidFill>
              </a:rPr>
              <a:t>95			</a:t>
            </a:r>
            <a:r>
              <a:rPr lang="en-US" b="1" dirty="0" smtClean="0"/>
              <a:t>&lt; 13</a:t>
            </a:r>
            <a:endParaRPr lang="en-US" b="1" dirty="0"/>
          </a:p>
          <a:p>
            <a:pPr marL="89535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FFC000"/>
                </a:solidFill>
              </a:rPr>
              <a:t>|50		30		35		75		90		95			</a:t>
            </a:r>
            <a:r>
              <a:rPr lang="en-US" b="1" dirty="0"/>
              <a:t>&lt; </a:t>
            </a:r>
            <a:r>
              <a:rPr lang="en-US" b="1" dirty="0" smtClean="0"/>
              <a:t>14</a:t>
            </a:r>
          </a:p>
          <a:p>
            <a:pPr marL="89535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FFC000"/>
                </a:solidFill>
              </a:rPr>
              <a:t>|50		30		35		75		90		95			</a:t>
            </a:r>
            <a:r>
              <a:rPr lang="en-US" b="1" dirty="0"/>
              <a:t>&lt; </a:t>
            </a:r>
            <a:r>
              <a:rPr lang="en-US" b="1" dirty="0" smtClean="0"/>
              <a:t>15</a:t>
            </a:r>
          </a:p>
          <a:p>
            <a:pPr marL="89535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FFC000"/>
                </a:solidFill>
              </a:rPr>
              <a:t>|50		</a:t>
            </a:r>
            <a:r>
              <a:rPr lang="en-US" b="1" dirty="0">
                <a:solidFill>
                  <a:srgbClr val="FF0000"/>
                </a:solidFill>
              </a:rPr>
              <a:t>30</a:t>
            </a:r>
            <a:r>
              <a:rPr lang="en-US" b="1" dirty="0">
                <a:solidFill>
                  <a:srgbClr val="FFC000"/>
                </a:solidFill>
              </a:rPr>
              <a:t>		35		75		90		</a:t>
            </a:r>
            <a:r>
              <a:rPr lang="en-US" b="1" dirty="0" smtClean="0">
                <a:solidFill>
                  <a:srgbClr val="FFC000"/>
                </a:solidFill>
              </a:rPr>
              <a:t>95</a:t>
            </a:r>
          </a:p>
          <a:p>
            <a:pPr marL="89535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FF0000"/>
                </a:solidFill>
              </a:rPr>
              <a:t>|50</a:t>
            </a:r>
            <a:r>
              <a:rPr lang="en-US" b="1" dirty="0">
                <a:solidFill>
                  <a:srgbClr val="FFC000"/>
                </a:solidFill>
              </a:rPr>
              <a:t>		</a:t>
            </a:r>
            <a:r>
              <a:rPr lang="en-US" b="1" dirty="0">
                <a:solidFill>
                  <a:srgbClr val="FF0000"/>
                </a:solidFill>
              </a:rPr>
              <a:t>30</a:t>
            </a:r>
            <a:r>
              <a:rPr lang="en-US" b="1" dirty="0">
                <a:solidFill>
                  <a:srgbClr val="FFC000"/>
                </a:solidFill>
              </a:rPr>
              <a:t>		35		75		90		95</a:t>
            </a:r>
            <a:endParaRPr lang="en-US" b="1" dirty="0">
              <a:solidFill>
                <a:srgbClr val="FF0000"/>
              </a:solidFill>
            </a:endParaRPr>
          </a:p>
          <a:p>
            <a:pPr marL="895350" indent="0">
              <a:spcBef>
                <a:spcPts val="600"/>
              </a:spcBef>
              <a:buNone/>
            </a:pPr>
            <a:r>
              <a:rPr lang="en-US" b="1" dirty="0" smtClean="0">
                <a:solidFill>
                  <a:srgbClr val="FFC000"/>
                </a:solidFill>
              </a:rPr>
              <a:t>|30</a:t>
            </a:r>
            <a:r>
              <a:rPr lang="en-US" b="1" dirty="0">
                <a:solidFill>
                  <a:srgbClr val="FFC000"/>
                </a:solidFill>
              </a:rPr>
              <a:t>		</a:t>
            </a:r>
            <a:r>
              <a:rPr lang="en-US" b="1" dirty="0" smtClean="0">
                <a:solidFill>
                  <a:srgbClr val="FFC000"/>
                </a:solidFill>
              </a:rPr>
              <a:t>50</a:t>
            </a:r>
            <a:r>
              <a:rPr lang="en-US" b="1" dirty="0">
                <a:solidFill>
                  <a:srgbClr val="FFC000"/>
                </a:solidFill>
              </a:rPr>
              <a:t>		35		75		90		</a:t>
            </a:r>
            <a:r>
              <a:rPr lang="en-US" b="1" dirty="0" smtClean="0">
                <a:solidFill>
                  <a:srgbClr val="FFC000"/>
                </a:solidFill>
              </a:rPr>
              <a:t>95			</a:t>
            </a:r>
            <a:r>
              <a:rPr lang="en-US" b="1" dirty="0" smtClean="0"/>
              <a:t>&lt; 16</a:t>
            </a:r>
            <a:endParaRPr lang="en-US" b="1" dirty="0"/>
          </a:p>
          <a:p>
            <a:pPr marL="89535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FFC000"/>
                </a:solidFill>
              </a:rPr>
              <a:t>|30		50		</a:t>
            </a:r>
            <a:r>
              <a:rPr lang="en-US" b="1" dirty="0">
                <a:solidFill>
                  <a:srgbClr val="FF0000"/>
                </a:solidFill>
              </a:rPr>
              <a:t>35	</a:t>
            </a:r>
            <a:r>
              <a:rPr lang="en-US" b="1" dirty="0">
                <a:solidFill>
                  <a:srgbClr val="FFC000"/>
                </a:solidFill>
              </a:rPr>
              <a:t>	75		90		</a:t>
            </a:r>
            <a:r>
              <a:rPr lang="en-US" b="1" dirty="0" smtClean="0">
                <a:solidFill>
                  <a:srgbClr val="FFC000"/>
                </a:solidFill>
              </a:rPr>
              <a:t>95</a:t>
            </a:r>
          </a:p>
          <a:p>
            <a:pPr marL="89535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FFC000"/>
                </a:solidFill>
              </a:rPr>
              <a:t>|30		</a:t>
            </a:r>
            <a:r>
              <a:rPr lang="en-US" b="1" dirty="0">
                <a:solidFill>
                  <a:srgbClr val="FF0000"/>
                </a:solidFill>
              </a:rPr>
              <a:t>50</a:t>
            </a:r>
            <a:r>
              <a:rPr lang="en-US" b="1" dirty="0">
                <a:solidFill>
                  <a:srgbClr val="FFC000"/>
                </a:solidFill>
              </a:rPr>
              <a:t>		</a:t>
            </a:r>
            <a:r>
              <a:rPr lang="en-US" b="1" dirty="0">
                <a:solidFill>
                  <a:srgbClr val="FF0000"/>
                </a:solidFill>
              </a:rPr>
              <a:t>35	</a:t>
            </a:r>
            <a:r>
              <a:rPr lang="en-US" b="1" dirty="0">
                <a:solidFill>
                  <a:srgbClr val="FFC000"/>
                </a:solidFill>
              </a:rPr>
              <a:t>	75		90		95</a:t>
            </a:r>
            <a:endParaRPr lang="en-US" b="1" dirty="0">
              <a:solidFill>
                <a:srgbClr val="FF0000"/>
              </a:solidFill>
            </a:endParaRPr>
          </a:p>
          <a:p>
            <a:pPr marL="89535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FFC000"/>
                </a:solidFill>
              </a:rPr>
              <a:t>|30		</a:t>
            </a:r>
            <a:r>
              <a:rPr lang="en-US" b="1" dirty="0" smtClean="0">
                <a:solidFill>
                  <a:srgbClr val="FFC000"/>
                </a:solidFill>
              </a:rPr>
              <a:t>35</a:t>
            </a:r>
            <a:r>
              <a:rPr lang="en-US" b="1" dirty="0">
                <a:solidFill>
                  <a:srgbClr val="FFC000"/>
                </a:solidFill>
              </a:rPr>
              <a:t>		</a:t>
            </a:r>
            <a:r>
              <a:rPr lang="en-US" b="1" dirty="0" smtClean="0">
                <a:solidFill>
                  <a:srgbClr val="FFC000"/>
                </a:solidFill>
              </a:rPr>
              <a:t>50</a:t>
            </a:r>
            <a:r>
              <a:rPr lang="en-US" b="1" dirty="0">
                <a:solidFill>
                  <a:srgbClr val="FFC000"/>
                </a:solidFill>
              </a:rPr>
              <a:t>		75		90		</a:t>
            </a:r>
            <a:r>
              <a:rPr lang="en-US" b="1" dirty="0" smtClean="0">
                <a:solidFill>
                  <a:srgbClr val="FFC000"/>
                </a:solidFill>
              </a:rPr>
              <a:t>95			</a:t>
            </a:r>
            <a:r>
              <a:rPr lang="en-US" b="1" dirty="0" smtClean="0"/>
              <a:t>&lt; 17</a:t>
            </a:r>
            <a:endParaRPr lang="en-US" b="1" dirty="0"/>
          </a:p>
          <a:p>
            <a:pPr marL="895350" indent="0">
              <a:spcBef>
                <a:spcPts val="600"/>
              </a:spcBef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07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077" y="2528047"/>
            <a:ext cx="4324818" cy="1752599"/>
          </a:xfrm>
        </p:spPr>
        <p:txBody>
          <a:bodyPr/>
          <a:lstStyle/>
          <a:p>
            <a:r>
              <a:rPr lang="en-US" b="1" dirty="0" err="1" smtClean="0"/>
              <a:t>Implementasi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7013" y="685800"/>
            <a:ext cx="5378824" cy="6073588"/>
          </a:xfrm>
          <a:ln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d-ID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id-ID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Bubble(</a:t>
            </a:r>
            <a:r>
              <a:rPr lang="id-ID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id-ID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d-ID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id-ID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[], </a:t>
            </a:r>
            <a:r>
              <a:rPr lang="id-ID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id-ID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d-ID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numArr</a:t>
            </a:r>
            <a:r>
              <a:rPr lang="id-ID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d-ID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id-ID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id-ID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d-ID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swapped;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id-ID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endParaRPr lang="id-ID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id-ID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id-ID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id-ID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swapped </a:t>
            </a:r>
            <a:r>
              <a:rPr lang="id-ID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id-ID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id-ID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n-NO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for</a:t>
            </a:r>
            <a:r>
              <a:rPr lang="nn-NO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1; i &lt; </a:t>
            </a:r>
            <a:r>
              <a:rPr lang="nn-NO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numArr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id-ID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id-ID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id-ID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id-ID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d-ID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id-ID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id-ID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[i]&lt;</a:t>
            </a:r>
            <a:r>
              <a:rPr lang="id-ID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id-ID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[i-1])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id-ID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id-ID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</a:t>
            </a:r>
            <a:r>
              <a:rPr lang="id-ID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id-ID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</a:t>
            </a:r>
            <a:r>
              <a:rPr lang="id-ID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id-ID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id-ID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[i] + </a:t>
            </a:r>
            <a:r>
              <a:rPr lang="id-ID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id-ID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[i-1];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</a:t>
            </a:r>
            <a:r>
              <a:rPr lang="id-ID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id-ID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[i-1</a:t>
            </a:r>
            <a:r>
              <a:rPr lang="id-ID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id-ID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id-ID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[i] - </a:t>
            </a:r>
            <a:r>
              <a:rPr lang="id-ID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id-ID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[i-1];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</a:t>
            </a:r>
            <a:r>
              <a:rPr lang="id-ID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id-ID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</a:t>
            </a:r>
            <a:r>
              <a:rPr lang="id-ID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id-ID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id-ID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[i] - </a:t>
            </a:r>
            <a:r>
              <a:rPr lang="id-ID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id-ID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[i-1];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</a:t>
            </a:r>
            <a:r>
              <a:rPr lang="id-ID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swapped </a:t>
            </a:r>
            <a:r>
              <a:rPr lang="id-ID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id-ID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id-ID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id-ID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id-ID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id-ID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id-ID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id-ID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id-ID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id-ID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(swapped);</a:t>
            </a:r>
          </a:p>
          <a:p>
            <a:pPr marL="0" indent="0">
              <a:buNone/>
            </a:pPr>
            <a:r>
              <a:rPr lang="id-ID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id-ID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06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Catatan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Pastikan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“}”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sorting code </a:t>
            </a:r>
            <a:r>
              <a:rPr lang="en-US" dirty="0" err="1" smtClean="0"/>
              <a:t>sebelumnya</a:t>
            </a:r>
            <a:r>
              <a:rPr lang="en-US" dirty="0" smtClean="0"/>
              <a:t>, </a:t>
            </a:r>
            <a:r>
              <a:rPr lang="en-US" dirty="0" err="1" smtClean="0"/>
              <a:t>tampilkan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pengurutan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15285" y="4590871"/>
            <a:ext cx="6152271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numArr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i++)</a:t>
            </a:r>
          </a:p>
          <a:p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printf(</a:t>
            </a:r>
            <a:r>
              <a:rPr lang="id-ID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"%d ,"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id-ID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[i]);</a:t>
            </a:r>
          </a:p>
          <a:p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2558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Bubble sort vs Selection sort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Selection sort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di </a:t>
            </a:r>
            <a:r>
              <a:rPr lang="en-US" dirty="0" err="1" smtClean="0"/>
              <a:t>bandingkan</a:t>
            </a:r>
            <a:r>
              <a:rPr lang="en-US" dirty="0" smtClean="0"/>
              <a:t> Bubble sort.</a:t>
            </a:r>
          </a:p>
          <a:p>
            <a:r>
              <a:rPr lang="en-US" dirty="0" smtClean="0"/>
              <a:t>Selection sort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effisien</a:t>
            </a:r>
            <a:r>
              <a:rPr lang="en-US" dirty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data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Dari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slide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pertukaran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bubble sort </a:t>
            </a:r>
            <a:r>
              <a:rPr lang="en-US" dirty="0" err="1" smtClean="0"/>
              <a:t>sebanyak</a:t>
            </a:r>
            <a:r>
              <a:rPr lang="en-US" dirty="0" smtClean="0"/>
              <a:t>: 17 kali </a:t>
            </a:r>
            <a:r>
              <a:rPr lang="en-US" dirty="0" err="1" smtClean="0"/>
              <a:t>sedangkan</a:t>
            </a:r>
            <a:r>
              <a:rPr lang="en-US" dirty="0" smtClean="0"/>
              <a:t> selection sort </a:t>
            </a:r>
            <a:r>
              <a:rPr lang="en-US" dirty="0" err="1" smtClean="0"/>
              <a:t>sebanyak</a:t>
            </a:r>
            <a:r>
              <a:rPr lang="en-US" dirty="0" smtClean="0"/>
              <a:t> 4 kali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4687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SELECTION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94065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Algoritma</a:t>
            </a:r>
            <a:r>
              <a:rPr lang="en-US" b="1" dirty="0" smtClean="0"/>
              <a:t> Selection Sort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63271"/>
            <a:ext cx="10018713" cy="3711388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Terbagi</a:t>
            </a:r>
            <a:r>
              <a:rPr lang="en-US" dirty="0" smtClean="0"/>
              <a:t> </a:t>
            </a:r>
            <a:r>
              <a:rPr lang="en-US" dirty="0" err="1" smtClean="0"/>
              <a:t>kedalam</a:t>
            </a:r>
            <a:r>
              <a:rPr lang="en-US" dirty="0" smtClean="0"/>
              <a:t> 2 </a:t>
            </a:r>
            <a:r>
              <a:rPr lang="en-US" dirty="0" err="1" smtClean="0"/>
              <a:t>bagian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terurut</a:t>
            </a:r>
            <a:endParaRPr lang="en-US" dirty="0" smtClean="0"/>
          </a:p>
          <a:p>
            <a:pPr lvl="1"/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terurut</a:t>
            </a:r>
            <a:endParaRPr lang="en-US" dirty="0" smtClean="0"/>
          </a:p>
          <a:p>
            <a:r>
              <a:rPr lang="en-US" dirty="0" err="1" smtClean="0"/>
              <a:t>Anggap</a:t>
            </a:r>
            <a:r>
              <a:rPr lang="en-US" dirty="0" smtClean="0"/>
              <a:t> </a:t>
            </a:r>
            <a:r>
              <a:rPr lang="en-US" dirty="0" err="1" smtClean="0"/>
              <a:t>indeks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yang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terurut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indeks</a:t>
            </a:r>
            <a:r>
              <a:rPr lang="en-US" dirty="0" smtClean="0"/>
              <a:t> minimum.</a:t>
            </a:r>
          </a:p>
          <a:p>
            <a:r>
              <a:rPr lang="en-US" dirty="0" err="1" smtClean="0"/>
              <a:t>Jalankan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element </a:t>
            </a:r>
            <a:r>
              <a:rPr lang="en-US" dirty="0" err="1" smtClean="0"/>
              <a:t>pada</a:t>
            </a:r>
            <a:r>
              <a:rPr lang="en-US" dirty="0" smtClean="0"/>
              <a:t> index minimum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element </a:t>
            </a:r>
            <a:r>
              <a:rPr lang="en-US" dirty="0" err="1" smtClean="0"/>
              <a:t>selanjutnya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Isikan</a:t>
            </a:r>
            <a:r>
              <a:rPr lang="en-US" dirty="0" smtClean="0"/>
              <a:t> index minimum </a:t>
            </a:r>
            <a:r>
              <a:rPr lang="en-US" dirty="0" err="1" smtClean="0"/>
              <a:t>menjadi</a:t>
            </a:r>
            <a:r>
              <a:rPr lang="en-US" dirty="0" smtClean="0"/>
              <a:t> index element </a:t>
            </a:r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Tukar</a:t>
            </a:r>
            <a:r>
              <a:rPr lang="en-US" dirty="0" smtClean="0"/>
              <a:t> element index minimum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index </a:t>
            </a:r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Begitu</a:t>
            </a:r>
            <a:r>
              <a:rPr lang="en-US" dirty="0" smtClean="0"/>
              <a:t> </a:t>
            </a:r>
            <a:r>
              <a:rPr lang="en-US" dirty="0" err="1" smtClean="0"/>
              <a:t>seterusnya</a:t>
            </a:r>
            <a:r>
              <a:rPr lang="en-US" dirty="0" smtClean="0"/>
              <a:t>..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7836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1276" y="0"/>
            <a:ext cx="3840724" cy="876299"/>
          </a:xfrm>
        </p:spPr>
        <p:txBody>
          <a:bodyPr/>
          <a:lstStyle/>
          <a:p>
            <a:r>
              <a:rPr lang="en-US" dirty="0" smtClean="0"/>
              <a:t>Selection Sort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876299"/>
            <a:ext cx="8157230" cy="5943600"/>
          </a:xfrm>
        </p:spPr>
        <p:txBody>
          <a:bodyPr>
            <a:normAutofit fontScale="62500" lnSpcReduction="20000"/>
          </a:bodyPr>
          <a:lstStyle/>
          <a:p>
            <a:pPr marL="895350" indent="0">
              <a:spcBef>
                <a:spcPts val="600"/>
              </a:spcBef>
              <a:buNone/>
            </a:pPr>
            <a:r>
              <a:rPr lang="en-US" b="1" dirty="0" smtClean="0"/>
              <a:t>|</a:t>
            </a:r>
            <a:r>
              <a:rPr lang="en-US" b="1" dirty="0">
                <a:solidFill>
                  <a:srgbClr val="FF0000"/>
                </a:solidFill>
              </a:rPr>
              <a:t>90		</a:t>
            </a:r>
            <a:r>
              <a:rPr lang="en-US" b="1" dirty="0">
                <a:solidFill>
                  <a:srgbClr val="00B050"/>
                </a:solidFill>
              </a:rPr>
              <a:t>50		70		95		30		</a:t>
            </a:r>
            <a:r>
              <a:rPr lang="en-US" b="1" dirty="0" smtClean="0">
                <a:solidFill>
                  <a:srgbClr val="00B050"/>
                </a:solidFill>
              </a:rPr>
              <a:t>35			</a:t>
            </a:r>
            <a:r>
              <a:rPr lang="en-US" b="1" dirty="0" smtClean="0"/>
              <a:t>&lt; 0</a:t>
            </a:r>
          </a:p>
          <a:p>
            <a:pPr marL="895350" indent="0">
              <a:spcBef>
                <a:spcPts val="600"/>
              </a:spcBef>
              <a:buNone/>
            </a:pPr>
            <a:r>
              <a:rPr lang="en-US" b="1" dirty="0"/>
              <a:t>|</a:t>
            </a:r>
            <a:r>
              <a:rPr lang="en-US" b="1" dirty="0">
                <a:solidFill>
                  <a:srgbClr val="FF0000"/>
                </a:solidFill>
              </a:rPr>
              <a:t>90		</a:t>
            </a:r>
            <a:r>
              <a:rPr lang="en-US" b="1" dirty="0">
                <a:solidFill>
                  <a:srgbClr val="00B050"/>
                </a:solidFill>
              </a:rPr>
              <a:t>50		70		95		</a:t>
            </a:r>
            <a:r>
              <a:rPr lang="en-US" b="1" dirty="0">
                <a:solidFill>
                  <a:srgbClr val="FF0000"/>
                </a:solidFill>
              </a:rPr>
              <a:t>30</a:t>
            </a:r>
            <a:r>
              <a:rPr lang="en-US" b="1" dirty="0">
                <a:solidFill>
                  <a:srgbClr val="00B050"/>
                </a:solidFill>
              </a:rPr>
              <a:t>		35</a:t>
            </a:r>
            <a:endParaRPr lang="id-ID" b="1" dirty="0">
              <a:solidFill>
                <a:srgbClr val="00B050"/>
              </a:solidFill>
            </a:endParaRPr>
          </a:p>
          <a:p>
            <a:pPr marL="89535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FFC000"/>
                </a:solidFill>
              </a:rPr>
              <a:t>|30	</a:t>
            </a: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>
                <a:solidFill>
                  <a:srgbClr val="00B050"/>
                </a:solidFill>
              </a:rPr>
              <a:t>50		70		95		90		</a:t>
            </a:r>
            <a:r>
              <a:rPr lang="en-US" b="1" dirty="0" smtClean="0">
                <a:solidFill>
                  <a:srgbClr val="00B050"/>
                </a:solidFill>
              </a:rPr>
              <a:t>35 			</a:t>
            </a:r>
            <a:r>
              <a:rPr lang="en-US" b="1" dirty="0" smtClean="0"/>
              <a:t>&lt; 1</a:t>
            </a:r>
            <a:endParaRPr lang="en-US" b="1" dirty="0">
              <a:solidFill>
                <a:srgbClr val="00B050"/>
              </a:solidFill>
            </a:endParaRPr>
          </a:p>
          <a:p>
            <a:pPr marL="895350" indent="0">
              <a:spcBef>
                <a:spcPts val="600"/>
              </a:spcBef>
              <a:buNone/>
            </a:pPr>
            <a:r>
              <a:rPr lang="en-US" b="1" dirty="0" smtClean="0">
                <a:solidFill>
                  <a:srgbClr val="FFC000"/>
                </a:solidFill>
              </a:rPr>
              <a:t>|30</a:t>
            </a:r>
            <a:r>
              <a:rPr lang="en-US" b="1" dirty="0">
                <a:solidFill>
                  <a:srgbClr val="FFC000"/>
                </a:solidFill>
              </a:rPr>
              <a:t>	</a:t>
            </a:r>
            <a:r>
              <a:rPr lang="en-US" b="1" dirty="0">
                <a:solidFill>
                  <a:srgbClr val="FF0000"/>
                </a:solidFill>
              </a:rPr>
              <a:t>	50</a:t>
            </a:r>
            <a:r>
              <a:rPr lang="en-US" b="1" dirty="0">
                <a:solidFill>
                  <a:srgbClr val="00B050"/>
                </a:solidFill>
              </a:rPr>
              <a:t>		70		95		</a:t>
            </a:r>
            <a:r>
              <a:rPr lang="en-US" b="1" dirty="0" smtClean="0">
                <a:solidFill>
                  <a:srgbClr val="00B050"/>
                </a:solidFill>
              </a:rPr>
              <a:t>90</a:t>
            </a:r>
            <a:r>
              <a:rPr lang="en-US" b="1" dirty="0">
                <a:solidFill>
                  <a:srgbClr val="00B050"/>
                </a:solidFill>
              </a:rPr>
              <a:t>		</a:t>
            </a:r>
            <a:r>
              <a:rPr lang="en-US" b="1" dirty="0" smtClean="0">
                <a:solidFill>
                  <a:srgbClr val="00B050"/>
                </a:solidFill>
              </a:rPr>
              <a:t>35</a:t>
            </a:r>
          </a:p>
          <a:p>
            <a:pPr marL="89535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FFC000"/>
                </a:solidFill>
              </a:rPr>
              <a:t>|30	</a:t>
            </a:r>
            <a:r>
              <a:rPr lang="en-US" b="1" dirty="0">
                <a:solidFill>
                  <a:srgbClr val="FF0000"/>
                </a:solidFill>
              </a:rPr>
              <a:t>	50</a:t>
            </a:r>
            <a:r>
              <a:rPr lang="en-US" b="1" dirty="0">
                <a:solidFill>
                  <a:srgbClr val="00B050"/>
                </a:solidFill>
              </a:rPr>
              <a:t>		70		95		90		</a:t>
            </a:r>
            <a:r>
              <a:rPr lang="en-US" b="1" dirty="0">
                <a:solidFill>
                  <a:srgbClr val="FF0000"/>
                </a:solidFill>
              </a:rPr>
              <a:t>35</a:t>
            </a:r>
            <a:endParaRPr lang="id-ID" b="1" dirty="0">
              <a:solidFill>
                <a:srgbClr val="FF0000"/>
              </a:solidFill>
            </a:endParaRPr>
          </a:p>
          <a:p>
            <a:pPr marL="89535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FFC000"/>
                </a:solidFill>
              </a:rPr>
              <a:t>|30	</a:t>
            </a: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C000"/>
                </a:solidFill>
              </a:rPr>
              <a:t>35</a:t>
            </a:r>
            <a:r>
              <a:rPr lang="en-US" b="1" dirty="0">
                <a:solidFill>
                  <a:srgbClr val="00B050"/>
                </a:solidFill>
              </a:rPr>
              <a:t>		70		95		90		</a:t>
            </a:r>
            <a:r>
              <a:rPr lang="en-US" b="1" dirty="0" smtClean="0">
                <a:solidFill>
                  <a:srgbClr val="00B050"/>
                </a:solidFill>
              </a:rPr>
              <a:t>50			</a:t>
            </a:r>
            <a:r>
              <a:rPr lang="en-US" b="1" dirty="0" smtClean="0"/>
              <a:t>&lt; 2</a:t>
            </a:r>
            <a:endParaRPr lang="id-ID" b="1" dirty="0">
              <a:solidFill>
                <a:srgbClr val="00B050"/>
              </a:solidFill>
            </a:endParaRPr>
          </a:p>
          <a:p>
            <a:pPr marL="89535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FFC000"/>
                </a:solidFill>
              </a:rPr>
              <a:t>|30	</a:t>
            </a: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>
                <a:solidFill>
                  <a:srgbClr val="FFC000"/>
                </a:solidFill>
              </a:rPr>
              <a:t>35</a:t>
            </a:r>
            <a:r>
              <a:rPr lang="en-US" b="1" dirty="0">
                <a:solidFill>
                  <a:srgbClr val="00B050"/>
                </a:solidFill>
              </a:rPr>
              <a:t>		</a:t>
            </a:r>
            <a:r>
              <a:rPr lang="en-US" b="1" dirty="0">
                <a:solidFill>
                  <a:srgbClr val="FF0000"/>
                </a:solidFill>
              </a:rPr>
              <a:t>70</a:t>
            </a:r>
            <a:r>
              <a:rPr lang="en-US" b="1" dirty="0">
                <a:solidFill>
                  <a:srgbClr val="00B050"/>
                </a:solidFill>
              </a:rPr>
              <a:t>		95		90		50</a:t>
            </a:r>
            <a:endParaRPr lang="id-ID" b="1" dirty="0">
              <a:solidFill>
                <a:srgbClr val="00B050"/>
              </a:solidFill>
            </a:endParaRPr>
          </a:p>
          <a:p>
            <a:pPr marL="89535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FFC000"/>
                </a:solidFill>
              </a:rPr>
              <a:t>|30	</a:t>
            </a: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>
                <a:solidFill>
                  <a:srgbClr val="FFC000"/>
                </a:solidFill>
              </a:rPr>
              <a:t>35</a:t>
            </a:r>
            <a:r>
              <a:rPr lang="en-US" b="1" dirty="0">
                <a:solidFill>
                  <a:srgbClr val="00B050"/>
                </a:solidFill>
              </a:rPr>
              <a:t>		</a:t>
            </a:r>
            <a:r>
              <a:rPr lang="en-US" b="1" dirty="0">
                <a:solidFill>
                  <a:srgbClr val="FF0000"/>
                </a:solidFill>
              </a:rPr>
              <a:t>70</a:t>
            </a:r>
            <a:r>
              <a:rPr lang="en-US" b="1" dirty="0">
                <a:solidFill>
                  <a:srgbClr val="00B050"/>
                </a:solidFill>
              </a:rPr>
              <a:t>		95		90		</a:t>
            </a:r>
            <a:r>
              <a:rPr lang="en-US" b="1" dirty="0" smtClean="0">
                <a:solidFill>
                  <a:srgbClr val="FF0000"/>
                </a:solidFill>
              </a:rPr>
              <a:t>50</a:t>
            </a:r>
          </a:p>
          <a:p>
            <a:pPr marL="89535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FFC000"/>
                </a:solidFill>
              </a:rPr>
              <a:t>|30	</a:t>
            </a: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>
                <a:solidFill>
                  <a:srgbClr val="FFC000"/>
                </a:solidFill>
              </a:rPr>
              <a:t>35</a:t>
            </a:r>
            <a:r>
              <a:rPr lang="en-US" b="1" dirty="0">
                <a:solidFill>
                  <a:srgbClr val="00B050"/>
                </a:solidFill>
              </a:rPr>
              <a:t>		</a:t>
            </a:r>
            <a:r>
              <a:rPr lang="en-US" b="1" dirty="0" smtClean="0">
                <a:solidFill>
                  <a:srgbClr val="FFC000"/>
                </a:solidFill>
              </a:rPr>
              <a:t>50</a:t>
            </a:r>
            <a:r>
              <a:rPr lang="en-US" b="1" dirty="0">
                <a:solidFill>
                  <a:srgbClr val="FFC000"/>
                </a:solidFill>
              </a:rPr>
              <a:t>	</a:t>
            </a:r>
            <a:r>
              <a:rPr lang="en-US" b="1" dirty="0">
                <a:solidFill>
                  <a:srgbClr val="00B050"/>
                </a:solidFill>
              </a:rPr>
              <a:t>	95		90		</a:t>
            </a:r>
            <a:r>
              <a:rPr lang="en-US" b="1" dirty="0" smtClean="0">
                <a:solidFill>
                  <a:srgbClr val="00B050"/>
                </a:solidFill>
              </a:rPr>
              <a:t>70		</a:t>
            </a:r>
            <a:r>
              <a:rPr lang="en-US" b="1" dirty="0">
                <a:solidFill>
                  <a:srgbClr val="00B050"/>
                </a:solidFill>
              </a:rPr>
              <a:t>	</a:t>
            </a:r>
            <a:r>
              <a:rPr lang="en-US" b="1" dirty="0" smtClean="0"/>
              <a:t>&lt; 3</a:t>
            </a:r>
            <a:endParaRPr lang="id-ID" b="1" dirty="0">
              <a:solidFill>
                <a:srgbClr val="00B050"/>
              </a:solidFill>
            </a:endParaRPr>
          </a:p>
          <a:p>
            <a:pPr marL="89535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FFC000"/>
                </a:solidFill>
              </a:rPr>
              <a:t>|30	</a:t>
            </a: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>
                <a:solidFill>
                  <a:srgbClr val="FFC000"/>
                </a:solidFill>
              </a:rPr>
              <a:t>35</a:t>
            </a:r>
            <a:r>
              <a:rPr lang="en-US" b="1" dirty="0">
                <a:solidFill>
                  <a:srgbClr val="00B050"/>
                </a:solidFill>
              </a:rPr>
              <a:t>		</a:t>
            </a:r>
            <a:r>
              <a:rPr lang="en-US" b="1" dirty="0">
                <a:solidFill>
                  <a:srgbClr val="FFC000"/>
                </a:solidFill>
              </a:rPr>
              <a:t>50	</a:t>
            </a:r>
            <a:r>
              <a:rPr lang="en-US" b="1" dirty="0">
                <a:solidFill>
                  <a:srgbClr val="00B050"/>
                </a:solidFill>
              </a:rPr>
              <a:t>	</a:t>
            </a:r>
            <a:r>
              <a:rPr lang="en-US" b="1" dirty="0">
                <a:solidFill>
                  <a:srgbClr val="FF0000"/>
                </a:solidFill>
              </a:rPr>
              <a:t>95</a:t>
            </a:r>
            <a:r>
              <a:rPr lang="en-US" b="1" dirty="0">
                <a:solidFill>
                  <a:srgbClr val="00B050"/>
                </a:solidFill>
              </a:rPr>
              <a:t>		90		</a:t>
            </a:r>
            <a:r>
              <a:rPr lang="en-US" b="1" dirty="0" smtClean="0">
                <a:solidFill>
                  <a:srgbClr val="00B050"/>
                </a:solidFill>
              </a:rPr>
              <a:t>70</a:t>
            </a:r>
            <a:endParaRPr lang="id-ID" b="1" dirty="0">
              <a:solidFill>
                <a:srgbClr val="FF0000"/>
              </a:solidFill>
            </a:endParaRPr>
          </a:p>
          <a:p>
            <a:pPr marL="89535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FFC000"/>
                </a:solidFill>
              </a:rPr>
              <a:t>|30	</a:t>
            </a: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>
                <a:solidFill>
                  <a:srgbClr val="FFC000"/>
                </a:solidFill>
              </a:rPr>
              <a:t>35</a:t>
            </a:r>
            <a:r>
              <a:rPr lang="en-US" b="1" dirty="0">
                <a:solidFill>
                  <a:srgbClr val="00B050"/>
                </a:solidFill>
              </a:rPr>
              <a:t>		</a:t>
            </a:r>
            <a:r>
              <a:rPr lang="en-US" b="1" dirty="0">
                <a:solidFill>
                  <a:srgbClr val="FFC000"/>
                </a:solidFill>
              </a:rPr>
              <a:t>50	</a:t>
            </a:r>
            <a:r>
              <a:rPr lang="en-US" b="1" dirty="0">
                <a:solidFill>
                  <a:srgbClr val="00B050"/>
                </a:solidFill>
              </a:rPr>
              <a:t>	</a:t>
            </a:r>
            <a:r>
              <a:rPr lang="en-US" b="1" dirty="0">
                <a:solidFill>
                  <a:srgbClr val="FF0000"/>
                </a:solidFill>
              </a:rPr>
              <a:t>95</a:t>
            </a:r>
            <a:r>
              <a:rPr lang="en-US" b="1" dirty="0">
                <a:solidFill>
                  <a:srgbClr val="00B050"/>
                </a:solidFill>
              </a:rPr>
              <a:t>		90		</a:t>
            </a:r>
            <a:r>
              <a:rPr lang="en-US" b="1" dirty="0" smtClean="0">
                <a:solidFill>
                  <a:srgbClr val="FF0000"/>
                </a:solidFill>
              </a:rPr>
              <a:t>70</a:t>
            </a:r>
          </a:p>
          <a:p>
            <a:pPr marL="89535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FFC000"/>
                </a:solidFill>
              </a:rPr>
              <a:t>|30	</a:t>
            </a: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>
                <a:solidFill>
                  <a:srgbClr val="FFC000"/>
                </a:solidFill>
              </a:rPr>
              <a:t>35</a:t>
            </a:r>
            <a:r>
              <a:rPr lang="en-US" b="1" dirty="0">
                <a:solidFill>
                  <a:srgbClr val="00B050"/>
                </a:solidFill>
              </a:rPr>
              <a:t>		</a:t>
            </a:r>
            <a:r>
              <a:rPr lang="en-US" b="1" dirty="0">
                <a:solidFill>
                  <a:srgbClr val="FFC000"/>
                </a:solidFill>
              </a:rPr>
              <a:t>50	</a:t>
            </a:r>
            <a:r>
              <a:rPr lang="en-US" b="1" dirty="0">
                <a:solidFill>
                  <a:srgbClr val="00B050"/>
                </a:solidFill>
              </a:rPr>
              <a:t>	</a:t>
            </a:r>
            <a:r>
              <a:rPr lang="en-US" b="1" dirty="0" smtClean="0">
                <a:solidFill>
                  <a:srgbClr val="FFC000"/>
                </a:solidFill>
              </a:rPr>
              <a:t>70</a:t>
            </a:r>
            <a:r>
              <a:rPr lang="en-US" b="1" dirty="0">
                <a:solidFill>
                  <a:srgbClr val="00B050"/>
                </a:solidFill>
              </a:rPr>
              <a:t>		90		</a:t>
            </a:r>
            <a:r>
              <a:rPr lang="en-US" b="1" dirty="0" smtClean="0">
                <a:solidFill>
                  <a:srgbClr val="00B050"/>
                </a:solidFill>
              </a:rPr>
              <a:t>95			</a:t>
            </a:r>
            <a:r>
              <a:rPr lang="en-US" b="1" dirty="0"/>
              <a:t> &lt; </a:t>
            </a:r>
            <a:r>
              <a:rPr lang="en-US" b="1" dirty="0" smtClean="0"/>
              <a:t>4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03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077" y="2528047"/>
            <a:ext cx="4324818" cy="1752599"/>
          </a:xfrm>
        </p:spPr>
        <p:txBody>
          <a:bodyPr/>
          <a:lstStyle/>
          <a:p>
            <a:r>
              <a:rPr lang="en-US" b="1" dirty="0" err="1" smtClean="0"/>
              <a:t>Implementasi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7013" y="685800"/>
            <a:ext cx="5378824" cy="6073588"/>
          </a:xfrm>
          <a:ln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d-ID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id-ID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d-ID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Selection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Sort</a:t>
            </a:r>
            <a:r>
              <a:rPr lang="id-ID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id-ID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id-ID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d-ID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id-ID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[], </a:t>
            </a:r>
            <a:r>
              <a:rPr lang="id-ID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id-ID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d-ID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numArr</a:t>
            </a:r>
            <a:r>
              <a:rPr lang="id-ID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d-ID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n-NO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for</a:t>
            </a:r>
            <a:r>
              <a:rPr lang="nn-NO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</a:t>
            </a:r>
            <a:r>
              <a:rPr lang="nn-NO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numArr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- 1;i++)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id-ID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id-ID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id-ID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id-ID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d-ID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 = i;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id-ID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id-ID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d-ID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id-ID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id-ID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i; j &lt; </a:t>
            </a:r>
            <a:r>
              <a:rPr lang="id-ID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numArr</a:t>
            </a:r>
            <a:r>
              <a:rPr lang="id-ID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j++)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id-ID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id-ID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d-ID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id-ID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id-ID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[j]&lt;</a:t>
            </a:r>
            <a:r>
              <a:rPr lang="id-ID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id-ID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[min])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id-ID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 </a:t>
            </a:r>
            <a:r>
              <a:rPr lang="id-ID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j;</a:t>
            </a:r>
          </a:p>
          <a:p>
            <a:pPr marL="0" indent="0">
              <a:buNone/>
            </a:pPr>
            <a:endParaRPr lang="id-ID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id-ID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id-ID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d-ID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(min != i)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id-ID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id-ID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id-ID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id-ID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</a:t>
            </a:r>
            <a:r>
              <a:rPr lang="id-ID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id-ID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id-ID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[i] + </a:t>
            </a:r>
            <a:r>
              <a:rPr lang="id-ID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id-ID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[min];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id-ID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id-ID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[min</a:t>
            </a:r>
            <a:r>
              <a:rPr lang="id-ID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id-ID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id-ID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[i] - </a:t>
            </a:r>
            <a:r>
              <a:rPr lang="id-ID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id-ID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[min];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id-ID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id-ID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</a:t>
            </a:r>
            <a:r>
              <a:rPr lang="id-ID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id-ID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id-ID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[i] - </a:t>
            </a:r>
            <a:r>
              <a:rPr lang="id-ID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id-ID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[min];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id-ID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id-ID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id-ID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id-ID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15904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BUBBLE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22940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Bubble Sort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63271"/>
            <a:ext cx="10018713" cy="3711388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lain yang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i="1" dirty="0"/>
              <a:t>brute force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i="1" dirty="0"/>
              <a:t>Bubble Sort</a:t>
            </a:r>
            <a:r>
              <a:rPr lang="en-US" dirty="0"/>
              <a:t>. </a:t>
            </a:r>
          </a:p>
          <a:p>
            <a:pPr algn="just"/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i="1" dirty="0"/>
              <a:t>bubble sort </a:t>
            </a: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elemen-elemen</a:t>
            </a:r>
            <a:r>
              <a:rPr lang="en-US" dirty="0"/>
              <a:t> yang </a:t>
            </a:r>
            <a:r>
              <a:rPr lang="en-US" dirty="0" err="1"/>
              <a:t>berdekatan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menukarnya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elemen-elemen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urut</a:t>
            </a:r>
            <a:r>
              <a:rPr lang="en-US" dirty="0"/>
              <a:t>. </a:t>
            </a:r>
          </a:p>
          <a:p>
            <a:pPr algn="just"/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berulang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mem-</a:t>
            </a:r>
            <a:r>
              <a:rPr lang="en-US" i="1" dirty="0"/>
              <a:t>bubble up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9581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Algoritma</a:t>
            </a:r>
            <a:r>
              <a:rPr lang="en-US" b="1" dirty="0" smtClean="0"/>
              <a:t> Bubble Sort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63271"/>
            <a:ext cx="10018713" cy="3711388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0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r>
              <a:rPr lang="en-US" dirty="0" smtClean="0"/>
              <a:t> array,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indeks</a:t>
            </a:r>
            <a:r>
              <a:rPr lang="en-US" dirty="0" smtClean="0"/>
              <a:t> array </a:t>
            </a:r>
            <a:r>
              <a:rPr lang="en-US" dirty="0" err="1" smtClean="0"/>
              <a:t>sekarang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indeks</a:t>
            </a:r>
            <a:r>
              <a:rPr lang="en-US" dirty="0" smtClean="0"/>
              <a:t> ke-1.</a:t>
            </a:r>
          </a:p>
          <a:p>
            <a:pPr algn="just"/>
            <a:r>
              <a:rPr lang="en-US" dirty="0" err="1" smtClean="0"/>
              <a:t>Bandingkan</a:t>
            </a:r>
            <a:r>
              <a:rPr lang="en-US" dirty="0" smtClean="0"/>
              <a:t> </a:t>
            </a:r>
            <a:r>
              <a:rPr lang="en-US" dirty="0" err="1" smtClean="0"/>
              <a:t>indeks</a:t>
            </a:r>
            <a:r>
              <a:rPr lang="en-US" dirty="0" smtClean="0"/>
              <a:t> </a:t>
            </a:r>
            <a:r>
              <a:rPr lang="en-US" dirty="0" err="1" smtClean="0"/>
              <a:t>sekarang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indeks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indeks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indeks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tukar</a:t>
            </a:r>
            <a:r>
              <a:rPr lang="en-US" dirty="0" smtClean="0"/>
              <a:t> </a:t>
            </a:r>
            <a:r>
              <a:rPr lang="en-US" dirty="0" err="1" smtClean="0"/>
              <a:t>indeks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indeks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Begitu</a:t>
            </a:r>
            <a:r>
              <a:rPr lang="en-US" dirty="0" smtClean="0"/>
              <a:t> </a:t>
            </a:r>
            <a:r>
              <a:rPr lang="en-US" dirty="0" err="1" smtClean="0"/>
              <a:t>seterusnya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indeks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array </a:t>
            </a:r>
            <a:r>
              <a:rPr lang="en-US" dirty="0" err="1" smtClean="0"/>
              <a:t>terpenuhi</a:t>
            </a:r>
            <a:r>
              <a:rPr lang="en-US" dirty="0" smtClean="0"/>
              <a:t>.</a:t>
            </a:r>
          </a:p>
          <a:p>
            <a:pPr algn="just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7127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1276" y="0"/>
            <a:ext cx="3840724" cy="876299"/>
          </a:xfrm>
        </p:spPr>
        <p:txBody>
          <a:bodyPr/>
          <a:lstStyle/>
          <a:p>
            <a:r>
              <a:rPr lang="en-US" b="1" dirty="0" smtClean="0"/>
              <a:t>Bubble Sort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876299"/>
            <a:ext cx="8157230" cy="5943600"/>
          </a:xfrm>
        </p:spPr>
        <p:txBody>
          <a:bodyPr>
            <a:normAutofit fontScale="70000" lnSpcReduction="20000"/>
          </a:bodyPr>
          <a:lstStyle/>
          <a:p>
            <a:pPr marL="895350" indent="0">
              <a:spcBef>
                <a:spcPts val="600"/>
              </a:spcBef>
              <a:buNone/>
            </a:pPr>
            <a:r>
              <a:rPr lang="en-US" b="1" dirty="0" smtClean="0">
                <a:solidFill>
                  <a:srgbClr val="00B050"/>
                </a:solidFill>
              </a:rPr>
              <a:t>|</a:t>
            </a:r>
            <a:r>
              <a:rPr lang="en-US" b="1" dirty="0">
                <a:solidFill>
                  <a:srgbClr val="00B050"/>
                </a:solidFill>
              </a:rPr>
              <a:t>90</a:t>
            </a:r>
            <a:r>
              <a:rPr lang="en-US" b="1" dirty="0">
                <a:solidFill>
                  <a:srgbClr val="FF0000"/>
                </a:solidFill>
              </a:rPr>
              <a:t>		50	</a:t>
            </a:r>
            <a:r>
              <a:rPr lang="en-US" b="1" dirty="0">
                <a:solidFill>
                  <a:srgbClr val="00B050"/>
                </a:solidFill>
              </a:rPr>
              <a:t>	70		95		30		</a:t>
            </a:r>
            <a:r>
              <a:rPr lang="en-US" b="1" dirty="0" smtClean="0">
                <a:solidFill>
                  <a:srgbClr val="00B050"/>
                </a:solidFill>
              </a:rPr>
              <a:t>35			</a:t>
            </a:r>
            <a:r>
              <a:rPr lang="en-US" b="1" dirty="0" smtClean="0"/>
              <a:t>&lt; 0</a:t>
            </a:r>
          </a:p>
          <a:p>
            <a:pPr marL="89535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FF0000"/>
                </a:solidFill>
              </a:rPr>
              <a:t>|90		50</a:t>
            </a:r>
            <a:r>
              <a:rPr lang="en-US" b="1" dirty="0">
                <a:solidFill>
                  <a:srgbClr val="00B050"/>
                </a:solidFill>
              </a:rPr>
              <a:t>		70</a:t>
            </a:r>
            <a:r>
              <a:rPr lang="en-US" b="1" dirty="0">
                <a:solidFill>
                  <a:srgbClr val="92D050"/>
                </a:solidFill>
              </a:rPr>
              <a:t>	</a:t>
            </a:r>
            <a:r>
              <a:rPr lang="en-US" b="1" dirty="0">
                <a:solidFill>
                  <a:srgbClr val="00B050"/>
                </a:solidFill>
              </a:rPr>
              <a:t>	95		30		</a:t>
            </a:r>
            <a:r>
              <a:rPr lang="en-US" b="1" dirty="0" smtClean="0">
                <a:solidFill>
                  <a:srgbClr val="00B050"/>
                </a:solidFill>
              </a:rPr>
              <a:t>35</a:t>
            </a:r>
          </a:p>
          <a:p>
            <a:pPr marL="895350" indent="0">
              <a:spcBef>
                <a:spcPts val="600"/>
              </a:spcBef>
              <a:buNone/>
            </a:pPr>
            <a:r>
              <a:rPr lang="en-US" b="1" dirty="0" smtClean="0">
                <a:solidFill>
                  <a:srgbClr val="FFC000"/>
                </a:solidFill>
              </a:rPr>
              <a:t>|50</a:t>
            </a:r>
            <a:r>
              <a:rPr lang="en-US" b="1" dirty="0">
                <a:solidFill>
                  <a:srgbClr val="FFC000"/>
                </a:solidFill>
              </a:rPr>
              <a:t>		</a:t>
            </a:r>
            <a:r>
              <a:rPr lang="en-US" b="1" dirty="0" smtClean="0">
                <a:solidFill>
                  <a:srgbClr val="FFC000"/>
                </a:solidFill>
              </a:rPr>
              <a:t>90</a:t>
            </a:r>
            <a:r>
              <a:rPr lang="en-US" b="1" dirty="0">
                <a:solidFill>
                  <a:srgbClr val="FFC000"/>
                </a:solidFill>
              </a:rPr>
              <a:t>	</a:t>
            </a:r>
            <a:r>
              <a:rPr lang="en-US" b="1" dirty="0">
                <a:solidFill>
                  <a:srgbClr val="00B050"/>
                </a:solidFill>
              </a:rPr>
              <a:t>	70		95		30		35</a:t>
            </a:r>
            <a:endParaRPr lang="id-ID" b="1" dirty="0">
              <a:solidFill>
                <a:srgbClr val="00B050"/>
              </a:solidFill>
            </a:endParaRPr>
          </a:p>
          <a:p>
            <a:pPr marL="895350" indent="0">
              <a:spcBef>
                <a:spcPts val="600"/>
              </a:spcBef>
              <a:buNone/>
            </a:pPr>
            <a:r>
              <a:rPr lang="en-US" b="1" dirty="0" smtClean="0">
                <a:solidFill>
                  <a:srgbClr val="FFC000"/>
                </a:solidFill>
              </a:rPr>
              <a:t>|50</a:t>
            </a:r>
            <a:r>
              <a:rPr lang="en-US" b="1" dirty="0">
                <a:solidFill>
                  <a:srgbClr val="FFC000"/>
                </a:solidFill>
              </a:rPr>
              <a:t>		</a:t>
            </a:r>
            <a:r>
              <a:rPr lang="en-US" b="1" dirty="0" smtClean="0">
                <a:solidFill>
                  <a:srgbClr val="FFC000"/>
                </a:solidFill>
              </a:rPr>
              <a:t>90</a:t>
            </a:r>
            <a:r>
              <a:rPr lang="en-US" b="1" dirty="0">
                <a:solidFill>
                  <a:srgbClr val="00B050"/>
                </a:solidFill>
              </a:rPr>
              <a:t>		</a:t>
            </a:r>
            <a:r>
              <a:rPr lang="en-US" b="1" dirty="0">
                <a:solidFill>
                  <a:srgbClr val="FF0000"/>
                </a:solidFill>
              </a:rPr>
              <a:t>70</a:t>
            </a:r>
            <a:r>
              <a:rPr lang="en-US" b="1" dirty="0">
                <a:solidFill>
                  <a:srgbClr val="00B050"/>
                </a:solidFill>
              </a:rPr>
              <a:t>		95		30		</a:t>
            </a:r>
            <a:r>
              <a:rPr lang="en-US" b="1" dirty="0" smtClean="0">
                <a:solidFill>
                  <a:srgbClr val="00B050"/>
                </a:solidFill>
              </a:rPr>
              <a:t>35			</a:t>
            </a:r>
            <a:r>
              <a:rPr lang="en-US" b="1" dirty="0" smtClean="0"/>
              <a:t>&lt; 1</a:t>
            </a:r>
          </a:p>
          <a:p>
            <a:pPr marL="895350" indent="0">
              <a:spcBef>
                <a:spcPts val="600"/>
              </a:spcBef>
              <a:buNone/>
            </a:pPr>
            <a:r>
              <a:rPr lang="en-US" b="1" dirty="0" smtClean="0">
                <a:solidFill>
                  <a:srgbClr val="FFC000"/>
                </a:solidFill>
              </a:rPr>
              <a:t>|50</a:t>
            </a:r>
            <a:r>
              <a:rPr lang="en-US" b="1" dirty="0">
                <a:solidFill>
                  <a:srgbClr val="FFC000"/>
                </a:solidFill>
              </a:rPr>
              <a:t>		</a:t>
            </a:r>
            <a:r>
              <a:rPr lang="en-US" b="1" dirty="0" smtClean="0">
                <a:solidFill>
                  <a:srgbClr val="FF0000"/>
                </a:solidFill>
              </a:rPr>
              <a:t>90</a:t>
            </a:r>
            <a:r>
              <a:rPr lang="en-US" b="1" dirty="0">
                <a:solidFill>
                  <a:srgbClr val="00B050"/>
                </a:solidFill>
              </a:rPr>
              <a:t>		</a:t>
            </a:r>
            <a:r>
              <a:rPr lang="en-US" b="1" dirty="0">
                <a:solidFill>
                  <a:srgbClr val="FF0000"/>
                </a:solidFill>
              </a:rPr>
              <a:t>70</a:t>
            </a:r>
            <a:r>
              <a:rPr lang="en-US" b="1" dirty="0">
                <a:solidFill>
                  <a:srgbClr val="00B050"/>
                </a:solidFill>
              </a:rPr>
              <a:t>		95		30		35	</a:t>
            </a:r>
            <a:endParaRPr lang="id-ID" b="1" dirty="0">
              <a:solidFill>
                <a:srgbClr val="00B050"/>
              </a:solidFill>
            </a:endParaRPr>
          </a:p>
          <a:p>
            <a:pPr marL="89535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FFC000"/>
                </a:solidFill>
              </a:rPr>
              <a:t>|50		</a:t>
            </a:r>
            <a:r>
              <a:rPr lang="en-US" b="1" dirty="0" smtClean="0">
                <a:solidFill>
                  <a:srgbClr val="FFC000"/>
                </a:solidFill>
              </a:rPr>
              <a:t>70</a:t>
            </a:r>
            <a:r>
              <a:rPr lang="en-US" b="1" dirty="0">
                <a:solidFill>
                  <a:srgbClr val="FFC000"/>
                </a:solidFill>
              </a:rPr>
              <a:t>		</a:t>
            </a:r>
            <a:r>
              <a:rPr lang="en-US" b="1" dirty="0" smtClean="0">
                <a:solidFill>
                  <a:srgbClr val="FFC000"/>
                </a:solidFill>
              </a:rPr>
              <a:t>90</a:t>
            </a:r>
            <a:r>
              <a:rPr lang="en-US" b="1" dirty="0">
                <a:solidFill>
                  <a:srgbClr val="FFC000"/>
                </a:solidFill>
              </a:rPr>
              <a:t>	</a:t>
            </a:r>
            <a:r>
              <a:rPr lang="en-US" b="1" dirty="0">
                <a:solidFill>
                  <a:srgbClr val="00B050"/>
                </a:solidFill>
              </a:rPr>
              <a:t>	95		30		35	</a:t>
            </a:r>
            <a:r>
              <a:rPr lang="en-US" b="1" dirty="0" smtClean="0">
                <a:solidFill>
                  <a:srgbClr val="00B050"/>
                </a:solidFill>
              </a:rPr>
              <a:t>		</a:t>
            </a:r>
            <a:r>
              <a:rPr lang="en-US" b="1" dirty="0" smtClean="0"/>
              <a:t>&lt; 2</a:t>
            </a:r>
            <a:endParaRPr lang="id-ID" b="1" dirty="0"/>
          </a:p>
          <a:p>
            <a:pPr marL="89535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FFC000"/>
                </a:solidFill>
              </a:rPr>
              <a:t>|50		70		90	</a:t>
            </a:r>
            <a:r>
              <a:rPr lang="en-US" b="1" dirty="0">
                <a:solidFill>
                  <a:srgbClr val="00B050"/>
                </a:solidFill>
              </a:rPr>
              <a:t>	</a:t>
            </a:r>
            <a:r>
              <a:rPr lang="en-US" b="1" dirty="0">
                <a:solidFill>
                  <a:srgbClr val="FF0000"/>
                </a:solidFill>
              </a:rPr>
              <a:t>95</a:t>
            </a:r>
            <a:r>
              <a:rPr lang="en-US" b="1" dirty="0">
                <a:solidFill>
                  <a:srgbClr val="00B050"/>
                </a:solidFill>
              </a:rPr>
              <a:t>		30		35			</a:t>
            </a:r>
            <a:endParaRPr lang="id-ID" b="1" dirty="0">
              <a:solidFill>
                <a:srgbClr val="00B050"/>
              </a:solidFill>
            </a:endParaRPr>
          </a:p>
          <a:p>
            <a:pPr marL="89535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FFC000"/>
                </a:solidFill>
              </a:rPr>
              <a:t>|50		70		90	</a:t>
            </a:r>
            <a:r>
              <a:rPr lang="en-US" b="1" dirty="0">
                <a:solidFill>
                  <a:srgbClr val="00B050"/>
                </a:solidFill>
              </a:rPr>
              <a:t>	</a:t>
            </a:r>
            <a:r>
              <a:rPr lang="en-US" b="1" dirty="0">
                <a:solidFill>
                  <a:srgbClr val="FFC000"/>
                </a:solidFill>
              </a:rPr>
              <a:t>95</a:t>
            </a:r>
            <a:r>
              <a:rPr lang="en-US" b="1" dirty="0">
                <a:solidFill>
                  <a:srgbClr val="00B050"/>
                </a:solidFill>
              </a:rPr>
              <a:t>		30		35	</a:t>
            </a:r>
            <a:r>
              <a:rPr lang="en-US" b="1" dirty="0" smtClean="0">
                <a:solidFill>
                  <a:srgbClr val="00B050"/>
                </a:solidFill>
              </a:rPr>
              <a:t>		</a:t>
            </a:r>
            <a:r>
              <a:rPr lang="en-US" b="1" dirty="0" smtClean="0"/>
              <a:t>&lt; 3</a:t>
            </a:r>
            <a:endParaRPr lang="id-ID" b="1" dirty="0"/>
          </a:p>
          <a:p>
            <a:pPr marL="895350" indent="0">
              <a:spcBef>
                <a:spcPts val="600"/>
              </a:spcBef>
              <a:buNone/>
            </a:pPr>
            <a:r>
              <a:rPr lang="en-US" b="1" dirty="0" smtClean="0">
                <a:solidFill>
                  <a:srgbClr val="FFC000"/>
                </a:solidFill>
              </a:rPr>
              <a:t>|50		70		90	</a:t>
            </a:r>
            <a:r>
              <a:rPr lang="en-US" b="1" dirty="0" smtClean="0">
                <a:solidFill>
                  <a:srgbClr val="00B050"/>
                </a:solidFill>
              </a:rPr>
              <a:t>	</a:t>
            </a:r>
            <a:r>
              <a:rPr lang="en-US" b="1" dirty="0" smtClean="0">
                <a:solidFill>
                  <a:srgbClr val="FFC000"/>
                </a:solidFill>
              </a:rPr>
              <a:t>95</a:t>
            </a:r>
            <a:r>
              <a:rPr lang="en-US" b="1" dirty="0" smtClean="0">
                <a:solidFill>
                  <a:srgbClr val="00B050"/>
                </a:solidFill>
              </a:rPr>
              <a:t>		</a:t>
            </a:r>
            <a:r>
              <a:rPr lang="en-US" b="1" dirty="0" smtClean="0">
                <a:solidFill>
                  <a:srgbClr val="FF0000"/>
                </a:solidFill>
              </a:rPr>
              <a:t>30</a:t>
            </a:r>
            <a:r>
              <a:rPr lang="en-US" b="1" dirty="0" smtClean="0">
                <a:solidFill>
                  <a:srgbClr val="00B050"/>
                </a:solidFill>
              </a:rPr>
              <a:t>		35	</a:t>
            </a:r>
          </a:p>
          <a:p>
            <a:pPr marL="89535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FFC000"/>
                </a:solidFill>
              </a:rPr>
              <a:t>|50		70		90	</a:t>
            </a:r>
            <a:r>
              <a:rPr lang="en-US" b="1" dirty="0">
                <a:solidFill>
                  <a:srgbClr val="00B050"/>
                </a:solidFill>
              </a:rPr>
              <a:t>	</a:t>
            </a:r>
            <a:r>
              <a:rPr lang="en-US" b="1" dirty="0">
                <a:solidFill>
                  <a:srgbClr val="FF0000"/>
                </a:solidFill>
              </a:rPr>
              <a:t>95</a:t>
            </a:r>
            <a:r>
              <a:rPr lang="en-US" b="1" dirty="0">
                <a:solidFill>
                  <a:srgbClr val="00B050"/>
                </a:solidFill>
              </a:rPr>
              <a:t>		</a:t>
            </a:r>
            <a:r>
              <a:rPr lang="en-US" b="1" dirty="0">
                <a:solidFill>
                  <a:srgbClr val="FF0000"/>
                </a:solidFill>
              </a:rPr>
              <a:t>30</a:t>
            </a:r>
            <a:r>
              <a:rPr lang="en-US" b="1" dirty="0">
                <a:solidFill>
                  <a:srgbClr val="00B050"/>
                </a:solidFill>
              </a:rPr>
              <a:t>		35	</a:t>
            </a:r>
            <a:endParaRPr lang="id-ID" b="1" dirty="0">
              <a:solidFill>
                <a:srgbClr val="00B050"/>
              </a:solidFill>
            </a:endParaRPr>
          </a:p>
          <a:p>
            <a:pPr marL="89535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FFC000"/>
                </a:solidFill>
              </a:rPr>
              <a:t>|50		70		90	</a:t>
            </a:r>
            <a:r>
              <a:rPr lang="en-US" b="1" dirty="0">
                <a:solidFill>
                  <a:srgbClr val="00B050"/>
                </a:solidFill>
              </a:rPr>
              <a:t>	</a:t>
            </a:r>
            <a:r>
              <a:rPr lang="en-US" b="1" dirty="0" smtClean="0">
                <a:solidFill>
                  <a:srgbClr val="FFC000"/>
                </a:solidFill>
              </a:rPr>
              <a:t>30</a:t>
            </a:r>
            <a:r>
              <a:rPr lang="en-US" b="1" dirty="0">
                <a:solidFill>
                  <a:srgbClr val="FFC000"/>
                </a:solidFill>
              </a:rPr>
              <a:t>		</a:t>
            </a:r>
            <a:r>
              <a:rPr lang="en-US" b="1" dirty="0" smtClean="0">
                <a:solidFill>
                  <a:srgbClr val="FFC000"/>
                </a:solidFill>
              </a:rPr>
              <a:t>95</a:t>
            </a:r>
            <a:r>
              <a:rPr lang="en-US" b="1" dirty="0">
                <a:solidFill>
                  <a:srgbClr val="00B050"/>
                </a:solidFill>
              </a:rPr>
              <a:t>		35	</a:t>
            </a:r>
            <a:r>
              <a:rPr lang="en-US" b="1" dirty="0" smtClean="0">
                <a:solidFill>
                  <a:srgbClr val="00B050"/>
                </a:solidFill>
              </a:rPr>
              <a:t>		</a:t>
            </a:r>
            <a:r>
              <a:rPr lang="en-US" b="1" dirty="0" smtClean="0"/>
              <a:t>&lt; 4</a:t>
            </a:r>
            <a:endParaRPr lang="id-ID" b="1" dirty="0"/>
          </a:p>
          <a:p>
            <a:pPr marL="895350" indent="0">
              <a:spcBef>
                <a:spcPts val="600"/>
              </a:spcBef>
              <a:buNone/>
            </a:pPr>
            <a:endParaRPr lang="id-ID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25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2609</TotalTime>
  <Words>314</Words>
  <Application>Microsoft Office PowerPoint</Application>
  <PresentationFormat>Widescreen</PresentationFormat>
  <Paragraphs>132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- Algoritma Pemrograman– Pertemuan 5&amp;6</vt:lpstr>
      <vt:lpstr>SELECTION</vt:lpstr>
      <vt:lpstr>Algoritma Selection Sort</vt:lpstr>
      <vt:lpstr>Selection Sort</vt:lpstr>
      <vt:lpstr>Implementasi</vt:lpstr>
      <vt:lpstr>BUBBLE</vt:lpstr>
      <vt:lpstr>Bubble Sort</vt:lpstr>
      <vt:lpstr>Algoritma Bubble Sort</vt:lpstr>
      <vt:lpstr>Bubble Sort</vt:lpstr>
      <vt:lpstr>Bubble Sort (2)</vt:lpstr>
      <vt:lpstr>Bubble Sort (3)</vt:lpstr>
      <vt:lpstr>Bubble Sort (4)</vt:lpstr>
      <vt:lpstr>Implementasi</vt:lpstr>
      <vt:lpstr>Catatan</vt:lpstr>
      <vt:lpstr>Bubble sort vs Selection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Nisa'ul Hafidhoh</dc:creator>
  <cp:lastModifiedBy>Abas Setiawan</cp:lastModifiedBy>
  <cp:revision>601</cp:revision>
  <dcterms:created xsi:type="dcterms:W3CDTF">2020-07-29T04:19:18Z</dcterms:created>
  <dcterms:modified xsi:type="dcterms:W3CDTF">2022-02-24T12:45:26Z</dcterms:modified>
</cp:coreProperties>
</file>