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71" r:id="rId3"/>
    <p:sldId id="263" r:id="rId4"/>
    <p:sldId id="439" r:id="rId5"/>
    <p:sldId id="440" r:id="rId6"/>
    <p:sldId id="441" r:id="rId7"/>
    <p:sldId id="442" r:id="rId8"/>
    <p:sldId id="302" r:id="rId9"/>
    <p:sldId id="332" r:id="rId10"/>
    <p:sldId id="333" r:id="rId11"/>
    <p:sldId id="334" r:id="rId12"/>
    <p:sldId id="437" r:id="rId13"/>
    <p:sldId id="407" r:id="rId14"/>
    <p:sldId id="408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433" r:id="rId39"/>
    <p:sldId id="434" r:id="rId40"/>
    <p:sldId id="28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s://commons.wikimedia.org/wiki/File:Selection_sort_animation.gif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ubble_sort_animation.gif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- </a:t>
            </a:r>
            <a:r>
              <a:rPr lang="id-ID" b="1" dirty="0" smtClean="0"/>
              <a:t>Algoritma</a:t>
            </a:r>
            <a:r>
              <a:rPr lang="en-US" b="1" dirty="0" smtClean="0"/>
              <a:t> </a:t>
            </a:r>
            <a:r>
              <a:rPr lang="en-US" b="1" dirty="0" err="1"/>
              <a:t>Pemrograman</a:t>
            </a:r>
            <a:r>
              <a:rPr lang="en-US" b="1" dirty="0"/>
              <a:t> –</a:t>
            </a:r>
            <a:br>
              <a:rPr lang="en-US" b="1" dirty="0"/>
            </a:br>
            <a:r>
              <a:rPr lang="id-ID" b="1" dirty="0" smtClean="0"/>
              <a:t>Pertemuan 5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367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BubbleSort</a:t>
            </a:r>
            <a:r>
              <a:rPr lang="id-ID" b="1" dirty="0" smtClean="0"/>
              <a:t>(Notasi)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4208"/>
            <a:ext cx="10515600" cy="57237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b="1" u="sng" dirty="0">
                <a:latin typeface="Consolas" panose="020B0609020204030204" pitchFamily="49" charset="0"/>
              </a:rPr>
              <a:t>Program:</a:t>
            </a:r>
            <a:r>
              <a:rPr lang="id-ID" b="1" dirty="0">
                <a:latin typeface="Consolas" panose="020B0609020204030204" pitchFamily="49" charset="0"/>
              </a:rPr>
              <a:t> MyLib.py</a:t>
            </a: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Fungsi</a:t>
            </a:r>
            <a:r>
              <a:rPr lang="id-ID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BubbleSort</a:t>
            </a:r>
            <a:r>
              <a:rPr lang="id-ID" dirty="0" smtClean="0">
                <a:latin typeface="Consolas" panose="020B0609020204030204" pitchFamily="49" charset="0"/>
              </a:rPr>
              <a:t>(n:int,A:array)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array 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dari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integer</a:t>
            </a:r>
            <a:endParaRPr lang="id-ID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{n merupakan panjang array, A merupakan array}</a:t>
            </a: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{</a:t>
            </a:r>
            <a:r>
              <a:rPr lang="id-ID" b="1" dirty="0">
                <a:latin typeface="Consolas" panose="020B0609020204030204" pitchFamily="49" charset="0"/>
              </a:rPr>
              <a:t>Kamus Lokal}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swap</a:t>
            </a:r>
            <a:r>
              <a:rPr lang="id-ID" dirty="0" smtClean="0">
                <a:latin typeface="Consolas" panose="020B0609020204030204" pitchFamily="49" charset="0"/>
              </a:rPr>
              <a:t>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False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{Algoritma}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not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swap </a:t>
            </a:r>
            <a:r>
              <a:rPr lang="en-US" b="1" dirty="0" smtClean="0">
                <a:latin typeface="Consolas" panose="020B0609020204030204" pitchFamily="49" charset="0"/>
              </a:rPr>
              <a:t>do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swap </a:t>
            </a:r>
            <a:r>
              <a:rPr lang="en-US" dirty="0">
                <a:latin typeface="Consolas" panose="020B0609020204030204" pitchFamily="49" charset="0"/>
              </a:rPr>
              <a:t>= True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</a:rPr>
              <a:t> j=1 </a:t>
            </a:r>
            <a:r>
              <a:rPr lang="en-US" b="1" dirty="0" smtClean="0">
                <a:latin typeface="Consolas" panose="020B0609020204030204" pitchFamily="49" charset="0"/>
              </a:rPr>
              <a:t>to</a:t>
            </a:r>
            <a:r>
              <a:rPr lang="en-US" dirty="0" smtClean="0">
                <a:latin typeface="Consolas" panose="020B0609020204030204" pitchFamily="49" charset="0"/>
              </a:rPr>
              <a:t> n </a:t>
            </a:r>
            <a:r>
              <a:rPr lang="en-US" b="1" dirty="0" smtClean="0">
                <a:latin typeface="Consolas" panose="020B0609020204030204" pitchFamily="49" charset="0"/>
              </a:rPr>
              <a:t>do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b="1" dirty="0" smtClean="0"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A[j-1]&gt;A[j</a:t>
            </a:r>
            <a:r>
              <a:rPr lang="en-US" dirty="0" smtClean="0">
                <a:latin typeface="Consolas" panose="020B0609020204030204" pitchFamily="49" charset="0"/>
              </a:rPr>
              <a:t>] </a:t>
            </a:r>
            <a:r>
              <a:rPr lang="en-US" b="1" dirty="0" smtClean="0">
                <a:latin typeface="Consolas" panose="020B0609020204030204" pitchFamily="49" charset="0"/>
              </a:rPr>
              <a:t>then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    swap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    temp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A[j]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    A[j</a:t>
            </a:r>
            <a:r>
              <a:rPr lang="en-US" dirty="0">
                <a:latin typeface="Consolas" panose="020B0609020204030204" pitchFamily="49" charset="0"/>
              </a:rPr>
              <a:t>]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A[j-1]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A[j-1</a:t>
            </a:r>
            <a:r>
              <a:rPr lang="en-US" dirty="0">
                <a:latin typeface="Consolas" panose="020B0609020204030204" pitchFamily="49" charset="0"/>
              </a:rPr>
              <a:t>]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dirty="0" smtClean="0">
                <a:latin typeface="Consolas" panose="020B0609020204030204" pitchFamily="49" charset="0"/>
              </a:rPr>
              <a:t> temp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</a:t>
            </a:r>
            <a:r>
              <a:rPr lang="en-US" b="1" dirty="0" err="1" smtClean="0">
                <a:latin typeface="Consolas" panose="020B0609020204030204" pitchFamily="49" charset="0"/>
              </a:rPr>
              <a:t>endif</a:t>
            </a: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latin typeface="Consolas" panose="020B0609020204030204" pitchFamily="49" charset="0"/>
              </a:rPr>
              <a:t>endfor</a:t>
            </a: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 panose="020B0609020204030204" pitchFamily="49" charset="0"/>
              </a:rPr>
              <a:t>endwhile</a:t>
            </a: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return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endParaRPr lang="id-ID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1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Analisis</a:t>
            </a: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1690688"/>
          <a:ext cx="844941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705">
                  <a:extLst>
                    <a:ext uri="{9D8B030D-6E8A-4147-A177-3AD203B41FA5}">
                      <a16:colId xmlns:a16="http://schemas.microsoft.com/office/drawing/2014/main" val="3326278156"/>
                    </a:ext>
                  </a:extLst>
                </a:gridCol>
                <a:gridCol w="4224705">
                  <a:extLst>
                    <a:ext uri="{9D8B030D-6E8A-4147-A177-3AD203B41FA5}">
                      <a16:colId xmlns:a16="http://schemas.microsoft.com/office/drawing/2014/main" val="152829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Iterasi (j) Ke-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A[0]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6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334, 523, 12, 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9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334, 523, 12, 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55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334, </a:t>
                      </a:r>
                      <a:r>
                        <a:rPr lang="id-ID" dirty="0" smtClean="0">
                          <a:solidFill>
                            <a:srgbClr val="FF0000"/>
                          </a:solidFill>
                        </a:rPr>
                        <a:t>12, 523</a:t>
                      </a:r>
                      <a:r>
                        <a:rPr lang="id-ID" dirty="0" smtClean="0"/>
                        <a:t>, 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67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334, 12, </a:t>
                      </a:r>
                      <a:r>
                        <a:rPr lang="id-ID" dirty="0" smtClean="0">
                          <a:solidFill>
                            <a:srgbClr val="FF0000"/>
                          </a:solidFill>
                        </a:rPr>
                        <a:t>12, 523</a:t>
                      </a:r>
                      <a:r>
                        <a:rPr lang="id-ID" dirty="0" smtClean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41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334, 12, 12, 523]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4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</a:t>
                      </a:r>
                      <a:r>
                        <a:rPr lang="id-ID" dirty="0" smtClean="0">
                          <a:solidFill>
                            <a:srgbClr val="FF0000"/>
                          </a:solidFill>
                        </a:rPr>
                        <a:t>12, 334</a:t>
                      </a:r>
                      <a:r>
                        <a:rPr lang="id-ID" dirty="0" smtClean="0"/>
                        <a:t>, 12, 523]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12, </a:t>
                      </a:r>
                      <a:r>
                        <a:rPr lang="id-ID" dirty="0" smtClean="0">
                          <a:solidFill>
                            <a:srgbClr val="FF0000"/>
                          </a:solidFill>
                        </a:rPr>
                        <a:t>12, 334</a:t>
                      </a:r>
                      <a:r>
                        <a:rPr lang="id-ID" dirty="0" smtClean="0"/>
                        <a:t>, 523]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69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12, 12, 334, 523]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4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12, 12, 334, 523]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5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12, 12, 334, 523]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01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12, 12, 334, 523]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79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[11, 12, 12, 334, 523]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9405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287610" y="4164941"/>
            <a:ext cx="27431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/>
              <a:t>Meski sudah terurut, tetap</a:t>
            </a:r>
          </a:p>
          <a:p>
            <a:r>
              <a:rPr lang="id-ID" b="1" dirty="0" smtClean="0"/>
              <a:t> di lanjutkan iterasinya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2614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Algoritma Pengurutan: Selection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8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</a:t>
            </a:r>
            <a:r>
              <a:rPr lang="en-US" b="1" dirty="0" smtClean="0"/>
              <a:t>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78162" cy="4351338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Step Awal:</a:t>
            </a:r>
          </a:p>
          <a:p>
            <a:pPr lvl="1"/>
            <a:r>
              <a:rPr lang="id-ID" dirty="0" smtClean="0"/>
              <a:t>Ekstrak elemen minimum</a:t>
            </a:r>
          </a:p>
          <a:p>
            <a:pPr lvl="1"/>
            <a:r>
              <a:rPr lang="id-ID" dirty="0" smtClean="0"/>
              <a:t>Tukar pada elemen indeks ke-0</a:t>
            </a:r>
          </a:p>
          <a:p>
            <a:r>
              <a:rPr lang="id-ID" dirty="0" smtClean="0"/>
              <a:t>Step Selanjutnya:</a:t>
            </a:r>
          </a:p>
          <a:p>
            <a:pPr lvl="1"/>
            <a:r>
              <a:rPr lang="id-ID" dirty="0" smtClean="0"/>
              <a:t>Pada sub-koleksi atau sub-array atau sub-list berikutnya, ekstrak elemen minimum</a:t>
            </a:r>
          </a:p>
          <a:p>
            <a:pPr lvl="1"/>
            <a:r>
              <a:rPr lang="id-ID" dirty="0" smtClean="0"/>
              <a:t>Tukar dengan elemen indeks ke-1</a:t>
            </a:r>
          </a:p>
          <a:p>
            <a:r>
              <a:rPr lang="id-ID" dirty="0" smtClean="0"/>
              <a:t>Biarkan porsi sebelah kiri dari array atau list terurut.</a:t>
            </a:r>
          </a:p>
          <a:p>
            <a:pPr lvl="1"/>
            <a:r>
              <a:rPr lang="id-ID" dirty="0" smtClean="0"/>
              <a:t>Pada step ke-i, elemen pertama ke i dari array atau list terurut</a:t>
            </a:r>
          </a:p>
          <a:p>
            <a:pPr lvl="1"/>
            <a:r>
              <a:rPr lang="id-ID" dirty="0" smtClean="0"/>
              <a:t>Elemen-elemen lain lebih besar dari elemen pertama ke-i.</a:t>
            </a:r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8658225" y="4909724"/>
            <a:ext cx="3344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hlinkClick r:id="rId2"/>
              </a:rPr>
              <a:t>https://commons.wikimedia.org/wiki/File:Selection_sort_animation.gif</a:t>
            </a:r>
            <a:endParaRPr lang="id-ID" dirty="0"/>
          </a:p>
        </p:txBody>
      </p:sp>
      <p:pic>
        <p:nvPicPr>
          <p:cNvPr id="5" name="Picture 2" descr="File:Selection sort anima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935" y="1690688"/>
            <a:ext cx="2743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1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367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Selection</a:t>
            </a:r>
            <a:r>
              <a:rPr lang="en-US" b="1" dirty="0" smtClean="0"/>
              <a:t>Sort</a:t>
            </a:r>
            <a:r>
              <a:rPr lang="id-ID" b="1" dirty="0" smtClean="0"/>
              <a:t>(Notasi)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4208"/>
            <a:ext cx="10515600" cy="57237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b="1" u="sng" dirty="0">
                <a:latin typeface="Consolas" panose="020B0609020204030204" pitchFamily="49" charset="0"/>
              </a:rPr>
              <a:t>Program:</a:t>
            </a:r>
            <a:r>
              <a:rPr lang="id-ID" b="1" dirty="0">
                <a:latin typeface="Consolas" panose="020B0609020204030204" pitchFamily="49" charset="0"/>
              </a:rPr>
              <a:t> MyLib.py</a:t>
            </a: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Fungsi</a:t>
            </a:r>
            <a:r>
              <a:rPr lang="id-ID" dirty="0" smtClean="0">
                <a:latin typeface="Consolas" panose="020B0609020204030204" pitchFamily="49" charset="0"/>
              </a:rPr>
              <a:t> Selection</a:t>
            </a:r>
            <a:r>
              <a:rPr lang="en-US" dirty="0" smtClean="0">
                <a:latin typeface="Consolas" panose="020B0609020204030204" pitchFamily="49" charset="0"/>
              </a:rPr>
              <a:t>Sort</a:t>
            </a:r>
            <a:r>
              <a:rPr lang="id-ID" dirty="0" smtClean="0">
                <a:latin typeface="Consolas" panose="020B0609020204030204" pitchFamily="49" charset="0"/>
              </a:rPr>
              <a:t>(n:int,A:array)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array 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dari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integer</a:t>
            </a:r>
            <a:endParaRPr lang="id-ID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{n merupakan panjang array, A merupakan array}</a:t>
            </a: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{</a:t>
            </a:r>
            <a:r>
              <a:rPr lang="id-ID" b="1" dirty="0">
                <a:latin typeface="Consolas" panose="020B0609020204030204" pitchFamily="49" charset="0"/>
              </a:rPr>
              <a:t>Kamus Lokal}</a:t>
            </a: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i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0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{Algoritma}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id-ID" dirty="0" smtClean="0">
                <a:latin typeface="Consolas" panose="020B0609020204030204" pitchFamily="49" charset="0"/>
              </a:rPr>
              <a:t>i != n </a:t>
            </a:r>
            <a:r>
              <a:rPr lang="en-US" b="1" dirty="0" smtClean="0">
                <a:latin typeface="Consolas" panose="020B0609020204030204" pitchFamily="49" charset="0"/>
              </a:rPr>
              <a:t>do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</a:rPr>
              <a:t> j=</a:t>
            </a:r>
            <a:r>
              <a:rPr lang="id-ID" dirty="0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to</a:t>
            </a:r>
            <a:r>
              <a:rPr lang="en-US" dirty="0" smtClean="0">
                <a:latin typeface="Consolas" panose="020B0609020204030204" pitchFamily="49" charset="0"/>
              </a:rPr>
              <a:t> n </a:t>
            </a:r>
            <a:r>
              <a:rPr lang="en-US" b="1" dirty="0" smtClean="0">
                <a:latin typeface="Consolas" panose="020B0609020204030204" pitchFamily="49" charset="0"/>
              </a:rPr>
              <a:t>do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b="1" dirty="0" smtClean="0"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 A[</a:t>
            </a:r>
            <a:r>
              <a:rPr lang="id-ID" dirty="0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]&gt;</a:t>
            </a:r>
            <a:r>
              <a:rPr lang="en-US" dirty="0">
                <a:latin typeface="Consolas" panose="020B0609020204030204" pitchFamily="49" charset="0"/>
              </a:rPr>
              <a:t>A[j</a:t>
            </a:r>
            <a:r>
              <a:rPr lang="en-US" dirty="0" smtClean="0">
                <a:latin typeface="Consolas" panose="020B0609020204030204" pitchFamily="49" charset="0"/>
              </a:rPr>
              <a:t>] </a:t>
            </a:r>
            <a:r>
              <a:rPr lang="en-US" b="1" dirty="0" smtClean="0">
                <a:latin typeface="Consolas" panose="020B0609020204030204" pitchFamily="49" charset="0"/>
              </a:rPr>
              <a:t>then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latin typeface="Consolas" panose="020B0609020204030204" pitchFamily="49" charset="0"/>
              </a:rPr>
              <a:t>temp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A[j]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    A[j</a:t>
            </a:r>
            <a:r>
              <a:rPr lang="en-US" dirty="0">
                <a:latin typeface="Consolas" panose="020B0609020204030204" pitchFamily="49" charset="0"/>
              </a:rPr>
              <a:t>]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dirty="0" smtClean="0">
                <a:latin typeface="Consolas" panose="020B0609020204030204" pitchFamily="49" charset="0"/>
              </a:rPr>
              <a:t> A[</a:t>
            </a:r>
            <a:r>
              <a:rPr lang="id-ID" dirty="0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A[</a:t>
            </a:r>
            <a:r>
              <a:rPr lang="id-ID" dirty="0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dirty="0" smtClean="0">
                <a:latin typeface="Consolas" panose="020B0609020204030204" pitchFamily="49" charset="0"/>
              </a:rPr>
              <a:t> temp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</a:t>
            </a:r>
            <a:r>
              <a:rPr lang="en-US" b="1" dirty="0" err="1" smtClean="0">
                <a:latin typeface="Consolas" panose="020B0609020204030204" pitchFamily="49" charset="0"/>
              </a:rPr>
              <a:t>endif</a:t>
            </a: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latin typeface="Consolas" panose="020B0609020204030204" pitchFamily="49" charset="0"/>
              </a:rPr>
              <a:t>endfor</a:t>
            </a:r>
            <a:endParaRPr lang="id-ID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    </a:t>
            </a:r>
            <a:r>
              <a:rPr lang="id-ID" dirty="0" smtClean="0">
                <a:latin typeface="Consolas" panose="020B0609020204030204" pitchFamily="49" charset="0"/>
              </a:rPr>
              <a:t>i = i+1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 panose="020B0609020204030204" pitchFamily="49" charset="0"/>
              </a:rPr>
              <a:t>endwhile</a:t>
            </a: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return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endParaRPr lang="id-ID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7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9" y="0"/>
            <a:ext cx="2438401" cy="1325563"/>
          </a:xfrm>
        </p:spPr>
        <p:txBody>
          <a:bodyPr/>
          <a:lstStyle/>
          <a:p>
            <a:r>
              <a:rPr lang="id-ID" b="1" dirty="0" smtClean="0"/>
              <a:t>Analisis</a:t>
            </a: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52475" y="509588"/>
          <a:ext cx="844941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3326278156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321109035"/>
                    </a:ext>
                  </a:extLst>
                </a:gridCol>
                <a:gridCol w="5887185">
                  <a:extLst>
                    <a:ext uri="{9D8B030D-6E8A-4147-A177-3AD203B41FA5}">
                      <a16:colId xmlns:a16="http://schemas.microsoft.com/office/drawing/2014/main" val="152829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A[0]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6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334, 523, 12, 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9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334, 523, 12, 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55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334, 523, 12, 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67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334, 523, 12, 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41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334, 523, 12, 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4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334, 523, 12, 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</a:t>
                      </a:r>
                      <a:r>
                        <a:rPr lang="id-ID" dirty="0" smtClean="0">
                          <a:solidFill>
                            <a:srgbClr val="FF0000"/>
                          </a:solidFill>
                        </a:rPr>
                        <a:t>334</a:t>
                      </a:r>
                      <a:r>
                        <a:rPr lang="id-ID" dirty="0" smtClean="0"/>
                        <a:t>, 523, </a:t>
                      </a:r>
                      <a:r>
                        <a:rPr lang="id-ID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id-ID" dirty="0" smtClean="0"/>
                        <a:t>, 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9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</a:t>
                      </a:r>
                      <a:r>
                        <a:rPr lang="id-ID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id-ID" dirty="0" smtClean="0"/>
                        <a:t>, 523, </a:t>
                      </a:r>
                      <a:r>
                        <a:rPr lang="id-ID" dirty="0" smtClean="0">
                          <a:solidFill>
                            <a:srgbClr val="FF0000"/>
                          </a:solidFill>
                        </a:rPr>
                        <a:t>334</a:t>
                      </a:r>
                      <a:r>
                        <a:rPr lang="id-ID" dirty="0" smtClean="0"/>
                        <a:t>, 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4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12, 523, 334, 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5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12, </a:t>
                      </a:r>
                      <a:r>
                        <a:rPr lang="id-ID" dirty="0" smtClean="0">
                          <a:solidFill>
                            <a:srgbClr val="FF0000"/>
                          </a:solidFill>
                        </a:rPr>
                        <a:t>523</a:t>
                      </a:r>
                      <a:r>
                        <a:rPr lang="id-ID" dirty="0" smtClean="0"/>
                        <a:t>,</a:t>
                      </a:r>
                      <a:r>
                        <a:rPr lang="id-ID" dirty="0" smtClean="0">
                          <a:solidFill>
                            <a:srgbClr val="FF0000"/>
                          </a:solidFill>
                        </a:rPr>
                        <a:t> 334</a:t>
                      </a:r>
                      <a:r>
                        <a:rPr lang="id-ID" dirty="0" smtClean="0"/>
                        <a:t>, 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01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12, </a:t>
                      </a:r>
                      <a:r>
                        <a:rPr lang="id-ID" dirty="0" smtClean="0">
                          <a:solidFill>
                            <a:srgbClr val="FF0000"/>
                          </a:solidFill>
                        </a:rPr>
                        <a:t>334</a:t>
                      </a:r>
                      <a:r>
                        <a:rPr lang="id-ID" dirty="0" smtClean="0"/>
                        <a:t>, 523, </a:t>
                      </a:r>
                      <a:r>
                        <a:rPr lang="id-ID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id-ID" dirty="0" smtClean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79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12, </a:t>
                      </a:r>
                      <a:r>
                        <a:rPr lang="id-ID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id-ID" dirty="0" smtClean="0"/>
                        <a:t>, 523, </a:t>
                      </a:r>
                      <a:r>
                        <a:rPr lang="id-ID" dirty="0" smtClean="0">
                          <a:solidFill>
                            <a:srgbClr val="FF0000"/>
                          </a:solidFill>
                        </a:rPr>
                        <a:t>334</a:t>
                      </a:r>
                      <a:r>
                        <a:rPr lang="id-ID" dirty="0" smtClean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9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12, 12, </a:t>
                      </a:r>
                      <a:r>
                        <a:rPr lang="id-ID" dirty="0" smtClean="0">
                          <a:solidFill>
                            <a:srgbClr val="FF0000"/>
                          </a:solidFill>
                        </a:rPr>
                        <a:t>523</a:t>
                      </a:r>
                      <a:r>
                        <a:rPr lang="id-ID" dirty="0" smtClean="0"/>
                        <a:t>, </a:t>
                      </a:r>
                      <a:r>
                        <a:rPr lang="id-ID" dirty="0" smtClean="0">
                          <a:solidFill>
                            <a:srgbClr val="FF0000"/>
                          </a:solidFill>
                        </a:rPr>
                        <a:t>334</a:t>
                      </a:r>
                      <a:r>
                        <a:rPr lang="id-ID" dirty="0" smtClean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64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[11, 12, 12, 334, 523]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26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[11, 12, 12, 334, 523]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2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IDE: Array akan terbagi dalam dua bagian, sudah terurut dan belum terurut</a:t>
            </a:r>
          </a:p>
          <a:p>
            <a:r>
              <a:rPr lang="id-ID" dirty="0" smtClean="0"/>
              <a:t>Biasanya Array dimulai dari yang belum terurut.</a:t>
            </a:r>
          </a:p>
          <a:p>
            <a:r>
              <a:rPr lang="id-ID" dirty="0" smtClean="0"/>
              <a:t>Langkah Seleksi: Pilih elemen terendah yang ada di Array</a:t>
            </a:r>
          </a:p>
          <a:p>
            <a:r>
              <a:rPr lang="id-ID" dirty="0" smtClean="0"/>
              <a:t>Langkah Tukar: Letakkan elemen terendah tersebut di awal posisi dengan cara ditukar.</a:t>
            </a:r>
          </a:p>
          <a:p>
            <a:r>
              <a:rPr lang="id-ID" dirty="0" smtClean="0"/>
              <a:t>Langkah counter: Rubah counter dari array yang belum terurut dengan ditambah 1.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813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 smtClean="0"/>
              <a:t>SELEKSI</a:t>
            </a:r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11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17600" y="3124677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783254" y="3121269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 smtClean="0"/>
              <a:t>SELEKSI</a:t>
            </a:r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11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17600" y="3124677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783254" y="3121269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 smtClean="0"/>
              <a:t>SELEKSI</a:t>
            </a:r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11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17600" y="3124677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783254" y="3121269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9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Kuliah</a:t>
            </a:r>
            <a:r>
              <a:rPr lang="en-US" b="1" dirty="0"/>
              <a:t> </a:t>
            </a:r>
            <a:r>
              <a:rPr lang="en-US" b="1" dirty="0" err="1"/>
              <a:t>Pertemuan</a:t>
            </a:r>
            <a:r>
              <a:rPr lang="en-US" b="1" dirty="0"/>
              <a:t> </a:t>
            </a:r>
            <a:r>
              <a:rPr lang="id-ID" b="1" dirty="0" smtClean="0"/>
              <a:t>5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9314E-73E4-4EEB-8DE5-20AD60EB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185E-8ECE-4904-B53F-3D678C4D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8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 smtClean="0"/>
              <a:t>SELEKSI</a:t>
            </a:r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11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17600" y="3124677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783254" y="3121269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6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 smtClean="0"/>
              <a:t>SELEKSI</a:t>
            </a:r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11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11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17600" y="3124677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783254" y="3121269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 smtClean="0"/>
              <a:t>TUKAR (11 dengan 77)</a:t>
            </a:r>
          </a:p>
          <a:p>
            <a:pPr marL="0" indent="0">
              <a:buNone/>
            </a:pP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rgbClr val="FFFF00"/>
                          </a:solidFill>
                        </a:rPr>
                        <a:t>11</a:t>
                      </a:r>
                      <a:endParaRPr lang="id-ID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rgbClr val="FFFF00"/>
                          </a:solidFill>
                        </a:rPr>
                        <a:t>77</a:t>
                      </a:r>
                      <a:endParaRPr lang="id-ID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17600" y="3124677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783254" y="3121269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 smtClean="0"/>
              <a:t>GESER COUNTER</a:t>
            </a: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11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64692" y="3190442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430346" y="3190442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7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 smtClean="0"/>
              <a:t>SELEKSI</a:t>
            </a: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11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64692" y="3190442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430346" y="3190442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1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 smtClean="0"/>
              <a:t>SELEKSI</a:t>
            </a: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11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64692" y="3190442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430346" y="3190442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5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 smtClean="0"/>
              <a:t>SELEKSI</a:t>
            </a: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11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64692" y="3190442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430346" y="3190442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31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 smtClean="0"/>
              <a:t>SELEKSI</a:t>
            </a:r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11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30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64692" y="3190442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430346" y="3190442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70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/>
              <a:t>TUKAR </a:t>
            </a:r>
            <a:r>
              <a:rPr lang="id-ID" b="1" dirty="0" smtClean="0"/>
              <a:t>(30 </a:t>
            </a:r>
            <a:r>
              <a:rPr lang="id-ID" b="1" dirty="0"/>
              <a:t>dengan </a:t>
            </a:r>
            <a:r>
              <a:rPr lang="id-ID" b="1" dirty="0" smtClean="0"/>
              <a:t>65)</a:t>
            </a:r>
            <a:endParaRPr lang="id-ID" b="1" dirty="0"/>
          </a:p>
          <a:p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11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rgbClr val="FFFF00"/>
                          </a:solidFill>
                        </a:rPr>
                        <a:t>30</a:t>
                      </a:r>
                      <a:endParaRPr lang="id-ID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rgbClr val="FFFF00"/>
                          </a:solidFill>
                        </a:rPr>
                        <a:t>65</a:t>
                      </a:r>
                      <a:endParaRPr lang="id-ID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64692" y="3190442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430346" y="3190442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9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/>
              <a:t>GESER COUNTER</a:t>
            </a:r>
          </a:p>
          <a:p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430346" y="3225028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011496" y="3121269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0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137633"/>
          </a:xfrm>
        </p:spPr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Setelah mengikuti matakuliah ini mahasiswa mampu menjelaskan dan menerapkan algoritma pengurutan (</a:t>
            </a:r>
            <a:r>
              <a:rPr lang="id-ID" i="1" dirty="0"/>
              <a:t>sorting)</a:t>
            </a:r>
            <a:r>
              <a:rPr lang="id-ID" dirty="0"/>
              <a:t> </a:t>
            </a:r>
            <a:r>
              <a:rPr lang="id-ID" i="1" dirty="0"/>
              <a:t>bogo sort, bubble sort, </a:t>
            </a:r>
            <a:r>
              <a:rPr lang="id-ID" dirty="0"/>
              <a:t>dan </a:t>
            </a:r>
            <a:r>
              <a:rPr lang="id-ID" i="1" dirty="0"/>
              <a:t>selection sort</a:t>
            </a:r>
            <a:r>
              <a:rPr lang="id-ID" dirty="0"/>
              <a:t>.</a:t>
            </a:r>
            <a:r>
              <a:rPr lang="id-ID" b="1" dirty="0"/>
              <a:t> </a:t>
            </a:r>
            <a:endParaRPr lang="id-ID" dirty="0"/>
          </a:p>
          <a:p>
            <a:r>
              <a:rPr lang="id-ID" b="1" dirty="0" smtClean="0"/>
              <a:t>[SDF/Algorithm </a:t>
            </a:r>
            <a:r>
              <a:rPr lang="id-ID" b="1" dirty="0"/>
              <a:t>and Design LO: 1,2,3,4]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E2F9-8D3F-4FEF-A640-6E413684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B932-D569-49C2-92D6-0DAA0A59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1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 smtClean="0"/>
              <a:t>SELEKSI</a:t>
            </a:r>
            <a:endParaRPr lang="id-ID" b="1" dirty="0"/>
          </a:p>
          <a:p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430346" y="3225028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011496" y="3121269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8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 smtClean="0"/>
              <a:t>SELEKSI</a:t>
            </a:r>
            <a:endParaRPr lang="id-ID" b="1" dirty="0"/>
          </a:p>
          <a:p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430346" y="3225028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011496" y="3121269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 smtClean="0"/>
              <a:t>SELEKSI</a:t>
            </a:r>
            <a:endParaRPr lang="id-ID" b="1" dirty="0"/>
          </a:p>
          <a:p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45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430346" y="3225028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011496" y="3121269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/>
              <a:t>TUKAR </a:t>
            </a:r>
            <a:r>
              <a:rPr lang="id-ID" b="1" dirty="0" smtClean="0"/>
              <a:t>(45 </a:t>
            </a:r>
            <a:r>
              <a:rPr lang="id-ID" b="1" dirty="0"/>
              <a:t>dengan 65)</a:t>
            </a:r>
          </a:p>
          <a:p>
            <a:endParaRPr lang="id-ID" b="1" dirty="0"/>
          </a:p>
          <a:p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rgbClr val="FFFF00"/>
                          </a:solidFill>
                        </a:rPr>
                        <a:t>45</a:t>
                      </a:r>
                      <a:endParaRPr lang="id-ID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rgbClr val="FFFF00"/>
                          </a:solidFill>
                        </a:rPr>
                        <a:t>65</a:t>
                      </a:r>
                      <a:endParaRPr lang="id-ID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430346" y="3225028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011496" y="3121269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6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 smtClean="0"/>
              <a:t>GESER COUNTER</a:t>
            </a:r>
            <a:endParaRPr lang="id-ID" b="1" dirty="0"/>
          </a:p>
          <a:p>
            <a:endParaRPr lang="id-ID" b="1" dirty="0"/>
          </a:p>
          <a:p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35296" y="3259614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630746" y="3122063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7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 smtClean="0"/>
              <a:t>SELEKSI</a:t>
            </a:r>
            <a:endParaRPr lang="id-ID" b="1" dirty="0"/>
          </a:p>
          <a:p>
            <a:endParaRPr lang="id-ID" b="1" dirty="0"/>
          </a:p>
          <a:p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35296" y="3259614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630746" y="3122063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7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 smtClean="0"/>
              <a:t>SELEKSI</a:t>
            </a:r>
            <a:endParaRPr lang="id-ID" b="1" dirty="0"/>
          </a:p>
          <a:p>
            <a:endParaRPr lang="id-ID" b="1" dirty="0"/>
          </a:p>
          <a:p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65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35296" y="3259614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630746" y="3122063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6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 smtClean="0"/>
              <a:t>GESER COUNTER</a:t>
            </a:r>
            <a:endParaRPr lang="id-ID" b="1" dirty="0"/>
          </a:p>
          <a:p>
            <a:endParaRPr lang="id-ID" b="1" dirty="0"/>
          </a:p>
          <a:p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05347" y="3258820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9271001" y="3121269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3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 smtClean="0"/>
              <a:t>SELEKSI</a:t>
            </a:r>
            <a:endParaRPr lang="id-ID" b="1" dirty="0"/>
          </a:p>
          <a:p>
            <a:endParaRPr lang="id-ID" b="1" dirty="0"/>
          </a:p>
          <a:p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05347" y="3258820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9271001" y="3121269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Selection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: [77 65 30 45 11]</a:t>
            </a:r>
          </a:p>
          <a:p>
            <a:r>
              <a:rPr lang="id-ID" b="1" dirty="0" smtClean="0"/>
              <a:t>GESER COUNTER</a:t>
            </a:r>
            <a:endParaRPr lang="id-ID" b="1" dirty="0"/>
          </a:p>
          <a:p>
            <a:endParaRPr lang="id-ID" b="1" dirty="0"/>
          </a:p>
          <a:p>
            <a:endParaRPr lang="id-ID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83254" y="36304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1914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069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013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8250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08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id-ID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77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35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11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860692" y="3259614"/>
          <a:ext cx="333130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654">
                  <a:extLst>
                    <a:ext uri="{9D8B030D-6E8A-4147-A177-3AD203B41FA5}">
                      <a16:colId xmlns:a16="http://schemas.microsoft.com/office/drawing/2014/main" val="1516038398"/>
                    </a:ext>
                  </a:extLst>
                </a:gridCol>
                <a:gridCol w="1665654">
                  <a:extLst>
                    <a:ext uri="{9D8B030D-6E8A-4147-A177-3AD203B41FA5}">
                      <a16:colId xmlns:a16="http://schemas.microsoft.com/office/drawing/2014/main" val="14520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Terurut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Belum terurut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8082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0911254" y="3121269"/>
            <a:ext cx="0" cy="1250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5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Algoritma Pengurutan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6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74970"/>
              </p:ext>
            </p:extLst>
          </p:nvPr>
        </p:nvGraphicFramePr>
        <p:xfrm>
          <a:off x="321365" y="1730208"/>
          <a:ext cx="11328443" cy="4136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>
                          <a:effectLst/>
                        </a:rPr>
                        <a:t>Prosedural</a:t>
                      </a:r>
                      <a:r>
                        <a:rPr lang="id-ID" sz="2000">
                          <a:effectLst/>
                        </a:rPr>
                        <a:t> </a:t>
                      </a:r>
                      <a:r>
                        <a:rPr lang="id-ID" sz="2000" smtClean="0">
                          <a:effectLst/>
                        </a:rPr>
                        <a:t>dan Fungsional Informatika Informatika </a:t>
                      </a:r>
                      <a:r>
                        <a:rPr lang="id-ID" sz="2000" dirty="0">
                          <a:effectLst/>
                        </a:rPr>
                        <a:t>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Algoritma</a:t>
            </a:r>
            <a:r>
              <a:rPr lang="en-US" b="1" dirty="0" smtClean="0"/>
              <a:t> </a:t>
            </a:r>
            <a:r>
              <a:rPr lang="en-US" b="1" dirty="0" err="1" smtClean="0"/>
              <a:t>Pengurutan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pengurutan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(Descending)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(Ascending) </a:t>
            </a:r>
            <a:r>
              <a:rPr lang="en-US" dirty="0" err="1" smtClean="0"/>
              <a:t>dari</a:t>
            </a:r>
            <a:r>
              <a:rPr lang="en-US" dirty="0" smtClean="0"/>
              <a:t> item-item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koleksi</a:t>
            </a:r>
            <a:r>
              <a:rPr lang="en-US" dirty="0" smtClean="0"/>
              <a:t> item.</a:t>
            </a:r>
          </a:p>
          <a:p>
            <a:r>
              <a:rPr lang="en-US" dirty="0" err="1" smtClean="0"/>
              <a:t>Ingin</a:t>
            </a:r>
            <a:r>
              <a:rPr lang="en-US" dirty="0" smtClean="0"/>
              <a:t> agar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mengurutkan</a:t>
            </a:r>
            <a:r>
              <a:rPr lang="en-US" dirty="0" smtClean="0"/>
              <a:t> item-item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koleksi</a:t>
            </a:r>
            <a:r>
              <a:rPr lang="en-US" dirty="0" smtClean="0"/>
              <a:t> item (array </a:t>
            </a:r>
            <a:r>
              <a:rPr lang="en-US" dirty="0" err="1" smtClean="0"/>
              <a:t>atau</a:t>
            </a:r>
            <a:r>
              <a:rPr lang="en-US" dirty="0" smtClean="0"/>
              <a:t> list)</a:t>
            </a:r>
          </a:p>
        </p:txBody>
      </p:sp>
    </p:spTree>
    <p:extLst>
      <p:ext uri="{BB962C8B-B14F-4D97-AF65-F5344CB8AC3E}">
        <p14:creationId xmlns:p14="http://schemas.microsoft.com/office/powerpoint/2010/main" val="341680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Kenapa Sorting?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Terkadang aplikasi secara inheren perlu mengurutkan informasi. </a:t>
            </a:r>
            <a:endParaRPr lang="id-ID" dirty="0" smtClean="0"/>
          </a:p>
          <a:p>
            <a:r>
              <a:rPr lang="id-ID" dirty="0" smtClean="0"/>
              <a:t>Algoritma </a:t>
            </a:r>
            <a:r>
              <a:rPr lang="id-ID" dirty="0"/>
              <a:t>sering menggunakan penyortiran sebagai subrutin kunci. </a:t>
            </a:r>
            <a:endParaRPr lang="id-ID" dirty="0" smtClean="0"/>
          </a:p>
          <a:p>
            <a:r>
              <a:rPr lang="id-ID" dirty="0" smtClean="0"/>
              <a:t>Terdapat banyak sekali teknik pengurutan dari dulu sampai sekarang (berkembang terus).</a:t>
            </a:r>
            <a:endParaRPr lang="id-ID" dirty="0"/>
          </a:p>
          <a:p>
            <a:r>
              <a:rPr lang="id-ID" dirty="0" smtClean="0"/>
              <a:t>Dapat mengetahui algoritma-algoritma pengurutan dari yang paling tidak efisien sampai yang paling efisien.</a:t>
            </a:r>
          </a:p>
          <a:p>
            <a:r>
              <a:rPr lang="id-ID" dirty="0" smtClean="0"/>
              <a:t>Algoritma-algoritma sorting sangat bergantung pada </a:t>
            </a:r>
            <a:r>
              <a:rPr lang="id-ID" dirty="0"/>
              <a:t>beberapa faktor, seperti </a:t>
            </a:r>
            <a:r>
              <a:rPr lang="id-ID" dirty="0" smtClean="0"/>
              <a:t>pengetahuan-pengetahuan </a:t>
            </a:r>
            <a:r>
              <a:rPr lang="id-ID" dirty="0"/>
              <a:t>sebelumnya tentang kunci dan data satelit, </a:t>
            </a:r>
            <a:r>
              <a:rPr lang="id-ID" dirty="0" smtClean="0"/>
              <a:t>hirarki </a:t>
            </a:r>
            <a:r>
              <a:rPr lang="id-ID" dirty="0"/>
              <a:t>memori (cache dan memori virtual) dari komputer host, </a:t>
            </a:r>
            <a:r>
              <a:rPr lang="id-ID" dirty="0" smtClean="0"/>
              <a:t>dan lingkungan </a:t>
            </a:r>
            <a:r>
              <a:rPr lang="id-ID" dirty="0"/>
              <a:t>perangkat lunak.</a:t>
            </a:r>
          </a:p>
        </p:txBody>
      </p:sp>
    </p:spTree>
    <p:extLst>
      <p:ext uri="{BB962C8B-B14F-4D97-AF65-F5344CB8AC3E}">
        <p14:creationId xmlns:p14="http://schemas.microsoft.com/office/powerpoint/2010/main" val="4534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Bogo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Atau</a:t>
            </a:r>
            <a:r>
              <a:rPr lang="en-US" dirty="0" smtClean="0"/>
              <a:t> monkey Sort, stupid sort, slow sort, permutation sort, shotgun sort</a:t>
            </a:r>
            <a:endParaRPr lang="id-ID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mengurutkan</a:t>
            </a:r>
            <a:r>
              <a:rPr lang="en-US" dirty="0" smtClean="0"/>
              <a:t> </a:t>
            </a:r>
            <a:r>
              <a:rPr lang="en-US" dirty="0" err="1" smtClean="0"/>
              <a:t>tumpukan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Lempar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diudara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Ambil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persatu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terurut</a:t>
            </a:r>
            <a:r>
              <a:rPr lang="en-US" dirty="0" smtClean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Ulangi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1</a:t>
            </a:r>
            <a:endParaRPr lang="id-ID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895" y="3258577"/>
            <a:ext cx="3042506" cy="262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Algoritma Pengurutan: Bubble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Bubble Sort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78162" cy="4351338"/>
          </a:xfrm>
        </p:spPr>
        <p:txBody>
          <a:bodyPr/>
          <a:lstStyle/>
          <a:p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</a:t>
            </a:r>
            <a:r>
              <a:rPr lang="en-US" dirty="0" err="1" smtClean="0"/>
              <a:t>berturut-turut</a:t>
            </a:r>
            <a:endParaRPr lang="en-US" dirty="0" smtClean="0"/>
          </a:p>
          <a:p>
            <a:r>
              <a:rPr lang="en-US" dirty="0" err="1" smtClean="0"/>
              <a:t>Tukar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dipasangkan</a:t>
            </a:r>
            <a:r>
              <a:rPr lang="en-US" dirty="0" smtClean="0"/>
              <a:t> </a:t>
            </a:r>
            <a:r>
              <a:rPr lang="en-US" dirty="0" err="1" smtClean="0"/>
              <a:t>tadi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array </a:t>
            </a:r>
            <a:r>
              <a:rPr lang="en-US" dirty="0" err="1" smtClean="0"/>
              <a:t>atau</a:t>
            </a:r>
            <a:r>
              <a:rPr lang="en-US" dirty="0" smtClean="0"/>
              <a:t> list,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endParaRPr lang="en-US" dirty="0" smtClean="0"/>
          </a:p>
          <a:p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yang </a:t>
            </a:r>
            <a:r>
              <a:rPr lang="en-US" dirty="0" err="1" smtClean="0"/>
              <a:t>ditukar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1026" name="Picture 2" descr="File:Bubble sort 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044" y="2462212"/>
            <a:ext cx="26670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96708" y="54621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dirty="0">
                <a:hlinkClick r:id="rId3"/>
              </a:rPr>
              <a:t>https://commons.wikimedia.org/wiki/File:Bubble_sort_animation.gif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997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1518</Words>
  <Application>Microsoft Office PowerPoint</Application>
  <PresentationFormat>Widescreen</PresentationFormat>
  <Paragraphs>429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- Algoritma Pemrograman – Pertemuan 5</vt:lpstr>
      <vt:lpstr>Capaian Kuliah Pertemuan 5</vt:lpstr>
      <vt:lpstr>Capaian Pembelajaran</vt:lpstr>
      <vt:lpstr>Algoritma Pengurutan</vt:lpstr>
      <vt:lpstr>Algoritma Pengurutan</vt:lpstr>
      <vt:lpstr>Kenapa Sorting?</vt:lpstr>
      <vt:lpstr>Bogo Sort</vt:lpstr>
      <vt:lpstr>Algoritma Pengurutan: Bubble</vt:lpstr>
      <vt:lpstr>Bubble Sort</vt:lpstr>
      <vt:lpstr>BubbleSort(Notasi)</vt:lpstr>
      <vt:lpstr>Analisis</vt:lpstr>
      <vt:lpstr>Algoritma Pengurutan: Selection</vt:lpstr>
      <vt:lpstr>Selection Sort</vt:lpstr>
      <vt:lpstr>SelectionSort(Notasi)</vt:lpstr>
      <vt:lpstr>Analisis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104</cp:revision>
  <dcterms:created xsi:type="dcterms:W3CDTF">2020-07-29T04:19:18Z</dcterms:created>
  <dcterms:modified xsi:type="dcterms:W3CDTF">2022-02-25T06:37:47Z</dcterms:modified>
</cp:coreProperties>
</file>