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71" r:id="rId3"/>
    <p:sldId id="263" r:id="rId4"/>
    <p:sldId id="43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6" r:id="rId48"/>
    <p:sldId id="2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commons.wikimedia.org/wiki/File:Insertion_sort_animation.gi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</a:t>
            </a:r>
            <a:r>
              <a:rPr lang="id-ID" b="1" dirty="0" smtClean="0"/>
              <a:t>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</a:t>
            </a:r>
            <a:r>
              <a:rPr lang="id-ID" dirty="0" smtClean="0"/>
              <a:t>terurut (tidak perlu karena 7 sudah lebih kecil dari 8)</a:t>
            </a:r>
            <a:endParaRPr lang="id-ID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terurut</a:t>
            </a:r>
            <a:endParaRPr lang="id-ID" b="1" dirty="0"/>
          </a:p>
          <a:p>
            <a:pPr marL="228600" lvl="1">
              <a:spcBef>
                <a:spcPts val="1000"/>
              </a:spcBef>
            </a:pPr>
            <a:endParaRPr lang="id-ID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520" y="315670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211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terurut</a:t>
            </a:r>
            <a:endParaRPr lang="id-ID" b="1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6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08957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terurut</a:t>
            </a:r>
            <a:endParaRPr lang="id-ID" b="1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Setelah mengikuti matakuliah ini mahasiswa mampu menjelaskan dan menerapkan algoritma pengurutan (</a:t>
            </a:r>
            <a:r>
              <a:rPr lang="id-ID" i="1"/>
              <a:t>sorting)</a:t>
            </a:r>
            <a:r>
              <a:rPr lang="id-ID"/>
              <a:t> dengan algoritma </a:t>
            </a:r>
            <a:r>
              <a:rPr lang="id-ID" i="1"/>
              <a:t>insertion sort </a:t>
            </a:r>
            <a:r>
              <a:rPr lang="id-ID" b="1"/>
              <a:t>[SDF/Algorithm and Design LO: 1,2,3,4,7]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232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77708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terurut</a:t>
            </a:r>
            <a:endParaRPr lang="id-ID" b="1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024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9589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terurut</a:t>
            </a:r>
            <a:endParaRPr lang="id-ID" b="1" dirty="0"/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Pengurutan: Insertion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Tukar elemen yang lain ke kanan untuk menciptakan posisi yang benar dan geser elemen yang belum terurut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8960" y="3192145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584614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Geser marker ke kanan 1 elemen </a:t>
            </a:r>
          </a:p>
          <a:p>
            <a:pPr marL="228600" lvl="1">
              <a:spcBef>
                <a:spcPts val="1000"/>
              </a:spcBef>
            </a:pP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22492" y="32426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732109" y="3053800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2761" y="2426677"/>
            <a:ext cx="2438401" cy="1325563"/>
          </a:xfrm>
        </p:spPr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pic>
        <p:nvPicPr>
          <p:cNvPr id="2050" name="Picture 2" descr="insertion-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6" y="575285"/>
            <a:ext cx="5353050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8035" y="6110627"/>
            <a:ext cx="459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hlinkClick r:id="rId3"/>
              </a:rPr>
              <a:t>https://www.geeksforgeeks.org/insertion-sort/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7764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Insertion</a:t>
            </a:r>
            <a:r>
              <a:rPr lang="en-US" b="1" dirty="0" smtClean="0"/>
              <a:t>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023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Ide dasar: penyisipan</a:t>
            </a:r>
          </a:p>
          <a:p>
            <a:r>
              <a:rPr lang="id-ID" dirty="0" smtClean="0"/>
              <a:t>Merupakan </a:t>
            </a:r>
            <a:r>
              <a:rPr lang="id-ID" dirty="0"/>
              <a:t>algoritma yang efisien untuk menyortir sejumlah kecil elemen. </a:t>
            </a:r>
            <a:endParaRPr lang="id-ID" dirty="0" smtClean="0"/>
          </a:p>
          <a:p>
            <a:r>
              <a:rPr lang="id-ID" dirty="0" smtClean="0"/>
              <a:t>Secara sederhana orang-orang biasanya melakukan ini saat bermain kartu.</a:t>
            </a:r>
          </a:p>
          <a:p>
            <a:r>
              <a:rPr lang="id-ID" dirty="0" smtClean="0"/>
              <a:t>Kita </a:t>
            </a:r>
            <a:r>
              <a:rPr lang="id-ID" dirty="0"/>
              <a:t>mulai dengan tangan kiri yang kosong dan kartu menghadap ke bawah di atas </a:t>
            </a:r>
            <a:r>
              <a:rPr lang="id-ID" dirty="0" smtClean="0"/>
              <a:t>meja. </a:t>
            </a:r>
          </a:p>
          <a:p>
            <a:r>
              <a:rPr lang="id-ID" dirty="0" smtClean="0"/>
              <a:t>Kita </a:t>
            </a:r>
            <a:r>
              <a:rPr lang="id-ID" dirty="0"/>
              <a:t>kemudian mengeluarkan satu kartu pada satu waktu dari </a:t>
            </a:r>
            <a:r>
              <a:rPr lang="id-ID" dirty="0" smtClean="0"/>
              <a:t>meja </a:t>
            </a:r>
            <a:r>
              <a:rPr lang="id-ID" dirty="0"/>
              <a:t>dan memasukkannya ke posisi yang benar di tangan kiri. </a:t>
            </a:r>
            <a:endParaRPr lang="id-ID" dirty="0" smtClean="0"/>
          </a:p>
          <a:p>
            <a:r>
              <a:rPr lang="id-ID" dirty="0" smtClean="0"/>
              <a:t>Untuk </a:t>
            </a:r>
            <a:r>
              <a:rPr lang="id-ID" dirty="0"/>
              <a:t>menemukan posisi yang benar untuk sebuah kartu, </a:t>
            </a:r>
            <a:r>
              <a:rPr lang="id-ID" dirty="0" smtClean="0"/>
              <a:t>kita </a:t>
            </a:r>
            <a:r>
              <a:rPr lang="id-ID" dirty="0"/>
              <a:t>membandingkannya dengan masing-masing kartu yang ada di tangan, dari kanan ke </a:t>
            </a:r>
            <a:r>
              <a:rPr lang="id-ID" dirty="0" smtClean="0"/>
              <a:t>kiri.</a:t>
            </a:r>
          </a:p>
          <a:p>
            <a:r>
              <a:rPr lang="id-ID" dirty="0" smtClean="0"/>
              <a:t>Setiap </a:t>
            </a:r>
            <a:r>
              <a:rPr lang="id-ID" dirty="0"/>
              <a:t>saat, kartu-kartu yang dipegang di tangan kiri disortir, dan kartu-kartu ini awalnya merupakan kartu tumpukan paling atas di atas meja.</a:t>
            </a:r>
            <a:endParaRPr lang="id-I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89" y="2096531"/>
            <a:ext cx="3988411" cy="3455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5461" y="5495233"/>
            <a:ext cx="211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(Cormen </a:t>
            </a:r>
            <a:r>
              <a:rPr lang="id-ID" i="1" dirty="0" smtClean="0"/>
              <a:t>et al, </a:t>
            </a:r>
            <a:r>
              <a:rPr lang="id-ID" dirty="0" smtClean="0"/>
              <a:t>2009)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4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Insertion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8162" cy="4351338"/>
          </a:xfrm>
        </p:spPr>
        <p:txBody>
          <a:bodyPr/>
          <a:lstStyle/>
          <a:p>
            <a:r>
              <a:rPr lang="id-ID" dirty="0" smtClean="0"/>
              <a:t>Nilai disimpan pada koleksi atau array atau list</a:t>
            </a:r>
          </a:p>
          <a:p>
            <a:r>
              <a:rPr lang="id-ID" dirty="0" smtClean="0"/>
              <a:t>Butuh kontainer/variabel temporary untuk menyimpan item yang akan disisipkan</a:t>
            </a:r>
          </a:p>
          <a:p>
            <a:r>
              <a:rPr lang="id-ID" dirty="0" smtClean="0"/>
              <a:t>Lakukan perbandingan secara linear</a:t>
            </a:r>
          </a:p>
          <a:p>
            <a:r>
              <a:rPr lang="id-ID" dirty="0" smtClean="0"/>
              <a:t>Geser selama elemen yang baru &lt; elemen kontainer</a:t>
            </a:r>
          </a:p>
          <a:p>
            <a:r>
              <a:rPr lang="id-ID" dirty="0" smtClean="0"/>
              <a:t>Mirip dengan selection sort</a:t>
            </a:r>
            <a:r>
              <a:rPr lang="id-ID" dirty="0" smtClean="0">
                <a:sym typeface="Wingdings" panose="05000000000000000000" pitchFamily="2" charset="2"/>
              </a:rPr>
              <a:t> porsi array atau list sebelah kiri terurut terlebih dahulu.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816362" y="5462174"/>
            <a:ext cx="417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https://commons.wikimedia.org/wiki/File:Insertion_sort_animation.gif</a:t>
            </a:r>
            <a:endParaRPr lang="id-ID" dirty="0"/>
          </a:p>
        </p:txBody>
      </p:sp>
      <p:pic>
        <p:nvPicPr>
          <p:cNvPr id="5" name="Picture 2" descr="File:Insertion sort anim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89" y="2973095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Insertion</a:t>
            </a:r>
            <a:r>
              <a:rPr lang="en-US" b="1" dirty="0" smtClean="0"/>
              <a:t>Sort</a:t>
            </a:r>
            <a:r>
              <a:rPr lang="id-ID" b="1" dirty="0" smtClean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7237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Insertion</a:t>
            </a:r>
            <a:r>
              <a:rPr lang="en-US" dirty="0" smtClean="0">
                <a:latin typeface="Consolas" panose="020B0609020204030204" pitchFamily="49" charset="0"/>
              </a:rPr>
              <a:t>Sort</a:t>
            </a:r>
            <a:r>
              <a:rPr lang="id-ID" dirty="0" smtClean="0">
                <a:latin typeface="Consolas" panose="020B0609020204030204" pitchFamily="49" charset="0"/>
              </a:rPr>
              <a:t>(n:int,A:array)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array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dari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integer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temp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i = 1 </a:t>
            </a:r>
            <a:r>
              <a:rPr lang="id-ID" b="1" dirty="0" smtClean="0">
                <a:latin typeface="Consolas" panose="020B0609020204030204" pitchFamily="49" charset="0"/>
              </a:rPr>
              <a:t>to</a:t>
            </a:r>
            <a:r>
              <a:rPr lang="id-ID" dirty="0" smtClean="0">
                <a:latin typeface="Consolas" panose="020B0609020204030204" pitchFamily="49" charset="0"/>
              </a:rPr>
              <a:t> n </a:t>
            </a:r>
            <a:r>
              <a:rPr lang="en-US" b="1" dirty="0" smtClean="0">
                <a:latin typeface="Consolas" panose="020B0609020204030204" pitchFamily="49" charset="0"/>
              </a:rPr>
              <a:t>do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temp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j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i-1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j&gt;=0 </a:t>
            </a:r>
            <a:r>
              <a:rPr lang="en-US" b="1" dirty="0" smtClean="0">
                <a:latin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temp &lt; A[j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do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A[j+1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A[j]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j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A[j+1]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temp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</a:rPr>
              <a:t>endwhile</a:t>
            </a:r>
            <a:endParaRPr lang="id-ID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endfor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Insertion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Letakkan marker dari bagian terurut setelah elemen pertama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Ulangi langkah berikut sampai bagian yang tidak terurut menjadi kosong: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Pilih (select) elemen pertama yang tidak terurut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Tukar elemen yang lain ke kanan untuk menciptakan posisi yang benar dan geser elemen yang belum terurut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Geser marker ke kanan 1 elemen </a:t>
            </a:r>
          </a:p>
        </p:txBody>
      </p:sp>
    </p:spTree>
    <p:extLst>
      <p:ext uri="{BB962C8B-B14F-4D97-AF65-F5344CB8AC3E}">
        <p14:creationId xmlns:p14="http://schemas.microsoft.com/office/powerpoint/2010/main" val="20111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 8 5 2 4 6 3]</a:t>
            </a:r>
          </a:p>
          <a:p>
            <a:pPr marL="228600" lvl="1">
              <a:spcBef>
                <a:spcPts val="1000"/>
              </a:spcBef>
            </a:pPr>
            <a:r>
              <a:rPr lang="id-ID" dirty="0"/>
              <a:t>Pilih (select) elemen pertama yang tidak </a:t>
            </a:r>
            <a:r>
              <a:rPr lang="id-ID" dirty="0" smtClean="0"/>
              <a:t>terurut</a:t>
            </a:r>
            <a:endParaRPr lang="id-ID" b="1" dirty="0" smtClean="0"/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4534" y="356298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69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86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1878</Words>
  <Application>Microsoft Office PowerPoint</Application>
  <PresentationFormat>Widescreen</PresentationFormat>
  <Paragraphs>529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Algoritma Pemrograman – Pertemuan 6</vt:lpstr>
      <vt:lpstr>Capaian Kuliah Pertemuan 6</vt:lpstr>
      <vt:lpstr>Capaian Pembelajaran</vt:lpstr>
      <vt:lpstr>Algoritma Pengurutan: Insertion</vt:lpstr>
      <vt:lpstr>Insertion Sort</vt:lpstr>
      <vt:lpstr>Algoritma Insertion sort</vt:lpstr>
      <vt:lpstr>InsertionSort(Notasi)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Analisis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103</cp:revision>
  <dcterms:created xsi:type="dcterms:W3CDTF">2020-07-29T04:19:18Z</dcterms:created>
  <dcterms:modified xsi:type="dcterms:W3CDTF">2022-02-25T06:38:14Z</dcterms:modified>
</cp:coreProperties>
</file>