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7"/>
  </p:notesMasterIdLst>
  <p:sldIdLst>
    <p:sldId id="256" r:id="rId2"/>
    <p:sldId id="271" r:id="rId3"/>
    <p:sldId id="263" r:id="rId4"/>
    <p:sldId id="282" r:id="rId5"/>
    <p:sldId id="283" r:id="rId6"/>
    <p:sldId id="284" r:id="rId7"/>
    <p:sldId id="285" r:id="rId8"/>
    <p:sldId id="287" r:id="rId9"/>
    <p:sldId id="288" r:id="rId10"/>
    <p:sldId id="290" r:id="rId11"/>
    <p:sldId id="291" r:id="rId12"/>
    <p:sldId id="292" r:id="rId13"/>
    <p:sldId id="293" r:id="rId14"/>
    <p:sldId id="294" r:id="rId15"/>
    <p:sldId id="295" r:id="rId16"/>
    <p:sldId id="296" r:id="rId17"/>
    <p:sldId id="297" r:id="rId18"/>
    <p:sldId id="300" r:id="rId19"/>
    <p:sldId id="301" r:id="rId20"/>
    <p:sldId id="302" r:id="rId21"/>
    <p:sldId id="303" r:id="rId22"/>
    <p:sldId id="304" r:id="rId23"/>
    <p:sldId id="305" r:id="rId24"/>
    <p:sldId id="306" r:id="rId25"/>
    <p:sldId id="281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3EC00D-42C5-4FB0-BE94-16E73F028999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0F8A21-1062-4320-BDFE-865C0B114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5257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85321" y="1590261"/>
            <a:ext cx="8348870" cy="2292626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85320" y="3975652"/>
            <a:ext cx="8348871" cy="1282148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C11D1-F803-491D-A09E-79F02D103BEF}" type="datetime1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 Studi Teknik Informatika - S1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A4-53B1-4E59-8089-6AA0C6ADA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593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087" y="2724012"/>
            <a:ext cx="10200861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3AB5E-F02A-4DA1-A937-27F23201FA1C}" type="datetime1">
              <a:rPr lang="en-US" smtClean="0"/>
              <a:t>2/25/2022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 Studi Teknik Informatika - S1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A4-53B1-4E59-8089-6AA0C6ADA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447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365" y="139838"/>
            <a:ext cx="10041835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65" y="1605239"/>
            <a:ext cx="11579087" cy="4614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384ED-1A52-4D40-84A2-AB2619621FC1}" type="datetime1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 Studi Teknik Informatika - S1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A4-53B1-4E59-8089-6AA0C6ADA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628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104" y="113333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65189-6539-43BD-992E-B21A29B017AF}" type="datetime1">
              <a:rPr lang="en-US" smtClean="0"/>
              <a:t>2/25/2022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 Studi Teknik Informatika - S1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A4-53B1-4E59-8089-6AA0C6ADA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745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CDAD2-2460-4FB5-9E21-71D70BC5B6D2}" type="datetime1">
              <a:rPr lang="en-US" smtClean="0"/>
              <a:t>2/25/2022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 Studi Teknik Informatika - S1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A4-53B1-4E59-8089-6AA0C6ADA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021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A8CC08-7004-4ECB-AAB5-16BF79E03465}" type="datetime1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Program Studi Teknik Informatika - S1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5E9EA4-53B1-4E59-8089-6AA0C6ADA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646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0" r:id="rId3"/>
    <p:sldLayoutId id="2147483652" r:id="rId4"/>
    <p:sldLayoutId id="2147483655" r:id="rId5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ocw.mit.edu/courses/electrical-engineering-and-computer-science/6-00sc-introduction-to-computer-science-and-programming-spring-2011/index.htm" TargetMode="External"/><Relationship Id="rId2" Type="http://schemas.openxmlformats.org/officeDocument/2006/relationships/hyperlink" Target="https://ocw.mit.edu/courses/electrical-engineering-and-computer-science/6-0001-introduction-to-computer-science-and-programming-in-python-fall-2016/lecture-slides-code/MIT6_0001F16_Lec1.pdf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- </a:t>
            </a:r>
            <a:r>
              <a:rPr lang="id-ID" b="1" dirty="0" smtClean="0"/>
              <a:t>Algoritma</a:t>
            </a:r>
            <a:r>
              <a:rPr lang="en-US" b="1" dirty="0" smtClean="0"/>
              <a:t> </a:t>
            </a:r>
            <a:r>
              <a:rPr lang="en-US" b="1" dirty="0" err="1"/>
              <a:t>Pemrograman</a:t>
            </a:r>
            <a:r>
              <a:rPr lang="en-US" b="1" dirty="0"/>
              <a:t> –</a:t>
            </a:r>
            <a:br>
              <a:rPr lang="en-US" b="1" dirty="0"/>
            </a:br>
            <a:r>
              <a:rPr lang="id-ID" b="1" dirty="0" smtClean="0"/>
              <a:t>Pertemuan 7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id-ID" dirty="0"/>
              <a:t>Tim Bahan Ajar </a:t>
            </a:r>
            <a:r>
              <a:rPr lang="en-US" dirty="0" err="1"/>
              <a:t>Dasar</a:t>
            </a:r>
            <a:r>
              <a:rPr lang="en-US" dirty="0"/>
              <a:t> </a:t>
            </a:r>
            <a:r>
              <a:rPr lang="en-US" dirty="0" err="1"/>
              <a:t>Pemrograman</a:t>
            </a:r>
            <a:endParaRPr lang="en-US" dirty="0"/>
          </a:p>
          <a:p>
            <a:r>
              <a:rPr lang="id-ID" dirty="0"/>
              <a:t>T</a:t>
            </a:r>
            <a:r>
              <a:rPr lang="en-US" dirty="0" err="1"/>
              <a:t>eknik</a:t>
            </a:r>
            <a:r>
              <a:rPr lang="en-US" dirty="0"/>
              <a:t> </a:t>
            </a:r>
            <a:r>
              <a:rPr lang="id-ID" dirty="0"/>
              <a:t>I</a:t>
            </a:r>
            <a:r>
              <a:rPr lang="en-US" dirty="0" err="1"/>
              <a:t>nformatika</a:t>
            </a:r>
            <a:r>
              <a:rPr lang="en-US" dirty="0"/>
              <a:t> - </a:t>
            </a:r>
            <a:r>
              <a:rPr lang="id-ID" dirty="0"/>
              <a:t>S1</a:t>
            </a:r>
          </a:p>
          <a:p>
            <a:r>
              <a:rPr lang="id-ID" dirty="0"/>
              <a:t>Fakultas Ilmu Komputer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7025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/>
              <a:t>Linier Search pada Array/List Terurut</a:t>
            </a: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Karena array/list sudah terurut, maka kita bisa memanfaatkan keadaan tersebut untuk membuat algoritma lebih sederhana.</a:t>
            </a:r>
          </a:p>
          <a:p>
            <a:r>
              <a:rPr lang="id-ID" dirty="0" smtClean="0"/>
              <a:t>Algoritma:</a:t>
            </a:r>
          </a:p>
          <a:p>
            <a:pPr marL="914400" lvl="1" indent="-457200">
              <a:buFont typeface="+mj-lt"/>
              <a:buAutoNum type="arabicPeriod"/>
            </a:pPr>
            <a:r>
              <a:rPr lang="id-ID" dirty="0" smtClean="0"/>
              <a:t>Jalankan iterasi pada list secara sekuensial dari indeks ke 0 sampai terakhir</a:t>
            </a:r>
          </a:p>
          <a:p>
            <a:pPr marL="914400" lvl="1" indent="-457200">
              <a:buFont typeface="+mj-lt"/>
              <a:buAutoNum type="arabicPeriod"/>
            </a:pPr>
            <a:r>
              <a:rPr lang="id-ID" dirty="0" smtClean="0"/>
              <a:t>Jika item yang dicari lebih dari item yang sedang di inspeksi pada saat pengulangan, maka keluar dari pengulangan, dan kembalikan None/tidak ketemu</a:t>
            </a:r>
          </a:p>
        </p:txBody>
      </p:sp>
    </p:spTree>
    <p:extLst>
      <p:ext uri="{BB962C8B-B14F-4D97-AF65-F5344CB8AC3E}">
        <p14:creationId xmlns:p14="http://schemas.microsoft.com/office/powerpoint/2010/main" val="24238182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smtClean="0"/>
              <a:t>Notasi</a:t>
            </a: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65" y="1605239"/>
            <a:ext cx="11579087" cy="5349476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id-ID" b="1" dirty="0" smtClean="0">
                <a:latin typeface="Consolas" panose="020B0609020204030204" pitchFamily="49" charset="0"/>
              </a:rPr>
              <a:t>Fungsi</a:t>
            </a:r>
            <a:r>
              <a:rPr lang="id-ID" dirty="0">
                <a:latin typeface="Consolas" panose="020B0609020204030204" pitchFamily="49" charset="0"/>
              </a:rPr>
              <a:t> LinearSearchSortedSimple(k:int,n:int,A:array) </a:t>
            </a:r>
            <a:r>
              <a:rPr lang="id-ID" dirty="0">
                <a:latin typeface="Consolas" panose="020B0609020204030204" pitchFamily="49" charset="0"/>
                <a:sym typeface="Wingdings" panose="05000000000000000000" pitchFamily="2" charset="2"/>
              </a:rPr>
              <a:t> boolean</a:t>
            </a:r>
            <a:endParaRPr lang="id-ID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id-ID" dirty="0">
                <a:latin typeface="Consolas" panose="020B0609020204030204" pitchFamily="49" charset="0"/>
              </a:rPr>
              <a:t>    </a:t>
            </a:r>
            <a:r>
              <a:rPr lang="id-ID" dirty="0" smtClean="0">
                <a:latin typeface="Consolas" panose="020B0609020204030204" pitchFamily="49" charset="0"/>
              </a:rPr>
              <a:t>{parameter</a:t>
            </a:r>
            <a:r>
              <a:rPr lang="id-ID" dirty="0">
                <a:latin typeface="Consolas" panose="020B0609020204030204" pitchFamily="49" charset="0"/>
              </a:rPr>
              <a:t> k merupakan bilangan yang dicari, </a:t>
            </a:r>
          </a:p>
          <a:p>
            <a:pPr marL="0" indent="0">
              <a:buNone/>
            </a:pPr>
            <a:r>
              <a:rPr lang="id-ID" dirty="0">
                <a:latin typeface="Consolas" panose="020B0609020204030204" pitchFamily="49" charset="0"/>
              </a:rPr>
              <a:t>    </a:t>
            </a:r>
            <a:r>
              <a:rPr lang="id-ID" dirty="0" smtClean="0">
                <a:latin typeface="Consolas" panose="020B0609020204030204" pitchFamily="49" charset="0"/>
              </a:rPr>
              <a:t>n</a:t>
            </a:r>
            <a:r>
              <a:rPr lang="id-ID" dirty="0">
                <a:latin typeface="Consolas" panose="020B0609020204030204" pitchFamily="49" charset="0"/>
              </a:rPr>
              <a:t> merupakan panjang array, A merupakan </a:t>
            </a:r>
            <a:r>
              <a:rPr lang="id-ID" dirty="0" smtClean="0">
                <a:latin typeface="Consolas" panose="020B0609020204030204" pitchFamily="49" charset="0"/>
              </a:rPr>
              <a:t>array</a:t>
            </a:r>
          </a:p>
          <a:p>
            <a:pPr marL="0" indent="0">
              <a:buNone/>
            </a:pPr>
            <a:r>
              <a:rPr lang="id-ID" dirty="0">
                <a:latin typeface="Consolas" panose="020B0609020204030204" pitchFamily="49" charset="0"/>
              </a:rPr>
              <a:t> </a:t>
            </a:r>
            <a:r>
              <a:rPr lang="id-ID" dirty="0" smtClean="0">
                <a:latin typeface="Consolas" panose="020B0609020204030204" pitchFamily="49" charset="0"/>
              </a:rPr>
              <a:t>   Kamus Lokal}</a:t>
            </a:r>
            <a:endParaRPr lang="id-ID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id-ID" dirty="0">
                <a:latin typeface="Consolas" panose="020B0609020204030204" pitchFamily="49" charset="0"/>
              </a:rPr>
              <a:t>    found </a:t>
            </a:r>
            <a:r>
              <a:rPr lang="id-ID" dirty="0" smtClean="0">
                <a:latin typeface="Consolas" panose="020B0609020204030204" pitchFamily="49" charset="0"/>
                <a:sym typeface="Wingdings" panose="05000000000000000000" pitchFamily="2" charset="2"/>
              </a:rPr>
              <a:t></a:t>
            </a:r>
            <a:r>
              <a:rPr lang="id-ID" dirty="0" smtClean="0">
                <a:latin typeface="Consolas" panose="020B0609020204030204" pitchFamily="49" charset="0"/>
              </a:rPr>
              <a:t> </a:t>
            </a:r>
            <a:r>
              <a:rPr lang="id-ID" dirty="0">
                <a:latin typeface="Consolas" panose="020B0609020204030204" pitchFamily="49" charset="0"/>
              </a:rPr>
              <a:t>False</a:t>
            </a:r>
          </a:p>
          <a:p>
            <a:pPr marL="0" indent="0">
              <a:buNone/>
            </a:pPr>
            <a:endParaRPr lang="id-ID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id-ID" dirty="0" smtClean="0">
                <a:latin typeface="Consolas" panose="020B0609020204030204" pitchFamily="49" charset="0"/>
              </a:rPr>
              <a:t>   </a:t>
            </a:r>
            <a:r>
              <a:rPr lang="id-ID" dirty="0">
                <a:latin typeface="Consolas" panose="020B0609020204030204" pitchFamily="49" charset="0"/>
              </a:rPr>
              <a:t> for </a:t>
            </a:r>
            <a:r>
              <a:rPr lang="id-ID" dirty="0" smtClean="0">
                <a:latin typeface="Consolas" panose="020B0609020204030204" pitchFamily="49" charset="0"/>
              </a:rPr>
              <a:t>i</a:t>
            </a:r>
            <a:r>
              <a:rPr lang="id-ID" dirty="0" smtClean="0">
                <a:latin typeface="Consolas" panose="020B0609020204030204" pitchFamily="49" charset="0"/>
                <a:sym typeface="Wingdings" panose="05000000000000000000" pitchFamily="2" charset="2"/>
              </a:rPr>
              <a:t></a:t>
            </a:r>
            <a:r>
              <a:rPr lang="id-ID" dirty="0" smtClean="0">
                <a:latin typeface="Consolas" panose="020B0609020204030204" pitchFamily="49" charset="0"/>
              </a:rPr>
              <a:t>0 </a:t>
            </a:r>
            <a:r>
              <a:rPr lang="id-ID" dirty="0">
                <a:latin typeface="Consolas" panose="020B0609020204030204" pitchFamily="49" charset="0"/>
              </a:rPr>
              <a:t>to n</a:t>
            </a:r>
            <a:endParaRPr lang="id-ID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id-ID" dirty="0">
                <a:latin typeface="Consolas" panose="020B0609020204030204" pitchFamily="49" charset="0"/>
              </a:rPr>
              <a:t>        </a:t>
            </a:r>
            <a:r>
              <a:rPr lang="id-ID" dirty="0" smtClean="0">
                <a:latin typeface="Consolas" panose="020B0609020204030204" pitchFamily="49" charset="0"/>
              </a:rPr>
              <a:t>if</a:t>
            </a:r>
            <a:r>
              <a:rPr lang="id-ID" dirty="0">
                <a:latin typeface="Consolas" panose="020B0609020204030204" pitchFamily="49" charset="0"/>
              </a:rPr>
              <a:t> A[i] == k:</a:t>
            </a:r>
          </a:p>
          <a:p>
            <a:pPr marL="0" indent="0">
              <a:buNone/>
            </a:pPr>
            <a:r>
              <a:rPr lang="id-ID" dirty="0">
                <a:latin typeface="Consolas" panose="020B0609020204030204" pitchFamily="49" charset="0"/>
              </a:rPr>
              <a:t>             found </a:t>
            </a:r>
            <a:r>
              <a:rPr lang="id-ID" dirty="0" smtClean="0">
                <a:latin typeface="Consolas" panose="020B0609020204030204" pitchFamily="49" charset="0"/>
                <a:sym typeface="Wingdings" panose="05000000000000000000" pitchFamily="2" charset="2"/>
              </a:rPr>
              <a:t></a:t>
            </a:r>
            <a:r>
              <a:rPr lang="id-ID" dirty="0">
                <a:latin typeface="Consolas" panose="020B0609020204030204" pitchFamily="49" charset="0"/>
              </a:rPr>
              <a:t> </a:t>
            </a:r>
            <a:r>
              <a:rPr lang="id-ID" dirty="0" smtClean="0">
                <a:latin typeface="Consolas" panose="020B0609020204030204" pitchFamily="49" charset="0"/>
              </a:rPr>
              <a:t>True</a:t>
            </a:r>
          </a:p>
          <a:p>
            <a:pPr marL="0" indent="0">
              <a:buNone/>
            </a:pPr>
            <a:r>
              <a:rPr lang="id-ID" dirty="0" smtClean="0">
                <a:latin typeface="Consolas" panose="020B0609020204030204" pitchFamily="49" charset="0"/>
              </a:rPr>
              <a:t>	 endif</a:t>
            </a:r>
            <a:endParaRPr lang="id-ID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id-ID" dirty="0">
                <a:latin typeface="Consolas" panose="020B0609020204030204" pitchFamily="49" charset="0"/>
              </a:rPr>
              <a:t>        if A[i] &gt; k:</a:t>
            </a:r>
          </a:p>
          <a:p>
            <a:pPr marL="0" indent="0">
              <a:buNone/>
            </a:pPr>
            <a:r>
              <a:rPr lang="id-ID" dirty="0">
                <a:latin typeface="Consolas" panose="020B0609020204030204" pitchFamily="49" charset="0"/>
              </a:rPr>
              <a:t>             found </a:t>
            </a:r>
            <a:r>
              <a:rPr lang="id-ID" dirty="0" smtClean="0">
                <a:latin typeface="Consolas" panose="020B0609020204030204" pitchFamily="49" charset="0"/>
                <a:sym typeface="Wingdings" panose="05000000000000000000" pitchFamily="2" charset="2"/>
              </a:rPr>
              <a:t></a:t>
            </a:r>
            <a:r>
              <a:rPr lang="id-ID" dirty="0">
                <a:latin typeface="Consolas" panose="020B0609020204030204" pitchFamily="49" charset="0"/>
              </a:rPr>
              <a:t> </a:t>
            </a:r>
            <a:r>
              <a:rPr lang="id-ID" dirty="0" smtClean="0">
                <a:latin typeface="Consolas" panose="020B0609020204030204" pitchFamily="49" charset="0"/>
              </a:rPr>
              <a:t>False</a:t>
            </a:r>
          </a:p>
          <a:p>
            <a:pPr marL="0" indent="0">
              <a:buNone/>
            </a:pPr>
            <a:r>
              <a:rPr lang="id-ID" dirty="0">
                <a:latin typeface="Consolas" panose="020B0609020204030204" pitchFamily="49" charset="0"/>
              </a:rPr>
              <a:t>	</a:t>
            </a:r>
            <a:r>
              <a:rPr lang="id-ID" dirty="0" smtClean="0">
                <a:latin typeface="Consolas" panose="020B0609020204030204" pitchFamily="49" charset="0"/>
              </a:rPr>
              <a:t>endif</a:t>
            </a:r>
          </a:p>
          <a:p>
            <a:pPr marL="0" indent="0">
              <a:buNone/>
            </a:pPr>
            <a:r>
              <a:rPr lang="id-ID" dirty="0" smtClean="0">
                <a:latin typeface="Consolas" panose="020B0609020204030204" pitchFamily="49" charset="0"/>
              </a:rPr>
              <a:t>    endfor</a:t>
            </a:r>
            <a:endParaRPr lang="id-ID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id-ID" dirty="0">
                <a:latin typeface="Consolas" panose="020B0609020204030204" pitchFamily="49" charset="0"/>
              </a:rPr>
              <a:t>    return </a:t>
            </a:r>
            <a:r>
              <a:rPr lang="id-ID" dirty="0" smtClean="0">
                <a:latin typeface="Consolas" panose="020B0609020204030204" pitchFamily="49" charset="0"/>
              </a:rPr>
              <a:t>found</a:t>
            </a:r>
            <a:endParaRPr lang="id-ID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id-ID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0194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/>
              <a:t>Adakah solusi pencarian yang lebih efisien?</a:t>
            </a: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Untuk kasus Linier Search yang optimal untuk list yang terurut sebetulnya masih ada.</a:t>
            </a:r>
          </a:p>
          <a:p>
            <a:r>
              <a:rPr lang="id-ID" smtClean="0"/>
              <a:t>Berikutnya ada cara selain Linier Search untuk mencari didalam list yang terurut dengan lebih cepat!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5838094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/>
              <a:t>Bisection Search (Intuisi)</a:t>
            </a: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Bisection search atau dikenal dengan metode biseksi</a:t>
            </a:r>
          </a:p>
          <a:p>
            <a:r>
              <a:rPr lang="id-ID" dirty="0" smtClean="0"/>
              <a:t>Metode ini membagi dua bagian area penyelesaian masalah</a:t>
            </a:r>
          </a:p>
          <a:p>
            <a:r>
              <a:rPr lang="id-ID" dirty="0" smtClean="0"/>
              <a:t>Dari kedua bagian tersebut akan ada bagian yang dapat diterima dan dibuang.</a:t>
            </a:r>
          </a:p>
          <a:p>
            <a:r>
              <a:rPr lang="id-ID" dirty="0" smtClean="0"/>
              <a:t>Bagian yang dapat diterima kemudian dibagi menjadi dua lagi.</a:t>
            </a:r>
          </a:p>
          <a:p>
            <a:r>
              <a:rPr lang="id-ID" dirty="0" smtClean="0"/>
              <a:t>Begitu seterusnya.</a:t>
            </a:r>
          </a:p>
        </p:txBody>
      </p:sp>
    </p:spTree>
    <p:extLst>
      <p:ext uri="{BB962C8B-B14F-4D97-AF65-F5344CB8AC3E}">
        <p14:creationId xmlns:p14="http://schemas.microsoft.com/office/powerpoint/2010/main" val="2717460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/>
              <a:t>Bisection Search (Intuisi)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id-ID" dirty="0" smtClean="0"/>
              <a:t>mahasiswa A menyimpan nilai dari 0 sampai 100 tanpa diketahui mahasiswa B; </a:t>
            </a:r>
          </a:p>
          <a:p>
            <a:r>
              <a:rPr lang="id-ID" dirty="0" smtClean="0"/>
              <a:t>B adalah mahasiswa yang akan menebak nilai yang disimpan oleh mahasiswa A.</a:t>
            </a:r>
          </a:p>
          <a:p>
            <a:r>
              <a:rPr lang="id-ID" dirty="0" smtClean="0"/>
              <a:t>Mahasiswa B bertanya “Apakah bilangan yang kamu simpan adalah 50?”</a:t>
            </a:r>
          </a:p>
          <a:p>
            <a:r>
              <a:rPr lang="id-ID" smtClean="0"/>
              <a:t>Mahasiswa A menjawab “tidak”, kemudian mahasiswa B bertanya lagi </a:t>
            </a:r>
            <a:r>
              <a:rPr lang="id-ID" dirty="0" smtClean="0"/>
              <a:t>“apakah bilangan yang kamu simpan itu berada diantara 0 sampai 50?”</a:t>
            </a:r>
          </a:p>
          <a:p>
            <a:r>
              <a:rPr lang="id-ID" dirty="0" smtClean="0"/>
              <a:t>Jika mahasiswa A menjawab “iya”, maka kemudian mahasiswa B akan bertanya lagi “apakah bilangan yang kamu simpan itu berada diantara 25 sampai 50?”</a:t>
            </a:r>
          </a:p>
          <a:p>
            <a:r>
              <a:rPr lang="id-ID" dirty="0" smtClean="0"/>
              <a:t>Jika mahasiswa A menjawab “tidak”, maka kemudian mahasiswa B akan menggunakan range angka 0 sampai 25 dan bertanya lagi “apakah bilangan yang kamu simpan itu berada pada range 0 sampai 17?”</a:t>
            </a:r>
          </a:p>
          <a:p>
            <a:r>
              <a:rPr lang="id-ID" dirty="0" smtClean="0"/>
              <a:t>Jika mahasiswa B menjawab “iya”, maka kemudian mahasiswa B akan bertanya “apakah bilangan yang kamu simpan 8?” --&gt; </a:t>
            </a:r>
            <a:r>
              <a:rPr lang="id-ID" i="1" dirty="0" smtClean="0"/>
              <a:t>disini mahasiswa B mulai memperkecil ruang pencariannya dan berani menebak nilai secara langsung</a:t>
            </a:r>
          </a:p>
          <a:p>
            <a:r>
              <a:rPr lang="id-ID" dirty="0" smtClean="0"/>
              <a:t>Mahasiswa A menjawab “iya”!</a:t>
            </a:r>
          </a:p>
        </p:txBody>
      </p:sp>
    </p:spTree>
    <p:extLst>
      <p:ext uri="{BB962C8B-B14F-4D97-AF65-F5344CB8AC3E}">
        <p14:creationId xmlns:p14="http://schemas.microsoft.com/office/powerpoint/2010/main" val="3443692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/>
              <a:t>Bisection Search</a:t>
            </a: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Konsep penyelesaian:</a:t>
            </a:r>
          </a:p>
          <a:p>
            <a:pPr lvl="1"/>
            <a:r>
              <a:rPr lang="id-ID" dirty="0" smtClean="0"/>
              <a:t>Ambil nilai tengah interval pada tiap pengulangan</a:t>
            </a:r>
          </a:p>
          <a:p>
            <a:pPr lvl="1"/>
            <a:r>
              <a:rPr lang="id-ID" dirty="0" smtClean="0"/>
              <a:t>Nilai tebakan baru adalah nilai tengah diantara interval</a:t>
            </a:r>
          </a:p>
          <a:p>
            <a:pPr lvl="1"/>
            <a:r>
              <a:rPr lang="id-ID" dirty="0" smtClean="0"/>
              <a:t>Lihat ilustrasi dibawah: (variabel guess adalah tebakan)</a:t>
            </a:r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495677"/>
            <a:ext cx="7708039" cy="2745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958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/>
              <a:t>Binary/Bisection Search</a:t>
            </a: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IDE: Bisection</a:t>
            </a:r>
          </a:p>
          <a:p>
            <a:r>
              <a:rPr lang="id-ID" dirty="0" smtClean="0"/>
              <a:t>SYARAT UTAMA: Koleksi data/Array/List sudah terurut</a:t>
            </a:r>
          </a:p>
          <a:p>
            <a:r>
              <a:rPr lang="id-ID" dirty="0" smtClean="0"/>
              <a:t>Algoritma:</a:t>
            </a:r>
          </a:p>
          <a:p>
            <a:pPr marL="971550" lvl="1" indent="-514350">
              <a:buFont typeface="+mj-lt"/>
              <a:buAutoNum type="arabicPeriod"/>
            </a:pPr>
            <a:r>
              <a:rPr lang="id-ID" dirty="0" smtClean="0"/>
              <a:t>Pilih indeks i, untuk membagi setengah</a:t>
            </a:r>
          </a:p>
          <a:p>
            <a:pPr marL="971550" lvl="1" indent="-514350">
              <a:buFont typeface="+mj-lt"/>
              <a:buAutoNum type="arabicPeriod"/>
            </a:pPr>
            <a:r>
              <a:rPr lang="id-ID" dirty="0" smtClean="0"/>
              <a:t>Tanyakan jika A[i] == k</a:t>
            </a:r>
          </a:p>
          <a:p>
            <a:pPr marL="971550" lvl="1" indent="-514350">
              <a:buFont typeface="+mj-lt"/>
              <a:buAutoNum type="arabicPeriod"/>
            </a:pPr>
            <a:r>
              <a:rPr lang="id-ID" dirty="0" smtClean="0"/>
              <a:t>Jika tidak, tanyakan A[i] lebih besar/kecil dari k</a:t>
            </a:r>
          </a:p>
          <a:p>
            <a:pPr marL="971550" lvl="1" indent="-514350">
              <a:buFont typeface="+mj-lt"/>
              <a:buAutoNum type="arabicPeriod"/>
            </a:pPr>
            <a:r>
              <a:rPr lang="id-ID" dirty="0" smtClean="0"/>
              <a:t>Bergantung pada jawaban berikutnya, cari kekiri atau kekanan setengahnya dari A untuk yang dicari k</a:t>
            </a:r>
          </a:p>
          <a:p>
            <a:r>
              <a:rPr lang="id-ID" dirty="0" smtClean="0"/>
              <a:t>Kompleksitas</a:t>
            </a:r>
            <a:r>
              <a:rPr lang="id-ID" b="1" dirty="0" smtClean="0"/>
              <a:t> O(log </a:t>
            </a:r>
            <a:r>
              <a:rPr lang="id-ID" b="1" smtClean="0"/>
              <a:t>n)</a:t>
            </a:r>
            <a:endParaRPr lang="id-ID" b="1" dirty="0"/>
          </a:p>
        </p:txBody>
      </p:sp>
    </p:spTree>
    <p:extLst>
      <p:ext uri="{BB962C8B-B14F-4D97-AF65-F5344CB8AC3E}">
        <p14:creationId xmlns:p14="http://schemas.microsoft.com/office/powerpoint/2010/main" val="28521393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55823" y="0"/>
            <a:ext cx="2236177" cy="742706"/>
          </a:xfrm>
        </p:spPr>
        <p:txBody>
          <a:bodyPr>
            <a:normAutofit/>
          </a:bodyPr>
          <a:lstStyle/>
          <a:p>
            <a:r>
              <a:rPr lang="id-ID" b="1" dirty="0" smtClean="0"/>
              <a:t>Notasi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7332" y="233240"/>
            <a:ext cx="10515600" cy="6800605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id-ID" b="1" u="sng" dirty="0">
                <a:latin typeface="Consolas" panose="020B0609020204030204" pitchFamily="49" charset="0"/>
              </a:rPr>
              <a:t>Program:</a:t>
            </a:r>
            <a:r>
              <a:rPr lang="id-ID" b="1" dirty="0">
                <a:latin typeface="Consolas" panose="020B0609020204030204" pitchFamily="49" charset="0"/>
              </a:rPr>
              <a:t> MyLib.py</a:t>
            </a:r>
          </a:p>
          <a:p>
            <a:pPr marL="0" indent="0">
              <a:buNone/>
            </a:pPr>
            <a:r>
              <a:rPr lang="id-ID" b="1" dirty="0" smtClean="0">
                <a:latin typeface="Consolas" panose="020B0609020204030204" pitchFamily="49" charset="0"/>
              </a:rPr>
              <a:t>Fungsi</a:t>
            </a:r>
            <a:r>
              <a:rPr lang="id-ID" dirty="0" smtClean="0">
                <a:latin typeface="Consolas" panose="020B0609020204030204" pitchFamily="49" charset="0"/>
              </a:rPr>
              <a:t> BinarySearch(k:int,n:int,A:array) </a:t>
            </a:r>
            <a:r>
              <a:rPr lang="id-ID" dirty="0" smtClean="0">
                <a:latin typeface="Consolas" panose="020B0609020204030204" pitchFamily="49" charset="0"/>
                <a:sym typeface="Wingdings" panose="05000000000000000000" pitchFamily="2" charset="2"/>
              </a:rPr>
              <a:t> boolean</a:t>
            </a:r>
            <a:endParaRPr lang="id-ID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id-ID" dirty="0" smtClean="0">
                <a:latin typeface="Consolas" panose="020B0609020204030204" pitchFamily="49" charset="0"/>
              </a:rPr>
              <a:t>{parameter k merupakan bilangan yang dicari, n merupakan panjang array, A merupakan array}</a:t>
            </a:r>
          </a:p>
          <a:p>
            <a:pPr marL="0" indent="0">
              <a:buNone/>
            </a:pPr>
            <a:r>
              <a:rPr lang="id-ID" b="1" dirty="0" smtClean="0">
                <a:latin typeface="Consolas" panose="020B0609020204030204" pitchFamily="49" charset="0"/>
              </a:rPr>
              <a:t>{</a:t>
            </a:r>
            <a:r>
              <a:rPr lang="id-ID" b="1" dirty="0">
                <a:latin typeface="Consolas" panose="020B0609020204030204" pitchFamily="49" charset="0"/>
              </a:rPr>
              <a:t>Kamus Lokal}</a:t>
            </a:r>
          </a:p>
          <a:p>
            <a:pPr marL="0" indent="0">
              <a:buNone/>
            </a:pPr>
            <a:r>
              <a:rPr lang="pt-BR" dirty="0">
                <a:latin typeface="Consolas" panose="020B0609020204030204" pitchFamily="49" charset="0"/>
              </a:rPr>
              <a:t>found </a:t>
            </a:r>
            <a:r>
              <a:rPr lang="id-ID" dirty="0" smtClean="0">
                <a:latin typeface="Consolas" panose="020B0609020204030204" pitchFamily="49" charset="0"/>
                <a:sym typeface="Wingdings" panose="05000000000000000000" pitchFamily="2" charset="2"/>
              </a:rPr>
              <a:t></a:t>
            </a:r>
            <a:r>
              <a:rPr lang="pt-BR" dirty="0" smtClean="0">
                <a:latin typeface="Consolas" panose="020B0609020204030204" pitchFamily="49" charset="0"/>
              </a:rPr>
              <a:t> </a:t>
            </a:r>
            <a:r>
              <a:rPr lang="pt-BR" dirty="0">
                <a:latin typeface="Consolas" panose="020B0609020204030204" pitchFamily="49" charset="0"/>
              </a:rPr>
              <a:t>False</a:t>
            </a:r>
          </a:p>
          <a:p>
            <a:pPr marL="0" indent="0">
              <a:buNone/>
            </a:pPr>
            <a:r>
              <a:rPr lang="pt-BR" dirty="0" smtClean="0">
                <a:latin typeface="Consolas" panose="020B0609020204030204" pitchFamily="49" charset="0"/>
              </a:rPr>
              <a:t>batasbawah </a:t>
            </a:r>
            <a:r>
              <a:rPr lang="id-ID" dirty="0" smtClean="0">
                <a:latin typeface="Consolas" panose="020B0609020204030204" pitchFamily="49" charset="0"/>
                <a:sym typeface="Wingdings" panose="05000000000000000000" pitchFamily="2" charset="2"/>
              </a:rPr>
              <a:t></a:t>
            </a:r>
            <a:r>
              <a:rPr lang="pt-BR" dirty="0" smtClean="0">
                <a:latin typeface="Consolas" panose="020B0609020204030204" pitchFamily="49" charset="0"/>
              </a:rPr>
              <a:t> </a:t>
            </a:r>
            <a:r>
              <a:rPr lang="pt-BR" dirty="0">
                <a:latin typeface="Consolas" panose="020B0609020204030204" pitchFamily="49" charset="0"/>
              </a:rPr>
              <a:t>0</a:t>
            </a:r>
          </a:p>
          <a:p>
            <a:pPr marL="0" indent="0">
              <a:buNone/>
            </a:pPr>
            <a:r>
              <a:rPr lang="pt-BR" dirty="0" smtClean="0">
                <a:latin typeface="Consolas" panose="020B0609020204030204" pitchFamily="49" charset="0"/>
              </a:rPr>
              <a:t>batasatas </a:t>
            </a:r>
            <a:r>
              <a:rPr lang="id-ID" dirty="0" smtClean="0">
                <a:latin typeface="Consolas" panose="020B0609020204030204" pitchFamily="49" charset="0"/>
                <a:sym typeface="Wingdings" panose="05000000000000000000" pitchFamily="2" charset="2"/>
              </a:rPr>
              <a:t></a:t>
            </a:r>
            <a:r>
              <a:rPr lang="pt-BR" dirty="0" smtClean="0">
                <a:latin typeface="Consolas" panose="020B0609020204030204" pitchFamily="49" charset="0"/>
              </a:rPr>
              <a:t> n-1</a:t>
            </a:r>
            <a:endParaRPr lang="id-ID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id-ID" b="1" dirty="0" smtClean="0">
                <a:latin typeface="Consolas" panose="020B0609020204030204" pitchFamily="49" charset="0"/>
              </a:rPr>
              <a:t>{Algoritma</a:t>
            </a:r>
            <a:r>
              <a:rPr lang="id-ID" b="1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id-ID" b="1" dirty="0">
                <a:latin typeface="Consolas" panose="020B0609020204030204" pitchFamily="49" charset="0"/>
              </a:rPr>
              <a:t>while </a:t>
            </a:r>
            <a:r>
              <a:rPr lang="id-ID" dirty="0">
                <a:latin typeface="Consolas" panose="020B0609020204030204" pitchFamily="49" charset="0"/>
              </a:rPr>
              <a:t>batasbawah&lt;=batasatas </a:t>
            </a:r>
            <a:r>
              <a:rPr lang="id-ID" b="1" dirty="0">
                <a:latin typeface="Consolas" panose="020B0609020204030204" pitchFamily="49" charset="0"/>
              </a:rPr>
              <a:t>and</a:t>
            </a:r>
            <a:r>
              <a:rPr lang="id-ID" dirty="0">
                <a:latin typeface="Consolas" panose="020B0609020204030204" pitchFamily="49" charset="0"/>
              </a:rPr>
              <a:t> not </a:t>
            </a:r>
            <a:r>
              <a:rPr lang="id-ID" dirty="0" smtClean="0">
                <a:latin typeface="Consolas" panose="020B0609020204030204" pitchFamily="49" charset="0"/>
              </a:rPr>
              <a:t>found </a:t>
            </a:r>
            <a:r>
              <a:rPr lang="id-ID" b="1" dirty="0" smtClean="0">
                <a:latin typeface="Consolas" panose="020B0609020204030204" pitchFamily="49" charset="0"/>
              </a:rPr>
              <a:t>do</a:t>
            </a:r>
            <a:endParaRPr lang="id-ID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id-ID" dirty="0" smtClean="0">
                <a:latin typeface="Consolas" panose="020B0609020204030204" pitchFamily="49" charset="0"/>
              </a:rPr>
              <a:t>    mid </a:t>
            </a:r>
            <a:r>
              <a:rPr lang="id-ID" dirty="0" smtClean="0">
                <a:latin typeface="Consolas" panose="020B0609020204030204" pitchFamily="49" charset="0"/>
                <a:sym typeface="Wingdings" panose="05000000000000000000" pitchFamily="2" charset="2"/>
              </a:rPr>
              <a:t></a:t>
            </a:r>
            <a:r>
              <a:rPr lang="id-ID" dirty="0" smtClean="0">
                <a:latin typeface="Consolas" panose="020B0609020204030204" pitchFamily="49" charset="0"/>
              </a:rPr>
              <a:t> </a:t>
            </a:r>
            <a:r>
              <a:rPr lang="id-ID" dirty="0">
                <a:latin typeface="Consolas" panose="020B0609020204030204" pitchFamily="49" charset="0"/>
              </a:rPr>
              <a:t>(batasatas+batasbawah)//2</a:t>
            </a:r>
          </a:p>
          <a:p>
            <a:pPr marL="0" indent="0">
              <a:buNone/>
            </a:pPr>
            <a:r>
              <a:rPr lang="id-ID" dirty="0" smtClean="0">
                <a:latin typeface="Consolas" panose="020B0609020204030204" pitchFamily="49" charset="0"/>
              </a:rPr>
              <a:t>    </a:t>
            </a:r>
            <a:r>
              <a:rPr lang="id-ID" b="1" dirty="0" smtClean="0">
                <a:latin typeface="Consolas" panose="020B0609020204030204" pitchFamily="49" charset="0"/>
              </a:rPr>
              <a:t>if</a:t>
            </a:r>
            <a:r>
              <a:rPr lang="id-ID" dirty="0" smtClean="0">
                <a:latin typeface="Consolas" panose="020B0609020204030204" pitchFamily="49" charset="0"/>
              </a:rPr>
              <a:t> </a:t>
            </a:r>
            <a:r>
              <a:rPr lang="id-ID" dirty="0">
                <a:latin typeface="Consolas" panose="020B0609020204030204" pitchFamily="49" charset="0"/>
              </a:rPr>
              <a:t>A[mid] == </a:t>
            </a:r>
            <a:r>
              <a:rPr lang="id-ID" dirty="0" smtClean="0">
                <a:latin typeface="Consolas" panose="020B0609020204030204" pitchFamily="49" charset="0"/>
              </a:rPr>
              <a:t>k </a:t>
            </a:r>
            <a:r>
              <a:rPr lang="id-ID" b="1" dirty="0" smtClean="0">
                <a:latin typeface="Consolas" panose="020B0609020204030204" pitchFamily="49" charset="0"/>
              </a:rPr>
              <a:t>then</a:t>
            </a:r>
            <a:endParaRPr lang="id-ID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id-ID" dirty="0" smtClean="0">
                <a:latin typeface="Consolas" panose="020B0609020204030204" pitchFamily="49" charset="0"/>
              </a:rPr>
              <a:t>        found </a:t>
            </a:r>
            <a:r>
              <a:rPr lang="id-ID" dirty="0" smtClean="0">
                <a:latin typeface="Consolas" panose="020B0609020204030204" pitchFamily="49" charset="0"/>
                <a:sym typeface="Wingdings" panose="05000000000000000000" pitchFamily="2" charset="2"/>
              </a:rPr>
              <a:t></a:t>
            </a:r>
            <a:r>
              <a:rPr lang="id-ID" dirty="0" smtClean="0">
                <a:latin typeface="Consolas" panose="020B0609020204030204" pitchFamily="49" charset="0"/>
              </a:rPr>
              <a:t> </a:t>
            </a:r>
            <a:r>
              <a:rPr lang="id-ID" dirty="0">
                <a:latin typeface="Consolas" panose="020B0609020204030204" pitchFamily="49" charset="0"/>
              </a:rPr>
              <a:t>True</a:t>
            </a:r>
          </a:p>
          <a:p>
            <a:pPr marL="0" indent="0">
              <a:buNone/>
            </a:pPr>
            <a:r>
              <a:rPr lang="id-ID" dirty="0" smtClean="0">
                <a:latin typeface="Consolas" panose="020B0609020204030204" pitchFamily="49" charset="0"/>
              </a:rPr>
              <a:t>    </a:t>
            </a:r>
            <a:r>
              <a:rPr lang="id-ID" b="1" dirty="0" smtClean="0">
                <a:latin typeface="Consolas" panose="020B0609020204030204" pitchFamily="49" charset="0"/>
              </a:rPr>
              <a:t>else</a:t>
            </a:r>
            <a:endParaRPr lang="id-ID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id-ID" dirty="0" smtClean="0">
                <a:latin typeface="Consolas" panose="020B0609020204030204" pitchFamily="49" charset="0"/>
              </a:rPr>
              <a:t>        </a:t>
            </a:r>
            <a:r>
              <a:rPr lang="id-ID" b="1" dirty="0" smtClean="0">
                <a:latin typeface="Consolas" panose="020B0609020204030204" pitchFamily="49" charset="0"/>
              </a:rPr>
              <a:t>if</a:t>
            </a:r>
            <a:r>
              <a:rPr lang="id-ID" dirty="0" smtClean="0">
                <a:latin typeface="Consolas" panose="020B0609020204030204" pitchFamily="49" charset="0"/>
              </a:rPr>
              <a:t> </a:t>
            </a:r>
            <a:r>
              <a:rPr lang="id-ID" dirty="0">
                <a:latin typeface="Consolas" panose="020B0609020204030204" pitchFamily="49" charset="0"/>
              </a:rPr>
              <a:t>A[mid] &gt; </a:t>
            </a:r>
            <a:r>
              <a:rPr lang="id-ID" dirty="0" smtClean="0">
                <a:latin typeface="Consolas" panose="020B0609020204030204" pitchFamily="49" charset="0"/>
              </a:rPr>
              <a:t>k </a:t>
            </a:r>
            <a:r>
              <a:rPr lang="id-ID" b="1" dirty="0" smtClean="0">
                <a:latin typeface="Consolas" panose="020B0609020204030204" pitchFamily="49" charset="0"/>
              </a:rPr>
              <a:t>then</a:t>
            </a:r>
            <a:endParaRPr lang="id-ID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id-ID" dirty="0" smtClean="0">
                <a:latin typeface="Consolas" panose="020B0609020204030204" pitchFamily="49" charset="0"/>
              </a:rPr>
              <a:t>            batasatas </a:t>
            </a:r>
            <a:r>
              <a:rPr lang="id-ID" dirty="0" smtClean="0">
                <a:latin typeface="Consolas" panose="020B0609020204030204" pitchFamily="49" charset="0"/>
                <a:sym typeface="Wingdings" panose="05000000000000000000" pitchFamily="2" charset="2"/>
              </a:rPr>
              <a:t></a:t>
            </a:r>
            <a:r>
              <a:rPr lang="id-ID" dirty="0" smtClean="0">
                <a:latin typeface="Consolas" panose="020B0609020204030204" pitchFamily="49" charset="0"/>
              </a:rPr>
              <a:t> </a:t>
            </a:r>
            <a:r>
              <a:rPr lang="id-ID" dirty="0">
                <a:latin typeface="Consolas" panose="020B0609020204030204" pitchFamily="49" charset="0"/>
              </a:rPr>
              <a:t>mid-1</a:t>
            </a:r>
          </a:p>
          <a:p>
            <a:pPr marL="0" indent="0">
              <a:buNone/>
            </a:pPr>
            <a:r>
              <a:rPr lang="id-ID" dirty="0" smtClean="0">
                <a:latin typeface="Consolas" panose="020B0609020204030204" pitchFamily="49" charset="0"/>
              </a:rPr>
              <a:t>        </a:t>
            </a:r>
            <a:r>
              <a:rPr lang="id-ID" b="1" dirty="0" smtClean="0">
                <a:latin typeface="Consolas" panose="020B0609020204030204" pitchFamily="49" charset="0"/>
              </a:rPr>
              <a:t>else</a:t>
            </a:r>
            <a:endParaRPr lang="id-ID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id-ID" dirty="0" smtClean="0">
                <a:latin typeface="Consolas" panose="020B0609020204030204" pitchFamily="49" charset="0"/>
              </a:rPr>
              <a:t>            batasbawah </a:t>
            </a:r>
            <a:r>
              <a:rPr lang="id-ID" dirty="0" smtClean="0">
                <a:latin typeface="Consolas" panose="020B0609020204030204" pitchFamily="49" charset="0"/>
                <a:sym typeface="Wingdings" panose="05000000000000000000" pitchFamily="2" charset="2"/>
              </a:rPr>
              <a:t></a:t>
            </a:r>
            <a:r>
              <a:rPr lang="id-ID" dirty="0" smtClean="0">
                <a:latin typeface="Consolas" panose="020B0609020204030204" pitchFamily="49" charset="0"/>
              </a:rPr>
              <a:t> mid+1</a:t>
            </a:r>
          </a:p>
          <a:p>
            <a:pPr marL="0" indent="0">
              <a:buNone/>
            </a:pPr>
            <a:r>
              <a:rPr lang="id-ID" dirty="0">
                <a:latin typeface="Consolas" panose="020B0609020204030204" pitchFamily="49" charset="0"/>
              </a:rPr>
              <a:t> </a:t>
            </a:r>
            <a:r>
              <a:rPr lang="id-ID" dirty="0" smtClean="0">
                <a:latin typeface="Consolas" panose="020B0609020204030204" pitchFamily="49" charset="0"/>
              </a:rPr>
              <a:t>       </a:t>
            </a:r>
            <a:r>
              <a:rPr lang="id-ID" b="1" dirty="0" smtClean="0">
                <a:latin typeface="Consolas" panose="020B0609020204030204" pitchFamily="49" charset="0"/>
              </a:rPr>
              <a:t>endif</a:t>
            </a:r>
          </a:p>
          <a:p>
            <a:pPr marL="0" indent="0">
              <a:buNone/>
            </a:pPr>
            <a:r>
              <a:rPr lang="id-ID" b="1" dirty="0">
                <a:latin typeface="Consolas" panose="020B0609020204030204" pitchFamily="49" charset="0"/>
              </a:rPr>
              <a:t> </a:t>
            </a:r>
            <a:r>
              <a:rPr lang="id-ID" b="1" dirty="0" smtClean="0">
                <a:latin typeface="Consolas" panose="020B0609020204030204" pitchFamily="49" charset="0"/>
              </a:rPr>
              <a:t>   endif</a:t>
            </a:r>
            <a:endParaRPr lang="id-ID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id-ID" b="1" dirty="0" smtClean="0">
                <a:latin typeface="Consolas" panose="020B0609020204030204" pitchFamily="49" charset="0"/>
              </a:rPr>
              <a:t>return</a:t>
            </a:r>
            <a:r>
              <a:rPr lang="id-ID" dirty="0" smtClean="0">
                <a:latin typeface="Consolas" panose="020B0609020204030204" pitchFamily="49" charset="0"/>
              </a:rPr>
              <a:t> found</a:t>
            </a:r>
            <a:endParaRPr lang="id-ID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0355574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/>
              <a:t>Analisis </a:t>
            </a: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Array A = [12,15,17,20,50] </a:t>
            </a:r>
          </a:p>
          <a:p>
            <a:r>
              <a:rPr lang="id-ID" dirty="0" smtClean="0"/>
              <a:t>Yang dicari k = 15</a:t>
            </a:r>
          </a:p>
          <a:p>
            <a:r>
              <a:rPr lang="id-ID" dirty="0" smtClean="0"/>
              <a:t>Panjang A atau n = 5, batas bawah L, atas R, tengah M</a:t>
            </a:r>
          </a:p>
          <a:p>
            <a:endParaRPr lang="id-ID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924167" y="3506827"/>
          <a:ext cx="1032119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0199">
                  <a:extLst>
                    <a:ext uri="{9D8B030D-6E8A-4147-A177-3AD203B41FA5}">
                      <a16:colId xmlns:a16="http://schemas.microsoft.com/office/drawing/2014/main" val="1683253022"/>
                    </a:ext>
                  </a:extLst>
                </a:gridCol>
                <a:gridCol w="1720199">
                  <a:extLst>
                    <a:ext uri="{9D8B030D-6E8A-4147-A177-3AD203B41FA5}">
                      <a16:colId xmlns:a16="http://schemas.microsoft.com/office/drawing/2014/main" val="1763764059"/>
                    </a:ext>
                  </a:extLst>
                </a:gridCol>
                <a:gridCol w="1720199">
                  <a:extLst>
                    <a:ext uri="{9D8B030D-6E8A-4147-A177-3AD203B41FA5}">
                      <a16:colId xmlns:a16="http://schemas.microsoft.com/office/drawing/2014/main" val="1127346875"/>
                    </a:ext>
                  </a:extLst>
                </a:gridCol>
                <a:gridCol w="1720199">
                  <a:extLst>
                    <a:ext uri="{9D8B030D-6E8A-4147-A177-3AD203B41FA5}">
                      <a16:colId xmlns:a16="http://schemas.microsoft.com/office/drawing/2014/main" val="1628390657"/>
                    </a:ext>
                  </a:extLst>
                </a:gridCol>
                <a:gridCol w="1720199">
                  <a:extLst>
                    <a:ext uri="{9D8B030D-6E8A-4147-A177-3AD203B41FA5}">
                      <a16:colId xmlns:a16="http://schemas.microsoft.com/office/drawing/2014/main" val="2165515126"/>
                    </a:ext>
                  </a:extLst>
                </a:gridCol>
                <a:gridCol w="1720199">
                  <a:extLst>
                    <a:ext uri="{9D8B030D-6E8A-4147-A177-3AD203B41FA5}">
                      <a16:colId xmlns:a16="http://schemas.microsoft.com/office/drawing/2014/main" val="6438173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d-ID" b="1" dirty="0" smtClean="0"/>
                        <a:t>Index i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b="1" dirty="0" smtClean="0"/>
                        <a:t>0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b="1" dirty="0" smtClean="0"/>
                        <a:t>1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b="1" dirty="0" smtClean="0"/>
                        <a:t>2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b="1" dirty="0" smtClean="0"/>
                        <a:t>3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b="1" dirty="0" smtClean="0"/>
                        <a:t>4</a:t>
                      </a:r>
                      <a:endParaRPr lang="id-ID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145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d-ID" b="1" dirty="0" smtClean="0"/>
                        <a:t>A[i]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b="1" dirty="0" smtClean="0"/>
                        <a:t>12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b="1" dirty="0" smtClean="0"/>
                        <a:t>15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b="1" dirty="0" smtClean="0"/>
                        <a:t>17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b="1" dirty="0" smtClean="0"/>
                        <a:t>20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b="1" dirty="0" smtClean="0"/>
                        <a:t>50</a:t>
                      </a:r>
                      <a:endParaRPr lang="id-ID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89115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8116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/>
              <a:t>Analisis </a:t>
            </a: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Array A = [12,15,17,20,50] </a:t>
            </a:r>
          </a:p>
          <a:p>
            <a:r>
              <a:rPr lang="id-ID" dirty="0" smtClean="0"/>
              <a:t>Yang dicari k = 15</a:t>
            </a:r>
          </a:p>
          <a:p>
            <a:r>
              <a:rPr lang="id-ID" dirty="0" smtClean="0"/>
              <a:t>Panjang A atau n = 5, batas bawah L, atas R, tengah M</a:t>
            </a:r>
          </a:p>
          <a:p>
            <a:endParaRPr lang="id-ID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924167" y="3506827"/>
          <a:ext cx="1032119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0199">
                  <a:extLst>
                    <a:ext uri="{9D8B030D-6E8A-4147-A177-3AD203B41FA5}">
                      <a16:colId xmlns:a16="http://schemas.microsoft.com/office/drawing/2014/main" val="1683253022"/>
                    </a:ext>
                  </a:extLst>
                </a:gridCol>
                <a:gridCol w="1720199">
                  <a:extLst>
                    <a:ext uri="{9D8B030D-6E8A-4147-A177-3AD203B41FA5}">
                      <a16:colId xmlns:a16="http://schemas.microsoft.com/office/drawing/2014/main" val="1763764059"/>
                    </a:ext>
                  </a:extLst>
                </a:gridCol>
                <a:gridCol w="1720199">
                  <a:extLst>
                    <a:ext uri="{9D8B030D-6E8A-4147-A177-3AD203B41FA5}">
                      <a16:colId xmlns:a16="http://schemas.microsoft.com/office/drawing/2014/main" val="1127346875"/>
                    </a:ext>
                  </a:extLst>
                </a:gridCol>
                <a:gridCol w="1720199">
                  <a:extLst>
                    <a:ext uri="{9D8B030D-6E8A-4147-A177-3AD203B41FA5}">
                      <a16:colId xmlns:a16="http://schemas.microsoft.com/office/drawing/2014/main" val="1628390657"/>
                    </a:ext>
                  </a:extLst>
                </a:gridCol>
                <a:gridCol w="1720199">
                  <a:extLst>
                    <a:ext uri="{9D8B030D-6E8A-4147-A177-3AD203B41FA5}">
                      <a16:colId xmlns:a16="http://schemas.microsoft.com/office/drawing/2014/main" val="2165515126"/>
                    </a:ext>
                  </a:extLst>
                </a:gridCol>
                <a:gridCol w="1720199">
                  <a:extLst>
                    <a:ext uri="{9D8B030D-6E8A-4147-A177-3AD203B41FA5}">
                      <a16:colId xmlns:a16="http://schemas.microsoft.com/office/drawing/2014/main" val="6438173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d-ID" b="1" dirty="0" smtClean="0"/>
                        <a:t>Index i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b="1" dirty="0" smtClean="0"/>
                        <a:t>0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b="1" dirty="0" smtClean="0"/>
                        <a:t>1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b="1" dirty="0" smtClean="0"/>
                        <a:t>2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b="1" dirty="0" smtClean="0"/>
                        <a:t>3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b="1" dirty="0" smtClean="0"/>
                        <a:t>4</a:t>
                      </a:r>
                      <a:endParaRPr lang="id-ID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145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d-ID" b="1" dirty="0" smtClean="0"/>
                        <a:t>A[i]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b="1" dirty="0" smtClean="0"/>
                        <a:t>12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b="1" dirty="0" smtClean="0"/>
                        <a:t>15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b="1" dirty="0" smtClean="0"/>
                        <a:t>17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b="1" dirty="0" smtClean="0"/>
                        <a:t>20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b="1" dirty="0" smtClean="0"/>
                        <a:t>50</a:t>
                      </a:r>
                      <a:endParaRPr lang="id-ID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8911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d-ID" b="1" dirty="0" smtClean="0"/>
                        <a:t>Iterasi ke-1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L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M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R</a:t>
                      </a:r>
                      <a:endParaRPr lang="id-ID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59977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5437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Capaian</a:t>
            </a:r>
            <a:r>
              <a:rPr lang="en-US" b="1" dirty="0"/>
              <a:t> </a:t>
            </a:r>
            <a:r>
              <a:rPr lang="en-US" b="1" dirty="0" err="1"/>
              <a:t>Kuliah</a:t>
            </a:r>
            <a:r>
              <a:rPr lang="en-US" b="1" dirty="0"/>
              <a:t> </a:t>
            </a:r>
            <a:r>
              <a:rPr lang="en-US" b="1" dirty="0" err="1"/>
              <a:t>Pertemuan</a:t>
            </a:r>
            <a:r>
              <a:rPr lang="en-US" b="1" dirty="0"/>
              <a:t> </a:t>
            </a:r>
            <a:r>
              <a:rPr lang="id-ID" b="1" dirty="0" smtClean="0"/>
              <a:t>7</a:t>
            </a:r>
            <a:endParaRPr lang="en-US" b="1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99314E-73E4-4EEB-8DE5-20AD60EBB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 Studi Teknik Informatika - S1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77185E-8ECE-4904-B53F-3D678C4D6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A4-53B1-4E59-8089-6AA0C6ADAD7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7484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/>
              <a:t>Analisis </a:t>
            </a: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Array A = [12,15,17,20,50] </a:t>
            </a:r>
          </a:p>
          <a:p>
            <a:r>
              <a:rPr lang="id-ID" dirty="0" smtClean="0"/>
              <a:t>Yang dicari k = 15</a:t>
            </a:r>
          </a:p>
          <a:p>
            <a:r>
              <a:rPr lang="id-ID" dirty="0" smtClean="0"/>
              <a:t>Panjang A atau n = 5, batas bawah L, atas R, tengah M</a:t>
            </a:r>
          </a:p>
          <a:p>
            <a:endParaRPr lang="id-ID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924167" y="3506827"/>
          <a:ext cx="1032119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0199">
                  <a:extLst>
                    <a:ext uri="{9D8B030D-6E8A-4147-A177-3AD203B41FA5}">
                      <a16:colId xmlns:a16="http://schemas.microsoft.com/office/drawing/2014/main" val="1683253022"/>
                    </a:ext>
                  </a:extLst>
                </a:gridCol>
                <a:gridCol w="1720199">
                  <a:extLst>
                    <a:ext uri="{9D8B030D-6E8A-4147-A177-3AD203B41FA5}">
                      <a16:colId xmlns:a16="http://schemas.microsoft.com/office/drawing/2014/main" val="1763764059"/>
                    </a:ext>
                  </a:extLst>
                </a:gridCol>
                <a:gridCol w="1720199">
                  <a:extLst>
                    <a:ext uri="{9D8B030D-6E8A-4147-A177-3AD203B41FA5}">
                      <a16:colId xmlns:a16="http://schemas.microsoft.com/office/drawing/2014/main" val="1127346875"/>
                    </a:ext>
                  </a:extLst>
                </a:gridCol>
                <a:gridCol w="1720199">
                  <a:extLst>
                    <a:ext uri="{9D8B030D-6E8A-4147-A177-3AD203B41FA5}">
                      <a16:colId xmlns:a16="http://schemas.microsoft.com/office/drawing/2014/main" val="1628390657"/>
                    </a:ext>
                  </a:extLst>
                </a:gridCol>
                <a:gridCol w="1720199">
                  <a:extLst>
                    <a:ext uri="{9D8B030D-6E8A-4147-A177-3AD203B41FA5}">
                      <a16:colId xmlns:a16="http://schemas.microsoft.com/office/drawing/2014/main" val="2165515126"/>
                    </a:ext>
                  </a:extLst>
                </a:gridCol>
                <a:gridCol w="1720199">
                  <a:extLst>
                    <a:ext uri="{9D8B030D-6E8A-4147-A177-3AD203B41FA5}">
                      <a16:colId xmlns:a16="http://schemas.microsoft.com/office/drawing/2014/main" val="6438173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d-ID" b="1" dirty="0" smtClean="0"/>
                        <a:t>Index i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b="1" dirty="0" smtClean="0"/>
                        <a:t>0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b="1" dirty="0" smtClean="0"/>
                        <a:t>1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b="1" dirty="0" smtClean="0"/>
                        <a:t>2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b="1" dirty="0" smtClean="0"/>
                        <a:t>3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b="1" dirty="0" smtClean="0"/>
                        <a:t>4</a:t>
                      </a:r>
                      <a:endParaRPr lang="id-ID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145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d-ID" b="1" dirty="0" smtClean="0"/>
                        <a:t>A[i]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b="1" dirty="0" smtClean="0"/>
                        <a:t>12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b="1" dirty="0" smtClean="0"/>
                        <a:t>15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b="1" dirty="0" smtClean="0"/>
                        <a:t>17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b="1" dirty="0" smtClean="0"/>
                        <a:t>20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b="1" dirty="0" smtClean="0"/>
                        <a:t>50</a:t>
                      </a:r>
                      <a:endParaRPr lang="id-ID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8911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d-ID" b="1" dirty="0" smtClean="0"/>
                        <a:t>Iterasi ke-1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L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M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R</a:t>
                      </a:r>
                      <a:endParaRPr lang="id-ID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5997762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7139354" y="4662072"/>
            <a:ext cx="1704313" cy="646331"/>
          </a:xfrm>
          <a:prstGeom prst="rect">
            <a:avLst/>
          </a:prstGeom>
          <a:solidFill>
            <a:schemeClr val="accent2"/>
          </a:solidFill>
        </p:spPr>
        <p:txBody>
          <a:bodyPr wrap="none">
            <a:spAutoFit/>
          </a:bodyPr>
          <a:lstStyle/>
          <a:p>
            <a:r>
              <a:rPr lang="id-ID" b="1" dirty="0">
                <a:latin typeface="Consolas" panose="020B0609020204030204" pitchFamily="49" charset="0"/>
              </a:rPr>
              <a:t>if </a:t>
            </a:r>
            <a:r>
              <a:rPr lang="id-ID" b="1" dirty="0" smtClean="0">
                <a:latin typeface="Consolas" panose="020B0609020204030204" pitchFamily="49" charset="0"/>
              </a:rPr>
              <a:t>A[M] </a:t>
            </a:r>
            <a:r>
              <a:rPr lang="id-ID" b="1" dirty="0">
                <a:latin typeface="Consolas" panose="020B0609020204030204" pitchFamily="49" charset="0"/>
              </a:rPr>
              <a:t>&gt; k</a:t>
            </a:r>
            <a:r>
              <a:rPr lang="id-ID" b="1" dirty="0" smtClean="0">
                <a:latin typeface="Consolas" panose="020B0609020204030204" pitchFamily="49" charset="0"/>
              </a:rPr>
              <a:t>:</a:t>
            </a:r>
          </a:p>
          <a:p>
            <a:r>
              <a:rPr lang="id-ID" b="1" dirty="0">
                <a:latin typeface="Consolas" panose="020B0609020204030204" pitchFamily="49" charset="0"/>
              </a:rPr>
              <a:t> </a:t>
            </a:r>
            <a:r>
              <a:rPr lang="id-ID" b="1" dirty="0" smtClean="0">
                <a:latin typeface="Consolas" panose="020B0609020204030204" pitchFamily="49" charset="0"/>
              </a:rPr>
              <a:t>   R = M-1</a:t>
            </a:r>
            <a:endParaRPr lang="id-ID" b="1" dirty="0">
              <a:latin typeface="Consolas" panose="020B0609020204030204" pitchFamily="49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6576646" y="4572001"/>
            <a:ext cx="562708" cy="41323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6956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/>
              <a:t>Analisis </a:t>
            </a: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Array A = [12,15,17,20,50] </a:t>
            </a:r>
          </a:p>
          <a:p>
            <a:r>
              <a:rPr lang="id-ID" dirty="0" smtClean="0"/>
              <a:t>Yang dicari k = 15</a:t>
            </a:r>
          </a:p>
          <a:p>
            <a:r>
              <a:rPr lang="id-ID" dirty="0" smtClean="0"/>
              <a:t>Panjang A atau n = 5, batas bawah L, atas R, tengah M</a:t>
            </a:r>
          </a:p>
          <a:p>
            <a:endParaRPr lang="id-ID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924167" y="3506827"/>
          <a:ext cx="1032119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0199">
                  <a:extLst>
                    <a:ext uri="{9D8B030D-6E8A-4147-A177-3AD203B41FA5}">
                      <a16:colId xmlns:a16="http://schemas.microsoft.com/office/drawing/2014/main" val="1683253022"/>
                    </a:ext>
                  </a:extLst>
                </a:gridCol>
                <a:gridCol w="1720199">
                  <a:extLst>
                    <a:ext uri="{9D8B030D-6E8A-4147-A177-3AD203B41FA5}">
                      <a16:colId xmlns:a16="http://schemas.microsoft.com/office/drawing/2014/main" val="1763764059"/>
                    </a:ext>
                  </a:extLst>
                </a:gridCol>
                <a:gridCol w="1720199">
                  <a:extLst>
                    <a:ext uri="{9D8B030D-6E8A-4147-A177-3AD203B41FA5}">
                      <a16:colId xmlns:a16="http://schemas.microsoft.com/office/drawing/2014/main" val="1127346875"/>
                    </a:ext>
                  </a:extLst>
                </a:gridCol>
                <a:gridCol w="1720199">
                  <a:extLst>
                    <a:ext uri="{9D8B030D-6E8A-4147-A177-3AD203B41FA5}">
                      <a16:colId xmlns:a16="http://schemas.microsoft.com/office/drawing/2014/main" val="1628390657"/>
                    </a:ext>
                  </a:extLst>
                </a:gridCol>
                <a:gridCol w="1720199">
                  <a:extLst>
                    <a:ext uri="{9D8B030D-6E8A-4147-A177-3AD203B41FA5}">
                      <a16:colId xmlns:a16="http://schemas.microsoft.com/office/drawing/2014/main" val="2165515126"/>
                    </a:ext>
                  </a:extLst>
                </a:gridCol>
                <a:gridCol w="1720199">
                  <a:extLst>
                    <a:ext uri="{9D8B030D-6E8A-4147-A177-3AD203B41FA5}">
                      <a16:colId xmlns:a16="http://schemas.microsoft.com/office/drawing/2014/main" val="6438173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d-ID" b="1" dirty="0" smtClean="0"/>
                        <a:t>Index i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b="1" dirty="0" smtClean="0"/>
                        <a:t>0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b="1" dirty="0" smtClean="0"/>
                        <a:t>1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b="1" dirty="0" smtClean="0"/>
                        <a:t>2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b="1" dirty="0" smtClean="0"/>
                        <a:t>3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b="1" dirty="0" smtClean="0"/>
                        <a:t>4</a:t>
                      </a:r>
                      <a:endParaRPr lang="id-ID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145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d-ID" b="1" dirty="0" smtClean="0"/>
                        <a:t>A[i]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b="1" dirty="0" smtClean="0"/>
                        <a:t>12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b="1" dirty="0" smtClean="0"/>
                        <a:t>15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b="1" dirty="0" smtClean="0"/>
                        <a:t>17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b="1" dirty="0" smtClean="0"/>
                        <a:t>20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b="1" dirty="0" smtClean="0"/>
                        <a:t>50</a:t>
                      </a:r>
                      <a:endParaRPr lang="id-ID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8911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d-ID" b="1" dirty="0" smtClean="0"/>
                        <a:t>Iterasi ke-1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L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M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R</a:t>
                      </a:r>
                      <a:endParaRPr lang="id-ID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5997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d-ID" b="1" dirty="0" smtClean="0"/>
                        <a:t>Iterasi ke-2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L,M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R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87344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2879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/>
              <a:t>Analisis </a:t>
            </a: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Array A = [12,15,17,20,50] </a:t>
            </a:r>
          </a:p>
          <a:p>
            <a:r>
              <a:rPr lang="id-ID" dirty="0" smtClean="0"/>
              <a:t>Yang dicari k = 15</a:t>
            </a:r>
          </a:p>
          <a:p>
            <a:r>
              <a:rPr lang="id-ID" dirty="0" smtClean="0"/>
              <a:t>Panjang A atau n = 5, batas bawah L, atas R, tengah M</a:t>
            </a:r>
          </a:p>
          <a:p>
            <a:endParaRPr lang="id-ID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924167" y="3506827"/>
          <a:ext cx="1032119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0199">
                  <a:extLst>
                    <a:ext uri="{9D8B030D-6E8A-4147-A177-3AD203B41FA5}">
                      <a16:colId xmlns:a16="http://schemas.microsoft.com/office/drawing/2014/main" val="1683253022"/>
                    </a:ext>
                  </a:extLst>
                </a:gridCol>
                <a:gridCol w="1720199">
                  <a:extLst>
                    <a:ext uri="{9D8B030D-6E8A-4147-A177-3AD203B41FA5}">
                      <a16:colId xmlns:a16="http://schemas.microsoft.com/office/drawing/2014/main" val="1763764059"/>
                    </a:ext>
                  </a:extLst>
                </a:gridCol>
                <a:gridCol w="1720199">
                  <a:extLst>
                    <a:ext uri="{9D8B030D-6E8A-4147-A177-3AD203B41FA5}">
                      <a16:colId xmlns:a16="http://schemas.microsoft.com/office/drawing/2014/main" val="1127346875"/>
                    </a:ext>
                  </a:extLst>
                </a:gridCol>
                <a:gridCol w="1720199">
                  <a:extLst>
                    <a:ext uri="{9D8B030D-6E8A-4147-A177-3AD203B41FA5}">
                      <a16:colId xmlns:a16="http://schemas.microsoft.com/office/drawing/2014/main" val="1628390657"/>
                    </a:ext>
                  </a:extLst>
                </a:gridCol>
                <a:gridCol w="1720199">
                  <a:extLst>
                    <a:ext uri="{9D8B030D-6E8A-4147-A177-3AD203B41FA5}">
                      <a16:colId xmlns:a16="http://schemas.microsoft.com/office/drawing/2014/main" val="2165515126"/>
                    </a:ext>
                  </a:extLst>
                </a:gridCol>
                <a:gridCol w="1720199">
                  <a:extLst>
                    <a:ext uri="{9D8B030D-6E8A-4147-A177-3AD203B41FA5}">
                      <a16:colId xmlns:a16="http://schemas.microsoft.com/office/drawing/2014/main" val="6438173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d-ID" b="1" dirty="0" smtClean="0"/>
                        <a:t>Index i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b="1" dirty="0" smtClean="0"/>
                        <a:t>0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b="1" dirty="0" smtClean="0"/>
                        <a:t>1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b="1" dirty="0" smtClean="0"/>
                        <a:t>2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b="1" dirty="0" smtClean="0"/>
                        <a:t>3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b="1" dirty="0" smtClean="0"/>
                        <a:t>4</a:t>
                      </a:r>
                      <a:endParaRPr lang="id-ID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145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d-ID" b="1" dirty="0" smtClean="0"/>
                        <a:t>A[i]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b="1" dirty="0" smtClean="0"/>
                        <a:t>12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b="1" dirty="0" smtClean="0"/>
                        <a:t>15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b="1" dirty="0" smtClean="0"/>
                        <a:t>17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b="1" dirty="0" smtClean="0"/>
                        <a:t>20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b="1" dirty="0" smtClean="0"/>
                        <a:t>50</a:t>
                      </a:r>
                      <a:endParaRPr lang="id-ID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8911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d-ID" b="1" dirty="0" smtClean="0"/>
                        <a:t>Iterasi ke-1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L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M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R</a:t>
                      </a:r>
                      <a:endParaRPr lang="id-ID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5997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d-ID" b="1" dirty="0" smtClean="0"/>
                        <a:t>Iterasi ke-2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L,M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R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8734498"/>
                  </a:ext>
                </a:extLst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4147040" y="5194548"/>
            <a:ext cx="1704313" cy="646331"/>
          </a:xfrm>
          <a:prstGeom prst="rect">
            <a:avLst/>
          </a:prstGeom>
          <a:solidFill>
            <a:schemeClr val="accent2"/>
          </a:solidFill>
        </p:spPr>
        <p:txBody>
          <a:bodyPr wrap="none">
            <a:spAutoFit/>
          </a:bodyPr>
          <a:lstStyle/>
          <a:p>
            <a:r>
              <a:rPr lang="id-ID" b="1" dirty="0">
                <a:latin typeface="Consolas" panose="020B0609020204030204" pitchFamily="49" charset="0"/>
              </a:rPr>
              <a:t>if </a:t>
            </a:r>
            <a:r>
              <a:rPr lang="id-ID" b="1" dirty="0" smtClean="0">
                <a:latin typeface="Consolas" panose="020B0609020204030204" pitchFamily="49" charset="0"/>
              </a:rPr>
              <a:t>A[M] &lt; </a:t>
            </a:r>
            <a:r>
              <a:rPr lang="id-ID" b="1" dirty="0">
                <a:latin typeface="Consolas" panose="020B0609020204030204" pitchFamily="49" charset="0"/>
              </a:rPr>
              <a:t>k</a:t>
            </a:r>
            <a:r>
              <a:rPr lang="id-ID" b="1" dirty="0" smtClean="0">
                <a:latin typeface="Consolas" panose="020B0609020204030204" pitchFamily="49" charset="0"/>
              </a:rPr>
              <a:t>:</a:t>
            </a:r>
          </a:p>
          <a:p>
            <a:r>
              <a:rPr lang="id-ID" b="1" dirty="0">
                <a:latin typeface="Consolas" panose="020B0609020204030204" pitchFamily="49" charset="0"/>
              </a:rPr>
              <a:t> </a:t>
            </a:r>
            <a:r>
              <a:rPr lang="id-ID" b="1" dirty="0" smtClean="0">
                <a:latin typeface="Consolas" panose="020B0609020204030204" pitchFamily="49" charset="0"/>
              </a:rPr>
              <a:t>   L = M+1</a:t>
            </a:r>
            <a:endParaRPr lang="id-ID" b="1" dirty="0">
              <a:latin typeface="Consolas" panose="020B0609020204030204" pitchFamily="49" charset="0"/>
            </a:endParaRPr>
          </a:p>
        </p:txBody>
      </p:sp>
      <p:cxnSp>
        <p:nvCxnSpPr>
          <p:cNvPr id="12" name="Straight Arrow Connector 11"/>
          <p:cNvCxnSpPr>
            <a:stCxn id="11" idx="1"/>
          </p:cNvCxnSpPr>
          <p:nvPr/>
        </p:nvCxnSpPr>
        <p:spPr>
          <a:xfrm flipH="1" flipV="1">
            <a:off x="3100673" y="4895166"/>
            <a:ext cx="1046367" cy="62254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7528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/>
              <a:t>Analisis </a:t>
            </a: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Array A = [12,15,17,20,50] </a:t>
            </a:r>
          </a:p>
          <a:p>
            <a:r>
              <a:rPr lang="id-ID" dirty="0" smtClean="0"/>
              <a:t>Yang dicari k = 15</a:t>
            </a:r>
          </a:p>
          <a:p>
            <a:r>
              <a:rPr lang="id-ID" dirty="0" smtClean="0"/>
              <a:t>Panjang A atau n = 5, batas bawah L, atas R, tengah M</a:t>
            </a:r>
          </a:p>
          <a:p>
            <a:endParaRPr lang="id-ID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924167" y="3506827"/>
          <a:ext cx="1032119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0199">
                  <a:extLst>
                    <a:ext uri="{9D8B030D-6E8A-4147-A177-3AD203B41FA5}">
                      <a16:colId xmlns:a16="http://schemas.microsoft.com/office/drawing/2014/main" val="1683253022"/>
                    </a:ext>
                  </a:extLst>
                </a:gridCol>
                <a:gridCol w="1720199">
                  <a:extLst>
                    <a:ext uri="{9D8B030D-6E8A-4147-A177-3AD203B41FA5}">
                      <a16:colId xmlns:a16="http://schemas.microsoft.com/office/drawing/2014/main" val="1763764059"/>
                    </a:ext>
                  </a:extLst>
                </a:gridCol>
                <a:gridCol w="1720199">
                  <a:extLst>
                    <a:ext uri="{9D8B030D-6E8A-4147-A177-3AD203B41FA5}">
                      <a16:colId xmlns:a16="http://schemas.microsoft.com/office/drawing/2014/main" val="1127346875"/>
                    </a:ext>
                  </a:extLst>
                </a:gridCol>
                <a:gridCol w="1720199">
                  <a:extLst>
                    <a:ext uri="{9D8B030D-6E8A-4147-A177-3AD203B41FA5}">
                      <a16:colId xmlns:a16="http://schemas.microsoft.com/office/drawing/2014/main" val="1628390657"/>
                    </a:ext>
                  </a:extLst>
                </a:gridCol>
                <a:gridCol w="1720199">
                  <a:extLst>
                    <a:ext uri="{9D8B030D-6E8A-4147-A177-3AD203B41FA5}">
                      <a16:colId xmlns:a16="http://schemas.microsoft.com/office/drawing/2014/main" val="2165515126"/>
                    </a:ext>
                  </a:extLst>
                </a:gridCol>
                <a:gridCol w="1720199">
                  <a:extLst>
                    <a:ext uri="{9D8B030D-6E8A-4147-A177-3AD203B41FA5}">
                      <a16:colId xmlns:a16="http://schemas.microsoft.com/office/drawing/2014/main" val="6438173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d-ID" b="1" dirty="0" smtClean="0"/>
                        <a:t>Index i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b="1" dirty="0" smtClean="0"/>
                        <a:t>0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b="1" dirty="0" smtClean="0"/>
                        <a:t>1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b="1" dirty="0" smtClean="0"/>
                        <a:t>2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b="1" dirty="0" smtClean="0"/>
                        <a:t>3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b="1" dirty="0" smtClean="0"/>
                        <a:t>4</a:t>
                      </a:r>
                      <a:endParaRPr lang="id-ID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145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d-ID" b="1" dirty="0" smtClean="0"/>
                        <a:t>A[i]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b="1" dirty="0" smtClean="0"/>
                        <a:t>12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b="1" dirty="0" smtClean="0"/>
                        <a:t>15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b="1" dirty="0" smtClean="0"/>
                        <a:t>17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b="1" dirty="0" smtClean="0"/>
                        <a:t>20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b="1" dirty="0" smtClean="0"/>
                        <a:t>50</a:t>
                      </a:r>
                      <a:endParaRPr lang="id-ID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8911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d-ID" b="1" dirty="0" smtClean="0"/>
                        <a:t>Iterasi ke-1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L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M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R</a:t>
                      </a:r>
                      <a:endParaRPr lang="id-ID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5997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d-ID" b="1" dirty="0" smtClean="0"/>
                        <a:t>Iterasi ke-2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L,M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R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8734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d-ID" b="1" dirty="0" smtClean="0"/>
                        <a:t>Iterasi ke-3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b="0" dirty="0" smtClean="0"/>
                        <a:t>L,M</a:t>
                      </a:r>
                      <a:endParaRPr lang="id-ID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b="0" dirty="0" smtClean="0"/>
                        <a:t>R</a:t>
                      </a:r>
                      <a:endParaRPr lang="id-ID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22004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3040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/>
              <a:t>Analisis </a:t>
            </a: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Array A = [12,15,17,20,50] </a:t>
            </a:r>
          </a:p>
          <a:p>
            <a:r>
              <a:rPr lang="id-ID" dirty="0" smtClean="0"/>
              <a:t>Yang dicari k = 15</a:t>
            </a:r>
          </a:p>
          <a:p>
            <a:r>
              <a:rPr lang="id-ID" dirty="0" smtClean="0"/>
              <a:t>Panjang A atau n = 5, batas bawah L, atas R, tengah M</a:t>
            </a:r>
          </a:p>
          <a:p>
            <a:endParaRPr lang="id-ID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924167" y="3506827"/>
          <a:ext cx="1032119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0199">
                  <a:extLst>
                    <a:ext uri="{9D8B030D-6E8A-4147-A177-3AD203B41FA5}">
                      <a16:colId xmlns:a16="http://schemas.microsoft.com/office/drawing/2014/main" val="1683253022"/>
                    </a:ext>
                  </a:extLst>
                </a:gridCol>
                <a:gridCol w="1720199">
                  <a:extLst>
                    <a:ext uri="{9D8B030D-6E8A-4147-A177-3AD203B41FA5}">
                      <a16:colId xmlns:a16="http://schemas.microsoft.com/office/drawing/2014/main" val="1763764059"/>
                    </a:ext>
                  </a:extLst>
                </a:gridCol>
                <a:gridCol w="1720199">
                  <a:extLst>
                    <a:ext uri="{9D8B030D-6E8A-4147-A177-3AD203B41FA5}">
                      <a16:colId xmlns:a16="http://schemas.microsoft.com/office/drawing/2014/main" val="1127346875"/>
                    </a:ext>
                  </a:extLst>
                </a:gridCol>
                <a:gridCol w="1720199">
                  <a:extLst>
                    <a:ext uri="{9D8B030D-6E8A-4147-A177-3AD203B41FA5}">
                      <a16:colId xmlns:a16="http://schemas.microsoft.com/office/drawing/2014/main" val="1628390657"/>
                    </a:ext>
                  </a:extLst>
                </a:gridCol>
                <a:gridCol w="1720199">
                  <a:extLst>
                    <a:ext uri="{9D8B030D-6E8A-4147-A177-3AD203B41FA5}">
                      <a16:colId xmlns:a16="http://schemas.microsoft.com/office/drawing/2014/main" val="2165515126"/>
                    </a:ext>
                  </a:extLst>
                </a:gridCol>
                <a:gridCol w="1720199">
                  <a:extLst>
                    <a:ext uri="{9D8B030D-6E8A-4147-A177-3AD203B41FA5}">
                      <a16:colId xmlns:a16="http://schemas.microsoft.com/office/drawing/2014/main" val="6438173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d-ID" b="1" dirty="0" smtClean="0"/>
                        <a:t>Index i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b="1" dirty="0" smtClean="0"/>
                        <a:t>0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b="1" dirty="0" smtClean="0"/>
                        <a:t>1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b="1" dirty="0" smtClean="0"/>
                        <a:t>2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b="1" dirty="0" smtClean="0"/>
                        <a:t>3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b="1" dirty="0" smtClean="0"/>
                        <a:t>4</a:t>
                      </a:r>
                      <a:endParaRPr lang="id-ID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145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d-ID" b="1" dirty="0" smtClean="0"/>
                        <a:t>A[i]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b="1" dirty="0" smtClean="0"/>
                        <a:t>12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b="1" dirty="0" smtClean="0"/>
                        <a:t>15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b="1" dirty="0" smtClean="0"/>
                        <a:t>17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b="1" dirty="0" smtClean="0"/>
                        <a:t>20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b="1" dirty="0" smtClean="0"/>
                        <a:t>50</a:t>
                      </a:r>
                      <a:endParaRPr lang="id-ID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8911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d-ID" b="1" dirty="0" smtClean="0"/>
                        <a:t>Iterasi ke-1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L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M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R</a:t>
                      </a:r>
                      <a:endParaRPr lang="id-ID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5997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d-ID" b="1" dirty="0" smtClean="0"/>
                        <a:t>Iterasi ke-2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L,M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R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8734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d-ID" b="1" dirty="0" smtClean="0"/>
                        <a:t>Iterasi ke-3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b="0" dirty="0" smtClean="0"/>
                        <a:t>L,M</a:t>
                      </a:r>
                      <a:endParaRPr lang="id-ID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b="0" dirty="0" smtClean="0"/>
                        <a:t>R</a:t>
                      </a:r>
                      <a:endParaRPr lang="id-ID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2200416"/>
                  </a:ext>
                </a:extLst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5514653" y="5499254"/>
            <a:ext cx="1830950" cy="646331"/>
          </a:xfrm>
          <a:prstGeom prst="rect">
            <a:avLst/>
          </a:prstGeom>
          <a:solidFill>
            <a:srgbClr val="92D050"/>
          </a:solidFill>
        </p:spPr>
        <p:txBody>
          <a:bodyPr wrap="none">
            <a:spAutoFit/>
          </a:bodyPr>
          <a:lstStyle/>
          <a:p>
            <a:r>
              <a:rPr lang="id-ID" b="1" dirty="0">
                <a:latin typeface="Consolas" panose="020B0609020204030204" pitchFamily="49" charset="0"/>
              </a:rPr>
              <a:t>if </a:t>
            </a:r>
            <a:r>
              <a:rPr lang="id-ID" b="1" dirty="0" smtClean="0">
                <a:latin typeface="Consolas" panose="020B0609020204030204" pitchFamily="49" charset="0"/>
              </a:rPr>
              <a:t>A[M] == </a:t>
            </a:r>
            <a:r>
              <a:rPr lang="id-ID" b="1" dirty="0">
                <a:latin typeface="Consolas" panose="020B0609020204030204" pitchFamily="49" charset="0"/>
              </a:rPr>
              <a:t>k</a:t>
            </a:r>
            <a:r>
              <a:rPr lang="id-ID" b="1" dirty="0" smtClean="0">
                <a:latin typeface="Consolas" panose="020B0609020204030204" pitchFamily="49" charset="0"/>
              </a:rPr>
              <a:t>:</a:t>
            </a:r>
          </a:p>
          <a:p>
            <a:r>
              <a:rPr lang="id-ID" b="1" dirty="0">
                <a:latin typeface="Consolas" panose="020B0609020204030204" pitchFamily="49" charset="0"/>
              </a:rPr>
              <a:t> </a:t>
            </a:r>
            <a:r>
              <a:rPr lang="id-ID" b="1" dirty="0" smtClean="0">
                <a:latin typeface="Consolas" panose="020B0609020204030204" pitchFamily="49" charset="0"/>
              </a:rPr>
              <a:t>   FOUND!</a:t>
            </a:r>
            <a:endParaRPr lang="id-ID" b="1" dirty="0">
              <a:latin typeface="Consolas" panose="020B0609020204030204" pitchFamily="49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4976446" y="5257800"/>
            <a:ext cx="570447" cy="57993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3301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365" y="159488"/>
            <a:ext cx="10041835" cy="1210235"/>
          </a:xfrm>
        </p:spPr>
        <p:txBody>
          <a:bodyPr/>
          <a:lstStyle/>
          <a:p>
            <a:r>
              <a:rPr lang="id-ID" b="1" dirty="0"/>
              <a:t>Referensi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CDBC44-A960-4D8C-B8C8-4797AF489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 Studi Teknik Informatika - S1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2F811E-0DB1-443A-8D3C-51E329563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A4-53B1-4E59-8089-6AA0C6ADAD7B}" type="slidenum">
              <a:rPr lang="en-US" smtClean="0"/>
              <a:t>25</a:t>
            </a:fld>
            <a:endParaRPr lang="en-US"/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0074970"/>
              </p:ext>
            </p:extLst>
          </p:nvPr>
        </p:nvGraphicFramePr>
        <p:xfrm>
          <a:off x="321365" y="1730208"/>
          <a:ext cx="11328443" cy="413689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328443">
                  <a:extLst>
                    <a:ext uri="{9D8B030D-6E8A-4147-A177-3AD203B41FA5}">
                      <a16:colId xmlns:a16="http://schemas.microsoft.com/office/drawing/2014/main" val="31742116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2000" dirty="0">
                          <a:effectLst/>
                        </a:rPr>
                        <a:t>Utama :</a:t>
                      </a:r>
                      <a:endParaRPr lang="id-ID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822005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2000" dirty="0" err="1">
                          <a:effectLst/>
                        </a:rPr>
                        <a:t>Liem</a:t>
                      </a:r>
                      <a:r>
                        <a:rPr lang="en-US" sz="2000" dirty="0">
                          <a:effectLst/>
                        </a:rPr>
                        <a:t>, </a:t>
                      </a:r>
                      <a:r>
                        <a:rPr lang="en-US" sz="2000" dirty="0" err="1">
                          <a:effectLst/>
                        </a:rPr>
                        <a:t>Inggriani</a:t>
                      </a:r>
                      <a:r>
                        <a:rPr lang="en-US" sz="2000" dirty="0">
                          <a:effectLst/>
                        </a:rPr>
                        <a:t>. </a:t>
                      </a:r>
                      <a:r>
                        <a:rPr lang="id-ID" sz="2000" dirty="0">
                          <a:effectLst/>
                        </a:rPr>
                        <a:t>Diktat Pemrograman </a:t>
                      </a:r>
                      <a:r>
                        <a:rPr lang="en-US" sz="2000" dirty="0" err="1">
                          <a:effectLst/>
                        </a:rPr>
                        <a:t>Prosedural</a:t>
                      </a:r>
                      <a:r>
                        <a:rPr lang="id-ID" sz="2000">
                          <a:effectLst/>
                        </a:rPr>
                        <a:t> </a:t>
                      </a:r>
                      <a:r>
                        <a:rPr lang="id-ID" sz="2000" smtClean="0">
                          <a:effectLst/>
                        </a:rPr>
                        <a:t>dan Fungsional Informatika Informatika </a:t>
                      </a:r>
                      <a:r>
                        <a:rPr lang="id-ID" sz="2000" dirty="0">
                          <a:effectLst/>
                        </a:rPr>
                        <a:t>ITB</a:t>
                      </a:r>
                      <a:r>
                        <a:rPr lang="en-US" sz="2000" dirty="0">
                          <a:effectLst/>
                        </a:rPr>
                        <a:t>. IF-ITB. 2007 </a:t>
                      </a:r>
                      <a:endParaRPr lang="id-ID" sz="2000" dirty="0">
                        <a:effectLst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id-ID" sz="2000" dirty="0">
                          <a:effectLst/>
                        </a:rPr>
                        <a:t>Bjarne Stroustrup, 2014, Programming: Principles and Practice Using C++ (Second Edition), Addison-Wesley Professional</a:t>
                      </a:r>
                      <a:endParaRPr lang="id-ID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010411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2000">
                          <a:effectLst/>
                        </a:rPr>
                        <a:t>Pendukung :</a:t>
                      </a:r>
                      <a:endParaRPr lang="id-ID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914622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2000" dirty="0">
                          <a:effectLst/>
                        </a:rPr>
                        <a:t>Introduction to Computer Science and Programming in Python</a:t>
                      </a:r>
                      <a:r>
                        <a:rPr lang="id-ID" sz="2000" dirty="0">
                          <a:effectLst/>
                        </a:rPr>
                        <a:t>, MIT </a:t>
                      </a:r>
                      <a:r>
                        <a:rPr lang="id-ID" sz="2000" u="sng" dirty="0">
                          <a:effectLst/>
                          <a:hlinkClick r:id="rId2"/>
                        </a:rPr>
                        <a:t>https://ocw.mit.edu/courses/electrical-engineering-and-computer-science/6-0001-introduction-to-computer-science-and-programming-in-python-fall-2016</a:t>
                      </a:r>
                      <a:endParaRPr lang="id-ID" sz="2000" dirty="0">
                        <a:effectLst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2000" dirty="0">
                          <a:effectLst/>
                        </a:rPr>
                        <a:t>Introduction to Computer Science and Programming</a:t>
                      </a:r>
                      <a:r>
                        <a:rPr lang="id-ID" sz="2000" dirty="0">
                          <a:effectLst/>
                        </a:rPr>
                        <a:t>, MIT </a:t>
                      </a:r>
                      <a:r>
                        <a:rPr lang="id-ID" sz="2000" u="sng" dirty="0">
                          <a:effectLst/>
                          <a:hlinkClick r:id="rId3"/>
                        </a:rPr>
                        <a:t>https://ocw.mit.edu/courses/electrical-engineering-and-computer-science/6-00sc-introduction-to-computer-science-and-programming-spring-2011/index.htm</a:t>
                      </a:r>
                      <a:r>
                        <a:rPr lang="id-ID" sz="2000" dirty="0">
                          <a:effectLst/>
                        </a:rPr>
                        <a:t> </a:t>
                      </a:r>
                      <a:endParaRPr lang="id-ID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72929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1879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365" y="139838"/>
            <a:ext cx="10041835" cy="1137633"/>
          </a:xfrm>
        </p:spPr>
        <p:txBody>
          <a:bodyPr/>
          <a:lstStyle/>
          <a:p>
            <a:r>
              <a:rPr lang="en-US" b="1" dirty="0" err="1"/>
              <a:t>Capaian</a:t>
            </a:r>
            <a:r>
              <a:rPr lang="en-US" b="1" dirty="0"/>
              <a:t> </a:t>
            </a:r>
            <a:r>
              <a:rPr lang="en-US" b="1" dirty="0" err="1"/>
              <a:t>Pembelajaran</a:t>
            </a: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/>
              <a:t>Setelah mengikuti matakuliah ini mahasiswa mampu menjelaskan dan menerapkan algoritma pencarian linear dan pencarian biner</a:t>
            </a:r>
            <a:r>
              <a:rPr lang="id-ID" b="1"/>
              <a:t> [SDF/Algorithm and Design LO: 1,2,3,4,7]</a:t>
            </a:r>
            <a:endParaRPr lang="id-ID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53E2F9-8D3F-4FEF-A640-6E4136840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 Studi Teknik Informatika - S1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3CB932-D569-49C2-92D6-0DAA0A594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A4-53B1-4E59-8089-6AA0C6ADAD7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151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/>
              <a:t>Algoritma Pencarian</a:t>
            </a: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Merupakan suatu metode untuk </a:t>
            </a:r>
            <a:r>
              <a:rPr lang="id-ID" b="1" dirty="0" smtClean="0"/>
              <a:t>mencari item </a:t>
            </a:r>
            <a:r>
              <a:rPr lang="id-ID" dirty="0" smtClean="0"/>
              <a:t>atau grup dari item dengan properti yang spesifik </a:t>
            </a:r>
            <a:r>
              <a:rPr lang="id-ID" b="1" dirty="0" smtClean="0"/>
              <a:t>didalam koleksi suatu item</a:t>
            </a:r>
            <a:r>
              <a:rPr lang="id-ID" dirty="0" smtClean="0"/>
              <a:t>.</a:t>
            </a:r>
          </a:p>
          <a:p>
            <a:r>
              <a:rPr lang="id-ID" dirty="0" smtClean="0"/>
              <a:t>Koleksi dari item bisa jadi </a:t>
            </a:r>
            <a:r>
              <a:rPr lang="id-ID" b="1" dirty="0" smtClean="0"/>
              <a:t>implisit</a:t>
            </a:r>
          </a:p>
          <a:p>
            <a:pPr lvl="1"/>
            <a:r>
              <a:rPr lang="id-ID" dirty="0" smtClean="0"/>
              <a:t>Contoh: mencari akar pangkat sebagai permasalahan pencarian</a:t>
            </a:r>
          </a:p>
          <a:p>
            <a:pPr lvl="2"/>
            <a:r>
              <a:rPr lang="id-ID" dirty="0" smtClean="0"/>
              <a:t>Guess-and-Check</a:t>
            </a:r>
          </a:p>
          <a:p>
            <a:pPr lvl="2"/>
            <a:r>
              <a:rPr lang="id-ID" dirty="0" smtClean="0"/>
              <a:t>Approximation</a:t>
            </a:r>
          </a:p>
          <a:p>
            <a:pPr lvl="2"/>
            <a:r>
              <a:rPr lang="id-ID" dirty="0" smtClean="0"/>
              <a:t>Bisection</a:t>
            </a:r>
          </a:p>
          <a:p>
            <a:r>
              <a:rPr lang="id-ID" dirty="0" smtClean="0"/>
              <a:t>Koleksi dapat juga </a:t>
            </a:r>
            <a:r>
              <a:rPr lang="id-ID" b="1" dirty="0" smtClean="0"/>
              <a:t>eksplisit</a:t>
            </a:r>
          </a:p>
          <a:p>
            <a:pPr lvl="1"/>
            <a:r>
              <a:rPr lang="id-ID" dirty="0" smtClean="0"/>
              <a:t>Contoh: Apakah mahasiswa “A” disimpan di koleksi data universitas?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21751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/>
              <a:t>Algoritma Pencarian Eksplisit</a:t>
            </a: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Linear/Sequential search</a:t>
            </a:r>
          </a:p>
          <a:p>
            <a:pPr lvl="1"/>
            <a:r>
              <a:rPr lang="id-ID" dirty="0" smtClean="0"/>
              <a:t>Merupakan pencarian brute-force (dikenal juga sebagai British Museum Algorithm)</a:t>
            </a:r>
          </a:p>
          <a:p>
            <a:pPr lvl="1"/>
            <a:r>
              <a:rPr lang="id-ID" dirty="0" smtClean="0"/>
              <a:t>Array atau List tidak harus sudah terurut.</a:t>
            </a:r>
          </a:p>
          <a:p>
            <a:r>
              <a:rPr lang="id-ID" dirty="0" smtClean="0"/>
              <a:t>Bisection/Binary search</a:t>
            </a:r>
          </a:p>
          <a:p>
            <a:pPr lvl="1"/>
            <a:r>
              <a:rPr lang="id-ID" dirty="0" smtClean="0"/>
              <a:t>Array atau List HARUS terurut terlebih dahulu.</a:t>
            </a:r>
          </a:p>
          <a:p>
            <a:pPr lvl="1"/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989702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/>
              <a:t>Linear Search pada Array atau List tidak terurut</a:t>
            </a: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d-ID" dirty="0" smtClean="0"/>
              <a:t>Diketahui suatu array A, dan bilangan yang dicari adalah k</a:t>
            </a:r>
          </a:p>
          <a:p>
            <a:r>
              <a:rPr lang="id-ID" dirty="0" smtClean="0"/>
              <a:t>Yang diharapkan disini adalah “Apakah bilangan k ada didalam array A?”</a:t>
            </a:r>
          </a:p>
          <a:p>
            <a:r>
              <a:rPr lang="id-ID" dirty="0" smtClean="0"/>
              <a:t>Didalam array A yang dimaksud adalah merupakan member array A.</a:t>
            </a:r>
          </a:p>
          <a:p>
            <a:r>
              <a:rPr lang="id-ID" dirty="0" smtClean="0"/>
              <a:t>Output jika ada maka True, jika tidak maka false.</a:t>
            </a:r>
          </a:p>
          <a:p>
            <a:r>
              <a:rPr lang="id-ID" dirty="0" smtClean="0"/>
              <a:t>Algoritma (dalam fungsi):</a:t>
            </a:r>
          </a:p>
          <a:p>
            <a:pPr marL="914400" lvl="1" indent="-457200">
              <a:buFont typeface="+mj-lt"/>
              <a:buAutoNum type="arabicPeriod"/>
            </a:pPr>
            <a:r>
              <a:rPr lang="id-ID" dirty="0" smtClean="0"/>
              <a:t>Buat kamus lokal varibel found (misalnya) dengan nilai False untuk menampung output fungsi.</a:t>
            </a:r>
          </a:p>
          <a:p>
            <a:pPr marL="914400" lvl="1" indent="-457200">
              <a:buFont typeface="+mj-lt"/>
              <a:buAutoNum type="arabicPeriod"/>
            </a:pPr>
            <a:r>
              <a:rPr lang="id-ID" dirty="0" smtClean="0"/>
              <a:t>Lakukan iterasi secara traversal dari 0 sampai batas array N.</a:t>
            </a:r>
          </a:p>
          <a:p>
            <a:pPr marL="914400" lvl="1" indent="-457200">
              <a:buFont typeface="+mj-lt"/>
              <a:buAutoNum type="arabicPeriod"/>
            </a:pPr>
            <a:r>
              <a:rPr lang="id-ID" dirty="0" smtClean="0"/>
              <a:t>Lakukan perbandingan apakah setiap element dari array A[i] = k</a:t>
            </a:r>
          </a:p>
          <a:p>
            <a:pPr marL="914400" lvl="1" indent="-457200">
              <a:buFont typeface="+mj-lt"/>
              <a:buAutoNum type="arabicPeriod"/>
            </a:pPr>
            <a:r>
              <a:rPr lang="id-ID" dirty="0" smtClean="0"/>
              <a:t>Jika iya, found bernilai True, jika tidak ulangi langkah 2</a:t>
            </a:r>
            <a:endParaRPr lang="id-ID" dirty="0"/>
          </a:p>
          <a:p>
            <a:pPr marL="914400" lvl="1" indent="-457200">
              <a:buFont typeface="+mj-lt"/>
              <a:buAutoNum type="arabicPeriod"/>
            </a:pPr>
            <a:r>
              <a:rPr lang="id-ID" dirty="0" smtClean="0"/>
              <a:t>Return found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229892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b="1" dirty="0"/>
              <a:t>Linear Search pada Array atau List tidak </a:t>
            </a:r>
            <a:r>
              <a:rPr lang="id-ID" b="1" dirty="0" smtClean="0"/>
              <a:t>terurut</a:t>
            </a:r>
            <a:br>
              <a:rPr lang="id-ID" b="1" dirty="0" smtClean="0"/>
            </a:br>
            <a:r>
              <a:rPr lang="id-ID" b="1" dirty="0" smtClean="0"/>
              <a:t>(Notasi)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id-ID" b="1" u="sng" dirty="0">
                <a:latin typeface="Consolas" panose="020B0609020204030204" pitchFamily="49" charset="0"/>
              </a:rPr>
              <a:t>Program:</a:t>
            </a:r>
            <a:r>
              <a:rPr lang="id-ID" b="1" dirty="0">
                <a:latin typeface="Consolas" panose="020B0609020204030204" pitchFamily="49" charset="0"/>
              </a:rPr>
              <a:t> MyLib.py</a:t>
            </a:r>
          </a:p>
          <a:p>
            <a:pPr marL="0" indent="0">
              <a:buNone/>
            </a:pPr>
            <a:r>
              <a:rPr lang="id-ID" b="1" dirty="0" smtClean="0">
                <a:latin typeface="Consolas" panose="020B0609020204030204" pitchFamily="49" charset="0"/>
              </a:rPr>
              <a:t>Fungsi</a:t>
            </a:r>
            <a:r>
              <a:rPr lang="id-ID" dirty="0" smtClean="0">
                <a:latin typeface="Consolas" panose="020B0609020204030204" pitchFamily="49" charset="0"/>
              </a:rPr>
              <a:t> LinearSearch(k:int,n:int,A:array) </a:t>
            </a:r>
            <a:r>
              <a:rPr lang="id-ID" dirty="0" smtClean="0">
                <a:latin typeface="Consolas" panose="020B0609020204030204" pitchFamily="49" charset="0"/>
                <a:sym typeface="Wingdings" panose="05000000000000000000" pitchFamily="2" charset="2"/>
              </a:rPr>
              <a:t> boolean</a:t>
            </a:r>
            <a:endParaRPr lang="id-ID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id-ID" dirty="0" smtClean="0">
                <a:latin typeface="Consolas" panose="020B0609020204030204" pitchFamily="49" charset="0"/>
              </a:rPr>
              <a:t>{parameter k merupakan bilangan yang dicari, n merupakan panjang array, A merupakan array}</a:t>
            </a:r>
          </a:p>
          <a:p>
            <a:pPr marL="0" indent="0">
              <a:buNone/>
            </a:pPr>
            <a:r>
              <a:rPr lang="id-ID" b="1" dirty="0" smtClean="0">
                <a:latin typeface="Consolas" panose="020B0609020204030204" pitchFamily="49" charset="0"/>
              </a:rPr>
              <a:t>{</a:t>
            </a:r>
            <a:r>
              <a:rPr lang="id-ID" b="1" dirty="0">
                <a:latin typeface="Consolas" panose="020B0609020204030204" pitchFamily="49" charset="0"/>
              </a:rPr>
              <a:t>Kamus Lokal}</a:t>
            </a:r>
          </a:p>
          <a:p>
            <a:pPr marL="0" indent="0">
              <a:buNone/>
            </a:pPr>
            <a:r>
              <a:rPr lang="id-ID" dirty="0" smtClean="0">
                <a:latin typeface="Consolas" panose="020B0609020204030204" pitchFamily="49" charset="0"/>
              </a:rPr>
              <a:t>found </a:t>
            </a:r>
            <a:r>
              <a:rPr lang="id-ID" dirty="0">
                <a:latin typeface="Consolas" panose="020B0609020204030204" pitchFamily="49" charset="0"/>
                <a:sym typeface="Wingdings" panose="05000000000000000000" pitchFamily="2" charset="2"/>
              </a:rPr>
              <a:t> </a:t>
            </a:r>
            <a:r>
              <a:rPr lang="id-ID" dirty="0" smtClean="0">
                <a:latin typeface="Consolas" panose="020B0609020204030204" pitchFamily="49" charset="0"/>
                <a:sym typeface="Wingdings" panose="05000000000000000000" pitchFamily="2" charset="2"/>
              </a:rPr>
              <a:t>False</a:t>
            </a:r>
            <a:endParaRPr lang="id-ID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id-ID" b="1" dirty="0">
                <a:latin typeface="Consolas" panose="020B0609020204030204" pitchFamily="49" charset="0"/>
              </a:rPr>
              <a:t>{Algoritma}</a:t>
            </a:r>
          </a:p>
          <a:p>
            <a:pPr marL="0" indent="0">
              <a:buNone/>
            </a:pPr>
            <a:r>
              <a:rPr lang="id-ID" b="1" dirty="0">
                <a:latin typeface="Consolas" panose="020B0609020204030204" pitchFamily="49" charset="0"/>
              </a:rPr>
              <a:t>for</a:t>
            </a:r>
            <a:r>
              <a:rPr lang="id-ID" dirty="0">
                <a:latin typeface="Consolas" panose="020B0609020204030204" pitchFamily="49" charset="0"/>
              </a:rPr>
              <a:t> </a:t>
            </a:r>
            <a:r>
              <a:rPr lang="id-ID" dirty="0" smtClean="0">
                <a:latin typeface="Consolas" panose="020B0609020204030204" pitchFamily="49" charset="0"/>
              </a:rPr>
              <a:t>i</a:t>
            </a:r>
            <a:r>
              <a:rPr lang="id-ID" dirty="0" smtClean="0">
                <a:latin typeface="Consolas" panose="020B0609020204030204" pitchFamily="49" charset="0"/>
                <a:sym typeface="Wingdings" panose="05000000000000000000" pitchFamily="2" charset="2"/>
              </a:rPr>
              <a:t>0</a:t>
            </a:r>
            <a:r>
              <a:rPr lang="id-ID" dirty="0" smtClean="0">
                <a:latin typeface="Consolas" panose="020B0609020204030204" pitchFamily="49" charset="0"/>
              </a:rPr>
              <a:t> </a:t>
            </a:r>
            <a:r>
              <a:rPr lang="id-ID" b="1" dirty="0">
                <a:latin typeface="Consolas" panose="020B0609020204030204" pitchFamily="49" charset="0"/>
              </a:rPr>
              <a:t>to</a:t>
            </a:r>
            <a:r>
              <a:rPr lang="id-ID" dirty="0">
                <a:latin typeface="Consolas" panose="020B0609020204030204" pitchFamily="49" charset="0"/>
              </a:rPr>
              <a:t> </a:t>
            </a:r>
            <a:r>
              <a:rPr lang="id-ID" dirty="0" smtClean="0">
                <a:latin typeface="Consolas" panose="020B0609020204030204" pitchFamily="49" charset="0"/>
              </a:rPr>
              <a:t>n</a:t>
            </a:r>
            <a:endParaRPr lang="id-ID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id-ID" dirty="0">
                <a:latin typeface="Consolas" panose="020B0609020204030204" pitchFamily="49" charset="0"/>
              </a:rPr>
              <a:t>    </a:t>
            </a:r>
            <a:r>
              <a:rPr lang="id-ID" b="1" dirty="0">
                <a:latin typeface="Consolas" panose="020B0609020204030204" pitchFamily="49" charset="0"/>
              </a:rPr>
              <a:t>if</a:t>
            </a:r>
            <a:r>
              <a:rPr lang="id-ID" dirty="0">
                <a:latin typeface="Consolas" panose="020B0609020204030204" pitchFamily="49" charset="0"/>
              </a:rPr>
              <a:t> </a:t>
            </a:r>
            <a:r>
              <a:rPr lang="id-ID" dirty="0" smtClean="0">
                <a:latin typeface="Consolas" panose="020B0609020204030204" pitchFamily="49" charset="0"/>
              </a:rPr>
              <a:t>A[i] </a:t>
            </a:r>
            <a:r>
              <a:rPr lang="id-ID" dirty="0">
                <a:latin typeface="Consolas" panose="020B0609020204030204" pitchFamily="49" charset="0"/>
              </a:rPr>
              <a:t>== </a:t>
            </a:r>
            <a:r>
              <a:rPr lang="id-ID" dirty="0" smtClean="0">
                <a:latin typeface="Consolas" panose="020B0609020204030204" pitchFamily="49" charset="0"/>
              </a:rPr>
              <a:t>k </a:t>
            </a:r>
            <a:r>
              <a:rPr lang="id-ID" b="1" dirty="0">
                <a:latin typeface="Consolas" panose="020B0609020204030204" pitchFamily="49" charset="0"/>
              </a:rPr>
              <a:t>then</a:t>
            </a:r>
          </a:p>
          <a:p>
            <a:pPr marL="0" indent="0">
              <a:buNone/>
            </a:pPr>
            <a:r>
              <a:rPr lang="id-ID" dirty="0">
                <a:latin typeface="Consolas" panose="020B0609020204030204" pitchFamily="49" charset="0"/>
              </a:rPr>
              <a:t>         </a:t>
            </a:r>
            <a:r>
              <a:rPr lang="id-ID" dirty="0" smtClean="0">
                <a:latin typeface="Consolas" panose="020B0609020204030204" pitchFamily="49" charset="0"/>
              </a:rPr>
              <a:t>found </a:t>
            </a:r>
            <a:r>
              <a:rPr lang="id-ID" dirty="0" smtClean="0">
                <a:latin typeface="Consolas" panose="020B0609020204030204" pitchFamily="49" charset="0"/>
                <a:sym typeface="Wingdings" panose="05000000000000000000" pitchFamily="2" charset="2"/>
              </a:rPr>
              <a:t> True</a:t>
            </a:r>
            <a:endParaRPr lang="id-ID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id-ID" b="1" dirty="0">
                <a:latin typeface="Consolas" panose="020B0609020204030204" pitchFamily="49" charset="0"/>
              </a:rPr>
              <a:t>    endif</a:t>
            </a:r>
          </a:p>
          <a:p>
            <a:pPr marL="0" indent="0">
              <a:buNone/>
            </a:pPr>
            <a:r>
              <a:rPr lang="id-ID" b="1" dirty="0" smtClean="0">
                <a:latin typeface="Consolas" panose="020B0609020204030204" pitchFamily="49" charset="0"/>
              </a:rPr>
              <a:t>endfor</a:t>
            </a:r>
          </a:p>
          <a:p>
            <a:pPr marL="0" indent="0">
              <a:buNone/>
            </a:pPr>
            <a:r>
              <a:rPr lang="id-ID" b="1" dirty="0" smtClean="0">
                <a:latin typeface="Consolas" panose="020B0609020204030204" pitchFamily="49" charset="0"/>
              </a:rPr>
              <a:t>return </a:t>
            </a:r>
            <a:r>
              <a:rPr lang="id-ID" dirty="0" smtClean="0">
                <a:latin typeface="Consolas" panose="020B0609020204030204" pitchFamily="49" charset="0"/>
              </a:rPr>
              <a:t>found</a:t>
            </a:r>
            <a:endParaRPr lang="id-ID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973037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/>
              <a:t>Linear Search pada Array atau List tidak terurut dengan sentinel (Optimized)</a:t>
            </a: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Sentinel (disebut juga dengan flag value, trip value, rogue value, signal value, dan dummy data)</a:t>
            </a:r>
          </a:p>
          <a:p>
            <a:r>
              <a:rPr lang="id-ID" dirty="0" smtClean="0"/>
              <a:t>Suatu nilai spesial yang digunakan untuk menyatakan kehadiran dari kondisi berhenti (terminasi), biasanya digunakan dalam pengulangan atau fungsi rekursif.</a:t>
            </a:r>
          </a:p>
          <a:p>
            <a:r>
              <a:rPr lang="id-ID" dirty="0" smtClean="0"/>
              <a:t>Pada algoritma linier search sebelumnya, terdapat perbandingan didalam pengulangan dimana membutuhkan komputasi yang cukup mahal.</a:t>
            </a:r>
          </a:p>
          <a:p>
            <a:r>
              <a:rPr lang="id-ID" dirty="0" smtClean="0"/>
              <a:t>Meskipun demikian efisiensi kompleksitas algoritma tetap pada O(n).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0618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b="1" dirty="0"/>
              <a:t>Linear Search pada Array </a:t>
            </a:r>
            <a:r>
              <a:rPr lang="id-ID" b="1" dirty="0" smtClean="0"/>
              <a:t>atau List tidak terurut</a:t>
            </a:r>
            <a:br>
              <a:rPr lang="id-ID" b="1" dirty="0" smtClean="0"/>
            </a:br>
            <a:r>
              <a:rPr lang="id-ID" b="1" dirty="0" smtClean="0"/>
              <a:t>dengan sentinel</a:t>
            </a:r>
            <a:r>
              <a:rPr lang="id-ID" b="1" dirty="0"/>
              <a:t> </a:t>
            </a:r>
            <a:r>
              <a:rPr lang="id-ID" b="1" dirty="0" smtClean="0"/>
              <a:t>(Notasi)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2615"/>
            <a:ext cx="10515600" cy="558311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id-ID" b="1" u="sng" dirty="0">
                <a:latin typeface="Consolas" panose="020B0609020204030204" pitchFamily="49" charset="0"/>
              </a:rPr>
              <a:t>Program:</a:t>
            </a:r>
            <a:r>
              <a:rPr lang="id-ID" b="1" dirty="0">
                <a:latin typeface="Consolas" panose="020B0609020204030204" pitchFamily="49" charset="0"/>
              </a:rPr>
              <a:t> MyLib.py</a:t>
            </a:r>
          </a:p>
          <a:p>
            <a:pPr marL="0" indent="0">
              <a:buNone/>
            </a:pPr>
            <a:r>
              <a:rPr lang="id-ID" b="1" dirty="0" smtClean="0">
                <a:latin typeface="Consolas" panose="020B0609020204030204" pitchFamily="49" charset="0"/>
              </a:rPr>
              <a:t>Fungsi</a:t>
            </a:r>
            <a:r>
              <a:rPr lang="id-ID" dirty="0" smtClean="0">
                <a:latin typeface="Consolas" panose="020B0609020204030204" pitchFamily="49" charset="0"/>
              </a:rPr>
              <a:t> LinearSearchSentinel(k:int,n:int,A:array) </a:t>
            </a:r>
            <a:r>
              <a:rPr lang="id-ID" dirty="0" smtClean="0">
                <a:latin typeface="Consolas" panose="020B0609020204030204" pitchFamily="49" charset="0"/>
                <a:sym typeface="Wingdings" panose="05000000000000000000" pitchFamily="2" charset="2"/>
              </a:rPr>
              <a:t> boolean</a:t>
            </a:r>
            <a:endParaRPr lang="id-ID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id-ID" dirty="0" smtClean="0">
                <a:latin typeface="Consolas" panose="020B0609020204030204" pitchFamily="49" charset="0"/>
              </a:rPr>
              <a:t>{parameter k merupakan bilangan yang dicari, n merupakan panjang array, A merupakan array}</a:t>
            </a:r>
          </a:p>
          <a:p>
            <a:pPr marL="0" indent="0">
              <a:buNone/>
            </a:pPr>
            <a:r>
              <a:rPr lang="id-ID" b="1" dirty="0" smtClean="0">
                <a:latin typeface="Consolas" panose="020B0609020204030204" pitchFamily="49" charset="0"/>
              </a:rPr>
              <a:t>{</a:t>
            </a:r>
            <a:r>
              <a:rPr lang="id-ID" b="1" dirty="0">
                <a:latin typeface="Consolas" panose="020B0609020204030204" pitchFamily="49" charset="0"/>
              </a:rPr>
              <a:t>Kamus Lokal}</a:t>
            </a:r>
          </a:p>
          <a:p>
            <a:pPr marL="0" indent="0">
              <a:buNone/>
            </a:pPr>
            <a:r>
              <a:rPr lang="id-ID" dirty="0" smtClean="0">
                <a:latin typeface="Consolas" panose="020B0609020204030204" pitchFamily="49" charset="0"/>
              </a:rPr>
              <a:t>found </a:t>
            </a:r>
            <a:r>
              <a:rPr lang="id-ID" dirty="0">
                <a:latin typeface="Consolas" panose="020B0609020204030204" pitchFamily="49" charset="0"/>
                <a:sym typeface="Wingdings" panose="05000000000000000000" pitchFamily="2" charset="2"/>
              </a:rPr>
              <a:t> </a:t>
            </a:r>
            <a:r>
              <a:rPr lang="id-ID" dirty="0" smtClean="0">
                <a:latin typeface="Consolas" panose="020B0609020204030204" pitchFamily="49" charset="0"/>
                <a:sym typeface="Wingdings" panose="05000000000000000000" pitchFamily="2" charset="2"/>
              </a:rPr>
              <a:t>False</a:t>
            </a:r>
          </a:p>
          <a:p>
            <a:pPr marL="0" indent="0">
              <a:buNone/>
            </a:pPr>
            <a:r>
              <a:rPr lang="id-ID" dirty="0" smtClean="0">
                <a:latin typeface="Consolas" panose="020B0609020204030204" pitchFamily="49" charset="0"/>
                <a:sym typeface="Wingdings" panose="05000000000000000000" pitchFamily="2" charset="2"/>
              </a:rPr>
              <a:t>A[n-1]  k</a:t>
            </a:r>
          </a:p>
          <a:p>
            <a:pPr marL="0" indent="0">
              <a:buNone/>
            </a:pPr>
            <a:r>
              <a:rPr lang="id-ID" dirty="0">
                <a:latin typeface="Consolas" panose="020B0609020204030204" pitchFamily="49" charset="0"/>
                <a:sym typeface="Wingdings" panose="05000000000000000000" pitchFamily="2" charset="2"/>
              </a:rPr>
              <a:t>i</a:t>
            </a:r>
            <a:r>
              <a:rPr lang="id-ID" dirty="0" smtClean="0">
                <a:latin typeface="Consolas" panose="020B0609020204030204" pitchFamily="49" charset="0"/>
                <a:sym typeface="Wingdings" panose="05000000000000000000" pitchFamily="2" charset="2"/>
              </a:rPr>
              <a:t>  0</a:t>
            </a:r>
            <a:endParaRPr lang="id-ID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id-ID" b="1" dirty="0">
                <a:latin typeface="Consolas" panose="020B0609020204030204" pitchFamily="49" charset="0"/>
              </a:rPr>
              <a:t>{Algoritma}</a:t>
            </a:r>
          </a:p>
          <a:p>
            <a:pPr marL="0" indent="0">
              <a:buNone/>
            </a:pPr>
            <a:r>
              <a:rPr lang="id-ID" b="1" dirty="0" smtClean="0">
                <a:latin typeface="Consolas" panose="020B0609020204030204" pitchFamily="49" charset="0"/>
              </a:rPr>
              <a:t>while </a:t>
            </a:r>
            <a:r>
              <a:rPr lang="id-ID" dirty="0" smtClean="0">
                <a:latin typeface="Consolas" panose="020B0609020204030204" pitchFamily="49" charset="0"/>
              </a:rPr>
              <a:t>A[i] != k </a:t>
            </a:r>
            <a:r>
              <a:rPr lang="id-ID" b="1" dirty="0" smtClean="0">
                <a:latin typeface="Consolas" panose="020B0609020204030204" pitchFamily="49" charset="0"/>
              </a:rPr>
              <a:t>do</a:t>
            </a:r>
          </a:p>
          <a:p>
            <a:pPr marL="0" indent="0">
              <a:buNone/>
            </a:pPr>
            <a:r>
              <a:rPr lang="id-ID" b="1" dirty="0">
                <a:latin typeface="Consolas" panose="020B0609020204030204" pitchFamily="49" charset="0"/>
              </a:rPr>
              <a:t> </a:t>
            </a:r>
            <a:r>
              <a:rPr lang="id-ID" b="1" dirty="0" smtClean="0">
                <a:latin typeface="Consolas" panose="020B0609020204030204" pitchFamily="49" charset="0"/>
              </a:rPr>
              <a:t>   </a:t>
            </a:r>
            <a:r>
              <a:rPr lang="id-ID" dirty="0" smtClean="0">
                <a:latin typeface="Consolas" panose="020B0609020204030204" pitchFamily="49" charset="0"/>
              </a:rPr>
              <a:t>i++</a:t>
            </a:r>
          </a:p>
          <a:p>
            <a:pPr marL="0" indent="0">
              <a:buNone/>
            </a:pPr>
            <a:r>
              <a:rPr lang="id-ID" b="1" dirty="0" smtClean="0">
                <a:latin typeface="Consolas" panose="020B0609020204030204" pitchFamily="49" charset="0"/>
              </a:rPr>
              <a:t>endwhile</a:t>
            </a:r>
            <a:endParaRPr lang="id-ID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id-ID" b="1" dirty="0" smtClean="0">
                <a:latin typeface="Consolas" panose="020B0609020204030204" pitchFamily="49" charset="0"/>
              </a:rPr>
              <a:t>if</a:t>
            </a:r>
            <a:r>
              <a:rPr lang="id-ID" dirty="0" smtClean="0">
                <a:latin typeface="Consolas" panose="020B0609020204030204" pitchFamily="49" charset="0"/>
              </a:rPr>
              <a:t> i &lt;= n </a:t>
            </a:r>
            <a:r>
              <a:rPr lang="id-ID" b="1" dirty="0" smtClean="0">
                <a:latin typeface="Consolas" panose="020B0609020204030204" pitchFamily="49" charset="0"/>
              </a:rPr>
              <a:t>then</a:t>
            </a:r>
            <a:endParaRPr lang="id-ID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id-ID" dirty="0" smtClean="0">
                <a:latin typeface="Consolas" panose="020B0609020204030204" pitchFamily="49" charset="0"/>
              </a:rPr>
              <a:t>    found </a:t>
            </a:r>
            <a:r>
              <a:rPr lang="id-ID" dirty="0" smtClean="0">
                <a:latin typeface="Consolas" panose="020B0609020204030204" pitchFamily="49" charset="0"/>
                <a:sym typeface="Wingdings" panose="05000000000000000000" pitchFamily="2" charset="2"/>
              </a:rPr>
              <a:t> True</a:t>
            </a:r>
            <a:endParaRPr lang="id-ID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id-ID" b="1" dirty="0" smtClean="0">
                <a:latin typeface="Consolas" panose="020B0609020204030204" pitchFamily="49" charset="0"/>
              </a:rPr>
              <a:t>endif</a:t>
            </a:r>
            <a:endParaRPr lang="id-ID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id-ID" b="1" dirty="0" smtClean="0">
                <a:latin typeface="Consolas" panose="020B0609020204030204" pitchFamily="49" charset="0"/>
              </a:rPr>
              <a:t>return </a:t>
            </a:r>
            <a:r>
              <a:rPr lang="id-ID" dirty="0" smtClean="0">
                <a:latin typeface="Consolas" panose="020B0609020204030204" pitchFamily="49" charset="0"/>
              </a:rPr>
              <a:t>found</a:t>
            </a:r>
            <a:endParaRPr lang="id-ID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id-ID" dirty="0"/>
          </a:p>
        </p:txBody>
      </p:sp>
      <p:sp>
        <p:nvSpPr>
          <p:cNvPr id="4" name="Rectangle 3"/>
          <p:cNvSpPr/>
          <p:nvPr/>
        </p:nvSpPr>
        <p:spPr>
          <a:xfrm>
            <a:off x="5046199" y="3055620"/>
            <a:ext cx="1996439" cy="3886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Sentinel</a:t>
            </a:r>
            <a:endParaRPr lang="id-ID" dirty="0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2409092" y="3249930"/>
            <a:ext cx="2637107" cy="38129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6332807" y="4614861"/>
            <a:ext cx="4446562" cy="722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Tidak ada perbandingan didalam pengulangan</a:t>
            </a:r>
            <a:endParaRPr lang="id-ID" dirty="0"/>
          </a:p>
        </p:txBody>
      </p:sp>
      <p:cxnSp>
        <p:nvCxnSpPr>
          <p:cNvPr id="8" name="Straight Arrow Connector 7"/>
          <p:cNvCxnSpPr>
            <a:stCxn id="7" idx="1"/>
          </p:cNvCxnSpPr>
          <p:nvPr/>
        </p:nvCxnSpPr>
        <p:spPr>
          <a:xfrm flipH="1">
            <a:off x="2409093" y="4975896"/>
            <a:ext cx="3923714" cy="2758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57970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</TotalTime>
  <Words>1429</Words>
  <Application>Microsoft Office PowerPoint</Application>
  <PresentationFormat>Widescreen</PresentationFormat>
  <Paragraphs>316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Calibri</vt:lpstr>
      <vt:lpstr>Calibri Light</vt:lpstr>
      <vt:lpstr>Consolas</vt:lpstr>
      <vt:lpstr>Times New Roman</vt:lpstr>
      <vt:lpstr>Wingdings</vt:lpstr>
      <vt:lpstr>Office Theme</vt:lpstr>
      <vt:lpstr>- Algoritma Pemrograman – Pertemuan 7</vt:lpstr>
      <vt:lpstr>Capaian Kuliah Pertemuan 7</vt:lpstr>
      <vt:lpstr>Capaian Pembelajaran</vt:lpstr>
      <vt:lpstr>Algoritma Pencarian</vt:lpstr>
      <vt:lpstr>Algoritma Pencarian Eksplisit</vt:lpstr>
      <vt:lpstr>Linear Search pada Array atau List tidak terurut</vt:lpstr>
      <vt:lpstr>Linear Search pada Array atau List tidak terurut (Notasi)</vt:lpstr>
      <vt:lpstr>Linear Search pada Array atau List tidak terurut dengan sentinel (Optimized)</vt:lpstr>
      <vt:lpstr>Linear Search pada Array atau List tidak terurut dengan sentinel (Notasi)</vt:lpstr>
      <vt:lpstr>Linier Search pada Array/List Terurut</vt:lpstr>
      <vt:lpstr>Notasi</vt:lpstr>
      <vt:lpstr>Adakah solusi pencarian yang lebih efisien?</vt:lpstr>
      <vt:lpstr>Bisection Search (Intuisi)</vt:lpstr>
      <vt:lpstr>Bisection Search (Intuisi)</vt:lpstr>
      <vt:lpstr>Bisection Search</vt:lpstr>
      <vt:lpstr>Binary/Bisection Search</vt:lpstr>
      <vt:lpstr>Notasi</vt:lpstr>
      <vt:lpstr>Analisis </vt:lpstr>
      <vt:lpstr>Analisis </vt:lpstr>
      <vt:lpstr>Analisis </vt:lpstr>
      <vt:lpstr>Analisis </vt:lpstr>
      <vt:lpstr>Analisis </vt:lpstr>
      <vt:lpstr>Analisis </vt:lpstr>
      <vt:lpstr>Analisis </vt:lpstr>
      <vt:lpstr>Referensi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Nisa'ul Hafidhoh</dc:creator>
  <cp:lastModifiedBy>Abas Setiawan</cp:lastModifiedBy>
  <cp:revision>110</cp:revision>
  <dcterms:created xsi:type="dcterms:W3CDTF">2020-07-29T04:19:18Z</dcterms:created>
  <dcterms:modified xsi:type="dcterms:W3CDTF">2022-02-25T06:38:26Z</dcterms:modified>
</cp:coreProperties>
</file>