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87" d="100"/>
          <a:sy n="87" d="100"/>
        </p:scale>
        <p:origin x="54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C5FEB-595B-4C9D-925F-2882788C9552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914CA-1BAA-48E4-8344-631C26D00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96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85321" y="1590261"/>
            <a:ext cx="8348870" cy="229262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85320" y="3975652"/>
            <a:ext cx="8348871" cy="128214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086D-AF5D-45B8-9CD8-70C98C851D6B}" type="datetime1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9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87" y="2724012"/>
            <a:ext cx="10200861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A5D5-CA6A-49B6-8F5E-A961F24920B3}" type="datetime1">
              <a:rPr lang="en-US" smtClean="0"/>
              <a:t>2/24/2022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4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365" y="139838"/>
            <a:ext cx="1004183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65" y="1605239"/>
            <a:ext cx="11579087" cy="4614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D543-B4B8-4618-8ECD-B3AC525B5785}" type="datetime1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2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104" y="113333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4803-E1C3-409C-A06D-19C8898FE157}" type="datetime1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45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8203-741F-4318-9B11-0501F9B0FB50}" type="datetime1">
              <a:rPr lang="en-US" smtClean="0"/>
              <a:t>2/24/2022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21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50244-1AD5-452E-8F40-6C5346FEA39B}" type="datetime1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Program Studi Teknik Informatika - S1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4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2" r:id="rId4"/>
    <p:sldLayoutId id="2147483655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- </a:t>
            </a:r>
            <a:r>
              <a:rPr lang="id-ID" b="1" dirty="0" smtClean="0"/>
              <a:t>Algoritma Pemrograman</a:t>
            </a:r>
            <a:r>
              <a:rPr lang="en-US" b="1" dirty="0" smtClean="0"/>
              <a:t>–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err="1"/>
              <a:t>Pertemuan</a:t>
            </a:r>
            <a:r>
              <a:rPr lang="en-US" b="1" dirty="0"/>
              <a:t> </a:t>
            </a:r>
            <a:r>
              <a:rPr lang="id-ID" b="1" dirty="0" smtClean="0"/>
              <a:t>7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/>
              <a:t>Tim Bahan Ajar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Pemrograman</a:t>
            </a:r>
            <a:endParaRPr lang="en-US" dirty="0"/>
          </a:p>
          <a:p>
            <a:r>
              <a:rPr lang="id-ID" dirty="0"/>
              <a:t>T</a:t>
            </a:r>
            <a:r>
              <a:rPr lang="en-US" dirty="0" err="1"/>
              <a:t>eknik</a:t>
            </a:r>
            <a:r>
              <a:rPr lang="en-US" dirty="0"/>
              <a:t> </a:t>
            </a:r>
            <a:r>
              <a:rPr lang="id-ID" dirty="0"/>
              <a:t>I</a:t>
            </a:r>
            <a:r>
              <a:rPr lang="en-US" dirty="0" err="1"/>
              <a:t>nformatika</a:t>
            </a:r>
            <a:r>
              <a:rPr lang="en-US" dirty="0"/>
              <a:t> - </a:t>
            </a:r>
            <a:r>
              <a:rPr lang="id-ID" dirty="0"/>
              <a:t>S1</a:t>
            </a:r>
          </a:p>
          <a:p>
            <a:r>
              <a:rPr lang="id-ID" dirty="0"/>
              <a:t>Fakultas Ilmu Komputer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7025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Algoritma</a:t>
            </a:r>
            <a:r>
              <a:rPr lang="en-US" b="1" dirty="0" smtClean="0"/>
              <a:t> (Binary Search)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63271"/>
            <a:ext cx="10018713" cy="4572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diberikan</a:t>
            </a:r>
            <a:r>
              <a:rPr lang="en-US" dirty="0" smtClean="0"/>
              <a:t> list </a:t>
            </a:r>
            <a:r>
              <a:rPr lang="en-US" i="1" dirty="0" smtClean="0"/>
              <a:t>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-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                        </a:t>
            </a:r>
            <a:r>
              <a:rPr lang="en-US" b="1" dirty="0" smtClean="0"/>
              <a:t> yang </a:t>
            </a:r>
            <a:r>
              <a:rPr lang="en-US" b="1" dirty="0" err="1" smtClean="0"/>
              <a:t>sudah</a:t>
            </a:r>
            <a:r>
              <a:rPr lang="en-US" b="1" dirty="0" smtClean="0"/>
              <a:t> </a:t>
            </a:r>
            <a:r>
              <a:rPr lang="en-US" b="1" dirty="0" err="1" smtClean="0"/>
              <a:t>terurut</a:t>
            </a:r>
            <a:r>
              <a:rPr lang="en-US" b="1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nillai</a:t>
            </a:r>
            <a:r>
              <a:rPr lang="en-US" dirty="0" smtClean="0"/>
              <a:t> target </a:t>
            </a:r>
            <a:r>
              <a:rPr lang="en-US" i="1" dirty="0" smtClean="0"/>
              <a:t>T</a:t>
            </a:r>
            <a:r>
              <a:rPr lang="en-US" dirty="0" smtClean="0"/>
              <a:t>, </a:t>
            </a:r>
            <a:r>
              <a:rPr lang="en-US" dirty="0" err="1" smtClean="0"/>
              <a:t>serta</a:t>
            </a:r>
            <a:r>
              <a:rPr lang="en-US" dirty="0" smtClean="0"/>
              <a:t> variable </a:t>
            </a:r>
            <a:r>
              <a:rPr lang="en-US" dirty="0" err="1" smtClean="0"/>
              <a:t>left,Middle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right</a:t>
            </a:r>
            <a:r>
              <a:rPr lang="en-US" i="1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tahapan</a:t>
            </a:r>
            <a:r>
              <a:rPr lang="en-US" dirty="0" smtClean="0"/>
              <a:t> </a:t>
            </a:r>
            <a:r>
              <a:rPr lang="en-US" dirty="0" err="1" smtClean="0"/>
              <a:t>algoritmanya</a:t>
            </a:r>
            <a:r>
              <a:rPr lang="en-US" dirty="0" smtClean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</a:t>
            </a:r>
            <a:r>
              <a:rPr lang="en-US" dirty="0" smtClean="0"/>
              <a:t>eft</a:t>
            </a:r>
            <a:r>
              <a:rPr lang="en-US" dirty="0" smtClean="0">
                <a:sym typeface="Wingdings" panose="05000000000000000000" pitchFamily="2" charset="2"/>
              </a:rPr>
              <a:t> 0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Right </a:t>
            </a:r>
            <a:r>
              <a:rPr lang="en-US" dirty="0" smtClean="0">
                <a:sym typeface="Wingdings" panose="05000000000000000000" pitchFamily="2" charset="2"/>
              </a:rPr>
              <a:t> n-1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Selama</a:t>
            </a:r>
            <a:r>
              <a:rPr lang="en-US" dirty="0" smtClean="0"/>
              <a:t> </a:t>
            </a:r>
            <a:r>
              <a:rPr lang="en-US" i="1" dirty="0" smtClean="0"/>
              <a:t>(Left &lt;= Right), </a:t>
            </a:r>
            <a:r>
              <a:rPr lang="en-US" i="1" dirty="0" err="1" smtClean="0"/>
              <a:t>kerjakan</a:t>
            </a:r>
            <a:r>
              <a:rPr lang="en-US" i="1" dirty="0" smtClean="0"/>
              <a:t> langkah4 </a:t>
            </a:r>
            <a:r>
              <a:rPr lang="en-US" i="1" dirty="0" err="1" smtClean="0"/>
              <a:t>sampai</a:t>
            </a:r>
            <a:r>
              <a:rPr lang="en-US" i="1" dirty="0" smtClean="0"/>
              <a:t> 6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 smtClean="0"/>
              <a:t>Middle </a:t>
            </a:r>
            <a:r>
              <a:rPr lang="en-US" i="1" dirty="0" smtClean="0">
                <a:sym typeface="Wingdings" panose="05000000000000000000" pitchFamily="2" charset="2"/>
              </a:rPr>
              <a:t> (</a:t>
            </a:r>
            <a:r>
              <a:rPr lang="en-US" i="1" dirty="0" err="1" smtClean="0">
                <a:sym typeface="Wingdings" panose="05000000000000000000" pitchFamily="2" charset="2"/>
              </a:rPr>
              <a:t>Left+Right</a:t>
            </a:r>
            <a:r>
              <a:rPr lang="en-US" i="1" dirty="0" smtClean="0">
                <a:sym typeface="Wingdings" panose="05000000000000000000" pitchFamily="2" charset="2"/>
              </a:rPr>
              <a:t>)/2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 err="1" smtClean="0">
                <a:sym typeface="Wingdings" panose="05000000000000000000" pitchFamily="2" charset="2"/>
              </a:rPr>
              <a:t>Jika</a:t>
            </a:r>
            <a:r>
              <a:rPr lang="en-US" i="1" dirty="0" smtClean="0">
                <a:sym typeface="Wingdings" panose="05000000000000000000" pitchFamily="2" charset="2"/>
              </a:rPr>
              <a:t>(L[Middle] == T) </a:t>
            </a:r>
            <a:r>
              <a:rPr lang="en-US" i="1" dirty="0" err="1" smtClean="0">
                <a:sym typeface="Wingdings" panose="05000000000000000000" pitchFamily="2" charset="2"/>
              </a:rPr>
              <a:t>maka</a:t>
            </a:r>
            <a:r>
              <a:rPr lang="en-US" i="1" dirty="0" smtClean="0">
                <a:sym typeface="Wingdings" panose="05000000000000000000" pitchFamily="2" charset="2"/>
              </a:rPr>
              <a:t> </a:t>
            </a:r>
            <a:r>
              <a:rPr lang="en-US" i="1" dirty="0" err="1" smtClean="0">
                <a:sym typeface="Wingdings" panose="05000000000000000000" pitchFamily="2" charset="2"/>
              </a:rPr>
              <a:t>ketemu</a:t>
            </a:r>
            <a:endParaRPr lang="en-US" i="1" dirty="0" smtClean="0"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i="1" dirty="0" err="1" smtClean="0">
                <a:sym typeface="Wingdings" panose="05000000000000000000" pitchFamily="2" charset="2"/>
              </a:rPr>
              <a:t>Jika</a:t>
            </a:r>
            <a:r>
              <a:rPr lang="en-US" i="1" dirty="0" smtClean="0">
                <a:sym typeface="Wingdings" panose="05000000000000000000" pitchFamily="2" charset="2"/>
              </a:rPr>
              <a:t> (T &lt; L[Middle]) </a:t>
            </a:r>
            <a:r>
              <a:rPr lang="en-US" i="1" dirty="0" err="1" smtClean="0">
                <a:sym typeface="Wingdings" panose="05000000000000000000" pitchFamily="2" charset="2"/>
              </a:rPr>
              <a:t>maka</a:t>
            </a:r>
            <a:r>
              <a:rPr lang="en-US" i="1" dirty="0" smtClean="0">
                <a:sym typeface="Wingdings" panose="05000000000000000000" pitchFamily="2" charset="2"/>
              </a:rPr>
              <a:t> Right=Middle-1, </a:t>
            </a:r>
            <a:r>
              <a:rPr lang="en-US" i="1" dirty="0" err="1" smtClean="0">
                <a:sym typeface="Wingdings" panose="05000000000000000000" pitchFamily="2" charset="2"/>
              </a:rPr>
              <a:t>selain</a:t>
            </a:r>
            <a:r>
              <a:rPr lang="en-US" i="1" dirty="0" smtClean="0">
                <a:sym typeface="Wingdings" panose="05000000000000000000" pitchFamily="2" charset="2"/>
              </a:rPr>
              <a:t> </a:t>
            </a:r>
            <a:r>
              <a:rPr lang="en-US" i="1" dirty="0" err="1" smtClean="0">
                <a:sym typeface="Wingdings" panose="05000000000000000000" pitchFamily="2" charset="2"/>
              </a:rPr>
              <a:t>itu</a:t>
            </a:r>
            <a:r>
              <a:rPr lang="en-US" i="1" dirty="0" smtClean="0">
                <a:sym typeface="Wingdings" panose="05000000000000000000" pitchFamily="2" charset="2"/>
              </a:rPr>
              <a:t> Left=Middle+1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 err="1" smtClean="0">
                <a:sym typeface="Wingdings" panose="05000000000000000000" pitchFamily="2" charset="2"/>
              </a:rPr>
              <a:t>Setelah</a:t>
            </a:r>
            <a:r>
              <a:rPr lang="en-US" i="1" dirty="0" smtClean="0">
                <a:sym typeface="Wingdings" panose="05000000000000000000" pitchFamily="2" charset="2"/>
              </a:rPr>
              <a:t> </a:t>
            </a:r>
            <a:r>
              <a:rPr lang="en-US" i="1" dirty="0" err="1" smtClean="0">
                <a:sym typeface="Wingdings" panose="05000000000000000000" pitchFamily="2" charset="2"/>
              </a:rPr>
              <a:t>iterasi</a:t>
            </a:r>
            <a:r>
              <a:rPr lang="en-US" i="1" dirty="0" smtClean="0">
                <a:sym typeface="Wingdings" panose="05000000000000000000" pitchFamily="2" charset="2"/>
              </a:rPr>
              <a:t> </a:t>
            </a:r>
            <a:r>
              <a:rPr lang="en-US" i="1" dirty="0" err="1" smtClean="0">
                <a:sym typeface="Wingdings" panose="05000000000000000000" pitchFamily="2" charset="2"/>
              </a:rPr>
              <a:t>sudah</a:t>
            </a:r>
            <a:r>
              <a:rPr lang="en-US" i="1" dirty="0" smtClean="0">
                <a:sym typeface="Wingdings" panose="05000000000000000000" pitchFamily="2" charset="2"/>
              </a:rPr>
              <a:t> </a:t>
            </a:r>
            <a:r>
              <a:rPr lang="en-US" i="1" dirty="0" err="1" smtClean="0">
                <a:sym typeface="Wingdings" panose="05000000000000000000" pitchFamily="2" charset="2"/>
              </a:rPr>
              <a:t>terpenuhi</a:t>
            </a:r>
            <a:r>
              <a:rPr lang="en-US" i="1" dirty="0" smtClean="0">
                <a:sym typeface="Wingdings" panose="05000000000000000000" pitchFamily="2" charset="2"/>
              </a:rPr>
              <a:t> </a:t>
            </a:r>
            <a:r>
              <a:rPr lang="en-US" i="1" dirty="0" err="1" smtClean="0">
                <a:sym typeface="Wingdings" panose="05000000000000000000" pitchFamily="2" charset="2"/>
              </a:rPr>
              <a:t>dan</a:t>
            </a:r>
            <a:r>
              <a:rPr lang="en-US" i="1" dirty="0" smtClean="0">
                <a:sym typeface="Wingdings" panose="05000000000000000000" pitchFamily="2" charset="2"/>
              </a:rPr>
              <a:t> T </a:t>
            </a:r>
            <a:r>
              <a:rPr lang="en-US" i="1" dirty="0" err="1" smtClean="0">
                <a:sym typeface="Wingdings" panose="05000000000000000000" pitchFamily="2" charset="2"/>
              </a:rPr>
              <a:t>masih</a:t>
            </a:r>
            <a:r>
              <a:rPr lang="en-US" i="1" dirty="0" smtClean="0">
                <a:sym typeface="Wingdings" panose="05000000000000000000" pitchFamily="2" charset="2"/>
              </a:rPr>
              <a:t> </a:t>
            </a:r>
            <a:r>
              <a:rPr lang="en-US" i="1" dirty="0" err="1" smtClean="0">
                <a:sym typeface="Wingdings" panose="05000000000000000000" pitchFamily="2" charset="2"/>
              </a:rPr>
              <a:t>tidak</a:t>
            </a:r>
            <a:r>
              <a:rPr lang="en-US" i="1" dirty="0" smtClean="0">
                <a:sym typeface="Wingdings" panose="05000000000000000000" pitchFamily="2" charset="2"/>
              </a:rPr>
              <a:t> </a:t>
            </a:r>
            <a:r>
              <a:rPr lang="en-US" i="1" dirty="0" err="1" smtClean="0">
                <a:sym typeface="Wingdings" panose="05000000000000000000" pitchFamily="2" charset="2"/>
              </a:rPr>
              <a:t>ketemu</a:t>
            </a:r>
            <a:r>
              <a:rPr lang="en-US" i="1" dirty="0" smtClean="0">
                <a:sym typeface="Wingdings" panose="05000000000000000000" pitchFamily="2" charset="2"/>
              </a:rPr>
              <a:t> </a:t>
            </a:r>
            <a:r>
              <a:rPr lang="en-US" i="1" dirty="0" err="1" smtClean="0">
                <a:sym typeface="Wingdings" panose="05000000000000000000" pitchFamily="2" charset="2"/>
              </a:rPr>
              <a:t>maka</a:t>
            </a:r>
            <a:r>
              <a:rPr lang="en-US" i="1" dirty="0" smtClean="0">
                <a:sym typeface="Wingdings" panose="05000000000000000000" pitchFamily="2" charset="2"/>
              </a:rPr>
              <a:t> T </a:t>
            </a:r>
            <a:r>
              <a:rPr lang="en-US" i="1" dirty="0" err="1" smtClean="0">
                <a:sym typeface="Wingdings" panose="05000000000000000000" pitchFamily="2" charset="2"/>
              </a:rPr>
              <a:t>tidak</a:t>
            </a:r>
            <a:r>
              <a:rPr lang="en-US" i="1" dirty="0" smtClean="0">
                <a:sym typeface="Wingdings" panose="05000000000000000000" pitchFamily="2" charset="2"/>
              </a:rPr>
              <a:t> </a:t>
            </a:r>
            <a:r>
              <a:rPr lang="en-US" i="1" dirty="0" err="1" smtClean="0">
                <a:sym typeface="Wingdings" panose="05000000000000000000" pitchFamily="2" charset="2"/>
              </a:rPr>
              <a:t>ketemu</a:t>
            </a:r>
            <a:endParaRPr lang="en-US" i="1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7686861" y="1804148"/>
          <a:ext cx="145203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622080" imgH="228600" progId="Equation.DSMT4">
                  <p:embed/>
                </p:oleObj>
              </mc:Choice>
              <mc:Fallback>
                <p:oleObj name="Equation" r:id="rId3" imgW="622080" imgH="2286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86861" y="1804148"/>
                        <a:ext cx="1452033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493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Intinya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d-ID" dirty="0" smtClean="0"/>
              <a:t>Sorting dahulu array/list-nya dari nilai terkecil sampai terbesar, posisikan l di awal array dan r di akhir array. 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 smtClean="0"/>
              <a:t>Cari element array yang berada di tengah dengan cara (l-r)/2 dan tandai dengan m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 smtClean="0"/>
              <a:t>Bandingkan nilai elemen ke m dengan yang kita cari sebut saja T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 smtClean="0"/>
              <a:t>Jika T lebih kecil dari nilai elemen ke m maka yang elemen-elemen array yang ada di sebelah kiri akan di pecah jadi dua. </a:t>
            </a:r>
            <a:endParaRPr lang="id-ID" dirty="0"/>
          </a:p>
          <a:p>
            <a:pPr marL="457200" indent="-457200">
              <a:buFont typeface="+mj-lt"/>
              <a:buAutoNum type="arabicPeriod"/>
            </a:pPr>
            <a:r>
              <a:rPr lang="id-ID" dirty="0" smtClean="0"/>
              <a:t>Jika T lebih besar dari nilai elemen ke m maka yang elemen-elemen array disebelah kanan akan dipecah jadi dua.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 smtClean="0"/>
              <a:t>Jika T dan M sama, maka ketemu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49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ridwanbejo.files.wordpress.com/2010/12/binsearch4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439" y="939113"/>
            <a:ext cx="7916966" cy="613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15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5711" y="876299"/>
            <a:ext cx="3316289" cy="1752599"/>
          </a:xfrm>
        </p:spPr>
        <p:txBody>
          <a:bodyPr/>
          <a:lstStyle/>
          <a:p>
            <a:r>
              <a:rPr lang="en-US" b="1" dirty="0" err="1" smtClean="0"/>
              <a:t>Implementasi</a:t>
            </a:r>
            <a:endParaRPr lang="id-ID" b="1" dirty="0"/>
          </a:p>
        </p:txBody>
      </p:sp>
      <p:sp>
        <p:nvSpPr>
          <p:cNvPr id="4" name="Rectangle 3"/>
          <p:cNvSpPr/>
          <p:nvPr/>
        </p:nvSpPr>
        <p:spPr>
          <a:xfrm>
            <a:off x="1385699" y="876299"/>
            <a:ext cx="6870796" cy="452431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binarySearch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searchKey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pPr lvl="1"/>
            <a:r>
              <a:rPr lang="id-ID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left = 0;</a:t>
            </a:r>
          </a:p>
          <a:p>
            <a:pPr lvl="1"/>
            <a:r>
              <a:rPr lang="id-ID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right = </a:t>
            </a:r>
            <a:r>
              <a:rPr lang="id-ID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- 1;</a:t>
            </a:r>
          </a:p>
          <a:p>
            <a:pPr lvl="1"/>
            <a:r>
              <a:rPr lang="id-ID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middle = 0;</a:t>
            </a:r>
          </a:p>
          <a:p>
            <a:pPr lvl="1"/>
            <a:r>
              <a:rPr lang="id-ID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(left&lt;=right)</a:t>
            </a:r>
          </a:p>
          <a:p>
            <a:pPr lvl="1"/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id-ID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middle 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(left + right) / 2;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id-ID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id-ID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id-ID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[middle] == </a:t>
            </a:r>
            <a:r>
              <a:rPr lang="id-ID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searchKey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id-ID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id-ID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middle;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id-ID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id-ID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d-ID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id-ID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searchKey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id-ID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[middle])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id-ID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right 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middle - 1;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id-ID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id-ID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id-ID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 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middle + 1;</a:t>
            </a:r>
          </a:p>
          <a:p>
            <a:pPr lvl="1"/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id-ID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-1;</a:t>
            </a:r>
          </a:p>
          <a:p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5827711" y="5400614"/>
            <a:ext cx="6096000" cy="1477328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>
            <a:spAutoFit/>
          </a:bodyPr>
          <a:lstStyle/>
          <a:p>
            <a:r>
              <a:rPr lang="id-ID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L[10] = {12,3,2,4,5,6,11,10,20,12};</a:t>
            </a:r>
          </a:p>
          <a:p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Selectionsort(L, 10);</a:t>
            </a:r>
          </a:p>
          <a:p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printf(</a:t>
            </a:r>
            <a:r>
              <a:rPr lang="id-ID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"\n"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hasil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binarySearch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(L, 10, 12);</a:t>
            </a:r>
          </a:p>
          <a:p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printf(</a:t>
            </a:r>
            <a:r>
              <a:rPr lang="id-ID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"Ditemukan di indek ke- %d"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hasil);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0638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0909" y="0"/>
            <a:ext cx="5091091" cy="1752599"/>
          </a:xfrm>
        </p:spPr>
        <p:txBody>
          <a:bodyPr/>
          <a:lstStyle/>
          <a:p>
            <a:r>
              <a:rPr lang="en-US" b="1" dirty="0" smtClean="0"/>
              <a:t>Detail </a:t>
            </a:r>
            <a:r>
              <a:rPr lang="en-US" b="1" dirty="0" err="1" smtClean="0"/>
              <a:t>Algoritma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2743201" y="2019868"/>
          <a:ext cx="7093080" cy="13716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03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7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7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47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47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474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474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4474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4474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5305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05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Nilai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05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iterasi-1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en-US" sz="2000" b="1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20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US" sz="2000" b="1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17929" y="5470358"/>
            <a:ext cx="5882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tengah</a:t>
            </a: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ditentukan</a:t>
            </a: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rumus</a:t>
            </a:r>
            <a:endParaRPr lang="en-US" sz="2400" b="1" dirty="0" smtClean="0">
              <a:solidFill>
                <a:srgbClr val="FF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b="1" i="1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 + r ) / 2</a:t>
            </a:r>
            <a:endParaRPr lang="en-US" sz="2400" b="1" i="1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45179" y="3506336"/>
            <a:ext cx="407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 = left ; m = middle ; r = right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43201" y="1558203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</a:rPr>
              <a:t>T</a:t>
            </a:r>
            <a:r>
              <a:rPr lang="en-US" sz="2400" b="1" dirty="0" smtClean="0">
                <a:latin typeface="Calibri" panose="020F0502020204030204" pitchFamily="34" charset="0"/>
              </a:rPr>
              <a:t> = 70</a:t>
            </a:r>
            <a:endParaRPr lang="en-US" sz="24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99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2743201" y="2019868"/>
          <a:ext cx="7093080" cy="18288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03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7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7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47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47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474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474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4474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4474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5305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05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Nilai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05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iterasi-1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en-US" sz="2000" b="1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20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US" sz="20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05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iterasi-2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en-US" sz="20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20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US" sz="2000" b="1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36408" y="3963536"/>
            <a:ext cx="407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 = left ; m = middle ; r = right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69326" y="5260873"/>
            <a:ext cx="71642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T &gt; A[m] </a:t>
            </a:r>
            <a:r>
              <a:rPr lang="en-US" sz="2400" b="1" dirty="0" err="1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pencarian</a:t>
            </a: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2400" b="1" dirty="0" err="1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setelah</a:t>
            </a: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indeks</a:t>
            </a: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tengah</a:t>
            </a: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ketentuan</a:t>
            </a: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i="1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= m + 1</a:t>
            </a:r>
            <a:endParaRPr lang="en-US" sz="2400" b="1" i="1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43201" y="1558203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alibri" panose="020F0502020204030204" pitchFamily="34" charset="0"/>
              </a:rPr>
              <a:t>T = 70</a:t>
            </a:r>
            <a:endParaRPr lang="en-US" sz="24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75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2743201" y="2019868"/>
          <a:ext cx="7179198" cy="23115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03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7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7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08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47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474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474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4474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4474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5305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05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Nilai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05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iterasi-1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en-US" sz="2000" b="1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20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US" sz="20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05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iterasi-2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en-US" sz="20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20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US" sz="20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7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iterasi-3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l,m</a:t>
                      </a:r>
                      <a:endParaRPr lang="en-US" sz="2000" b="1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US" sz="2000" b="1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82064" y="4446236"/>
            <a:ext cx="407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 = left ; m = middle ; r = right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43201" y="1558203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alibri" panose="020F0502020204030204" pitchFamily="34" charset="0"/>
              </a:rPr>
              <a:t>T = 70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88632" y="5116495"/>
            <a:ext cx="73256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T &lt; A[m] </a:t>
            </a:r>
            <a:r>
              <a:rPr lang="en-US" sz="2400" b="1" dirty="0" err="1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pencarian</a:t>
            </a: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2400" b="1" dirty="0" err="1" smtClean="0">
                <a:solidFill>
                  <a:srgbClr val="0033CC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sebelum</a:t>
            </a: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indeks</a:t>
            </a: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tengah</a:t>
            </a: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ketentuan</a:t>
            </a: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i="1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= m - 1</a:t>
            </a:r>
            <a:endParaRPr lang="en-US" sz="2400" b="1" i="1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45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1943" y="279837"/>
            <a:ext cx="4455170" cy="632254"/>
          </a:xfrm>
        </p:spPr>
        <p:txBody>
          <a:bodyPr>
            <a:normAutofit fontScale="90000"/>
          </a:bodyPr>
          <a:lstStyle/>
          <a:p>
            <a:r>
              <a:rPr lang="id-ID" b="1" dirty="0" smtClean="0"/>
              <a:t>Sequential Search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8400" y="927305"/>
            <a:ext cx="10018713" cy="1303639"/>
          </a:xfrm>
        </p:spPr>
        <p:txBody>
          <a:bodyPr>
            <a:normAutofit/>
          </a:bodyPr>
          <a:lstStyle/>
          <a:p>
            <a:r>
              <a:rPr lang="id-ID" sz="1800" dirty="0" smtClean="0"/>
              <a:t>Kompleksitas algoritma dengan kasus terburuk adalah O(n) atau linier</a:t>
            </a:r>
          </a:p>
          <a:p>
            <a:r>
              <a:rPr lang="id-ID" sz="1800" dirty="0" smtClean="0"/>
              <a:t>Waktu yang dibutuhkan untuk mencari elemen yang dicari terus bertambah seiring banyaknya elemen yang ada </a:t>
            </a:r>
            <a:endParaRPr lang="en-US" sz="1800" dirty="0"/>
          </a:p>
        </p:txBody>
      </p:sp>
      <p:pic>
        <p:nvPicPr>
          <p:cNvPr id="4098" name="Picture 2" descr="https://cdncontribute.geeksforgeeks.org/wp-content/uploads/Line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651" y="1806643"/>
            <a:ext cx="6875525" cy="1521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04019" y="2978155"/>
            <a:ext cx="4138013" cy="69986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1" kern="1200" cap="none">
                <a:ln w="3175" cmpd="sng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d-ID" dirty="0" smtClean="0"/>
              <a:t>Binary Search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88400" y="3627316"/>
            <a:ext cx="10018713" cy="1303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id-ID" sz="1800" dirty="0" smtClean="0"/>
              <a:t>Kompleksitas algoritma dengan kasus terburuk adalah O(log n)</a:t>
            </a:r>
          </a:p>
          <a:p>
            <a:r>
              <a:rPr lang="id-ID" sz="1800" dirty="0" smtClean="0"/>
              <a:t>Elemen tengah akan dilihat untuk dicek apakah nilai yang di cari lebih rendah atau tinggi</a:t>
            </a:r>
          </a:p>
          <a:p>
            <a:r>
              <a:rPr lang="id-ID" sz="1800" dirty="0" smtClean="0"/>
              <a:t>Dengan demikian, pencarian dilakukan dengan membagi setengah dari ruang pencarian yang ada</a:t>
            </a:r>
            <a:endParaRPr lang="en-US" sz="1800" dirty="0"/>
          </a:p>
        </p:txBody>
      </p:sp>
      <p:pic>
        <p:nvPicPr>
          <p:cNvPr id="4100" name="Picture 4" descr="https://cdncontribute.geeksforgeeks.org/wp-content/uploads/binary-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816" y="4873012"/>
            <a:ext cx="6755027" cy="1984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85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SEQUENTIAL SEARCH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253372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Algoritma</a:t>
            </a:r>
            <a:r>
              <a:rPr lang="en-US" b="1" dirty="0" smtClean="0"/>
              <a:t> Sequential Search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63271"/>
            <a:ext cx="10018713" cy="3711388"/>
          </a:xfrm>
        </p:spPr>
        <p:txBody>
          <a:bodyPr>
            <a:normAutofit/>
          </a:bodyPr>
          <a:lstStyle/>
          <a:p>
            <a:r>
              <a:rPr lang="en-US" dirty="0" smtClean="0"/>
              <a:t>Sequential search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dikenal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linear search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yang </a:t>
            </a:r>
            <a:r>
              <a:rPr lang="en-US" b="1" dirty="0" err="1" smtClean="0"/>
              <a:t>secara</a:t>
            </a:r>
            <a:r>
              <a:rPr lang="en-US" b="1" dirty="0" smtClean="0"/>
              <a:t> </a:t>
            </a:r>
            <a:r>
              <a:rPr lang="en-US" b="1" dirty="0" err="1" smtClean="0"/>
              <a:t>beruntun</a:t>
            </a:r>
            <a:r>
              <a:rPr lang="en-US" b="1" dirty="0" smtClean="0"/>
              <a:t> </a:t>
            </a:r>
            <a:r>
              <a:rPr lang="en-US" b="1" dirty="0" err="1" smtClean="0"/>
              <a:t>memeriksa</a:t>
            </a:r>
            <a:r>
              <a:rPr lang="en-US" b="1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list/array/table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menemukan</a:t>
            </a:r>
            <a:r>
              <a:rPr lang="en-US" dirty="0" smtClean="0"/>
              <a:t> </a:t>
            </a:r>
            <a:r>
              <a:rPr lang="en-US" b="1" dirty="0" err="1" smtClean="0"/>
              <a:t>sebuah</a:t>
            </a:r>
            <a:r>
              <a:rPr lang="en-US" b="1" dirty="0" smtClean="0"/>
              <a:t> </a:t>
            </a:r>
            <a:r>
              <a:rPr lang="en-US" b="1" dirty="0" err="1" smtClean="0"/>
              <a:t>elemen</a:t>
            </a:r>
            <a:r>
              <a:rPr lang="en-US" b="1" dirty="0" smtClean="0"/>
              <a:t> yang </a:t>
            </a:r>
            <a:r>
              <a:rPr lang="en-US" b="1" dirty="0" err="1" smtClean="0"/>
              <a:t>cocok</a:t>
            </a:r>
            <a:r>
              <a:rPr lang="en-US" b="1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b="1" dirty="0" smtClean="0"/>
              <a:t>target</a:t>
            </a:r>
            <a:r>
              <a:rPr lang="en-US" dirty="0" smtClean="0"/>
              <a:t>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2470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Dasar</a:t>
            </a:r>
            <a:r>
              <a:rPr lang="en-US" b="1" dirty="0" smtClean="0"/>
              <a:t> </a:t>
            </a:r>
            <a:r>
              <a:rPr lang="en-US" b="1" dirty="0" err="1" smtClean="0"/>
              <a:t>Algoritma</a:t>
            </a:r>
            <a:r>
              <a:rPr lang="en-US" b="1" dirty="0" smtClean="0"/>
              <a:t> (Sequential Search)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63271"/>
            <a:ext cx="10018713" cy="3711388"/>
          </a:xfrm>
        </p:spPr>
        <p:txBody>
          <a:bodyPr>
            <a:normAutofit/>
          </a:bodyPr>
          <a:lstStyle/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diberikan</a:t>
            </a:r>
            <a:r>
              <a:rPr lang="en-US" dirty="0" smtClean="0"/>
              <a:t> list </a:t>
            </a:r>
            <a:r>
              <a:rPr lang="en-US" i="1" dirty="0" smtClean="0"/>
              <a:t>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-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                        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nillai</a:t>
            </a:r>
            <a:r>
              <a:rPr lang="en-US" dirty="0" smtClean="0"/>
              <a:t> target </a:t>
            </a:r>
            <a:r>
              <a:rPr lang="en-US" i="1" dirty="0" smtClean="0"/>
              <a:t>T</a:t>
            </a:r>
            <a:r>
              <a:rPr lang="en-US" dirty="0" smtClean="0"/>
              <a:t>,</a:t>
            </a:r>
            <a:r>
              <a:rPr lang="en-US" i="1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tahapan</a:t>
            </a:r>
            <a:r>
              <a:rPr lang="en-US" dirty="0" smtClean="0"/>
              <a:t> </a:t>
            </a:r>
            <a:r>
              <a:rPr lang="en-US" dirty="0" err="1" smtClean="0"/>
              <a:t>algoritmanya</a:t>
            </a:r>
            <a:r>
              <a:rPr lang="en-US" dirty="0" smtClean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Jalankan</a:t>
            </a:r>
            <a:r>
              <a:rPr lang="en-US" dirty="0" smtClean="0"/>
              <a:t> </a:t>
            </a:r>
            <a:r>
              <a:rPr lang="en-US" dirty="0" err="1" smtClean="0"/>
              <a:t>perulangan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element list</a:t>
            </a:r>
            <a:r>
              <a:rPr lang="en-US" i="1" dirty="0" smtClean="0"/>
              <a:t> </a:t>
            </a:r>
            <a:r>
              <a:rPr lang="en-US" i="1" dirty="0" err="1" smtClean="0"/>
              <a:t>i</a:t>
            </a:r>
            <a:r>
              <a:rPr lang="en-US" i="1" dirty="0" smtClean="0"/>
              <a:t> =0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i="1" dirty="0" err="1" smtClean="0"/>
              <a:t>i</a:t>
            </a:r>
            <a:r>
              <a:rPr lang="en-US" i="1" dirty="0" smtClean="0"/>
              <a:t> = n-1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Jika</a:t>
            </a:r>
            <a:r>
              <a:rPr lang="en-US" dirty="0" smtClean="0"/>
              <a:t>               </a:t>
            </a:r>
            <a:r>
              <a:rPr lang="en-US" i="1" dirty="0" smtClean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r>
              <a:rPr lang="en-US" dirty="0" smtClean="0"/>
              <a:t> </a:t>
            </a:r>
            <a:r>
              <a:rPr lang="en-US" dirty="0" err="1" smtClean="0"/>
              <a:t>berhasil</a:t>
            </a:r>
            <a:r>
              <a:rPr lang="en-US" dirty="0" smtClean="0"/>
              <a:t>; return </a:t>
            </a:r>
            <a:r>
              <a:rPr lang="en-US" dirty="0" err="1" smtClean="0"/>
              <a:t>i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Selama</a:t>
            </a:r>
            <a:r>
              <a:rPr lang="en-US" dirty="0" smtClean="0"/>
              <a:t> </a:t>
            </a:r>
            <a:r>
              <a:rPr lang="en-US" i="1" dirty="0" err="1" smtClean="0"/>
              <a:t>i</a:t>
            </a:r>
            <a:r>
              <a:rPr lang="en-US" i="1" dirty="0" smtClean="0"/>
              <a:t> &lt; n, </a:t>
            </a:r>
            <a:r>
              <a:rPr lang="en-US" dirty="0" err="1" smtClean="0"/>
              <a:t>lanjutkan</a:t>
            </a:r>
            <a:r>
              <a:rPr lang="en-US" dirty="0" smtClean="0"/>
              <a:t> </a:t>
            </a:r>
            <a:r>
              <a:rPr lang="en-US" dirty="0" err="1" smtClean="0"/>
              <a:t>langkah</a:t>
            </a:r>
            <a:r>
              <a:rPr lang="en-US" dirty="0" smtClean="0"/>
              <a:t> ke-2. </a:t>
            </a:r>
            <a:r>
              <a:rPr lang="en-US" dirty="0" err="1" smtClean="0"/>
              <a:t>Selain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, </a:t>
            </a:r>
            <a:r>
              <a:rPr lang="en-US" dirty="0" err="1" smtClean="0"/>
              <a:t>pencarian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berhasil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7673414" y="2707201"/>
          <a:ext cx="145203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622080" imgH="228600" progId="Equation.DSMT4">
                  <p:embed/>
                </p:oleObj>
              </mc:Choice>
              <mc:Fallback>
                <p:oleObj name="Equation" r:id="rId3" imgW="622080" imgH="2286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73414" y="2707201"/>
                        <a:ext cx="1452033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2925950" y="4105556"/>
          <a:ext cx="718203" cy="392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419040" imgH="228600" progId="Equation.DSMT4">
                  <p:embed/>
                </p:oleObj>
              </mc:Choice>
              <mc:Fallback>
                <p:oleObj name="Equation" r:id="rId5" imgW="419040" imgH="2286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25950" y="4105556"/>
                        <a:ext cx="718203" cy="3923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922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Implementasi</a:t>
            </a:r>
            <a:endParaRPr lang="id-ID" b="1" dirty="0"/>
          </a:p>
        </p:txBody>
      </p:sp>
      <p:sp>
        <p:nvSpPr>
          <p:cNvPr id="4" name="Rectangle 3"/>
          <p:cNvSpPr/>
          <p:nvPr/>
        </p:nvSpPr>
        <p:spPr>
          <a:xfrm>
            <a:off x="1484310" y="2797938"/>
            <a:ext cx="7158318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linearSearch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searchKey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  <a:endParaRPr lang="id-ID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i&lt;</a:t>
            </a:r>
            <a:r>
              <a:rPr lang="nn-NO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i++){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id-ID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id-ID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id-ID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searchKey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id-ID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[i]){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id-ID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id-ID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id-ID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id-ID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id-ID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-1</a:t>
            </a:r>
            <a:r>
              <a:rPr lang="id-ID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id-ID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5594628" y="5465801"/>
            <a:ext cx="6096000" cy="92333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>
            <a:spAutoFit/>
          </a:bodyPr>
          <a:lstStyle/>
          <a:p>
            <a:r>
              <a:rPr lang="id-ID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L[10] = {12,3,2,4,5,6,11,10,20,12};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hasil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linearSearch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(L, 10, 5);</a:t>
            </a:r>
          </a:p>
          <a:p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printf(</a:t>
            </a:r>
            <a:r>
              <a:rPr lang="id-ID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"Ditemukan di indek ke- %d"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hasil);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43510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Algoritma</a:t>
            </a:r>
            <a:r>
              <a:rPr lang="en-US" b="1" dirty="0"/>
              <a:t> Sequential </a:t>
            </a:r>
            <a:r>
              <a:rPr lang="en-US" b="1" dirty="0" smtClean="0"/>
              <a:t>Search </a:t>
            </a:r>
            <a:r>
              <a:rPr lang="en-US" b="1" dirty="0" err="1" smtClean="0"/>
              <a:t>dengan</a:t>
            </a:r>
            <a:r>
              <a:rPr lang="en-US" b="1" dirty="0" smtClean="0"/>
              <a:t> Sentinel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 </a:t>
            </a:r>
            <a:r>
              <a:rPr lang="en-US" dirty="0" err="1" smtClean="0"/>
              <a:t>dasar</a:t>
            </a:r>
            <a:r>
              <a:rPr lang="en-US" dirty="0" smtClean="0"/>
              <a:t>: </a:t>
            </a:r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terakhir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list/array/table. </a:t>
            </a:r>
          </a:p>
          <a:p>
            <a:r>
              <a:rPr lang="en-US" dirty="0" err="1" smtClean="0"/>
              <a:t>Penambahan</a:t>
            </a:r>
            <a:r>
              <a:rPr lang="en-US" dirty="0" smtClean="0"/>
              <a:t> data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terakhir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sentinel.</a:t>
            </a:r>
          </a:p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r>
              <a:rPr lang="en-US" dirty="0" smtClean="0"/>
              <a:t> data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mencapai</a:t>
            </a:r>
            <a:r>
              <a:rPr lang="en-US" dirty="0" smtClean="0"/>
              <a:t> sentinel, </a:t>
            </a:r>
            <a:r>
              <a:rPr lang="en-US" dirty="0" err="1" smtClean="0"/>
              <a:t>maka</a:t>
            </a:r>
            <a:r>
              <a:rPr lang="en-US" dirty="0" smtClean="0"/>
              <a:t> data yang </a:t>
            </a:r>
            <a:r>
              <a:rPr lang="en-US" dirty="0" err="1" smtClean="0"/>
              <a:t>dicari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. </a:t>
            </a:r>
            <a:r>
              <a:rPr lang="en-US" dirty="0" err="1" smtClean="0"/>
              <a:t>Sedangakan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mencapai</a:t>
            </a:r>
            <a:r>
              <a:rPr lang="en-US" dirty="0" smtClean="0"/>
              <a:t> sentinel, </a:t>
            </a:r>
            <a:r>
              <a:rPr lang="en-US" dirty="0" err="1" smtClean="0"/>
              <a:t>maka</a:t>
            </a:r>
            <a:r>
              <a:rPr lang="en-US" dirty="0" smtClean="0"/>
              <a:t> data </a:t>
            </a:r>
            <a:r>
              <a:rPr lang="en-US" dirty="0" err="1" smtClean="0"/>
              <a:t>ada</a:t>
            </a:r>
            <a:r>
              <a:rPr lang="en-US" dirty="0" smtClean="0"/>
              <a:t>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1779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Implementasi</a:t>
            </a:r>
            <a:endParaRPr lang="id-ID" b="1" dirty="0"/>
          </a:p>
        </p:txBody>
      </p:sp>
      <p:sp>
        <p:nvSpPr>
          <p:cNvPr id="5" name="Rectangle 4"/>
          <p:cNvSpPr/>
          <p:nvPr/>
        </p:nvSpPr>
        <p:spPr>
          <a:xfrm>
            <a:off x="1484311" y="2128281"/>
            <a:ext cx="8372383" cy="31393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linearSearchWithSentinel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searchKey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pPr lvl="1"/>
            <a:r>
              <a:rPr lang="id-ID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</a:t>
            </a:r>
          </a:p>
          <a:p>
            <a:pPr lvl="1"/>
            <a:r>
              <a:rPr lang="id-ID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id-ID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id-ID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searchKey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id-ID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//sentinel</a:t>
            </a:r>
            <a:endParaRPr lang="id-ID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id-ID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id-ID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[i] != </a:t>
            </a:r>
            <a:r>
              <a:rPr lang="id-ID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searchKey</a:t>
            </a:r>
            <a:r>
              <a:rPr lang="id-ID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id-ID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i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pPr lvl="1"/>
            <a:endParaRPr lang="id-ID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id-ID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 &lt; </a:t>
            </a:r>
            <a:r>
              <a:rPr lang="id-ID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- 1)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id-ID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id-ID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i;</a:t>
            </a:r>
          </a:p>
          <a:p>
            <a:pPr lvl="1"/>
            <a:r>
              <a:rPr lang="id-ID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id-ID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id-ID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id-ID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-1;</a:t>
            </a:r>
          </a:p>
          <a:p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5280538" y="5316542"/>
            <a:ext cx="6521498" cy="92333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id-ID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L[10] = {12,3,2,4,5,6,11,10,20,12};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hasil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linearSearchWithSentinel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(L, 10, 11);</a:t>
            </a:r>
          </a:p>
          <a:p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printf(</a:t>
            </a:r>
            <a:r>
              <a:rPr lang="id-ID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"Ditemukan di indek ke- %d"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hasil);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4773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BINARY SEARCH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251455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Algoritma</a:t>
            </a:r>
            <a:r>
              <a:rPr lang="en-US" b="1" dirty="0" smtClean="0"/>
              <a:t> Binary Search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63271"/>
            <a:ext cx="10018713" cy="3711388"/>
          </a:xfrm>
        </p:spPr>
        <p:txBody>
          <a:bodyPr>
            <a:normAutofit/>
          </a:bodyPr>
          <a:lstStyle/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r>
              <a:rPr lang="en-US" dirty="0" smtClean="0"/>
              <a:t> yang </a:t>
            </a:r>
            <a:r>
              <a:rPr lang="en-US" dirty="0" err="1" smtClean="0"/>
              <a:t>cepat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efisien</a:t>
            </a:r>
            <a:r>
              <a:rPr lang="en-US" dirty="0" smtClean="0"/>
              <a:t> (</a:t>
            </a:r>
            <a:r>
              <a:rPr lang="en-US" dirty="0" err="1" smtClean="0"/>
              <a:t>terutama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data yang </a:t>
            </a:r>
            <a:r>
              <a:rPr lang="en-US" dirty="0" err="1" smtClean="0"/>
              <a:t>besar</a:t>
            </a:r>
            <a:r>
              <a:rPr lang="en-US" dirty="0" smtClean="0"/>
              <a:t>).</a:t>
            </a:r>
          </a:p>
          <a:p>
            <a:r>
              <a:rPr lang="en-US" dirty="0" smtClean="0"/>
              <a:t>Ide </a:t>
            </a:r>
            <a:r>
              <a:rPr lang="en-US" dirty="0" err="1" smtClean="0"/>
              <a:t>dasar</a:t>
            </a:r>
            <a:r>
              <a:rPr lang="en-US" dirty="0" smtClean="0"/>
              <a:t>: </a:t>
            </a:r>
          </a:p>
          <a:p>
            <a:pPr lvl="1"/>
            <a:r>
              <a:rPr lang="en-US" dirty="0" err="1" smtClean="0"/>
              <a:t>Membagi-bagi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berulang-ulang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data </a:t>
            </a:r>
            <a:r>
              <a:rPr lang="en-US" dirty="0" err="1" smtClean="0"/>
              <a:t>ditemukan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di </a:t>
            </a:r>
            <a:r>
              <a:rPr lang="en-US" dirty="0" err="1" smtClean="0"/>
              <a:t>bagi-bagi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Data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list/array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terurut</a:t>
            </a:r>
            <a:r>
              <a:rPr lang="en-US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3284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2610</TotalTime>
  <Words>839</Words>
  <Application>Microsoft Office PowerPoint</Application>
  <PresentationFormat>Widescreen</PresentationFormat>
  <Paragraphs>275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Times New Roman</vt:lpstr>
      <vt:lpstr>Wingdings</vt:lpstr>
      <vt:lpstr>Office Theme</vt:lpstr>
      <vt:lpstr>Equation</vt:lpstr>
      <vt:lpstr>- Algoritma Pemrograman– Pertemuan 7</vt:lpstr>
      <vt:lpstr>SEQUENTIAL SEARCH</vt:lpstr>
      <vt:lpstr>Algoritma Sequential Search</vt:lpstr>
      <vt:lpstr>Dasar Algoritma (Sequential Search)</vt:lpstr>
      <vt:lpstr>Implementasi</vt:lpstr>
      <vt:lpstr>Algoritma Sequential Search dengan Sentinel</vt:lpstr>
      <vt:lpstr>Implementasi</vt:lpstr>
      <vt:lpstr>BINARY SEARCH</vt:lpstr>
      <vt:lpstr>Algoritma Binary Search</vt:lpstr>
      <vt:lpstr>Algoritma (Binary Search)</vt:lpstr>
      <vt:lpstr>Intinya</vt:lpstr>
      <vt:lpstr>PowerPoint Presentation</vt:lpstr>
      <vt:lpstr>Implementasi</vt:lpstr>
      <vt:lpstr>Detail Algoritma</vt:lpstr>
      <vt:lpstr>PowerPoint Presentation</vt:lpstr>
      <vt:lpstr>PowerPoint Presentation</vt:lpstr>
      <vt:lpstr>Sequential 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Nisa'ul Hafidhoh</dc:creator>
  <cp:lastModifiedBy>Abas Setiawan</cp:lastModifiedBy>
  <cp:revision>603</cp:revision>
  <dcterms:created xsi:type="dcterms:W3CDTF">2020-07-29T04:19:18Z</dcterms:created>
  <dcterms:modified xsi:type="dcterms:W3CDTF">2022-02-24T12:48:14Z</dcterms:modified>
</cp:coreProperties>
</file>