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F532-75E7-4F48-93E5-949DCA706E2A}" type="datetimeFigureOut">
              <a:rPr lang="id-ID" smtClean="0"/>
              <a:t>24/02/2022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47A-D37B-4924-B63D-0475A9072B80}" type="slidenum">
              <a:rPr lang="id-ID" smtClean="0"/>
              <a:t>‹#›</a:t>
            </a:fld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2047875" y="78706"/>
            <a:ext cx="3372129" cy="802888"/>
            <a:chOff x="2047875" y="78706"/>
            <a:chExt cx="3372129" cy="802888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380"/>
            <a:stretch/>
          </p:blipFill>
          <p:spPr>
            <a:xfrm>
              <a:off x="2047875" y="78706"/>
              <a:ext cx="695325" cy="8028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3"/>
            <a:stretch/>
          </p:blipFill>
          <p:spPr>
            <a:xfrm>
              <a:off x="2716696" y="78706"/>
              <a:ext cx="2703308" cy="802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5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d.wikipedia.org/wiki/Berkas:FibonacciBlocks.sv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- </a:t>
            </a:r>
            <a:r>
              <a:rPr lang="id-ID" b="1" dirty="0" smtClean="0"/>
              <a:t>Algoritma Pemrograman</a:t>
            </a:r>
            <a:r>
              <a:rPr lang="en-US" b="1" dirty="0" smtClean="0"/>
              <a:t>–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8&amp;9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factorial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4370743" y="2666111"/>
            <a:ext cx="420848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faktorial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if(n == 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n*</a:t>
            </a:r>
            <a:r>
              <a:rPr lang="en-US" dirty="0" err="1" smtClean="0">
                <a:latin typeface="Consolas" panose="020B0609020204030204" pitchFamily="49" charset="0"/>
              </a:rPr>
              <a:t>faktorial</a:t>
            </a:r>
            <a:r>
              <a:rPr lang="en-US" dirty="0" smtClean="0">
                <a:latin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4" y="5443063"/>
            <a:ext cx="6211360" cy="13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0	1	1	2	3	5	8	13	21	34	55	89 …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..!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rekursifnya</a:t>
            </a:r>
            <a:r>
              <a:rPr lang="en-US" dirty="0" smtClean="0"/>
              <a:t>!</a:t>
            </a:r>
          </a:p>
        </p:txBody>
      </p:sp>
      <p:pic>
        <p:nvPicPr>
          <p:cNvPr id="3074" name="Picture 2" descr="https://upload.wikimedia.org/wikipedia/commons/thumb/9/95/FibonacciBlocks.svg/270px-FibonacciBlocks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23" y="2563904"/>
            <a:ext cx="3340660" cy="21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4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Solusi</a:t>
            </a:r>
            <a:r>
              <a:rPr lang="en-US" b="1" dirty="0" smtClean="0"/>
              <a:t> (</a:t>
            </a:r>
            <a:r>
              <a:rPr lang="en-US" b="1" dirty="0" err="1" smtClean="0"/>
              <a:t>Deret</a:t>
            </a:r>
            <a:r>
              <a:rPr lang="en-US" b="1" dirty="0" smtClean="0"/>
              <a:t> Fibonacci)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681" y="5392270"/>
            <a:ext cx="4957972" cy="1153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3165" y="2286001"/>
            <a:ext cx="648148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if(n == 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else if(n == 1)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1;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latin typeface="Consolas" panose="020B0609020204030204" pitchFamily="49" charset="0"/>
              </a:rPr>
              <a:t>(n-1)+</a:t>
            </a:r>
            <a:r>
              <a:rPr lang="en-US" dirty="0" err="1" smtClean="0"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latin typeface="Consolas" panose="020B0609020204030204" pitchFamily="49" charset="0"/>
              </a:rPr>
              <a:t>(n-2);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Rekursi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Prima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3133165" y="2286001"/>
            <a:ext cx="648148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prime(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n,int</a:t>
            </a:r>
            <a:r>
              <a:rPr lang="en-US" dirty="0" smtClean="0">
                <a:latin typeface="Consolas" panose="020B0609020204030204" pitchFamily="49" charset="0"/>
              </a:rPr>
              <a:t> index)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if(index == 1)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else if(n % index == 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0;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prime(</a:t>
            </a:r>
            <a:r>
              <a:rPr lang="en-US" dirty="0" err="1" smtClean="0">
                <a:latin typeface="Consolas" panose="020B0609020204030204" pitchFamily="49" charset="0"/>
              </a:rPr>
              <a:t>n,index</a:t>
            </a:r>
            <a:r>
              <a:rPr lang="en-US" dirty="0" smtClean="0">
                <a:latin typeface="Consolas" panose="020B0609020204030204" pitchFamily="49" charset="0"/>
              </a:rPr>
              <a:t>--);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1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718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Solusi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3133165" y="2286001"/>
            <a:ext cx="648148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pangkat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y)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if(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 smtClean="0">
                <a:latin typeface="Consolas" panose="020B0609020204030204" pitchFamily="49" charset="0"/>
              </a:rPr>
              <a:t> == 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return 1;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else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return x*</a:t>
            </a:r>
            <a:r>
              <a:rPr lang="en-US" dirty="0" err="1" smtClean="0">
                <a:latin typeface="Consolas" panose="020B0609020204030204" pitchFamily="49" charset="0"/>
              </a:rPr>
              <a:t>pangkat</a:t>
            </a:r>
            <a:r>
              <a:rPr lang="en-US" dirty="0" smtClean="0">
                <a:latin typeface="Consolas" panose="020B0609020204030204" pitchFamily="49" charset="0"/>
              </a:rPr>
              <a:t>(x,y-1);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9946"/>
            <a:ext cx="10018713" cy="4794421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id-ID" dirty="0" smtClean="0"/>
              <a:t>perkalian</a:t>
            </a:r>
            <a:r>
              <a:rPr lang="en-US" dirty="0" smtClean="0"/>
              <a:t>!</a:t>
            </a:r>
            <a:endParaRPr lang="id-ID" dirty="0" smtClean="0"/>
          </a:p>
          <a:p>
            <a:r>
              <a:rPr lang="id-ID" dirty="0" smtClean="0"/>
              <a:t>Ide: </a:t>
            </a:r>
          </a:p>
          <a:p>
            <a:r>
              <a:rPr lang="it-IT" i="1" dirty="0"/>
              <a:t>Definisi : (iteratif)</a:t>
            </a:r>
            <a:r>
              <a:rPr lang="it-IT" dirty="0"/>
              <a:t/>
            </a:r>
            <a:br>
              <a:rPr lang="it-IT" dirty="0"/>
            </a:br>
            <a:r>
              <a:rPr lang="it-IT" i="1" dirty="0"/>
              <a:t>a x b =</a:t>
            </a:r>
            <a:r>
              <a:rPr lang="it-IT" dirty="0"/>
              <a:t/>
            </a:r>
            <a:br>
              <a:rPr lang="it-IT" dirty="0"/>
            </a:br>
            <a:r>
              <a:rPr lang="it-IT" i="1" dirty="0"/>
              <a:t>1. a + a +...+ a (b kali), untuk b &gt; 0</a:t>
            </a:r>
            <a:r>
              <a:rPr lang="it-IT" dirty="0"/>
              <a:t/>
            </a:r>
            <a:br>
              <a:rPr lang="it-IT" dirty="0"/>
            </a:br>
            <a:r>
              <a:rPr lang="it-IT" i="1" dirty="0"/>
              <a:t>2. (-a) + (-a) +...+ (-a) (b kali), untuk b &lt; </a:t>
            </a:r>
            <a:r>
              <a:rPr lang="it-IT" i="1" dirty="0" smtClean="0"/>
              <a:t>0</a:t>
            </a:r>
            <a:endParaRPr lang="id-ID" i="1" dirty="0" smtClean="0"/>
          </a:p>
        </p:txBody>
      </p:sp>
    </p:spTree>
    <p:extLst>
      <p:ext uri="{BB962C8B-B14F-4D97-AF65-F5344CB8AC3E}">
        <p14:creationId xmlns:p14="http://schemas.microsoft.com/office/powerpoint/2010/main" val="58278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IDE DASAR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Definisi</a:t>
            </a:r>
            <a:r>
              <a:rPr lang="en-US" i="1" dirty="0" smtClean="0"/>
              <a:t> </a:t>
            </a:r>
            <a:r>
              <a:rPr lang="en-US" i="1" dirty="0"/>
              <a:t>: (</a:t>
            </a:r>
            <a:r>
              <a:rPr lang="en-US" i="1" dirty="0" err="1"/>
              <a:t>rekursif</a:t>
            </a:r>
            <a:r>
              <a:rPr lang="en-US" i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 x b =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1. 0, </a:t>
            </a:r>
            <a:r>
              <a:rPr lang="en-US" i="1" dirty="0" err="1"/>
              <a:t>untuk</a:t>
            </a:r>
            <a:r>
              <a:rPr lang="en-US" i="1" dirty="0"/>
              <a:t> b = 0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2. a + (a x (b-1)), </a:t>
            </a:r>
            <a:r>
              <a:rPr lang="en-US" i="1" dirty="0" err="1"/>
              <a:t>untuk</a:t>
            </a:r>
            <a:r>
              <a:rPr lang="en-US" i="1" dirty="0"/>
              <a:t> b &gt; 0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3. -a + (a x (b + 1)), </a:t>
            </a:r>
            <a:r>
              <a:rPr lang="en-US" i="1" dirty="0" err="1"/>
              <a:t>untuk</a:t>
            </a:r>
            <a:r>
              <a:rPr lang="en-US" i="1" dirty="0"/>
              <a:t> b &lt;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Solusi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Iteratif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kali_interatif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, </a:t>
            </a:r>
            <a:r>
              <a:rPr lang="en-US" b="1" dirty="0" err="1"/>
              <a:t>hasil</a:t>
            </a:r>
            <a:r>
              <a:rPr lang="en-US" b="1" dirty="0"/>
              <a:t> = 0; //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awal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abs(b);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hasil</a:t>
            </a:r>
            <a:r>
              <a:rPr lang="en-US" b="1" dirty="0"/>
              <a:t> + a;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if </a:t>
            </a:r>
            <a:r>
              <a:rPr lang="en-US" b="1" dirty="0"/>
              <a:t>(b &lt; 0) return - </a:t>
            </a:r>
            <a:r>
              <a:rPr lang="en-US" b="1" dirty="0" err="1"/>
              <a:t>hasil</a:t>
            </a:r>
            <a:r>
              <a:rPr lang="en-US" b="1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else </a:t>
            </a:r>
            <a:r>
              <a:rPr lang="en-US" b="1" dirty="0"/>
              <a:t>return </a:t>
            </a:r>
            <a:r>
              <a:rPr lang="en-US" b="1" dirty="0" err="1"/>
              <a:t>hasil</a:t>
            </a:r>
            <a:r>
              <a:rPr lang="en-US" b="1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Rekursif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kali_rekursif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if </a:t>
            </a:r>
            <a:r>
              <a:rPr lang="en-US" b="1" dirty="0"/>
              <a:t>(b==0)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return </a:t>
            </a:r>
            <a:r>
              <a:rPr lang="en-US" b="1" dirty="0"/>
              <a:t>0;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else </a:t>
            </a:r>
            <a:r>
              <a:rPr lang="en-US" b="1" dirty="0"/>
              <a:t>if (b &gt; 0)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return </a:t>
            </a:r>
            <a:r>
              <a:rPr lang="en-US" b="1" dirty="0"/>
              <a:t>a + </a:t>
            </a:r>
            <a:r>
              <a:rPr lang="en-US" b="1" dirty="0" err="1"/>
              <a:t>kali_rekursif</a:t>
            </a:r>
            <a:r>
              <a:rPr lang="en-US" b="1" dirty="0"/>
              <a:t>(a, b - 1);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	</a:t>
            </a:r>
            <a:r>
              <a:rPr lang="en-US" b="1" dirty="0" smtClean="0"/>
              <a:t>else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id-ID" smtClean="0"/>
              <a:t>	</a:t>
            </a:r>
            <a:r>
              <a:rPr lang="en-US" b="1" smtClean="0"/>
              <a:t>return </a:t>
            </a:r>
            <a:r>
              <a:rPr lang="en-US" b="1" dirty="0"/>
              <a:t>(-a) + </a:t>
            </a:r>
            <a:r>
              <a:rPr lang="en-US" b="1" dirty="0" err="1"/>
              <a:t>kali_rekursif</a:t>
            </a:r>
            <a:r>
              <a:rPr lang="en-US" b="1" dirty="0"/>
              <a:t>(a, b+1);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4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id-ID" b="1" dirty="0"/>
              <a:t/>
            </a:r>
            <a:br>
              <a:rPr lang="id-ID" b="1" dirty="0"/>
            </a:br>
            <a:r>
              <a:rPr lang="id-ID" b="1" dirty="0"/>
              <a:t>Ref. </a:t>
            </a:r>
            <a:r>
              <a:rPr lang="en-US" b="1" dirty="0"/>
              <a:t>Erik </a:t>
            </a:r>
            <a:r>
              <a:rPr lang="en-US" b="1" dirty="0" err="1"/>
              <a:t>Demaine</a:t>
            </a:r>
            <a:r>
              <a:rPr lang="id-ID" b="1" dirty="0"/>
              <a:t> MIT OpenCourseWare</a:t>
            </a:r>
          </a:p>
        </p:txBody>
      </p:sp>
    </p:spTree>
    <p:extLst>
      <p:ext uri="{BB962C8B-B14F-4D97-AF65-F5344CB8AC3E}">
        <p14:creationId xmlns:p14="http://schemas.microsoft.com/office/powerpoint/2010/main" val="21266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natural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diri-sendiri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routine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6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Dynamic Programming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</a:t>
            </a:r>
            <a:r>
              <a:rPr lang="id-ID" dirty="0" smtClean="0"/>
              <a:t> atau DP</a:t>
            </a:r>
            <a:r>
              <a:rPr lang="en-US" dirty="0" smtClean="0"/>
              <a:t> (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): </a:t>
            </a:r>
            <a:r>
              <a:rPr lang="id-ID" dirty="0" smtClean="0"/>
              <a:t>Suatu teknik metode </a:t>
            </a:r>
            <a:r>
              <a:rPr lang="id-ID" altLang="id-ID" dirty="0" smtClean="0"/>
              <a:t>pemecahan masalah algoritmik yang umum dan </a:t>
            </a:r>
            <a:r>
              <a:rPr lang="id-ID" altLang="id-ID" b="1" dirty="0" smtClean="0"/>
              <a:t>powerful</a:t>
            </a:r>
            <a:r>
              <a:rPr lang="id-ID" altLang="id-ID" dirty="0" smtClean="0"/>
              <a:t>.</a:t>
            </a:r>
          </a:p>
          <a:p>
            <a:r>
              <a:rPr lang="id-ID" altLang="id-ID" dirty="0" smtClean="0"/>
              <a:t>Dibandingkan dengan brute force biasa, lebih mangkus!</a:t>
            </a:r>
          </a:p>
        </p:txBody>
      </p:sp>
    </p:spTree>
    <p:extLst>
      <p:ext uri="{BB962C8B-B14F-4D97-AF65-F5344CB8AC3E}">
        <p14:creationId xmlns:p14="http://schemas.microsoft.com/office/powerpoint/2010/main" val="94118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Sejarah Dynamic Programming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Ditemukan oleh Richard Bellman</a:t>
            </a:r>
          </a:p>
          <a:p>
            <a:r>
              <a:rPr lang="id-ID" dirty="0" smtClean="0"/>
              <a:t>Quotes “Kenapa Bellman memilih nama Dynamic Programming, karena menyembunyikan fakta bahwa teknik ini merupakan teknik riset matematika”</a:t>
            </a:r>
          </a:p>
          <a:p>
            <a:r>
              <a:rPr lang="id-ID" dirty="0" smtClean="0"/>
              <a:t>Bellman tidak suka menganggap apa yang dilakukannya merupakan sebuah riset apalagi riset matematika.</a:t>
            </a:r>
          </a:p>
          <a:p>
            <a:r>
              <a:rPr lang="id-ID" dirty="0" smtClean="0"/>
              <a:t>Intinya nama itu agar teknik tersebut terdengar “keren”.</a:t>
            </a:r>
          </a:p>
        </p:txBody>
      </p:sp>
    </p:spTree>
    <p:extLst>
      <p:ext uri="{BB962C8B-B14F-4D97-AF65-F5344CB8AC3E}">
        <p14:creationId xmlns:p14="http://schemas.microsoft.com/office/powerpoint/2010/main" val="376257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Ide dasar DP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Dynamic Programming ≈ subproblems + “reuse”</a:t>
            </a:r>
          </a:p>
          <a:p>
            <a:r>
              <a:rPr lang="id-ID" dirty="0" smtClean="0"/>
              <a:t>Menangani masalah dan membaginya menjadi beberapa subproblem, selesaikan subproblem, dan gunakan kembali solusinya untuk mengatasi masalah subproblem yang sama.</a:t>
            </a:r>
          </a:p>
          <a:p>
            <a:r>
              <a:rPr lang="id-ID" dirty="0" smtClean="0"/>
              <a:t>Seperti “daur-ulang”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054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Bilangan Fibonacci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54194"/>
                <a:ext cx="10018713" cy="470380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id-ID" sz="2000" dirty="0" smtClean="0"/>
              </a:p>
              <a:p>
                <a:r>
                  <a:rPr lang="id-ID" sz="2000" b="1" dirty="0" smtClean="0"/>
                  <a:t>Tujuan</a:t>
                </a:r>
                <a:r>
                  <a:rPr lang="id-ID" sz="2000" dirty="0" smtClean="0"/>
                  <a:t>: Hitung n-bilangan fibonacci atau 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d-ID" sz="2000" dirty="0" smtClean="0"/>
                  <a:t>!</a:t>
                </a:r>
              </a:p>
              <a:p>
                <a:r>
                  <a:rPr lang="id-ID" sz="2000" b="1" dirty="0" smtClean="0"/>
                  <a:t>Solusi: </a:t>
                </a:r>
                <a:r>
                  <a:rPr lang="id-ID" sz="2000" dirty="0" smtClean="0"/>
                  <a:t>Naive recursive algorithm.</a:t>
                </a:r>
              </a:p>
              <a:p>
                <a:pPr marL="0" indent="0">
                  <a:buNone/>
                </a:pPr>
                <a:r>
                  <a:rPr lang="id-ID" sz="2000" i="1" dirty="0" smtClean="0"/>
                  <a:t>Fib (n):</a:t>
                </a:r>
              </a:p>
              <a:p>
                <a:pPr marL="0" indent="0">
                  <a:buNone/>
                </a:pPr>
                <a:r>
                  <a:rPr lang="id-ID" sz="2000" i="1" dirty="0"/>
                  <a:t>	</a:t>
                </a:r>
                <a:r>
                  <a:rPr lang="id-ID" sz="2000" i="1" dirty="0" smtClean="0"/>
                  <a:t>if n &lt;= 2: </a:t>
                </a:r>
              </a:p>
              <a:p>
                <a:pPr marL="0" indent="0">
                  <a:buNone/>
                </a:pPr>
                <a:r>
                  <a:rPr lang="id-ID" sz="2000" i="1" dirty="0"/>
                  <a:t>	</a:t>
                </a:r>
                <a:r>
                  <a:rPr lang="id-ID" sz="2000" i="1" dirty="0" smtClean="0"/>
                  <a:t>	</a:t>
                </a:r>
                <a:r>
                  <a:rPr lang="id-ID" sz="2000" b="1" i="1" dirty="0" smtClean="0"/>
                  <a:t>f = 1				</a:t>
                </a:r>
                <a:r>
                  <a:rPr lang="id-ID" sz="2000" b="1" i="1" dirty="0" smtClean="0">
                    <a:sym typeface="Wingdings" panose="05000000000000000000" pitchFamily="2" charset="2"/>
                  </a:rPr>
                  <a:t> base case</a:t>
                </a:r>
                <a:endParaRPr lang="id-ID" sz="2000" b="1" i="1" dirty="0" smtClean="0"/>
              </a:p>
              <a:p>
                <a:pPr marL="0" indent="0">
                  <a:buNone/>
                </a:pPr>
                <a:r>
                  <a:rPr lang="id-ID" sz="2000" i="1" dirty="0" smtClean="0"/>
                  <a:t>	else:</a:t>
                </a:r>
              </a:p>
              <a:p>
                <a:pPr marL="0" indent="0">
                  <a:buNone/>
                </a:pPr>
                <a:r>
                  <a:rPr lang="id-ID" sz="2000" i="1" dirty="0"/>
                  <a:t>	</a:t>
                </a:r>
                <a:r>
                  <a:rPr lang="id-ID" sz="2000" i="1" dirty="0" smtClean="0"/>
                  <a:t>	</a:t>
                </a:r>
                <a:r>
                  <a:rPr lang="id-ID" sz="2000" b="1" i="1" dirty="0" smtClean="0"/>
                  <a:t>f = fib(n-1)+fib(n-2)		</a:t>
                </a:r>
                <a:r>
                  <a:rPr lang="id-ID" sz="2000" b="1" i="1" dirty="0" smtClean="0">
                    <a:sym typeface="Wingdings" panose="05000000000000000000" pitchFamily="2" charset="2"/>
                  </a:rPr>
                  <a:t> Exponential time!</a:t>
                </a:r>
                <a:endParaRPr lang="id-ID" sz="2000" b="1" i="1" dirty="0" smtClean="0"/>
              </a:p>
              <a:p>
                <a:pPr marL="0" indent="0">
                  <a:buNone/>
                </a:pPr>
                <a:r>
                  <a:rPr lang="id-ID" sz="2000" i="1" dirty="0"/>
                  <a:t>	</a:t>
                </a:r>
                <a:r>
                  <a:rPr lang="id-ID" sz="2000" i="1" dirty="0" smtClean="0"/>
                  <a:t>return f</a:t>
                </a:r>
              </a:p>
              <a:p>
                <a:pPr marL="0" indent="0">
                  <a:buNone/>
                </a:pPr>
                <a:r>
                  <a:rPr lang="id-ID" sz="2000" dirty="0"/>
                  <a:t>	</a:t>
                </a:r>
              </a:p>
              <a:p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54194"/>
                <a:ext cx="10018713" cy="4703806"/>
              </a:xfrm>
              <a:blipFill>
                <a:blip r:embed="rId2"/>
                <a:stretch>
                  <a:fillRect l="-1156" t="-9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2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Memoization DP (Fibonacci)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Kapanpun kita input suatu nilai n fibonacci, kita letakkan pada suatu kamus (dictionary).</a:t>
            </a:r>
          </a:p>
          <a:p>
            <a:r>
              <a:rPr lang="id-ID" dirty="0" smtClean="0"/>
              <a:t>Dan kemudian ketika kita perlu menghitung fibonacci ke-n , apakah sudah ada di kamus atau tidak. </a:t>
            </a:r>
          </a:p>
          <a:p>
            <a:r>
              <a:rPr lang="id-ID" dirty="0" smtClean="0"/>
              <a:t>Apakah </a:t>
            </a:r>
            <a:r>
              <a:rPr lang="id-ID" dirty="0"/>
              <a:t>masalah yang ada pada kamus </a:t>
            </a:r>
            <a:r>
              <a:rPr lang="id-ID" dirty="0" smtClean="0"/>
              <a:t>sudah pernah diselesaikan, jika sudah, kembalikan nilai penyelesaian masalah pada kamus.nya, jika tidak ada dalam kamus, hitung fibonacci ke-n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217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Memoization DP Algorithm (Fibonacci)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 smtClean="0"/>
              <a:t>memo = {}		</a:t>
            </a:r>
            <a:r>
              <a:rPr lang="id-ID" sz="1800" b="1" dirty="0" smtClean="0">
                <a:sym typeface="Wingdings" panose="05000000000000000000" pitchFamily="2" charset="2"/>
              </a:rPr>
              <a:t>kamus/dictionary</a:t>
            </a:r>
            <a:endParaRPr lang="id-ID" sz="1800" b="1" dirty="0" smtClean="0"/>
          </a:p>
          <a:p>
            <a:pPr marL="0" indent="0">
              <a:buNone/>
            </a:pPr>
            <a:r>
              <a:rPr lang="id-ID" sz="1800" dirty="0" smtClean="0"/>
              <a:t>fib (n):</a:t>
            </a:r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if n in memo:			</a:t>
            </a:r>
            <a:r>
              <a:rPr lang="id-ID" sz="1800" b="1" dirty="0">
                <a:sym typeface="Wingdings" panose="05000000000000000000" pitchFamily="2" charset="2"/>
              </a:rPr>
              <a:t> apakah sudah ada dalam kamus</a:t>
            </a:r>
            <a:r>
              <a:rPr lang="id-ID" sz="1800" b="1" dirty="0" smtClean="0">
                <a:sym typeface="Wingdings" panose="05000000000000000000" pitchFamily="2" charset="2"/>
              </a:rPr>
              <a:t>?</a:t>
            </a:r>
            <a:endParaRPr lang="id-ID" sz="1800" dirty="0" smtClean="0"/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	return memo[n]		</a:t>
            </a:r>
            <a:r>
              <a:rPr lang="id-ID" sz="1800" b="1" dirty="0" smtClean="0">
                <a:sym typeface="Wingdings" panose="05000000000000000000" pitchFamily="2" charset="2"/>
              </a:rPr>
              <a:t> iya, kembalikan dictionary fibonacci ke-n</a:t>
            </a:r>
            <a:endParaRPr lang="id-ID" sz="1800" b="1" dirty="0" smtClean="0"/>
          </a:p>
          <a:p>
            <a:pPr marL="0" indent="0">
              <a:buNone/>
            </a:pPr>
            <a:r>
              <a:rPr lang="id-ID" sz="1800" dirty="0" smtClean="0"/>
              <a:t>	if n &lt; 2:				</a:t>
            </a:r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	f = n</a:t>
            </a:r>
          </a:p>
          <a:p>
            <a:pPr marL="0" indent="0">
              <a:buNone/>
            </a:pPr>
            <a:r>
              <a:rPr lang="id-ID" sz="1800" dirty="0" smtClean="0"/>
              <a:t>	else</a:t>
            </a:r>
          </a:p>
          <a:p>
            <a:pPr marL="0" indent="0">
              <a:buNone/>
            </a:pPr>
            <a:r>
              <a:rPr lang="id-ID" sz="1800" dirty="0" smtClean="0"/>
              <a:t>		f = fib(n-1)+fib(n-2)</a:t>
            </a:r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memo[n] = f			</a:t>
            </a:r>
            <a:r>
              <a:rPr lang="id-ID" sz="1800" b="1" dirty="0" smtClean="0">
                <a:sym typeface="Wingdings" panose="05000000000000000000" pitchFamily="2" charset="2"/>
              </a:rPr>
              <a:t> simpan apapun nilai f yang dihitung pada kamus</a:t>
            </a:r>
            <a:endParaRPr lang="id-ID" sz="1800" b="1" dirty="0" smtClean="0"/>
          </a:p>
          <a:p>
            <a:pPr marL="0" indent="0">
              <a:buNone/>
            </a:pPr>
            <a:r>
              <a:rPr lang="id-ID" sz="1800" dirty="0" smtClean="0"/>
              <a:t>	return memo[n]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6667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48200" y="5150500"/>
            <a:ext cx="1047750" cy="1030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6527800" y="3771900"/>
            <a:ext cx="3200400" cy="2413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Kenapa Memoization Fibonacci lebih efisien?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 smtClean="0"/>
              <a:t>F(n)</a:t>
            </a:r>
          </a:p>
          <a:p>
            <a:pPr marL="0" indent="0" algn="ctr">
              <a:buNone/>
            </a:pPr>
            <a:r>
              <a:rPr lang="id-ID" dirty="0" smtClean="0"/>
              <a:t>/         \</a:t>
            </a:r>
          </a:p>
          <a:p>
            <a:pPr marL="0" indent="0" algn="ctr">
              <a:buNone/>
            </a:pPr>
            <a:r>
              <a:rPr lang="id-ID" dirty="0" smtClean="0"/>
              <a:t>/                   \</a:t>
            </a:r>
          </a:p>
          <a:p>
            <a:pPr marL="0" indent="0" algn="ctr">
              <a:buNone/>
            </a:pPr>
            <a:r>
              <a:rPr lang="id-ID" dirty="0" smtClean="0"/>
              <a:t>/                                     \</a:t>
            </a:r>
          </a:p>
          <a:p>
            <a:pPr marL="0" indent="0" algn="ctr">
              <a:buNone/>
            </a:pPr>
            <a:r>
              <a:rPr lang="id-ID" dirty="0" smtClean="0"/>
              <a:t>F(n-1)				</a:t>
            </a:r>
            <a:r>
              <a:rPr lang="id-ID" b="1" dirty="0" smtClean="0">
                <a:solidFill>
                  <a:schemeClr val="accent5"/>
                </a:solidFill>
              </a:rPr>
              <a:t>f(n-2)</a:t>
            </a:r>
          </a:p>
          <a:p>
            <a:pPr marL="0" indent="0" algn="ctr">
              <a:buNone/>
            </a:pPr>
            <a:r>
              <a:rPr lang="id-ID" dirty="0" smtClean="0"/>
              <a:t>/        \                                    /     \</a:t>
            </a:r>
            <a:endParaRPr lang="id-ID" dirty="0"/>
          </a:p>
          <a:p>
            <a:pPr marL="0" indent="0" algn="ctr">
              <a:buNone/>
            </a:pPr>
            <a:r>
              <a:rPr lang="id-ID" dirty="0" smtClean="0"/>
              <a:t>/             \                             /           \</a:t>
            </a:r>
          </a:p>
          <a:p>
            <a:pPr marL="0" indent="0" algn="ctr">
              <a:buNone/>
            </a:pPr>
            <a:r>
              <a:rPr lang="id-ID" b="1" dirty="0" smtClean="0">
                <a:solidFill>
                  <a:schemeClr val="accent5"/>
                </a:solidFill>
              </a:rPr>
              <a:t>F(n-2)	</a:t>
            </a:r>
            <a:r>
              <a:rPr lang="id-ID" dirty="0" smtClean="0"/>
              <a:t>	</a:t>
            </a:r>
            <a:r>
              <a:rPr lang="id-ID" b="1" dirty="0" smtClean="0">
                <a:solidFill>
                  <a:srgbClr val="FF0000"/>
                </a:solidFill>
              </a:rPr>
              <a:t>F(n-3)</a:t>
            </a:r>
            <a:r>
              <a:rPr lang="id-ID" dirty="0" smtClean="0">
                <a:solidFill>
                  <a:srgbClr val="FF0000"/>
                </a:solidFill>
              </a:rPr>
              <a:t>	</a:t>
            </a:r>
            <a:r>
              <a:rPr lang="id-ID" dirty="0" smtClean="0"/>
              <a:t>	</a:t>
            </a:r>
            <a:r>
              <a:rPr lang="id-ID" b="1" dirty="0" smtClean="0">
                <a:solidFill>
                  <a:srgbClr val="FF0000"/>
                </a:solidFill>
              </a:rPr>
              <a:t>F(n-3)</a:t>
            </a:r>
            <a:r>
              <a:rPr lang="id-ID" dirty="0" smtClean="0"/>
              <a:t>		F(n-4)</a:t>
            </a:r>
            <a:endParaRPr lang="id-ID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397829" y="30189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50229" y="31713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02629" y="33237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55029" y="34761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07429" y="36285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59829" y="37809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12229" y="39333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64629" y="40857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7029" y="42381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769429" y="4390571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21829" y="4528457"/>
            <a:ext cx="5500914" cy="3157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8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Kenapa Memoization Fibonacci lebih efisien?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32684"/>
                <a:ext cx="10018713" cy="439282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id-ID" dirty="0" smtClean="0"/>
                  <a:t>Karena fib(k) hanya merekursi sekali waktu saja atau dapat dikenal dengan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Jika kita memanggil yang ada di Memoized, berarti memoized akan memakan waktu cost konstan atau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Sebagai contoh, saat </a:t>
                </a:r>
                <a:r>
                  <a:rPr lang="id-ID" sz="3100" dirty="0" smtClean="0"/>
                  <a:t>memanggil</a:t>
                </a:r>
                <a:r>
                  <a:rPr lang="id-ID" dirty="0" smtClean="0"/>
                  <a:t> fib(n-2) yang merupakan pemanggilan memoized (memoized call), kita tidak akan membayar cost apapun untuk ini (tidak ada proses rekursi untuk ini).</a:t>
                </a:r>
              </a:p>
              <a:p>
                <a:r>
                  <a:rPr lang="id-ID" dirty="0" smtClean="0"/>
                  <a:t>Banyaknya pemanggilan non-memoized untuk fib(k) adalah n, dimana fib(1),fib(2), ... , fib(n)</a:t>
                </a:r>
              </a:p>
              <a:p>
                <a:r>
                  <a:rPr lang="id-ID" dirty="0" smtClean="0"/>
                  <a:t>Suatu pekerjaan non-rekursif untuk setiap pemangilan adalah konstan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 Sehingga waktu yang dibutuhkan adalah linier atau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Apa sudah baik? Belum.. Kasus terbaik adalah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⊝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id-ID" dirty="0" smtClean="0"/>
                  <a:t> (bukan dengan DP)</a:t>
                </a:r>
              </a:p>
              <a:p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32684"/>
                <a:ext cx="10018713" cy="4392829"/>
              </a:xfrm>
              <a:blipFill>
                <a:blip r:embed="rId2"/>
                <a:stretch>
                  <a:fillRect l="-791" t="-2635" r="-1034" b="-31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8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Studi</a:t>
            </a:r>
            <a:r>
              <a:rPr lang="en-US" b="1" dirty="0" smtClean="0"/>
              <a:t> </a:t>
            </a:r>
            <a:r>
              <a:rPr lang="en-US" b="1" dirty="0" err="1" smtClean="0"/>
              <a:t>Kasus</a:t>
            </a:r>
            <a:r>
              <a:rPr lang="en-US" b="1" dirty="0" smtClean="0"/>
              <a:t> </a:t>
            </a:r>
            <a:r>
              <a:rPr lang="en-US" b="1" dirty="0" err="1" smtClean="0"/>
              <a:t>Faktorial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factorial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algn="just"/>
            <a:endParaRPr lang="en-US" b="1" dirty="0"/>
          </a:p>
          <a:p>
            <a:pPr algn="just"/>
            <a:endParaRPr lang="id-ID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60600" y="404109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Faktorial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Penyelesaian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0!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//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definisi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khusus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1!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2!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2*1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3!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3*2*1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4!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4*3*2*1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Rumus</a:t>
            </a:r>
            <a:r>
              <a:rPr lang="en-US" b="1" dirty="0" smtClean="0"/>
              <a:t> &amp; </a:t>
            </a:r>
            <a:r>
              <a:rPr lang="en-US" b="1" dirty="0" err="1" smtClean="0"/>
              <a:t>implementasi</a:t>
            </a:r>
            <a:r>
              <a:rPr lang="en-US" b="1" dirty="0" smtClean="0"/>
              <a:t> (non-</a:t>
            </a:r>
            <a:r>
              <a:rPr lang="en-US" b="1" dirty="0" err="1" smtClean="0"/>
              <a:t>rekursif</a:t>
            </a:r>
            <a:r>
              <a:rPr lang="en-US" b="1" dirty="0" smtClean="0"/>
              <a:t>) </a:t>
            </a:r>
            <a:r>
              <a:rPr lang="en-US" b="1" dirty="0" err="1" smtClean="0"/>
              <a:t>Faktorial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70" y="4012329"/>
            <a:ext cx="4690191" cy="1049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85658" y="3244334"/>
            <a:ext cx="42458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faktorial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hasil</a:t>
            </a:r>
            <a:r>
              <a:rPr lang="en-US" dirty="0" smtClean="0">
                <a:latin typeface="Consolas" panose="020B0609020204030204" pitchFamily="49" charset="0"/>
              </a:rPr>
              <a:t> = 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if(n &gt;= 1)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k=1;k&lt;=</a:t>
            </a:r>
            <a:r>
              <a:rPr lang="en-US" dirty="0" err="1" smtClean="0">
                <a:latin typeface="Consolas" panose="020B0609020204030204" pitchFamily="49" charset="0"/>
              </a:rPr>
              <a:t>n;k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latin typeface="Consolas" panose="020B0609020204030204" pitchFamily="49" charset="0"/>
              </a:rPr>
              <a:t>hasil</a:t>
            </a:r>
            <a:r>
              <a:rPr lang="en-US" dirty="0" smtClean="0">
                <a:latin typeface="Consolas" panose="020B0609020204030204" pitchFamily="49" charset="0"/>
              </a:rPr>
              <a:t> *= </a:t>
            </a:r>
            <a:r>
              <a:rPr lang="id-ID" dirty="0" smtClean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return </a:t>
            </a:r>
            <a:r>
              <a:rPr lang="en-US" dirty="0" err="1" smtClean="0">
                <a:latin typeface="Consolas" panose="020B0609020204030204" pitchFamily="49" charset="0"/>
              </a:rPr>
              <a:t>hasil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Latihan</a:t>
            </a:r>
            <a:r>
              <a:rPr lang="en-US" b="1" dirty="0" smtClean="0"/>
              <a:t>!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48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factorial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stirling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pow,exp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sqrt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94" y="3861826"/>
            <a:ext cx="2813743" cy="10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Pembahasan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3047999" y="2136339"/>
            <a:ext cx="875851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d-ID" dirty="0" smtClean="0">
                <a:latin typeface="Consolas" panose="020B0609020204030204" pitchFamily="49" charset="0"/>
              </a:rPr>
              <a:t>#define PI 3.1415926535897932384626433832795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#define EULERNUM 2.7182818284590452353602874713527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//tambahkan define sebelum include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#include &lt;math.h&gt;</a:t>
            </a:r>
          </a:p>
          <a:p>
            <a:endParaRPr lang="id-ID" dirty="0" smtClean="0">
              <a:latin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</a:rPr>
              <a:t>float faktorial (int n)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{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	return round(sqrt(2.0f*PI*n) * pow(n / EULERNUM, n));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}</a:t>
            </a:r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248871"/>
            <a:ext cx="7897906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d-ID" dirty="0"/>
              <a:t>RUMUS PERKIRAAN DENGAN KODE DIATAS AKAN GAGAL </a:t>
            </a:r>
            <a:r>
              <a:rPr lang="id-ID" dirty="0" smtClean="0"/>
              <a:t>SAAT</a:t>
            </a:r>
            <a:r>
              <a:rPr lang="en-US" dirty="0" smtClean="0"/>
              <a:t> </a:t>
            </a:r>
            <a:r>
              <a:rPr lang="id-ID" dirty="0" smtClean="0"/>
              <a:t>5 </a:t>
            </a:r>
            <a:r>
              <a:rPr lang="id-ID" dirty="0"/>
              <a:t>FAKTORIAL</a:t>
            </a:r>
          </a:p>
        </p:txBody>
      </p:sp>
    </p:spTree>
    <p:extLst>
      <p:ext uri="{BB962C8B-B14F-4D97-AF65-F5344CB8AC3E}">
        <p14:creationId xmlns:p14="http://schemas.microsoft.com/office/powerpoint/2010/main" val="11549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753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81" y="3818965"/>
            <a:ext cx="7095157" cy="1487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7938" y="4658137"/>
            <a:ext cx="3288401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dirty="0" err="1"/>
              <a:t>Kondisi</a:t>
            </a:r>
            <a:r>
              <a:rPr lang="en-US" b="1" dirty="0"/>
              <a:t> basis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penghentian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8467938" y="4053885"/>
            <a:ext cx="326403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rekurens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938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Syarat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penghentian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parameter-parameter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berangsur-angsur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penghentian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725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- Algoritma Pemrograman– Pertemuan 8&amp;9</vt:lpstr>
      <vt:lpstr>Konsep Rekursif</vt:lpstr>
      <vt:lpstr>Studi Kasus Faktorial</vt:lpstr>
      <vt:lpstr>Rumus &amp; implementasi (non-rekursif) Faktorial</vt:lpstr>
      <vt:lpstr>Latihan!</vt:lpstr>
      <vt:lpstr>Pembahasan</vt:lpstr>
      <vt:lpstr>Bentuk Rekursif</vt:lpstr>
      <vt:lpstr>Bentuk Rekursif</vt:lpstr>
      <vt:lpstr>Syarat Rekursif</vt:lpstr>
      <vt:lpstr>Contoh factorial rekursif</vt:lpstr>
      <vt:lpstr>Latihan</vt:lpstr>
      <vt:lpstr>Solusi (Deret Fibonacci)</vt:lpstr>
      <vt:lpstr>Fungsi Rekursi Bilangan Prima</vt:lpstr>
      <vt:lpstr>Latihan</vt:lpstr>
      <vt:lpstr>Solusi</vt:lpstr>
      <vt:lpstr>Latihan</vt:lpstr>
      <vt:lpstr>IDE DASAR</vt:lpstr>
      <vt:lpstr>Solusi</vt:lpstr>
      <vt:lpstr>Dynamic Programming Ref. Erik Demaine MIT OpenCourseWare</vt:lpstr>
      <vt:lpstr>Definisi Dynamic Programming</vt:lpstr>
      <vt:lpstr>Sejarah Dynamic Programming</vt:lpstr>
      <vt:lpstr>Ide dasar DP</vt:lpstr>
      <vt:lpstr>Bilangan Fibonacci</vt:lpstr>
      <vt:lpstr>Memoization DP (Fibonacci)</vt:lpstr>
      <vt:lpstr>Memoization DP Algorithm (Fibonacci)</vt:lpstr>
      <vt:lpstr>Kenapa Memoization Fibonacci lebih efisien?</vt:lpstr>
      <vt:lpstr>Kenapa Memoization Fibonacci lebih efisien?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608</cp:revision>
  <dcterms:created xsi:type="dcterms:W3CDTF">2020-07-29T04:19:18Z</dcterms:created>
  <dcterms:modified xsi:type="dcterms:W3CDTF">2022-02-24T12:54:54Z</dcterms:modified>
</cp:coreProperties>
</file>