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6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4-28T02:57:52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9207 0,'36'0'219,"-19"0"-203,1 0-1,-1 0-15,1 0 16,17 18-16,-17-18 16,17 18-16,1-18 0,-1 17 15,18-17-15,0 18 16,-18-18-16,36 0 16,-1 0-16,18 18 15,36-18-15,-36 17 0,0-17 16,36 18-16,17 0 15,-88-18 1,35 17 0,0-17-16,-17 18 15,34-18 1,-52 18-16,53-18 16,18 17-16,-71-17 15,17 0-15,36 0 16,-35 0-16,-1 0 0,18 0 15,53 0 1,-52 18-16,-1-18 16,18 17-16,35-17 15,-88 0-15,17 0 16,18 0-16,-35 0 16,35 0-16,18 0 0,0 18 15,0-18-15,53 0 16,123 0-16,18 35 15,0-17 1,70 35-16,-105-35 0,-54-18 0,19 35 16,-19-35-16,-105 0 15,0 0-15,0 0 16,-36 0-16,-17 0 16,-35 0-16,52 0 15,-34 0-15,-19 0 16,36 0-16,-17 0 15,-19 0-15,1 0 0,0 0 16,-1 0 0,1 0-16,-1 0 47,1 0-32,0 0 1</inkml:trace>
  <inkml:trace contextRef="#ctx0" brushRef="#br0" timeOffset="18424.9306">9119 12136 0,'124'0'188,"17"0"-188,-35-18 15,-18 18-15,0-18 16,0 18-16,-35 0 16,0 0-16,-35 0 15,35 0-15,-36 0 32,1 0-17</inkml:trace>
  <inkml:trace contextRef="#ctx0" brushRef="#br0" timeOffset="19589.8188">7144 12171 0,'53'0'250,"-18"0"-235,-17 0-15,-1 0 16,1 0 0,-1 0-16,1 17 15,0-17 1,-1 0 15</inkml:trace>
  <inkml:trace contextRef="#ctx0" brushRef="#br0" timeOffset="27579.4625">7673 14570 0,'0'17'375,"18"-17"-329,-18 18-30,17-18 93,1 0 282,-1 0-344,1 0-16,0 0 0,-1 0 1,-17 18-32,18-18 15,0 0 1,-1 0 0,1 0-16,0 0 15,-1 0 16,1 0-15,-1 0 31,1 0-47,0 0 125,-1 0-78,1 0-16,0 0 0,-1 0-15,1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sion_(computer_science)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t_chocolat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8-9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Realisasi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0" y="1957510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def kali(a,b):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    i = b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    result = 0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    while i&gt;0: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        result = result + a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        i = i-1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>    return result</a:t>
            </a:r>
          </a:p>
          <a:p>
            <a:pPr marL="0" indent="0">
              <a:buNone/>
            </a:pPr>
            <a:r>
              <a:rPr lang="id-ID" sz="2200" dirty="0" smtClean="0">
                <a:latin typeface="Consolas" panose="020B0609020204030204" pitchFamily="49" charset="0"/>
              </a:rPr>
              <a:t/>
            </a:r>
            <a:br>
              <a:rPr lang="id-ID" sz="2200" dirty="0" smtClean="0">
                <a:latin typeface="Consolas" panose="020B0609020204030204" pitchFamily="49" charset="0"/>
              </a:rPr>
            </a:br>
            <a:r>
              <a:rPr lang="id-ID" sz="2200" dirty="0" smtClean="0">
                <a:latin typeface="Consolas" panose="020B0609020204030204" pitchFamily="49" charset="0"/>
              </a:rPr>
              <a:t>print(kali(21,2))</a:t>
            </a:r>
          </a:p>
          <a:p>
            <a:pPr marL="0" indent="0">
              <a:buNone/>
            </a:pPr>
            <a:endParaRPr lang="id-ID" sz="2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957510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 smtClean="0"/>
              <a:t>Fungsi kali(a:int,b:int) </a:t>
            </a:r>
            <a:r>
              <a:rPr lang="id-ID" b="1" dirty="0" smtClean="0">
                <a:sym typeface="Wingdings" panose="05000000000000000000" pitchFamily="2" charset="2"/>
              </a:rPr>
              <a:t> int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Kamus</a:t>
            </a:r>
          </a:p>
          <a:p>
            <a:pPr marL="0" indent="0">
              <a:buNone/>
            </a:pPr>
            <a:r>
              <a:rPr lang="id-ID" dirty="0" smtClean="0"/>
              <a:t>i </a:t>
            </a:r>
            <a:r>
              <a:rPr lang="id-ID" dirty="0" smtClean="0">
                <a:sym typeface="Wingdings" panose="05000000000000000000" pitchFamily="2" charset="2"/>
              </a:rPr>
              <a:t> b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result  0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Algoritma</a:t>
            </a:r>
          </a:p>
          <a:p>
            <a:pPr marL="0" indent="0">
              <a:buNone/>
            </a:pPr>
            <a:r>
              <a:rPr lang="id-ID" dirty="0" smtClean="0"/>
              <a:t>while i&gt;0 do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result </a:t>
            </a:r>
            <a:r>
              <a:rPr lang="id-ID" dirty="0" smtClean="0">
                <a:sym typeface="Wingdings" panose="05000000000000000000" pitchFamily="2" charset="2"/>
              </a:rPr>
              <a:t> result+a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  i  i-1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result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002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perkalian: Solusi Rekursif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Langkah rekursif/rekuren</a:t>
            </a:r>
          </a:p>
          <a:p>
            <a:pPr lvl="1"/>
            <a:r>
              <a:rPr lang="id-ID" dirty="0" smtClean="0"/>
              <a:t>Pikirkan bagaimana kita mengurangi masalah dengan membuat penyederhanaan atau versi yang kecil dari permasalahan yang sama</a:t>
            </a:r>
          </a:p>
          <a:p>
            <a:r>
              <a:rPr lang="id-ID" dirty="0" smtClean="0"/>
              <a:t>Langkah basis</a:t>
            </a:r>
          </a:p>
          <a:p>
            <a:pPr lvl="1"/>
            <a:r>
              <a:rPr lang="id-ID" dirty="0" smtClean="0"/>
              <a:t>Terus kurangi masalah sampai mencapai kasus yang paling sederhana yang dapat diselesaikan secara langsung</a:t>
            </a:r>
          </a:p>
          <a:p>
            <a:pPr lvl="1"/>
            <a:r>
              <a:rPr lang="id-ID" dirty="0" smtClean="0"/>
              <a:t>Misalnya: ketika b = 1, sehingga a * b = a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7" y="1825625"/>
            <a:ext cx="4900613" cy="44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Bentuk Kerangka Notasi Umum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2460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Fungsi</a:t>
            </a:r>
            <a:r>
              <a:rPr lang="id-ID" dirty="0" smtClean="0"/>
              <a:t> </a:t>
            </a:r>
            <a:r>
              <a:rPr lang="id-ID" b="1" dirty="0" smtClean="0"/>
              <a:t>F</a:t>
            </a:r>
            <a:r>
              <a:rPr lang="id-ID" dirty="0" smtClean="0"/>
              <a:t>(&lt;berisi list-param</a:t>
            </a:r>
            <a:r>
              <a:rPr lang="id-ID" dirty="0"/>
              <a:t>&gt;) :</a:t>
            </a:r>
          </a:p>
          <a:p>
            <a:pPr marL="0" indent="0">
              <a:buNone/>
            </a:pPr>
            <a:r>
              <a:rPr lang="id-ID" b="1" dirty="0" smtClean="0"/>
              <a:t>If </a:t>
            </a:r>
            <a:r>
              <a:rPr lang="id-ID" dirty="0" smtClean="0"/>
              <a:t>&lt;kondisi-basis</a:t>
            </a:r>
            <a:r>
              <a:rPr lang="id-ID" dirty="0"/>
              <a:t>&gt; </a:t>
            </a:r>
            <a:r>
              <a:rPr lang="id-ID" b="1" dirty="0" smtClean="0"/>
              <a:t>then</a:t>
            </a:r>
            <a:r>
              <a:rPr lang="id-ID" dirty="0" smtClean="0"/>
              <a:t> &lt;</a:t>
            </a:r>
            <a:r>
              <a:rPr lang="id-ID" dirty="0"/>
              <a:t>ekspresi-1 &gt;</a:t>
            </a:r>
          </a:p>
          <a:p>
            <a:pPr marL="0" indent="0">
              <a:buNone/>
            </a:pPr>
            <a:r>
              <a:rPr lang="id-ID" b="1" dirty="0" smtClean="0"/>
              <a:t>else</a:t>
            </a:r>
            <a:r>
              <a:rPr lang="id-ID" dirty="0" smtClean="0"/>
              <a:t> &lt;kondisi-rekurens&gt; </a:t>
            </a:r>
            <a:r>
              <a:rPr lang="id-ID" b="1" dirty="0" smtClean="0"/>
              <a:t>then</a:t>
            </a:r>
            <a:r>
              <a:rPr lang="id-ID" dirty="0" smtClean="0"/>
              <a:t>  </a:t>
            </a:r>
            <a:r>
              <a:rPr lang="id-ID" b="1" dirty="0" smtClean="0"/>
              <a:t>F</a:t>
            </a:r>
            <a:r>
              <a:rPr lang="id-ID" dirty="0" smtClean="0"/>
              <a:t>(&lt;</a:t>
            </a:r>
            <a:r>
              <a:rPr lang="id-ID" dirty="0"/>
              <a:t>ekspresi-2 &gt;) 	</a:t>
            </a:r>
          </a:p>
          <a:p>
            <a:endParaRPr lang="id-ID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3985969"/>
            <a:ext cx="10515600" cy="2192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Fungsi</a:t>
            </a:r>
            <a:r>
              <a:rPr lang="id-ID" dirty="0" smtClean="0"/>
              <a:t> </a:t>
            </a:r>
            <a:r>
              <a:rPr lang="id-ID" b="1" dirty="0" smtClean="0"/>
              <a:t>Kali</a:t>
            </a:r>
            <a:r>
              <a:rPr lang="id-ID" dirty="0" smtClean="0"/>
              <a:t>(a:int,b:int)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if b == 1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	</a:t>
            </a:r>
            <a:r>
              <a:rPr lang="id-ID" dirty="0" smtClean="0"/>
              <a:t>return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a</a:t>
            </a:r>
            <a:endParaRPr lang="id-ID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	</a:t>
            </a:r>
            <a:r>
              <a:rPr lang="id-ID" dirty="0" smtClean="0"/>
              <a:t>return a + </a:t>
            </a:r>
            <a:r>
              <a:rPr lang="id-ID" b="1" dirty="0" smtClean="0"/>
              <a:t>Kali</a:t>
            </a:r>
            <a:r>
              <a:rPr lang="id-ID" dirty="0" smtClean="0"/>
              <a:t>(a,b-1) 	</a:t>
            </a:r>
          </a:p>
          <a:p>
            <a:endParaRPr lang="id-ID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8362" y="3939669"/>
            <a:ext cx="10119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71840" y="3314520"/>
              <a:ext cx="5188320" cy="1950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3305160"/>
                <a:ext cx="5207040" cy="19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5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Diketahui a = 3 dan b = 4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 smtClean="0"/>
              <a:t>b = 4 		= 3 + Kali(3, 4-1)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	= 3 + ( 3 + Kali(3, 3-1))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	= 3 + ( 3 + (3 + </a:t>
            </a:r>
            <a:r>
              <a:rPr lang="id-ID" b="1" dirty="0" smtClean="0"/>
              <a:t>Kali(3, 2-1)</a:t>
            </a:r>
            <a:r>
              <a:rPr lang="id-ID" dirty="0" smtClean="0"/>
              <a:t>) , </a:t>
            </a:r>
            <a:r>
              <a:rPr lang="id-ID" i="1" dirty="0" smtClean="0"/>
              <a:t>basis dimana Kali(3,1) = 3</a:t>
            </a:r>
          </a:p>
          <a:p>
            <a:pPr marL="0" indent="0">
              <a:buNone/>
            </a:pPr>
            <a:r>
              <a:rPr lang="id-ID" i="1" dirty="0"/>
              <a:t>	</a:t>
            </a:r>
            <a:r>
              <a:rPr lang="id-ID" i="1" dirty="0" smtClean="0"/>
              <a:t>					(jika b = 1, maka return a)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	= 3 + ( 3 + (3 + 3))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	= 3 + (3 + 6)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	= 3 + 9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	= 12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37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Step by Step Analisis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Diketahui a = 3 dan b = 4</a:t>
            </a:r>
          </a:p>
          <a:p>
            <a:endParaRPr lang="id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Fungsi</a:t>
            </a:r>
            <a:r>
              <a:rPr lang="id-ID" dirty="0"/>
              <a:t> </a:t>
            </a:r>
            <a:r>
              <a:rPr lang="id-ID" b="1" dirty="0"/>
              <a:t>Kali</a:t>
            </a:r>
            <a:r>
              <a:rPr lang="id-ID" dirty="0"/>
              <a:t>(</a:t>
            </a:r>
            <a:r>
              <a:rPr lang="id-ID" dirty="0">
                <a:solidFill>
                  <a:srgbClr val="00B050"/>
                </a:solidFill>
              </a:rPr>
              <a:t>a:int,b:int</a:t>
            </a:r>
            <a:r>
              <a:rPr lang="id-ID" dirty="0"/>
              <a:t>) :</a:t>
            </a:r>
          </a:p>
          <a:p>
            <a:pPr marL="0" indent="0">
              <a:buNone/>
            </a:pPr>
            <a:r>
              <a:rPr lang="id-ID" dirty="0"/>
              <a:t>if b == 1 then</a:t>
            </a:r>
          </a:p>
          <a:p>
            <a:pPr marL="0" indent="0">
              <a:buNone/>
            </a:pPr>
            <a:r>
              <a:rPr lang="id-ID" dirty="0"/>
              <a:t>	return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a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else </a:t>
            </a:r>
          </a:p>
          <a:p>
            <a:pPr marL="0" indent="0">
              <a:buNone/>
            </a:pPr>
            <a:r>
              <a:rPr lang="id-ID" dirty="0"/>
              <a:t>	return a + </a:t>
            </a:r>
            <a:r>
              <a:rPr lang="id-ID" b="1" dirty="0"/>
              <a:t>Kali</a:t>
            </a:r>
            <a:r>
              <a:rPr lang="id-ID" dirty="0"/>
              <a:t>(a,b-1)</a:t>
            </a:r>
          </a:p>
        </p:txBody>
      </p:sp>
    </p:spTree>
    <p:extLst>
      <p:ext uri="{BB962C8B-B14F-4D97-AF65-F5344CB8AC3E}">
        <p14:creationId xmlns:p14="http://schemas.microsoft.com/office/powerpoint/2010/main" val="2186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Step by Step Analisis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Diketahui a = 3 dan b = 4</a:t>
            </a:r>
          </a:p>
          <a:p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b = 4 		= 3 + Kali(3, 4-1)</a:t>
            </a:r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Fungsi</a:t>
            </a:r>
            <a:r>
              <a:rPr lang="id-ID" dirty="0"/>
              <a:t> </a:t>
            </a:r>
            <a:r>
              <a:rPr lang="id-ID" b="1" dirty="0"/>
              <a:t>Kali</a:t>
            </a:r>
            <a:r>
              <a:rPr lang="id-ID" dirty="0"/>
              <a:t>(a:int,b:int) :</a:t>
            </a:r>
          </a:p>
          <a:p>
            <a:pPr marL="0" indent="0">
              <a:buNone/>
            </a:pPr>
            <a:r>
              <a:rPr lang="id-ID" dirty="0"/>
              <a:t>if b == 1 then</a:t>
            </a:r>
          </a:p>
          <a:p>
            <a:pPr marL="0" indent="0">
              <a:buNone/>
            </a:pPr>
            <a:r>
              <a:rPr lang="id-ID" dirty="0"/>
              <a:t>	return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a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else </a:t>
            </a:r>
          </a:p>
          <a:p>
            <a:pPr marL="0" indent="0">
              <a:buNone/>
            </a:pPr>
            <a:r>
              <a:rPr lang="id-ID" dirty="0"/>
              <a:t>	return </a:t>
            </a:r>
            <a:r>
              <a:rPr lang="id-ID" dirty="0">
                <a:solidFill>
                  <a:srgbClr val="00B050"/>
                </a:solidFill>
              </a:rPr>
              <a:t>a + </a:t>
            </a:r>
            <a:r>
              <a:rPr lang="id-ID" b="1" dirty="0">
                <a:solidFill>
                  <a:srgbClr val="00B050"/>
                </a:solidFill>
              </a:rPr>
              <a:t>Kali</a:t>
            </a:r>
            <a:r>
              <a:rPr lang="id-ID" dirty="0">
                <a:solidFill>
                  <a:srgbClr val="00B050"/>
                </a:solidFill>
              </a:rPr>
              <a:t>(a,b-1)</a:t>
            </a:r>
          </a:p>
        </p:txBody>
      </p:sp>
    </p:spTree>
    <p:extLst>
      <p:ext uri="{BB962C8B-B14F-4D97-AF65-F5344CB8AC3E}">
        <p14:creationId xmlns:p14="http://schemas.microsoft.com/office/powerpoint/2010/main" val="3809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Step by Step Analisis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Diketahui a = 3 dan b = 4</a:t>
            </a:r>
          </a:p>
          <a:p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b = 4 		= 3 + Kali(3, 4-1)</a:t>
            </a:r>
          </a:p>
          <a:p>
            <a:pPr marL="0" indent="0">
              <a:buNone/>
            </a:pPr>
            <a:r>
              <a:rPr lang="id-ID" sz="2000" dirty="0" smtClean="0"/>
              <a:t>		= </a:t>
            </a:r>
            <a:r>
              <a:rPr lang="id-ID" sz="2000" dirty="0"/>
              <a:t>3 + ( 3 + Kali(3, 3-1))</a:t>
            </a:r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Fungsi</a:t>
            </a:r>
            <a:r>
              <a:rPr lang="id-ID" dirty="0"/>
              <a:t> </a:t>
            </a:r>
            <a:r>
              <a:rPr lang="id-ID" b="1" dirty="0"/>
              <a:t>Kali</a:t>
            </a:r>
            <a:r>
              <a:rPr lang="id-ID" dirty="0"/>
              <a:t>(a:int,b:int) :</a:t>
            </a:r>
          </a:p>
          <a:p>
            <a:pPr marL="0" indent="0">
              <a:buNone/>
            </a:pPr>
            <a:r>
              <a:rPr lang="id-ID" dirty="0"/>
              <a:t>if b == 1 then</a:t>
            </a:r>
          </a:p>
          <a:p>
            <a:pPr marL="0" indent="0">
              <a:buNone/>
            </a:pPr>
            <a:r>
              <a:rPr lang="id-ID" dirty="0"/>
              <a:t>	return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a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else </a:t>
            </a:r>
          </a:p>
          <a:p>
            <a:pPr marL="0" indent="0">
              <a:buNone/>
            </a:pPr>
            <a:r>
              <a:rPr lang="id-ID" dirty="0"/>
              <a:t>	return </a:t>
            </a:r>
            <a:r>
              <a:rPr lang="id-ID" dirty="0">
                <a:solidFill>
                  <a:srgbClr val="00B050"/>
                </a:solidFill>
              </a:rPr>
              <a:t>a + </a:t>
            </a:r>
            <a:r>
              <a:rPr lang="id-ID" b="1" dirty="0">
                <a:solidFill>
                  <a:srgbClr val="00B050"/>
                </a:solidFill>
              </a:rPr>
              <a:t>Kali</a:t>
            </a:r>
            <a:r>
              <a:rPr lang="id-ID" dirty="0">
                <a:solidFill>
                  <a:srgbClr val="00B050"/>
                </a:solidFill>
              </a:rPr>
              <a:t>(a,b-1)</a:t>
            </a:r>
          </a:p>
        </p:txBody>
      </p:sp>
    </p:spTree>
    <p:extLst>
      <p:ext uri="{BB962C8B-B14F-4D97-AF65-F5344CB8AC3E}">
        <p14:creationId xmlns:p14="http://schemas.microsoft.com/office/powerpoint/2010/main" val="28978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Step by Step Analisis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Diketahui a = 3 dan b = 4</a:t>
            </a:r>
          </a:p>
          <a:p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b = 4 		= 3 + Kali(3, 4-1)</a:t>
            </a:r>
          </a:p>
          <a:p>
            <a:pPr marL="0" indent="0">
              <a:buNone/>
            </a:pPr>
            <a:r>
              <a:rPr lang="id-ID" sz="2000" dirty="0" smtClean="0"/>
              <a:t>		= </a:t>
            </a:r>
            <a:r>
              <a:rPr lang="id-ID" sz="2000" dirty="0"/>
              <a:t>3 + ( 3 + Kali(3, 3-1))</a:t>
            </a:r>
          </a:p>
          <a:p>
            <a:pPr marL="0" indent="0">
              <a:buNone/>
            </a:pPr>
            <a:r>
              <a:rPr lang="id-ID" sz="2000" dirty="0" smtClean="0"/>
              <a:t>		= </a:t>
            </a:r>
            <a:r>
              <a:rPr lang="id-ID" sz="2000" dirty="0"/>
              <a:t>3 + ( 3 + (3 + </a:t>
            </a:r>
            <a:r>
              <a:rPr lang="id-ID" sz="2000" b="1" dirty="0"/>
              <a:t>Kali(3, 2-1)</a:t>
            </a:r>
            <a:r>
              <a:rPr lang="id-ID" sz="20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Fungsi</a:t>
            </a:r>
            <a:r>
              <a:rPr lang="id-ID" dirty="0"/>
              <a:t> </a:t>
            </a:r>
            <a:r>
              <a:rPr lang="id-ID" b="1" dirty="0"/>
              <a:t>Kali</a:t>
            </a:r>
            <a:r>
              <a:rPr lang="id-ID" dirty="0"/>
              <a:t>(a:int,</a:t>
            </a:r>
            <a:r>
              <a:rPr lang="id-ID" dirty="0">
                <a:solidFill>
                  <a:srgbClr val="00B050"/>
                </a:solidFill>
              </a:rPr>
              <a:t>b:int</a:t>
            </a:r>
            <a:r>
              <a:rPr lang="id-ID" dirty="0"/>
              <a:t>) :</a:t>
            </a: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if b == 1 then</a:t>
            </a: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	return</a:t>
            </a:r>
            <a:r>
              <a:rPr lang="id-ID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id-ID" dirty="0" smtClean="0">
                <a:solidFill>
                  <a:srgbClr val="00B050"/>
                </a:solidFill>
                <a:sym typeface="Wingdings" panose="05000000000000000000" pitchFamily="2" charset="2"/>
              </a:rPr>
              <a:t>a</a:t>
            </a:r>
            <a:endParaRPr lang="id-ID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d-ID" dirty="0"/>
              <a:t>else </a:t>
            </a:r>
          </a:p>
          <a:p>
            <a:pPr marL="0" indent="0">
              <a:buNone/>
            </a:pPr>
            <a:r>
              <a:rPr lang="id-ID" dirty="0"/>
              <a:t>	return a + </a:t>
            </a:r>
            <a:r>
              <a:rPr lang="id-ID" b="1" dirty="0"/>
              <a:t>Kali</a:t>
            </a:r>
            <a:r>
              <a:rPr lang="id-ID" dirty="0"/>
              <a:t>(a,b-1)</a:t>
            </a:r>
          </a:p>
        </p:txBody>
      </p:sp>
    </p:spTree>
    <p:extLst>
      <p:ext uri="{BB962C8B-B14F-4D97-AF65-F5344CB8AC3E}">
        <p14:creationId xmlns:p14="http://schemas.microsoft.com/office/powerpoint/2010/main" val="4242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Step by Step Analisis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Diketahui a = 3 dan b = 4</a:t>
            </a:r>
          </a:p>
          <a:p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b = 4 		= 3 + Kali(3, 4-1)</a:t>
            </a:r>
          </a:p>
          <a:p>
            <a:pPr marL="0" indent="0">
              <a:buNone/>
            </a:pPr>
            <a:r>
              <a:rPr lang="id-ID" sz="2000" dirty="0" smtClean="0"/>
              <a:t>		= </a:t>
            </a:r>
            <a:r>
              <a:rPr lang="id-ID" sz="2000" dirty="0"/>
              <a:t>3 + ( 3 + Kali(3, 3-1))</a:t>
            </a:r>
          </a:p>
          <a:p>
            <a:pPr marL="0" indent="0">
              <a:buNone/>
            </a:pPr>
            <a:r>
              <a:rPr lang="id-ID" sz="2000" dirty="0" smtClean="0"/>
              <a:t>		= </a:t>
            </a:r>
            <a:r>
              <a:rPr lang="id-ID" sz="2000" dirty="0"/>
              <a:t>3 + ( 3 + (3 + </a:t>
            </a:r>
            <a:r>
              <a:rPr lang="id-ID" sz="2000" b="1" dirty="0"/>
              <a:t>Kali(3, 2-1</a:t>
            </a:r>
            <a:r>
              <a:rPr lang="id-ID" sz="2000" b="1" dirty="0" smtClean="0"/>
              <a:t>)</a:t>
            </a:r>
            <a:r>
              <a:rPr lang="id-ID" sz="2000" dirty="0" smtClean="0"/>
              <a:t>)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</a:t>
            </a:r>
            <a:r>
              <a:rPr lang="id-ID" sz="2000" dirty="0" smtClean="0">
                <a:solidFill>
                  <a:srgbClr val="00B050"/>
                </a:solidFill>
              </a:rPr>
              <a:t>= </a:t>
            </a:r>
            <a:r>
              <a:rPr lang="id-ID" sz="2000" dirty="0">
                <a:solidFill>
                  <a:srgbClr val="00B050"/>
                </a:solidFill>
              </a:rPr>
              <a:t>3 + ( 3 + (3 + 3))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00B050"/>
                </a:solidFill>
              </a:rPr>
              <a:t> 		= 3 + (3 + 6)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00B050"/>
                </a:solidFill>
              </a:rPr>
              <a:t> 		= 3 + 9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00B050"/>
                </a:solidFill>
              </a:rPr>
              <a:t> 		= 12</a:t>
            </a:r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Fungsi</a:t>
            </a:r>
            <a:r>
              <a:rPr lang="id-ID" dirty="0"/>
              <a:t> </a:t>
            </a:r>
            <a:r>
              <a:rPr lang="id-ID" b="1" dirty="0"/>
              <a:t>Kali</a:t>
            </a:r>
            <a:r>
              <a:rPr lang="id-ID" dirty="0"/>
              <a:t>(a:int,b:int) :</a:t>
            </a:r>
          </a:p>
          <a:p>
            <a:pPr marL="0" indent="0">
              <a:buNone/>
            </a:pPr>
            <a:r>
              <a:rPr lang="id-ID" dirty="0"/>
              <a:t>if b == 1 then</a:t>
            </a:r>
          </a:p>
          <a:p>
            <a:pPr marL="0" indent="0">
              <a:buNone/>
            </a:pPr>
            <a:r>
              <a:rPr lang="id-ID" dirty="0"/>
              <a:t>	return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a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else </a:t>
            </a:r>
          </a:p>
          <a:p>
            <a:pPr marL="0" indent="0">
              <a:buNone/>
            </a:pPr>
            <a:r>
              <a:rPr lang="id-ID" dirty="0"/>
              <a:t>	return a + </a:t>
            </a:r>
            <a:r>
              <a:rPr lang="id-ID" b="1" dirty="0"/>
              <a:t>Kali</a:t>
            </a:r>
            <a:r>
              <a:rPr lang="id-ID" dirty="0"/>
              <a:t>(a,b-1)</a:t>
            </a:r>
          </a:p>
        </p:txBody>
      </p:sp>
    </p:spTree>
    <p:extLst>
      <p:ext uri="{BB962C8B-B14F-4D97-AF65-F5344CB8AC3E}">
        <p14:creationId xmlns:p14="http://schemas.microsoft.com/office/powerpoint/2010/main" val="33981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Faktorial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n! = n*(n-1)*(n-2)*(n-3)* ... *1</a:t>
            </a:r>
          </a:p>
          <a:p>
            <a:r>
              <a:rPr lang="id-ID" dirty="0" smtClean="0"/>
              <a:t>Contoh: 4! = 4*(4-1)*(4-2)*(4-3) = 4*3*2*1 = 24</a:t>
            </a:r>
          </a:p>
          <a:p>
            <a:r>
              <a:rPr lang="id-ID" dirty="0" smtClean="0"/>
              <a:t>Dalam hal ini, sejauh yang kita tahu, jika n adalah 1 maka, 1! </a:t>
            </a:r>
            <a:r>
              <a:rPr lang="id-ID" dirty="0"/>
              <a:t>b</a:t>
            </a:r>
            <a:r>
              <a:rPr lang="id-ID" dirty="0" smtClean="0"/>
              <a:t>ernilai 1. </a:t>
            </a:r>
            <a:r>
              <a:rPr lang="id-ID" dirty="0" smtClean="0">
                <a:sym typeface="Wingdings" panose="05000000000000000000" pitchFamily="2" charset="2"/>
              </a:rPr>
              <a:t> hal ini dapat kita gunakan sebagai acuan basis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n = 1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Bagaimana cara mengurangi masalah? Tulis kembali persamaan yang lebih sederhana untuk meraih basis.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n * (n-1)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62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8-9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Bentuk Kerangka Notasi Umum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2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/>
              <a:t>Fungsi Faktorial(n:int):</a:t>
            </a:r>
          </a:p>
          <a:p>
            <a:pPr marL="0" indent="0">
              <a:buNone/>
            </a:pPr>
            <a:r>
              <a:rPr lang="id-ID" dirty="0" smtClean="0"/>
              <a:t>if n == 1 then</a:t>
            </a:r>
          </a:p>
          <a:p>
            <a:pPr marL="0" indent="0">
              <a:buNone/>
            </a:pPr>
            <a:r>
              <a:rPr lang="id-ID" dirty="0" smtClean="0"/>
              <a:t>    return 1</a:t>
            </a:r>
          </a:p>
          <a:p>
            <a:pPr marL="0" indent="0">
              <a:buNone/>
            </a:pPr>
            <a:r>
              <a:rPr lang="id-ID" dirty="0" smtClean="0"/>
              <a:t>else</a:t>
            </a:r>
          </a:p>
          <a:p>
            <a:pPr marL="0" indent="0">
              <a:buNone/>
            </a:pPr>
            <a:r>
              <a:rPr lang="id-ID" dirty="0" smtClean="0"/>
              <a:t>    return n*Faktorial(n-1)</a:t>
            </a:r>
            <a:endParaRPr lang="id-ID" dirty="0"/>
          </a:p>
          <a:p>
            <a:endParaRPr lang="id-ID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3985969"/>
            <a:ext cx="10515600" cy="2192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def Faktorial(n):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 </a:t>
            </a:r>
            <a:r>
              <a:rPr lang="id-ID" dirty="0" smtClean="0"/>
              <a:t>   if n ==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 </a:t>
            </a:r>
            <a:r>
              <a:rPr lang="id-ID" dirty="0" smtClean="0"/>
              <a:t>      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 </a:t>
            </a:r>
            <a:r>
              <a:rPr lang="id-ID" dirty="0" smtClean="0"/>
              <a:t>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 </a:t>
            </a:r>
            <a:r>
              <a:rPr lang="id-ID" dirty="0" smtClean="0"/>
              <a:t>       return n*Faktorial(n-1)	</a:t>
            </a:r>
          </a:p>
          <a:p>
            <a:endParaRPr lang="id-ID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8362" y="3974394"/>
            <a:ext cx="10119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Diketahui n = 4</a:t>
            </a:r>
            <a:endParaRPr lang="id-ID" dirty="0"/>
          </a:p>
          <a:p>
            <a:pPr marL="0" indent="0">
              <a:buNone/>
            </a:pPr>
            <a:r>
              <a:rPr lang="id-ID" sz="2400" dirty="0" smtClean="0"/>
              <a:t>n = 4 		= 4 * Faktorial(4-1)</a:t>
            </a:r>
          </a:p>
          <a:p>
            <a:pPr marL="0" indent="0">
              <a:buNone/>
            </a:pPr>
            <a:r>
              <a:rPr lang="id-ID" sz="2400" dirty="0"/>
              <a:t> </a:t>
            </a:r>
            <a:r>
              <a:rPr lang="id-ID" sz="2400" dirty="0" smtClean="0"/>
              <a:t>		= 4 </a:t>
            </a:r>
            <a:r>
              <a:rPr lang="id-ID" sz="2400" dirty="0"/>
              <a:t>*</a:t>
            </a:r>
            <a:r>
              <a:rPr lang="id-ID" sz="2400" dirty="0" smtClean="0"/>
              <a:t> ( 3 * Faktorial(3-1))</a:t>
            </a:r>
          </a:p>
          <a:p>
            <a:pPr marL="0" indent="0">
              <a:buNone/>
            </a:pPr>
            <a:r>
              <a:rPr lang="id-ID" sz="2400" dirty="0" smtClean="0"/>
              <a:t>		= 4 * ( 3 * ( 2 * </a:t>
            </a:r>
            <a:r>
              <a:rPr lang="id-ID" sz="2400" smtClean="0"/>
              <a:t>Faktorial(2-1)), </a:t>
            </a:r>
            <a:r>
              <a:rPr lang="id-ID" sz="2400" i="1" smtClean="0"/>
              <a:t>basis </a:t>
            </a:r>
            <a:r>
              <a:rPr lang="id-ID" sz="2400" i="1" dirty="0"/>
              <a:t>dimana Faktorial(1) = </a:t>
            </a:r>
            <a:r>
              <a:rPr lang="id-ID" sz="2400" i="1" dirty="0" smtClean="0"/>
              <a:t>1</a:t>
            </a:r>
          </a:p>
          <a:p>
            <a:pPr marL="0" indent="0">
              <a:buNone/>
            </a:pPr>
            <a:r>
              <a:rPr lang="id-ID" sz="2400" dirty="0" smtClean="0"/>
              <a:t>		= 4 * ( 3 * ( 2 * 1))</a:t>
            </a:r>
          </a:p>
          <a:p>
            <a:pPr marL="0" indent="0">
              <a:buNone/>
            </a:pPr>
            <a:r>
              <a:rPr lang="id-ID" sz="2400" dirty="0"/>
              <a:t> </a:t>
            </a:r>
            <a:r>
              <a:rPr lang="id-ID" sz="2400" dirty="0" smtClean="0"/>
              <a:t>		= 4 * ( 3 * 2)</a:t>
            </a:r>
          </a:p>
          <a:p>
            <a:pPr marL="0" indent="0">
              <a:buNone/>
            </a:pPr>
            <a:r>
              <a:rPr lang="id-ID" sz="2400" dirty="0" smtClean="0"/>
              <a:t>		= 4 * 6</a:t>
            </a:r>
          </a:p>
          <a:p>
            <a:pPr marL="0" indent="0">
              <a:buNone/>
            </a:pPr>
            <a:r>
              <a:rPr lang="id-ID" sz="2400" dirty="0"/>
              <a:t> </a:t>
            </a:r>
            <a:r>
              <a:rPr lang="id-ID" sz="2400" dirty="0" smtClean="0"/>
              <a:t>		= 24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8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Iterasi vs Rekursi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Rekursi mungkin lebih sederhana, lebih mudah dipahami secara intuitif</a:t>
            </a:r>
          </a:p>
          <a:p>
            <a:r>
              <a:rPr lang="id-ID" dirty="0" smtClean="0"/>
              <a:t>Rekursi mungkin lebih efisien dilihat dari sudut pandang programmer (tidak banyak mengetik program)</a:t>
            </a:r>
          </a:p>
          <a:p>
            <a:r>
              <a:rPr lang="id-ID" dirty="0" smtClean="0"/>
              <a:t>Rekursi mungkin tidak efisien dilihat dari sudut pandang mesin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07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Penalaran Induktif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Penalaran induktif adalah proses berpikir untuk menarik kesimpulan berupa prinsip atau sikap yang berlaku umum berdasarkan atas fakta-fakta yang bersifat khusus</a:t>
            </a:r>
            <a:r>
              <a:rPr lang="id-ID" dirty="0" smtClean="0"/>
              <a:t>.</a:t>
            </a:r>
          </a:p>
          <a:p>
            <a:r>
              <a:rPr lang="id-ID" dirty="0" smtClean="0"/>
              <a:t>Prosesnya </a:t>
            </a:r>
            <a:r>
              <a:rPr lang="id-ID" dirty="0"/>
              <a:t>disebut induksi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Contoh </a:t>
            </a:r>
            <a:r>
              <a:rPr lang="id-ID" b="1" dirty="0"/>
              <a:t>penalaran induktif</a:t>
            </a:r>
            <a:r>
              <a:rPr lang="id-ID" dirty="0"/>
              <a:t> :</a:t>
            </a:r>
          </a:p>
          <a:p>
            <a:pPr lvl="1"/>
            <a:r>
              <a:rPr lang="id-ID" dirty="0"/>
              <a:t>Harimau memiliki taring.</a:t>
            </a:r>
          </a:p>
          <a:p>
            <a:pPr lvl="1"/>
            <a:r>
              <a:rPr lang="id-ID" dirty="0"/>
              <a:t>Anjing memiliki taring.</a:t>
            </a:r>
          </a:p>
          <a:p>
            <a:pPr lvl="1"/>
            <a:r>
              <a:rPr lang="id-ID" dirty="0"/>
              <a:t>Serigala memiliki taring.</a:t>
            </a:r>
          </a:p>
          <a:p>
            <a:pPr lvl="1"/>
            <a:r>
              <a:rPr lang="id-ID" dirty="0"/>
              <a:t>Semua hewan karnivora memiliki taring.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3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Penalaran Induktif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27876" cy="4351338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Pada basis, pemangilan Kali dengan b = 1 tidak memuat pemanggilan rekursif dan berhenti</a:t>
            </a:r>
          </a:p>
          <a:p>
            <a:r>
              <a:rPr lang="id-ID" dirty="0" smtClean="0"/>
              <a:t>Pada saat b &gt; 1 akan membuat pemanggilan rekursif dengan versi yang lebih kecil dari b; hal itu akan dilakukan terus menerus sampai pemanggilan b = 1</a:t>
            </a:r>
          </a:p>
          <a:p>
            <a:r>
              <a:rPr lang="id-ID" dirty="0" smtClean="0"/>
              <a:t>Jika diteruskan, pembahasan ini akan terkait dengan induksi matematika.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48040" y="1825625"/>
            <a:ext cx="460575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Fungsi Kali(a:int,b:int) :</a:t>
            </a:r>
          </a:p>
          <a:p>
            <a:pPr marL="0" indent="0">
              <a:buNone/>
            </a:pPr>
            <a:r>
              <a:rPr lang="id-ID" dirty="0"/>
              <a:t>if b == 1 then</a:t>
            </a:r>
          </a:p>
          <a:p>
            <a:pPr marL="0" indent="0">
              <a:buNone/>
            </a:pPr>
            <a:r>
              <a:rPr lang="id-ID" dirty="0"/>
              <a:t>	return</a:t>
            </a:r>
            <a:r>
              <a:rPr lang="id-ID" dirty="0">
                <a:sym typeface="Wingdings" panose="05000000000000000000" pitchFamily="2" charset="2"/>
              </a:rPr>
              <a:t> 1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else </a:t>
            </a:r>
          </a:p>
          <a:p>
            <a:pPr marL="0" indent="0">
              <a:buNone/>
            </a:pPr>
            <a:r>
              <a:rPr lang="id-ID" dirty="0"/>
              <a:t>	return a + </a:t>
            </a:r>
            <a:r>
              <a:rPr lang="id-ID" b="1" dirty="0"/>
              <a:t>Kali</a:t>
            </a:r>
            <a:r>
              <a:rPr lang="id-ID" dirty="0"/>
              <a:t>(a,b-1) 	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7619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Fibonacci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Atau dikenal dengan deret fibonacci</a:t>
            </a:r>
          </a:p>
          <a:p>
            <a:r>
              <a:rPr lang="id-ID" dirty="0" smtClean="0"/>
              <a:t>Dinamai Fibonacci oleh Leonardo of Pisa (Ilmuan matematika dari italia)</a:t>
            </a:r>
          </a:p>
          <a:p>
            <a:r>
              <a:rPr lang="id-ID" dirty="0" smtClean="0"/>
              <a:t>Deret Fibonacci: 1,1,2,3,5,8,13,21,34,55,89,144...</a:t>
            </a:r>
          </a:p>
          <a:p>
            <a:r>
              <a:rPr lang="id-ID" dirty="0" smtClean="0"/>
              <a:t>Penerapan: Seni, Alam, Ekonomi, dll</a:t>
            </a:r>
          </a:p>
        </p:txBody>
      </p:sp>
      <p:pic>
        <p:nvPicPr>
          <p:cNvPr id="1026" name="Picture 2" descr="https://upload.wikimedia.org/wikipedia/commons/5/5a/FibonacciChamo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75" y="31347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31273" y="5992297"/>
            <a:ext cx="47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hlinkClick r:id="rId3"/>
              </a:rPr>
              <a:t>https://en.wikipedia.org/wiki/Fibonacci_number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586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kasus Menebak Nilai Fibonacci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Asumsi x merupakan bilangan bulat positif yang digunakan sebagai acuan untuk mencari bilangan fibonacci.</a:t>
            </a:r>
          </a:p>
          <a:p>
            <a:r>
              <a:rPr lang="id-ID" dirty="0" smtClean="0"/>
              <a:t>Misal</a:t>
            </a:r>
          </a:p>
          <a:p>
            <a:pPr lvl="1"/>
            <a:r>
              <a:rPr lang="id-ID" dirty="0" smtClean="0"/>
              <a:t>Jika x = 1 maka ouput bilangan fibonaccinya adalah 1</a:t>
            </a:r>
          </a:p>
          <a:p>
            <a:pPr lvl="1"/>
            <a:r>
              <a:rPr lang="id-ID" dirty="0" smtClean="0"/>
              <a:t>Jika x = 5 maka output bilangan fibonaccinya adalah 8</a:t>
            </a:r>
          </a:p>
          <a:p>
            <a:r>
              <a:rPr lang="id-ID" dirty="0" smtClean="0"/>
              <a:t>Perhatikan bahwa basisnya adalah jika x bernilai 0 atau 1, maka mengembalikan 1</a:t>
            </a:r>
          </a:p>
          <a:p>
            <a:r>
              <a:rPr lang="id-ID" dirty="0" smtClean="0"/>
              <a:t>Kondisi rekurennya? </a:t>
            </a:r>
          </a:p>
        </p:txBody>
      </p:sp>
    </p:spTree>
    <p:extLst>
      <p:ext uri="{BB962C8B-B14F-4D97-AF65-F5344CB8AC3E}">
        <p14:creationId xmlns:p14="http://schemas.microsoft.com/office/powerpoint/2010/main" val="198235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Realisasi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fib(x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if x == 0 or x == 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    return 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    return </a:t>
            </a:r>
            <a:r>
              <a:rPr lang="en-US" dirty="0" smtClean="0">
                <a:latin typeface="Consolas" panose="020B0609020204030204" pitchFamily="49" charset="0"/>
              </a:rPr>
              <a:t>fib(x-1</a:t>
            </a:r>
            <a:r>
              <a:rPr lang="en-US" dirty="0">
                <a:latin typeface="Consolas" panose="020B0609020204030204" pitchFamily="49" charset="0"/>
              </a:rPr>
              <a:t>) + </a:t>
            </a:r>
            <a:r>
              <a:rPr lang="en-US" dirty="0" smtClean="0">
                <a:latin typeface="Consolas" panose="020B0609020204030204" pitchFamily="49" charset="0"/>
              </a:rPr>
              <a:t>fib(x-2)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i="1" dirty="0" smtClean="0">
                <a:latin typeface="Consolas" panose="020B0609020204030204" pitchFamily="49" charset="0"/>
              </a:rPr>
              <a:t>Catatan: panggil fib(100) akan butuh waktu yang sangat lama...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21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Diketahui x = 4</a:t>
            </a:r>
            <a:endParaRPr lang="id-ID" dirty="0"/>
          </a:p>
          <a:p>
            <a:pPr marL="0" indent="0">
              <a:buNone/>
            </a:pPr>
            <a:r>
              <a:rPr lang="id-ID" sz="2400" dirty="0" smtClean="0"/>
              <a:t>x = </a:t>
            </a:r>
            <a:r>
              <a:rPr lang="id-ID" sz="2400" dirty="0"/>
              <a:t>4</a:t>
            </a:r>
            <a:r>
              <a:rPr lang="id-ID" sz="2400" dirty="0" smtClean="0"/>
              <a:t>		= fib(4-1) + fib(4-2)</a:t>
            </a:r>
          </a:p>
          <a:p>
            <a:pPr marL="0" indent="0">
              <a:buNone/>
            </a:pPr>
            <a:r>
              <a:rPr lang="id-ID" sz="2400" dirty="0"/>
              <a:t> </a:t>
            </a:r>
            <a:r>
              <a:rPr lang="id-ID" sz="2400" dirty="0" smtClean="0"/>
              <a:t>		= fib(fib(3-1)+fib(3-2)) </a:t>
            </a:r>
            <a:r>
              <a:rPr lang="id-ID" sz="2400" dirty="0"/>
              <a:t>+ </a:t>
            </a:r>
            <a:r>
              <a:rPr lang="id-ID" sz="2400" dirty="0" smtClean="0"/>
              <a:t>fib(fib(2-1)+fib(2-2))</a:t>
            </a:r>
            <a:endParaRPr lang="id-ID" sz="2400" dirty="0"/>
          </a:p>
          <a:p>
            <a:pPr marL="0" indent="0">
              <a:buNone/>
            </a:pPr>
            <a:r>
              <a:rPr lang="id-ID" sz="2400" dirty="0" smtClean="0"/>
              <a:t>		= fib(fib(</a:t>
            </a:r>
            <a:r>
              <a:rPr lang="id-ID" sz="2400" dirty="0"/>
              <a:t>fib(fib(2-1)+fib(2-2)</a:t>
            </a:r>
            <a:r>
              <a:rPr lang="id-ID" sz="2400" dirty="0" smtClean="0"/>
              <a:t>)+</a:t>
            </a:r>
            <a:r>
              <a:rPr lang="id-ID" sz="2400" dirty="0"/>
              <a:t>fib(3-2)) + fib(fib(2-1)+fib(2-2))</a:t>
            </a:r>
          </a:p>
          <a:p>
            <a:pPr marL="0" indent="0">
              <a:buNone/>
            </a:pPr>
            <a:r>
              <a:rPr lang="id-ID" sz="2400" i="1" dirty="0"/>
              <a:t>	</a:t>
            </a:r>
            <a:r>
              <a:rPr lang="id-ID" sz="2400" i="1" dirty="0" smtClean="0"/>
              <a:t>	</a:t>
            </a:r>
            <a:r>
              <a:rPr lang="id-ID" sz="2400" dirty="0" smtClean="0"/>
              <a:t>= (1+1)+1+(1+1)</a:t>
            </a:r>
          </a:p>
          <a:p>
            <a:pPr marL="0" indent="0">
              <a:buNone/>
            </a:pPr>
            <a:r>
              <a:rPr lang="id-ID" sz="2400" dirty="0" smtClean="0"/>
              <a:t>		= 5</a:t>
            </a:r>
          </a:p>
        </p:txBody>
      </p:sp>
    </p:spTree>
    <p:extLst>
      <p:ext uri="{BB962C8B-B14F-4D97-AF65-F5344CB8AC3E}">
        <p14:creationId xmlns:p14="http://schemas.microsoft.com/office/powerpoint/2010/main" val="3634934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Merge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Dulu pernah melakukan tetapi versi iteratif.</a:t>
            </a:r>
          </a:p>
          <a:p>
            <a:r>
              <a:rPr lang="id-ID" dirty="0" smtClean="0"/>
              <a:t>Divide and Conquer Strategy!</a:t>
            </a:r>
          </a:p>
          <a:p>
            <a:r>
              <a:rPr lang="id-ID" dirty="0" smtClean="0"/>
              <a:t>Versi Rekursif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90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menjelaskan konsep analisis rekuren, membuat fungsi rekursif, dan menganalisis ekspresi rekursif. </a:t>
            </a:r>
          </a:p>
          <a:p>
            <a:r>
              <a:rPr lang="id-ID" b="1" dirty="0"/>
              <a:t>[SDF/Algorithm and Design LO: 5] [SDF/Fundamental Programming Concept LO: 8,9</a:t>
            </a:r>
            <a:r>
              <a:rPr lang="id-ID" b="1" dirty="0" smtClean="0"/>
              <a:t>]</a:t>
            </a:r>
            <a:r>
              <a:rPr lang="id-ID" dirty="0" smtClean="0"/>
              <a:t>.</a:t>
            </a:r>
          </a:p>
          <a:p>
            <a:r>
              <a:rPr lang="id-ID" dirty="0"/>
              <a:t>Setelah mengikuti matakuliah ini mahasiswa mampu menerapkan analisis rekuren pada algoritma pencarian dan pengurutan serta mampu membandingkan solusi iteratif dengan solusi rekursif. </a:t>
            </a:r>
          </a:p>
          <a:p>
            <a:r>
              <a:rPr lang="id-ID" b="1"/>
              <a:t>[SDF/Algorithm and Design LO: 5,6]</a:t>
            </a:r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Merge Sort Recursive DnC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72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6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Merge Sort Recursive DnC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Pisahkan list separuhnya.</a:t>
            </a:r>
          </a:p>
          <a:p>
            <a:r>
              <a:rPr lang="id-ID" dirty="0" smtClean="0"/>
              <a:t>Satukan kembali sedikit demi sedikit.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921"/>
            <a:ext cx="9458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4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08575"/>
              </p:ext>
            </p:extLst>
          </p:nvPr>
        </p:nvGraphicFramePr>
        <p:xfrm>
          <a:off x="321365" y="1730208"/>
          <a:ext cx="11328443" cy="413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Review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Sebelumnya sudah belajar tentang basic algorithm, contoh: sorting &amp; searching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92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Rekursif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023" cy="4351338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Merupakan proses pengulangan item-item dengan cara yang mirip. (definisi umum)</a:t>
            </a:r>
          </a:p>
          <a:p>
            <a:r>
              <a:rPr lang="id-ID" dirty="0" smtClean="0"/>
              <a:t>Secara algoritmik: Suatu cara untuk mendesain solusi dari masalah dengan cara </a:t>
            </a:r>
            <a:r>
              <a:rPr lang="id-ID" b="1" i="1" dirty="0" smtClean="0"/>
              <a:t>divide-and-conquer</a:t>
            </a:r>
            <a:r>
              <a:rPr lang="id-ID" dirty="0" smtClean="0"/>
              <a:t> atau </a:t>
            </a:r>
            <a:r>
              <a:rPr lang="id-ID" b="1" i="1" dirty="0" smtClean="0"/>
              <a:t>decrease-and-conquer</a:t>
            </a:r>
            <a:r>
              <a:rPr lang="id-ID" dirty="0" smtClean="0"/>
              <a:t>.</a:t>
            </a:r>
          </a:p>
          <a:p>
            <a:pPr lvl="1"/>
            <a:r>
              <a:rPr lang="id-ID" dirty="0" smtClean="0"/>
              <a:t>Apa itu divide-and-conquer? Mengurangi masalah ke versi yang lebih sederhana dari masalah yang sama.</a:t>
            </a:r>
          </a:p>
          <a:p>
            <a:r>
              <a:rPr lang="id-ID" dirty="0" smtClean="0"/>
              <a:t>Secara semantik: suatu teknik pemrograman dimana </a:t>
            </a:r>
            <a:r>
              <a:rPr lang="id-ID" b="1" dirty="0" smtClean="0"/>
              <a:t>fungsi dapat memanggil dirinya sendiri</a:t>
            </a:r>
            <a:r>
              <a:rPr lang="id-ID" dirty="0" smtClean="0"/>
              <a:t>.</a:t>
            </a:r>
          </a:p>
          <a:p>
            <a:pPr lvl="1"/>
            <a:endParaRPr lang="id-ID" dirty="0" smtClean="0"/>
          </a:p>
        </p:txBody>
      </p:sp>
      <p:pic>
        <p:nvPicPr>
          <p:cNvPr id="1026" name="Picture 2" descr="https://upload.wikimedia.org/wikipedia/commons/thumb/f/f7/RecursiveTree.JPG/300px-Recursive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27906"/>
            <a:ext cx="2857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86403" y="4686272"/>
            <a:ext cx="2353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3"/>
              </a:rPr>
              <a:t>https://en.wikipedia.org/wiki/Recursion_(computer_science)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58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Rekursif Humor pada singkatan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56131" cy="4351338"/>
          </a:xfrm>
        </p:spPr>
        <p:txBody>
          <a:bodyPr/>
          <a:lstStyle/>
          <a:p>
            <a:r>
              <a:rPr lang="id-ID" dirty="0" smtClean="0"/>
              <a:t>PHP singkatan dari “PHP </a:t>
            </a:r>
            <a:r>
              <a:rPr lang="id-ID" dirty="0"/>
              <a:t>Hypertext </a:t>
            </a:r>
            <a:r>
              <a:rPr lang="id-ID" dirty="0" smtClean="0"/>
              <a:t>Preprocessor”</a:t>
            </a:r>
          </a:p>
          <a:p>
            <a:r>
              <a:rPr lang="id-ID" dirty="0" smtClean="0"/>
              <a:t>WINE singkatan dari </a:t>
            </a:r>
            <a:r>
              <a:rPr lang="id-ID" dirty="0"/>
              <a:t>"WINE Is Not an Emulator" </a:t>
            </a:r>
            <a:endParaRPr lang="id-ID" dirty="0" smtClean="0"/>
          </a:p>
          <a:p>
            <a:r>
              <a:rPr lang="id-ID" dirty="0" smtClean="0"/>
              <a:t>GNU singkatan dari "GNU's </a:t>
            </a:r>
            <a:r>
              <a:rPr lang="id-ID" dirty="0"/>
              <a:t>not </a:t>
            </a:r>
            <a:r>
              <a:rPr lang="id-ID" dirty="0" smtClean="0"/>
              <a:t>Unix“</a:t>
            </a:r>
          </a:p>
          <a:p>
            <a:r>
              <a:rPr lang="id-ID" dirty="0" smtClean="0"/>
              <a:t>SPARQL singkatan dari "SPARQL </a:t>
            </a:r>
            <a:r>
              <a:rPr lang="id-ID" dirty="0"/>
              <a:t>Protocol and RDF Query Language".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09" y="1485106"/>
            <a:ext cx="3382360" cy="44995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4500" y="6119605"/>
            <a:ext cx="449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1904 </a:t>
            </a:r>
            <a:r>
              <a:rPr lang="en-US" dirty="0" err="1"/>
              <a:t>Droste</a:t>
            </a:r>
            <a:r>
              <a:rPr lang="en-US" dirty="0"/>
              <a:t> </a:t>
            </a:r>
            <a:r>
              <a:rPr lang="en-US" dirty="0">
                <a:hlinkClick r:id="rId3" tooltip="Hot chocolate"/>
              </a:rPr>
              <a:t>cocoa</a:t>
            </a:r>
            <a:r>
              <a:rPr lang="en-US" dirty="0"/>
              <a:t> tin, designed by Jan </a:t>
            </a:r>
            <a:r>
              <a:rPr lang="en-US" dirty="0" err="1"/>
              <a:t>Misset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37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Rekursif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Secara umum, masalah2 yang berkaitan dengan rekursif ini juga dapat diselesaikan dengan solusi iteratif, tetapi terkadang kita perlu untuk mengidentifikasi dan mengindeks permasalahan yang lebih kecil pada saat memrogram.</a:t>
            </a:r>
          </a:p>
          <a:p>
            <a:r>
              <a:rPr lang="id-ID" dirty="0" smtClean="0"/>
              <a:t>Didalam pemrograman, rekursif tidak boleh memiliki tujuan akhir yang tidak terhingga!</a:t>
            </a:r>
          </a:p>
          <a:p>
            <a:r>
              <a:rPr lang="id-ID" dirty="0" smtClean="0"/>
              <a:t>Setidaknya dia harus memiliki 1 atau lebih </a:t>
            </a:r>
            <a:r>
              <a:rPr lang="id-ID" b="1" dirty="0" smtClean="0"/>
              <a:t>kasus pokok/basis (base case)</a:t>
            </a:r>
            <a:r>
              <a:rPr lang="id-ID" dirty="0" smtClean="0"/>
              <a:t> yang mudah untuk diselesaikan.</a:t>
            </a:r>
          </a:p>
          <a:p>
            <a:r>
              <a:rPr lang="id-ID" dirty="0" smtClean="0"/>
              <a:t>Harus menyelesaikan permasalahan </a:t>
            </a:r>
            <a:r>
              <a:rPr lang="id-ID" b="1" dirty="0" smtClean="0"/>
              <a:t>yang sama pada input yang lain </a:t>
            </a:r>
            <a:r>
              <a:rPr lang="id-ID" dirty="0" smtClean="0"/>
              <a:t>dengan tujuan dari penyederhanaan input masalah yang lebih besar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93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Sejauh ini.. Solusi Iteratif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Solusi iteratif dilakukan saat kita mengkonstruksi pengulangan (misalnya dengan for-loop atau while loop) atau kita kenal dengan istilah </a:t>
            </a:r>
            <a:r>
              <a:rPr lang="id-ID" b="1" i="1" dirty="0" smtClean="0"/>
              <a:t>iterative algorithm</a:t>
            </a:r>
          </a:p>
          <a:p>
            <a:r>
              <a:rPr lang="id-ID" dirty="0" smtClean="0"/>
              <a:t>Dia dapat menangkap komputasi pada suatu set variabel state yang di perbaharui pada setiap iterasi melalui perulangan.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0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perkalian: Solusi Iteratif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“kalikan </a:t>
            </a:r>
            <a:r>
              <a:rPr lang="id-ID" i="1" dirty="0" smtClean="0"/>
              <a:t>a * b</a:t>
            </a:r>
            <a:r>
              <a:rPr lang="id-ID" dirty="0" smtClean="0"/>
              <a:t>” sama dengan “menambahkan” </a:t>
            </a:r>
            <a:r>
              <a:rPr lang="id-ID" i="1" dirty="0" smtClean="0"/>
              <a:t>a</a:t>
            </a:r>
            <a:r>
              <a:rPr lang="id-ID" dirty="0" smtClean="0"/>
              <a:t> pada dirinya sendiri sebanyak </a:t>
            </a:r>
            <a:r>
              <a:rPr lang="id-ID" i="1" dirty="0" smtClean="0"/>
              <a:t>b</a:t>
            </a:r>
            <a:r>
              <a:rPr lang="id-ID" dirty="0" smtClean="0"/>
              <a:t> kali.</a:t>
            </a:r>
          </a:p>
          <a:p>
            <a:r>
              <a:rPr lang="id-ID" dirty="0" smtClean="0"/>
              <a:t>Algoritma:</a:t>
            </a:r>
          </a:p>
          <a:p>
            <a:pPr lvl="1"/>
            <a:r>
              <a:rPr lang="id-ID" dirty="0" smtClean="0"/>
              <a:t>Initial state</a:t>
            </a:r>
          </a:p>
          <a:p>
            <a:pPr lvl="2"/>
            <a:r>
              <a:rPr lang="id-ID" dirty="0" smtClean="0"/>
              <a:t> i </a:t>
            </a:r>
            <a:r>
              <a:rPr lang="id-ID" dirty="0" smtClean="0">
                <a:sym typeface="Wingdings" panose="05000000000000000000" pitchFamily="2" charset="2"/>
              </a:rPr>
              <a:t> b</a:t>
            </a:r>
          </a:p>
          <a:p>
            <a:pPr lvl="2"/>
            <a:r>
              <a:rPr lang="id-ID" dirty="0" smtClean="0">
                <a:sym typeface="Wingdings" panose="05000000000000000000" pitchFamily="2" charset="2"/>
              </a:rPr>
              <a:t> result  0 </a:t>
            </a:r>
            <a:endParaRPr lang="id-ID" dirty="0" smtClean="0"/>
          </a:p>
          <a:p>
            <a:pPr lvl="1"/>
            <a:r>
              <a:rPr lang="id-ID" dirty="0" smtClean="0"/>
              <a:t>Tangkap state dengan cara iterasi sejumlah angka i yang dimulai saat b, dan decrement i sampai bernilai 0</a:t>
            </a:r>
          </a:p>
          <a:p>
            <a:pPr lvl="1"/>
            <a:r>
              <a:rPr lang="id-ID" dirty="0" smtClean="0"/>
              <a:t>Pada komputasi di setiap iterasi lakukan: result </a:t>
            </a:r>
            <a:r>
              <a:rPr lang="id-ID" dirty="0" smtClean="0">
                <a:sym typeface="Wingdings" panose="05000000000000000000" pitchFamily="2" charset="2"/>
              </a:rPr>
              <a:t> result +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30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1142</Words>
  <Application>Microsoft Office PowerPoint</Application>
  <PresentationFormat>Widescreen</PresentationFormat>
  <Paragraphs>234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- Algoritma Pemrograman – Pertemuan 8-9</vt:lpstr>
      <vt:lpstr>Capaian Kuliah Pertemuan 8-9</vt:lpstr>
      <vt:lpstr>Capaian Pembelajaran</vt:lpstr>
      <vt:lpstr>Review</vt:lpstr>
      <vt:lpstr>Rekursif</vt:lpstr>
      <vt:lpstr>Rekursif Humor pada singkatan</vt:lpstr>
      <vt:lpstr>Rekursif</vt:lpstr>
      <vt:lpstr>Sejauh ini.. Solusi Iteratif</vt:lpstr>
      <vt:lpstr>Contoh perkalian: Solusi Iteratif</vt:lpstr>
      <vt:lpstr>Realisasi</vt:lpstr>
      <vt:lpstr>Contoh perkalian: Solusi Rekursif</vt:lpstr>
      <vt:lpstr>Bentuk Kerangka Notasi Umum</vt:lpstr>
      <vt:lpstr>Analisis</vt:lpstr>
      <vt:lpstr>Step by Step Analisis</vt:lpstr>
      <vt:lpstr>Step by Step Analisis</vt:lpstr>
      <vt:lpstr>Step by Step Analisis</vt:lpstr>
      <vt:lpstr>Step by Step Analisis</vt:lpstr>
      <vt:lpstr>Step by Step Analisis</vt:lpstr>
      <vt:lpstr>Faktorial</vt:lpstr>
      <vt:lpstr>Bentuk Kerangka Notasi Umum</vt:lpstr>
      <vt:lpstr>Analisis</vt:lpstr>
      <vt:lpstr>Iterasi vs Rekursi</vt:lpstr>
      <vt:lpstr>Penalaran Induktif</vt:lpstr>
      <vt:lpstr>Penalaran Induktif</vt:lpstr>
      <vt:lpstr>Fibonacci</vt:lpstr>
      <vt:lpstr>Contoh kasus Menebak Nilai Fibonacci</vt:lpstr>
      <vt:lpstr>Realisasi</vt:lpstr>
      <vt:lpstr>Analisis</vt:lpstr>
      <vt:lpstr>Merge Sort</vt:lpstr>
      <vt:lpstr>Merge Sort Recursive DnC</vt:lpstr>
      <vt:lpstr>Merge Sort Recursive DnC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111</cp:revision>
  <dcterms:created xsi:type="dcterms:W3CDTF">2020-07-29T04:19:18Z</dcterms:created>
  <dcterms:modified xsi:type="dcterms:W3CDTF">2022-02-25T06:38:47Z</dcterms:modified>
</cp:coreProperties>
</file>