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012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097" y="1144989"/>
            <a:ext cx="7257805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197338 w 8037833"/>
              <a:gd name="connsiteY9" fmla="*/ 3224751 h 3784177"/>
              <a:gd name="connsiteX10" fmla="*/ 7176821 w 8037833"/>
              <a:gd name="connsiteY10" fmla="*/ 3236181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76821 w 8037833"/>
              <a:gd name="connsiteY10" fmla="*/ 3236181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11197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11197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78563 w 8037833"/>
              <a:gd name="connsiteY60" fmla="*/ 3694486 h 3784177"/>
              <a:gd name="connsiteX61" fmla="*/ 3524121 w 8037833"/>
              <a:gd name="connsiteY61" fmla="*/ 3642736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24121 w 8037833"/>
              <a:gd name="connsiteY61" fmla="*/ 3642736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62769 w 8037833"/>
              <a:gd name="connsiteY70" fmla="*/ 3651848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31055 w 8037833"/>
              <a:gd name="connsiteY76" fmla="*/ 3673230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31055 w 8037833"/>
              <a:gd name="connsiteY76" fmla="*/ 3673230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0774" y="3135358"/>
                  <a:pt x="7873273" y="3143820"/>
                </a:cubicBezTo>
                <a:cubicBezTo>
                  <a:pt x="7815955" y="3157300"/>
                  <a:pt x="7736505" y="3157529"/>
                  <a:pt x="7725050" y="3176697"/>
                </a:cubicBezTo>
                <a:cubicBezTo>
                  <a:pt x="7648512" y="3193606"/>
                  <a:pt x="7643300" y="3178029"/>
                  <a:pt x="7576893" y="3201588"/>
                </a:cubicBezTo>
                <a:cubicBezTo>
                  <a:pt x="7520245" y="3242172"/>
                  <a:pt x="7469878" y="3228579"/>
                  <a:pt x="7394769" y="3276296"/>
                </a:cubicBezTo>
                <a:cubicBezTo>
                  <a:pt x="7357768" y="3274736"/>
                  <a:pt x="7328904" y="3286613"/>
                  <a:pt x="7293055" y="3276425"/>
                </a:cubicBezTo>
                <a:cubicBezTo>
                  <a:pt x="7277199" y="3267084"/>
                  <a:pt x="7243628" y="3294904"/>
                  <a:pt x="7225028" y="3269266"/>
                </a:cubicBezTo>
                <a:cubicBezTo>
                  <a:pt x="7223645" y="3287895"/>
                  <a:pt x="7188542" y="3271541"/>
                  <a:pt x="7180777" y="3262890"/>
                </a:cubicBezTo>
                <a:cubicBezTo>
                  <a:pt x="7171770" y="3271019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56023" y="3300186"/>
                  <a:pt x="7028065" y="3312694"/>
                </a:cubicBezTo>
                <a:cubicBezTo>
                  <a:pt x="6973069" y="3340015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84700"/>
                  <a:pt x="6589262" y="3407309"/>
                  <a:pt x="6526982" y="3395855"/>
                </a:cubicBezTo>
                <a:cubicBezTo>
                  <a:pt x="6465982" y="3394483"/>
                  <a:pt x="6435204" y="3374346"/>
                  <a:pt x="6352283" y="3374762"/>
                </a:cubicBezTo>
                <a:cubicBezTo>
                  <a:pt x="6293888" y="3372097"/>
                  <a:pt x="6210346" y="3356471"/>
                  <a:pt x="6151276" y="3366439"/>
                </a:cubicBezTo>
                <a:cubicBezTo>
                  <a:pt x="6080563" y="3342600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89784" y="3489924"/>
                  <a:pt x="5034489" y="3483520"/>
                </a:cubicBezTo>
                <a:cubicBezTo>
                  <a:pt x="4972450" y="3481234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53651" y="3706181"/>
                </a:lnTo>
                <a:cubicBezTo>
                  <a:pt x="4133767" y="3711128"/>
                  <a:pt x="4094301" y="3726234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15582" y="3696877"/>
                  <a:pt x="3811197" y="3689905"/>
                </a:cubicBezTo>
                <a:cubicBezTo>
                  <a:pt x="3740331" y="3707163"/>
                  <a:pt x="3735452" y="3676537"/>
                  <a:pt x="3666696" y="3681132"/>
                </a:cubicBezTo>
                <a:cubicBezTo>
                  <a:pt x="3607148" y="3634465"/>
                  <a:pt x="3569589" y="3662889"/>
                  <a:pt x="3516210" y="3656091"/>
                </a:cubicBezTo>
                <a:cubicBezTo>
                  <a:pt x="3465369" y="3651308"/>
                  <a:pt x="3441828" y="3666410"/>
                  <a:pt x="3373519" y="3665785"/>
                </a:cubicBezTo>
                <a:cubicBezTo>
                  <a:pt x="3301144" y="3655607"/>
                  <a:pt x="3195679" y="3661016"/>
                  <a:pt x="3114267" y="3638983"/>
                </a:cubicBezTo>
                <a:cubicBezTo>
                  <a:pt x="3050301" y="3631891"/>
                  <a:pt x="3050080" y="3637135"/>
                  <a:pt x="3025324" y="3636584"/>
                </a:cubicBezTo>
                <a:cubicBezTo>
                  <a:pt x="3017092" y="3639607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816224" y="3666073"/>
                  <a:pt x="2750902" y="3665203"/>
                </a:cubicBezTo>
                <a:cubicBezTo>
                  <a:pt x="2733591" y="3655721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67443" y="3678406"/>
                  <a:pt x="2231055" y="3673230"/>
                </a:cubicBezTo>
                <a:cubicBezTo>
                  <a:pt x="2166181" y="3668829"/>
                  <a:pt x="2142671" y="3658345"/>
                  <a:pt x="2082844" y="3645349"/>
                </a:cubicBezTo>
                <a:cubicBezTo>
                  <a:pt x="2015031" y="3635633"/>
                  <a:pt x="2014280" y="3649098"/>
                  <a:pt x="1938480" y="3632600"/>
                </a:cubicBezTo>
                <a:cubicBezTo>
                  <a:pt x="1920997" y="3627656"/>
                  <a:pt x="1878559" y="3627872"/>
                  <a:pt x="1860608" y="3618261"/>
                </a:cubicBezTo>
                <a:cubicBezTo>
                  <a:pt x="1835500" y="3623550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22763" y="3706607"/>
                  <a:pt x="1268521" y="3713114"/>
                </a:cubicBezTo>
                <a:cubicBezTo>
                  <a:pt x="1221719" y="3743578"/>
                  <a:pt x="1232376" y="3739345"/>
                  <a:pt x="1186863" y="3736384"/>
                </a:cubicBezTo>
                <a:cubicBezTo>
                  <a:pt x="1144916" y="3732620"/>
                  <a:pt x="1160518" y="3788811"/>
                  <a:pt x="1073929" y="3776166"/>
                </a:cubicBezTo>
                <a:cubicBezTo>
                  <a:pt x="1067541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89095" y="3752752"/>
                  <a:pt x="883898" y="3755894"/>
                  <a:pt x="833137" y="3744175"/>
                </a:cubicBezTo>
                <a:cubicBezTo>
                  <a:pt x="796341" y="3755808"/>
                  <a:pt x="789110" y="3730978"/>
                  <a:pt x="742042" y="3747612"/>
                </a:cubicBezTo>
                <a:cubicBezTo>
                  <a:pt x="717806" y="3746591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3443" y="1960280"/>
            <a:ext cx="5345436" cy="2151645"/>
          </a:xfrm>
        </p:spPr>
        <p:txBody>
          <a:bodyPr anchor="ctr">
            <a:normAutofit/>
          </a:bodyPr>
          <a:lstStyle/>
          <a:p>
            <a:r>
              <a:rPr lang="en-US" sz="4200">
                <a:solidFill>
                  <a:schemeClr val="tx1">
                    <a:lumMod val="85000"/>
                    <a:lumOff val="15000"/>
                  </a:schemeClr>
                </a:solidFill>
              </a:rPr>
              <a:t>AAD Project</a:t>
            </a:r>
          </a:p>
          <a:p>
            <a:r>
              <a:rPr lang="en-US" sz="4200">
                <a:solidFill>
                  <a:schemeClr val="tx1">
                    <a:lumMod val="85000"/>
                    <a:lumOff val="15000"/>
                  </a:schemeClr>
                </a:solidFill>
              </a:rPr>
              <a:t>Data Flow &amp; JWT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8447" y="5542919"/>
            <a:ext cx="5307106" cy="604223"/>
          </a:xfrm>
        </p:spPr>
        <p:txBody>
          <a:bodyPr>
            <a:normAutofit/>
          </a:bodyPr>
          <a:lstStyle/>
          <a:p>
            <a:r>
              <a:rPr lang="tr-TR" sz="1600">
                <a:solidFill>
                  <a:schemeClr val="tx1">
                    <a:lumMod val="85000"/>
                    <a:lumOff val="15000"/>
                  </a:schemeClr>
                </a:solidFill>
              </a:rPr>
              <a:t>Frontend ↔ Backend communication overview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6295" y="900998"/>
            <a:ext cx="101141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 descr="metin, ekran görüntüsü, diyagram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19805CA0-2F2A-8B46-75C8-D1194605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51" y="643467"/>
            <a:ext cx="7874296" cy="5571065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8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519" y="870265"/>
            <a:ext cx="7246962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13" y="1118473"/>
            <a:ext cx="6693294" cy="1037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700"/>
              <a:t>Frontend Communication Flow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2411" y="662268"/>
            <a:ext cx="1280813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482" y="2924174"/>
            <a:ext cx="6205035" cy="2828925"/>
          </a:xfrm>
        </p:spPr>
        <p:txBody>
          <a:bodyPr>
            <a:normAutofit/>
          </a:bodyPr>
          <a:lstStyle/>
          <a:p>
            <a:r>
              <a:rPr lang="tr-TR" sz="1700" dirty="0" err="1"/>
              <a:t>CoreModule</a:t>
            </a:r>
            <a:r>
              <a:rPr lang="tr-TR" sz="1700" dirty="0"/>
              <a:t> </a:t>
            </a:r>
            <a:r>
              <a:rPr lang="tr-TR" sz="1700" dirty="0" err="1"/>
              <a:t>hosts</a:t>
            </a:r>
            <a:r>
              <a:rPr lang="tr-TR" sz="1700" dirty="0"/>
              <a:t> </a:t>
            </a:r>
            <a:r>
              <a:rPr lang="tr-TR" sz="1700" dirty="0" err="1"/>
              <a:t>singleton</a:t>
            </a:r>
            <a:r>
              <a:rPr lang="tr-TR" sz="1700" dirty="0"/>
              <a:t> </a:t>
            </a:r>
            <a:r>
              <a:rPr lang="tr-TR" sz="1700" dirty="0" err="1"/>
              <a:t>services</a:t>
            </a:r>
            <a:r>
              <a:rPr lang="tr-TR" sz="1700" dirty="0"/>
              <a:t> &amp; </a:t>
            </a:r>
            <a:r>
              <a:rPr lang="tr-TR" sz="1700" dirty="0" err="1"/>
              <a:t>interceptors</a:t>
            </a:r>
            <a:endParaRPr lang="tr-TR" sz="1700" dirty="0"/>
          </a:p>
          <a:p>
            <a:r>
              <a:rPr lang="tr-TR" sz="1700" dirty="0" err="1"/>
              <a:t>AuthService.login</a:t>
            </a:r>
            <a:r>
              <a:rPr lang="tr-TR" sz="1700" dirty="0"/>
              <a:t>(): POST /</a:t>
            </a:r>
            <a:r>
              <a:rPr lang="tr-TR" sz="1700" dirty="0" err="1"/>
              <a:t>api</a:t>
            </a:r>
            <a:r>
              <a:rPr lang="tr-TR" sz="1700" dirty="0"/>
              <a:t>/</a:t>
            </a:r>
            <a:r>
              <a:rPr lang="tr-TR" sz="1700" dirty="0" err="1"/>
              <a:t>auth</a:t>
            </a:r>
            <a:r>
              <a:rPr lang="tr-TR" sz="1700" dirty="0"/>
              <a:t>/login ⇒ </a:t>
            </a:r>
            <a:r>
              <a:rPr lang="tr-TR" sz="1700" dirty="0" err="1"/>
              <a:t>saves</a:t>
            </a:r>
            <a:r>
              <a:rPr lang="tr-TR" sz="1700" dirty="0"/>
              <a:t> JWT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localStorage</a:t>
            </a:r>
            <a:endParaRPr lang="tr-TR" sz="1700" dirty="0"/>
          </a:p>
          <a:p>
            <a:r>
              <a:rPr lang="tr-TR" sz="1700" dirty="0" err="1"/>
              <a:t>JwtInterceptor</a:t>
            </a:r>
            <a:r>
              <a:rPr lang="tr-TR" sz="1700" dirty="0"/>
              <a:t> </a:t>
            </a:r>
            <a:r>
              <a:rPr lang="tr-TR" sz="1700" dirty="0" err="1"/>
              <a:t>attaches</a:t>
            </a:r>
            <a:r>
              <a:rPr lang="tr-TR" sz="1700" dirty="0"/>
              <a:t> `</a:t>
            </a:r>
            <a:r>
              <a:rPr lang="tr-TR" sz="1700" dirty="0" err="1"/>
              <a:t>Authorization</a:t>
            </a:r>
            <a:r>
              <a:rPr lang="tr-TR" sz="1700" dirty="0"/>
              <a:t>: </a:t>
            </a:r>
            <a:r>
              <a:rPr lang="tr-TR" sz="1700" dirty="0" err="1"/>
              <a:t>Bearer</a:t>
            </a:r>
            <a:r>
              <a:rPr lang="tr-TR" sz="1700" dirty="0"/>
              <a:t> &lt;</a:t>
            </a:r>
            <a:r>
              <a:rPr lang="tr-TR" sz="1700" dirty="0" err="1"/>
              <a:t>token</a:t>
            </a:r>
            <a:r>
              <a:rPr lang="tr-TR" sz="1700" dirty="0"/>
              <a:t>&gt;`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each</a:t>
            </a:r>
            <a:r>
              <a:rPr lang="tr-TR" sz="1700" dirty="0"/>
              <a:t> </a:t>
            </a:r>
            <a:r>
              <a:rPr lang="tr-TR" sz="1700" dirty="0" err="1"/>
              <a:t>request</a:t>
            </a:r>
            <a:endParaRPr lang="tr-TR" sz="1700" dirty="0"/>
          </a:p>
          <a:p>
            <a:r>
              <a:rPr lang="tr-TR" sz="1700" dirty="0" err="1"/>
              <a:t>AuthGuard</a:t>
            </a:r>
            <a:r>
              <a:rPr lang="tr-TR" sz="1700" dirty="0"/>
              <a:t> / </a:t>
            </a:r>
            <a:r>
              <a:rPr lang="tr-TR" sz="1700" dirty="0" err="1"/>
              <a:t>RoleGuard</a:t>
            </a:r>
            <a:r>
              <a:rPr lang="tr-TR" sz="1700" dirty="0"/>
              <a:t> </a:t>
            </a:r>
            <a:r>
              <a:rPr lang="tr-TR" sz="1700" dirty="0" err="1"/>
              <a:t>protect</a:t>
            </a:r>
            <a:r>
              <a:rPr lang="tr-TR" sz="1700" dirty="0"/>
              <a:t> </a:t>
            </a:r>
            <a:r>
              <a:rPr lang="tr-TR" sz="1700" dirty="0" err="1"/>
              <a:t>routes</a:t>
            </a:r>
            <a:r>
              <a:rPr lang="tr-TR" sz="1700" dirty="0"/>
              <a:t> </a:t>
            </a:r>
            <a:r>
              <a:rPr lang="tr-TR" sz="1700" dirty="0" err="1"/>
              <a:t>based</a:t>
            </a:r>
            <a:r>
              <a:rPr lang="tr-TR" sz="1700" dirty="0"/>
              <a:t> on login </a:t>
            </a:r>
            <a:r>
              <a:rPr lang="tr-TR" sz="1700" dirty="0" err="1"/>
              <a:t>state</a:t>
            </a:r>
            <a:r>
              <a:rPr lang="tr-TR" sz="1700" dirty="0"/>
              <a:t> &amp; </a:t>
            </a:r>
            <a:r>
              <a:rPr lang="tr-TR" sz="1700" dirty="0" err="1"/>
              <a:t>user.role</a:t>
            </a:r>
            <a:endParaRPr lang="tr-TR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519" y="870265"/>
            <a:ext cx="7246962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13" y="1118473"/>
            <a:ext cx="6693294" cy="1037867"/>
          </a:xfrm>
        </p:spPr>
        <p:txBody>
          <a:bodyPr>
            <a:normAutofit/>
          </a:bodyPr>
          <a:lstStyle/>
          <a:p>
            <a:r>
              <a:t>Typical Request Life‑Cycle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2411" y="662268"/>
            <a:ext cx="1280813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482" y="2924174"/>
            <a:ext cx="6205035" cy="2828925"/>
          </a:xfrm>
        </p:spPr>
        <p:txBody>
          <a:bodyPr>
            <a:normAutofit/>
          </a:bodyPr>
          <a:lstStyle/>
          <a:p>
            <a:r>
              <a:rPr lang="tr-TR" sz="1700"/>
              <a:t>Add‑to‑Cart Example:</a:t>
            </a:r>
          </a:p>
          <a:p>
            <a:r>
              <a:rPr lang="tr-TR" sz="1700"/>
              <a:t>1. ProductCard → cart.add(product.id)</a:t>
            </a:r>
          </a:p>
          <a:p>
            <a:r>
              <a:rPr lang="tr-TR" sz="1700"/>
              <a:t>2. CartService POST /api/carts/items (token auto‑injected)</a:t>
            </a:r>
          </a:p>
          <a:p>
            <a:r>
              <a:rPr lang="tr-TR" sz="1700"/>
              <a:t>3. Backend authenticates via JwtFilter → SecurityContext</a:t>
            </a:r>
          </a:p>
          <a:p>
            <a:r>
              <a:rPr lang="tr-TR" sz="1700"/>
              <a:t>4. CartController → CartService → CartRepository persists item</a:t>
            </a:r>
          </a:p>
          <a:p>
            <a:r>
              <a:rPr lang="tr-TR" sz="1700"/>
              <a:t>5. Response updates currentCart$ → UI badge refreshes</a:t>
            </a:r>
          </a:p>
          <a:p>
            <a:endParaRPr lang="tr-TR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519" y="870265"/>
            <a:ext cx="7246962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13" y="1118473"/>
            <a:ext cx="6693294" cy="1037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400"/>
              <a:t>Backend Architecture &amp; JWT Validation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2411" y="662268"/>
            <a:ext cx="1280813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482" y="2924174"/>
            <a:ext cx="6205035" cy="2828925"/>
          </a:xfrm>
        </p:spPr>
        <p:txBody>
          <a:bodyPr>
            <a:normAutofit/>
          </a:bodyPr>
          <a:lstStyle/>
          <a:p>
            <a:r>
              <a:rPr lang="tr-TR" sz="1700"/>
              <a:t>Layered structure:</a:t>
            </a:r>
          </a:p>
          <a:p>
            <a:r>
              <a:rPr lang="tr-TR" sz="1700"/>
              <a:t>• @RestController → @Service → @Repository</a:t>
            </a:r>
          </a:p>
          <a:p>
            <a:r>
              <a:rPr lang="tr-TR" sz="1700"/>
              <a:t>JWT flow on each request:</a:t>
            </a:r>
          </a:p>
          <a:p>
            <a:r>
              <a:rPr lang="tr-TR" sz="1700"/>
              <a:t>1. SecurityConfig sets STATELESS &amp; adds JwtAuthenticationFilter</a:t>
            </a:r>
          </a:p>
          <a:p>
            <a:r>
              <a:rPr lang="tr-TR" sz="1700"/>
              <a:t>2. Filter extracts &amp; validates token, builds Authentication</a:t>
            </a:r>
          </a:p>
          <a:p>
            <a:r>
              <a:rPr lang="tr-TR" sz="1700"/>
              <a:t>3. SecurityContextHolder stores user → Controllers use @AuthenticationPrincipal</a:t>
            </a:r>
          </a:p>
          <a:p>
            <a:endParaRPr lang="tr-TR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519" y="870265"/>
            <a:ext cx="7246962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13" y="1118473"/>
            <a:ext cx="6693294" cy="1037867"/>
          </a:xfrm>
        </p:spPr>
        <p:txBody>
          <a:bodyPr>
            <a:normAutofit/>
          </a:bodyPr>
          <a:lstStyle/>
          <a:p>
            <a:r>
              <a:t>End‑to‑End Login Trace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2411" y="662268"/>
            <a:ext cx="1280813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482" y="2924174"/>
            <a:ext cx="6205035" cy="2828925"/>
          </a:xfrm>
        </p:spPr>
        <p:txBody>
          <a:bodyPr>
            <a:normAutofit/>
          </a:bodyPr>
          <a:lstStyle/>
          <a:p>
            <a:r>
              <a:rPr lang="tr-TR" sz="1700"/>
              <a:t>Angular LoginComponent</a:t>
            </a:r>
          </a:p>
          <a:p>
            <a:r>
              <a:rPr lang="tr-TR" sz="1700"/>
              <a:t>   → AuthService.login()</a:t>
            </a:r>
          </a:p>
          <a:p>
            <a:r>
              <a:rPr lang="tr-TR" sz="1700"/>
              <a:t>        → POST /api/auth/login</a:t>
            </a:r>
          </a:p>
          <a:p>
            <a:r>
              <a:rPr lang="tr-TR" sz="1700"/>
              <a:t>             → AuthController → AuthenticationManager</a:t>
            </a:r>
          </a:p>
          <a:p>
            <a:r>
              <a:rPr lang="tr-TR" sz="1700"/>
              <a:t>             → JwtService.generateToken()</a:t>
            </a:r>
          </a:p>
          <a:p>
            <a:r>
              <a:rPr lang="tr-TR" sz="1700"/>
              <a:t>   ← { token, user } ← AuthController</a:t>
            </a:r>
          </a:p>
          <a:p>
            <a:r>
              <a:rPr lang="tr-TR" sz="1700"/>
              <a:t>AuthService.saveToken() → localStorage + BehaviorSubject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519" y="870265"/>
            <a:ext cx="7246962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13" y="1118473"/>
            <a:ext cx="6693294" cy="1037867"/>
          </a:xfrm>
        </p:spPr>
        <p:txBody>
          <a:bodyPr>
            <a:normAutofit/>
          </a:bodyPr>
          <a:lstStyle/>
          <a:p>
            <a:r>
              <a:t>Key Takeaways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2411" y="662268"/>
            <a:ext cx="1280813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482" y="2924174"/>
            <a:ext cx="6205035" cy="2828925"/>
          </a:xfrm>
        </p:spPr>
        <p:txBody>
          <a:bodyPr>
            <a:normAutofit/>
          </a:bodyPr>
          <a:lstStyle/>
          <a:p>
            <a:r>
              <a:rPr lang="tr-TR" sz="1700"/>
              <a:t>Single source of truth: token lives only in AuthService</a:t>
            </a:r>
          </a:p>
          <a:p>
            <a:r>
              <a:rPr lang="tr-TR" sz="1700"/>
              <a:t>Automatic header injection keeps code DRY</a:t>
            </a:r>
          </a:p>
          <a:p>
            <a:r>
              <a:rPr lang="tr-TR" sz="1700"/>
              <a:t>Backend is fully stateless; user context is rebuilt per request</a:t>
            </a:r>
          </a:p>
          <a:p>
            <a:r>
              <a:rPr lang="tr-TR" sz="1700"/>
              <a:t>Clear separation: Components → Services → HTTP → Controllers → Services → Repos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8DFB0C-B2F0-8F35-1F90-600F10EB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ER model</a:t>
            </a:r>
          </a:p>
        </p:txBody>
      </p:sp>
      <p:pic>
        <p:nvPicPr>
          <p:cNvPr id="5" name="İçerik Yer Tutucusu 4" descr="metin, ekran görüntüsü, sayı, numara, paralel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9CA80F6-6F08-10CC-4533-FF7BF7BA3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486" y="1600200"/>
            <a:ext cx="7228390" cy="4898985"/>
          </a:xfrm>
        </p:spPr>
      </p:pic>
    </p:spTree>
    <p:extLst>
      <p:ext uri="{BB962C8B-B14F-4D97-AF65-F5344CB8AC3E}">
        <p14:creationId xmlns:p14="http://schemas.microsoft.com/office/powerpoint/2010/main" val="248689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, diyagram, ekran görüntüsü, çizg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9DB50252-0F5B-6534-0A2F-26F4A4AF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793239"/>
            <a:ext cx="8178799" cy="327152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, ekran görüntüsü, paralel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8F81116-7DD5-B16D-259D-B39367003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25" y="643467"/>
            <a:ext cx="760554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5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277</Words>
  <Application>Microsoft Office PowerPoint</Application>
  <PresentationFormat>Ekran Gösterisi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AAD Project Data Flow &amp; JWT Handling</vt:lpstr>
      <vt:lpstr>Frontend Communication Flow</vt:lpstr>
      <vt:lpstr>Typical Request Life‑Cycle</vt:lpstr>
      <vt:lpstr>Backend Architecture &amp; JWT Validation</vt:lpstr>
      <vt:lpstr>End‑to‑End Login Trace</vt:lpstr>
      <vt:lpstr>Key Takeaways</vt:lpstr>
      <vt:lpstr>ER model</vt:lpstr>
      <vt:lpstr>PowerPoint Sunusu</vt:lpstr>
      <vt:lpstr>PowerPoint Sunusu</vt:lpstr>
      <vt:lpstr>PowerPoint Sunusu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Yunus Turan</cp:lastModifiedBy>
  <cp:revision>7</cp:revision>
  <dcterms:created xsi:type="dcterms:W3CDTF">2013-01-27T09:14:16Z</dcterms:created>
  <dcterms:modified xsi:type="dcterms:W3CDTF">2025-05-06T05:34:41Z</dcterms:modified>
  <cp:category/>
</cp:coreProperties>
</file>