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Average"/>
      <p:regular r:id="rId71"/>
    </p:embeddedFont>
    <p:embeddedFont>
      <p:font typeface="Oswald"/>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1">
          <p15:clr>
            <a:srgbClr val="A4A3A4"/>
          </p15:clr>
        </p15:guide>
        <p15:guide id="2" pos="2027">
          <p15:clr>
            <a:srgbClr val="A4A3A4"/>
          </p15:clr>
        </p15:guide>
        <p15:guide id="3" pos="2976">
          <p15:clr>
            <a:srgbClr val="9AA0A6"/>
          </p15:clr>
        </p15:guide>
        <p15:guide id="4" orient="horz" pos="25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1" orient="horz"/>
        <p:guide pos="2027"/>
        <p:guide pos="2976"/>
        <p:guide pos="25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swald-bold.fntdata"/><Relationship Id="rId72" Type="http://schemas.openxmlformats.org/officeDocument/2006/relationships/font" Target="fonts/Oswald-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Average-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5768b6b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5768b6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56ce133f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56ce133f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56ce133fc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56ce133f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840"/>
              </a:lnSpc>
              <a:spcBef>
                <a:spcPts val="1200"/>
              </a:spcBef>
              <a:spcAft>
                <a:spcPts val="700"/>
              </a:spcAft>
              <a:buNone/>
            </a:pPr>
            <a:r>
              <a:rPr lang="en-GB" sz="1200">
                <a:solidFill>
                  <a:schemeClr val="dk1"/>
                </a:solidFill>
                <a:latin typeface="Verdana"/>
                <a:ea typeface="Verdana"/>
                <a:cs typeface="Verdana"/>
                <a:sym typeface="Verdana"/>
              </a:rPr>
              <a:t>-A digital filter is stable if and only if all the poles of the filter lie inside the unit circle in the z plane.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6ce133f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6ce133f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Impulse response is the </a:t>
            </a:r>
            <a:r>
              <a:rPr lang="en-GB"/>
              <a:t>system</a:t>
            </a:r>
            <a:r>
              <a:rPr lang="en-GB"/>
              <a:t> response to the impulse signal.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6ce133fc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6ce133fc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6ce133f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56ce133f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1. Read in the input signal and store the value into </a:t>
            </a:r>
            <a:r>
              <a:rPr b="1" lang="en-GB" sz="1200">
                <a:solidFill>
                  <a:srgbClr val="37474F"/>
                </a:solidFill>
              </a:rPr>
              <a:t>input_x</a:t>
            </a:r>
            <a:endParaRPr b="1" sz="1200">
              <a:solidFill>
                <a:srgbClr val="37474F"/>
              </a:solidFill>
            </a:endParaRPr>
          </a:p>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2. Calculate the value of </a:t>
            </a:r>
            <a:r>
              <a:rPr b="1" lang="en-GB" sz="1200">
                <a:solidFill>
                  <a:srgbClr val="37474F"/>
                </a:solidFill>
              </a:rPr>
              <a:t>output_y</a:t>
            </a:r>
            <a:r>
              <a:rPr lang="en-GB" sz="1200">
                <a:solidFill>
                  <a:srgbClr val="37474F"/>
                </a:solidFill>
              </a:rPr>
              <a:t>, </a:t>
            </a:r>
            <a:r>
              <a:rPr b="1" lang="en-GB" sz="1200">
                <a:solidFill>
                  <a:srgbClr val="37474F"/>
                </a:solidFill>
              </a:rPr>
              <a:t>output_y = input_x + gainedDelayedOutput</a:t>
            </a:r>
            <a:endParaRPr b="1" sz="1200">
              <a:solidFill>
                <a:srgbClr val="37474F"/>
              </a:solidFill>
            </a:endParaRPr>
          </a:p>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3. Output the value of </a:t>
            </a:r>
            <a:r>
              <a:rPr b="1" lang="en-GB" sz="1200">
                <a:solidFill>
                  <a:srgbClr val="37474F"/>
                </a:solidFill>
              </a:rPr>
              <a:t>output_y</a:t>
            </a:r>
            <a:endParaRPr b="1" sz="1200">
              <a:solidFill>
                <a:srgbClr val="37474F"/>
              </a:solidFill>
            </a:endParaRPr>
          </a:p>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4. Do delay operation and get the value of </a:t>
            </a:r>
            <a:r>
              <a:rPr b="1" lang="en-GB" sz="1200">
                <a:solidFill>
                  <a:srgbClr val="37474F"/>
                </a:solidFill>
              </a:rPr>
              <a:t>delayedOutput</a:t>
            </a:r>
            <a:endParaRPr b="1" sz="1200">
              <a:solidFill>
                <a:srgbClr val="37474F"/>
              </a:solidFill>
            </a:endParaRPr>
          </a:p>
          <a:p>
            <a:pPr indent="0" lvl="0" marL="0" rtl="0" algn="l">
              <a:lnSpc>
                <a:spcPct val="7840"/>
              </a:lnSpc>
              <a:spcBef>
                <a:spcPts val="1200"/>
              </a:spcBef>
              <a:spcAft>
                <a:spcPts val="700"/>
              </a:spcAft>
              <a:buNone/>
            </a:pPr>
            <a:r>
              <a:rPr lang="en-GB" sz="1200">
                <a:solidFill>
                  <a:srgbClr val="37474F"/>
                </a:solidFill>
              </a:rPr>
              <a:t>5. Multiply the value of </a:t>
            </a:r>
            <a:r>
              <a:rPr b="1" lang="en-GB" sz="1200">
                <a:solidFill>
                  <a:srgbClr val="37474F"/>
                </a:solidFill>
              </a:rPr>
              <a:t>delayedOutput</a:t>
            </a:r>
            <a:r>
              <a:rPr lang="en-GB" sz="1200">
                <a:solidFill>
                  <a:srgbClr val="37474F"/>
                </a:solidFill>
              </a:rPr>
              <a:t> by </a:t>
            </a:r>
            <a:r>
              <a:rPr b="1" lang="en-GB" sz="1200">
                <a:solidFill>
                  <a:srgbClr val="37474F"/>
                </a:solidFill>
              </a:rPr>
              <a:t>α</a:t>
            </a:r>
            <a:r>
              <a:rPr lang="en-GB" sz="1200">
                <a:solidFill>
                  <a:srgbClr val="37474F"/>
                </a:solidFill>
              </a:rPr>
              <a:t> to get the value of </a:t>
            </a:r>
            <a:r>
              <a:rPr b="1" lang="en-GB" sz="1200">
                <a:solidFill>
                  <a:srgbClr val="37474F"/>
                </a:solidFill>
              </a:rPr>
              <a:t>gainedDelayedOutput</a:t>
            </a:r>
            <a:endParaRPr sz="1800">
              <a:solidFill>
                <a:srgbClr val="37474F"/>
              </a:solidFill>
              <a:latin typeface="Average"/>
              <a:ea typeface="Average"/>
              <a:cs typeface="Average"/>
              <a:sym typeface="Averag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5a1c4d6bf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5a1c4d6bf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5a1c4d6bf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5a1c4d6bf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1. Read in the input signal and store the value into </a:t>
            </a:r>
            <a:r>
              <a:rPr b="1" lang="en-GB" sz="1200">
                <a:solidFill>
                  <a:srgbClr val="37474F"/>
                </a:solidFill>
              </a:rPr>
              <a:t>input_x</a:t>
            </a:r>
            <a:endParaRPr b="1" sz="1200">
              <a:solidFill>
                <a:srgbClr val="37474F"/>
              </a:solidFill>
            </a:endParaRPr>
          </a:p>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2. Calculate the value of </a:t>
            </a:r>
            <a:r>
              <a:rPr b="1" lang="en-GB" sz="1200">
                <a:solidFill>
                  <a:srgbClr val="37474F"/>
                </a:solidFill>
              </a:rPr>
              <a:t>output_y</a:t>
            </a:r>
            <a:r>
              <a:rPr lang="en-GB" sz="1200">
                <a:solidFill>
                  <a:srgbClr val="37474F"/>
                </a:solidFill>
              </a:rPr>
              <a:t>, </a:t>
            </a:r>
            <a:r>
              <a:rPr b="1" lang="en-GB" sz="1200">
                <a:solidFill>
                  <a:srgbClr val="37474F"/>
                </a:solidFill>
              </a:rPr>
              <a:t>output_y = input_x + gainedDelayedOutput</a:t>
            </a:r>
            <a:endParaRPr b="1" sz="1200">
              <a:solidFill>
                <a:srgbClr val="37474F"/>
              </a:solidFill>
            </a:endParaRPr>
          </a:p>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3. Output the value of </a:t>
            </a:r>
            <a:r>
              <a:rPr b="1" lang="en-GB" sz="1200">
                <a:solidFill>
                  <a:srgbClr val="37474F"/>
                </a:solidFill>
              </a:rPr>
              <a:t>output_y</a:t>
            </a:r>
            <a:endParaRPr b="1" sz="1200">
              <a:solidFill>
                <a:srgbClr val="37474F"/>
              </a:solidFill>
            </a:endParaRPr>
          </a:p>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4. Do delay operation and get the value of </a:t>
            </a:r>
            <a:r>
              <a:rPr b="1" lang="en-GB" sz="1200">
                <a:solidFill>
                  <a:srgbClr val="37474F"/>
                </a:solidFill>
              </a:rPr>
              <a:t>delayedOutput</a:t>
            </a:r>
            <a:endParaRPr b="1" sz="1200">
              <a:solidFill>
                <a:srgbClr val="37474F"/>
              </a:solidFill>
            </a:endParaRPr>
          </a:p>
          <a:p>
            <a:pPr indent="0" lvl="0" marL="0" rtl="0" algn="l">
              <a:lnSpc>
                <a:spcPct val="7840"/>
              </a:lnSpc>
              <a:spcBef>
                <a:spcPts val="1200"/>
              </a:spcBef>
              <a:spcAft>
                <a:spcPts val="700"/>
              </a:spcAft>
              <a:buNone/>
            </a:pPr>
            <a:r>
              <a:rPr lang="en-GB" sz="1200">
                <a:solidFill>
                  <a:srgbClr val="37474F"/>
                </a:solidFill>
              </a:rPr>
              <a:t>5. Multiply the value of </a:t>
            </a:r>
            <a:r>
              <a:rPr b="1" lang="en-GB" sz="1200">
                <a:solidFill>
                  <a:srgbClr val="37474F"/>
                </a:solidFill>
              </a:rPr>
              <a:t>delayedOutput</a:t>
            </a:r>
            <a:r>
              <a:rPr lang="en-GB" sz="1200">
                <a:solidFill>
                  <a:srgbClr val="37474F"/>
                </a:solidFill>
              </a:rPr>
              <a:t> by </a:t>
            </a:r>
            <a:r>
              <a:rPr b="1" lang="en-GB" sz="1200">
                <a:solidFill>
                  <a:srgbClr val="37474F"/>
                </a:solidFill>
              </a:rPr>
              <a:t>α</a:t>
            </a:r>
            <a:r>
              <a:rPr lang="en-GB" sz="1200">
                <a:solidFill>
                  <a:srgbClr val="37474F"/>
                </a:solidFill>
              </a:rPr>
              <a:t> to get the value of </a:t>
            </a:r>
            <a:r>
              <a:rPr b="1" lang="en-GB" sz="1200">
                <a:solidFill>
                  <a:srgbClr val="37474F"/>
                </a:solidFill>
              </a:rPr>
              <a:t>gainedDelayedOutput</a:t>
            </a:r>
            <a:endParaRPr sz="1800">
              <a:solidFill>
                <a:srgbClr val="37474F"/>
              </a:solidFill>
              <a:latin typeface="Average"/>
              <a:ea typeface="Average"/>
              <a:cs typeface="Average"/>
              <a:sym typeface="Averag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5a1c4d6bf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5a1c4d6bf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1. Read in the input signal and store the value into </a:t>
            </a:r>
            <a:r>
              <a:rPr b="1" lang="en-GB" sz="1200">
                <a:solidFill>
                  <a:srgbClr val="37474F"/>
                </a:solidFill>
              </a:rPr>
              <a:t>input_x</a:t>
            </a:r>
            <a:endParaRPr b="1" sz="1200">
              <a:solidFill>
                <a:srgbClr val="37474F"/>
              </a:solidFill>
            </a:endParaRPr>
          </a:p>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2. Calculate the value of </a:t>
            </a:r>
            <a:r>
              <a:rPr b="1" lang="en-GB" sz="1200">
                <a:solidFill>
                  <a:srgbClr val="37474F"/>
                </a:solidFill>
              </a:rPr>
              <a:t>output_y</a:t>
            </a:r>
            <a:r>
              <a:rPr lang="en-GB" sz="1200">
                <a:solidFill>
                  <a:srgbClr val="37474F"/>
                </a:solidFill>
              </a:rPr>
              <a:t>, </a:t>
            </a:r>
            <a:r>
              <a:rPr b="1" lang="en-GB" sz="1200">
                <a:solidFill>
                  <a:srgbClr val="37474F"/>
                </a:solidFill>
              </a:rPr>
              <a:t>output_y = input_x + gainedDelayedOutput</a:t>
            </a:r>
            <a:endParaRPr b="1" sz="1200">
              <a:solidFill>
                <a:srgbClr val="37474F"/>
              </a:solidFill>
            </a:endParaRPr>
          </a:p>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3. Output the value of </a:t>
            </a:r>
            <a:r>
              <a:rPr b="1" lang="en-GB" sz="1200">
                <a:solidFill>
                  <a:srgbClr val="37474F"/>
                </a:solidFill>
              </a:rPr>
              <a:t>output_y</a:t>
            </a:r>
            <a:endParaRPr b="1" sz="1200">
              <a:solidFill>
                <a:srgbClr val="37474F"/>
              </a:solidFill>
            </a:endParaRPr>
          </a:p>
          <a:p>
            <a:pPr indent="0" lvl="0" marL="0" rtl="0" algn="l">
              <a:lnSpc>
                <a:spcPct val="7840"/>
              </a:lnSpc>
              <a:spcBef>
                <a:spcPts val="1200"/>
              </a:spcBef>
              <a:spcAft>
                <a:spcPts val="0"/>
              </a:spcAft>
              <a:buClr>
                <a:schemeClr val="dk1"/>
              </a:buClr>
              <a:buSzPts val="1100"/>
              <a:buFont typeface="Arial"/>
              <a:buNone/>
            </a:pPr>
            <a:r>
              <a:rPr lang="en-GB" sz="1200">
                <a:solidFill>
                  <a:srgbClr val="37474F"/>
                </a:solidFill>
              </a:rPr>
              <a:t>4. Do delay operation and get the value of </a:t>
            </a:r>
            <a:r>
              <a:rPr b="1" lang="en-GB" sz="1200">
                <a:solidFill>
                  <a:srgbClr val="37474F"/>
                </a:solidFill>
              </a:rPr>
              <a:t>delayedOutput</a:t>
            </a:r>
            <a:endParaRPr b="1" sz="1200">
              <a:solidFill>
                <a:srgbClr val="37474F"/>
              </a:solidFill>
            </a:endParaRPr>
          </a:p>
          <a:p>
            <a:pPr indent="0" lvl="0" marL="0" rtl="0" algn="l">
              <a:lnSpc>
                <a:spcPct val="7840"/>
              </a:lnSpc>
              <a:spcBef>
                <a:spcPts val="1200"/>
              </a:spcBef>
              <a:spcAft>
                <a:spcPts val="700"/>
              </a:spcAft>
              <a:buNone/>
            </a:pPr>
            <a:r>
              <a:rPr lang="en-GB" sz="1200">
                <a:solidFill>
                  <a:srgbClr val="37474F"/>
                </a:solidFill>
              </a:rPr>
              <a:t>5. Multiply the value of </a:t>
            </a:r>
            <a:r>
              <a:rPr b="1" lang="en-GB" sz="1200">
                <a:solidFill>
                  <a:srgbClr val="37474F"/>
                </a:solidFill>
              </a:rPr>
              <a:t>delayedOutput</a:t>
            </a:r>
            <a:r>
              <a:rPr lang="en-GB" sz="1200">
                <a:solidFill>
                  <a:srgbClr val="37474F"/>
                </a:solidFill>
              </a:rPr>
              <a:t> by </a:t>
            </a:r>
            <a:r>
              <a:rPr b="1" lang="en-GB" sz="1200">
                <a:solidFill>
                  <a:srgbClr val="37474F"/>
                </a:solidFill>
              </a:rPr>
              <a:t>α</a:t>
            </a:r>
            <a:r>
              <a:rPr lang="en-GB" sz="1200">
                <a:solidFill>
                  <a:srgbClr val="37474F"/>
                </a:solidFill>
              </a:rPr>
              <a:t> to get the value of </a:t>
            </a:r>
            <a:r>
              <a:rPr b="1" lang="en-GB" sz="1200">
                <a:solidFill>
                  <a:srgbClr val="37474F"/>
                </a:solidFill>
              </a:rPr>
              <a:t>gainedDelayedOutput</a:t>
            </a:r>
            <a:endParaRPr sz="1800">
              <a:solidFill>
                <a:srgbClr val="37474F"/>
              </a:solidFill>
              <a:latin typeface="Average"/>
              <a:ea typeface="Average"/>
              <a:cs typeface="Average"/>
              <a:sym typeface="Averag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56ce133f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56ce133f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56ce133fc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56ce133fc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56ce133f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56ce133f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56ce133f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56ce133f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56ce133fc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56ce133fc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we are testing the project sometimes communication has problem, sometimes computer has problem so we decided to shoot a video.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5a1c4d6bf_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5a1c4d6bf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Impulse response is the system response to the impulse signal.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56ce133fc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56ce133fc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The flanger effect is an audio effect that is produced by mixing two signals together with a delay between each other. </a:t>
            </a:r>
            <a:endParaRPr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56ce133fc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56ce133fc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GB" sz="1200">
                <a:solidFill>
                  <a:schemeClr val="dk1"/>
                </a:solidFill>
              </a:rPr>
              <a:t>This effect can be done by the means of an FIR filter, which is a finite impulse response filter.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As shown in the picture, the filter consists on adding a current input signal with it´s former values, to generate an output that contains the original signal and a delayed version of itself.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In comparison to the IIR filter, the input signal gets delayed, and not the output signal.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56ce133fc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56ce133fc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GB" sz="1200">
                <a:solidFill>
                  <a:schemeClr val="dk1"/>
                </a:solidFill>
              </a:rPr>
              <a:t>The comb filter is a specific type of FIR filter which is used in the flanger effect, and it has the same properties and behavior as the FIR filter.</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56ce133fc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56ce133fc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GB" sz="1200">
                <a:solidFill>
                  <a:schemeClr val="dk1"/>
                </a:solidFill>
              </a:rPr>
              <a:t>The system of the flanger-effect is described by the following difference equation, where it is stated that the output is the addition of the input plus a gained delay of the input with a certain gain (alpha) and a certain buffer size  N. </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56ce133fc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56ce133fc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GB" sz="1200">
                <a:solidFill>
                  <a:schemeClr val="dk1"/>
                </a:solidFill>
              </a:rPr>
              <a:t>We can get the system function out of the difference equation by doing the Ztransform of the difference equation. Shown in the current slide.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56ce133fc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56ce133fc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GB" sz="1200">
                <a:solidFill>
                  <a:schemeClr val="dk1"/>
                </a:solidFill>
              </a:rPr>
              <a:t>For the MATLAB simulation, the following system equation was implemented with an alpha of 0.7, and an N of 1.</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56ce133f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56ce133f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THE OBJECTIVE OF THE PROJECT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56ce133f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56ce133f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The equation was simulated in the same way as for the reverberation.</a:t>
            </a:r>
            <a:endParaRPr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56ce133fc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56ce133fc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By plotting the Z-plane we can see that the pole is located at the origin.</a:t>
            </a:r>
            <a:endParaRP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56ce133fc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56ce133fc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And the impulse response shows two pulses, the original signal with an amplitude of 1, delayed ba 1 unit, with an amplitude of 0.7.</a:t>
            </a:r>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56ce133fc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56ce133fc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For the simulink simulation this diagram was constructed, in which the logic  follows the system equation</a:t>
            </a:r>
            <a:endParaRPr b="1" sz="1200">
              <a:solidFill>
                <a:srgbClr val="37474F"/>
              </a:solidFill>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56ce133fc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56ce133fc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GB" sz="1200">
                <a:solidFill>
                  <a:srgbClr val="37474F"/>
                </a:solidFill>
                <a:latin typeface="Average"/>
                <a:ea typeface="Average"/>
                <a:cs typeface="Average"/>
                <a:sym typeface="Average"/>
              </a:rPr>
              <a:t>By applying this logic, the following output waveform was obtained, which is as expected. </a:t>
            </a:r>
            <a:endParaRPr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5a1c4d6bf_7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5a1c4d6bf_7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5a1c4d6bf_7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5a1c4d6bf_7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56ce133fc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56ce133fc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56ce133fc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56ce133fc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56ce133fc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56ce133fc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56ce133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56ce133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6818"/>
              </a:lnSpc>
              <a:spcBef>
                <a:spcPts val="1200"/>
              </a:spcBef>
              <a:spcAft>
                <a:spcPts val="0"/>
              </a:spcAft>
              <a:buClr>
                <a:schemeClr val="dk1"/>
              </a:buClr>
              <a:buSzPts val="1100"/>
              <a:buFont typeface="Arial"/>
              <a:buNone/>
            </a:pPr>
            <a:r>
              <a:rPr lang="en-GB" sz="1200">
                <a:solidFill>
                  <a:schemeClr val="dk1"/>
                </a:solidFill>
              </a:rPr>
              <a:t>Reverberation is </a:t>
            </a:r>
            <a:r>
              <a:rPr lang="en-GB" sz="1200">
                <a:solidFill>
                  <a:srgbClr val="202124"/>
                </a:solidFill>
              </a:rPr>
              <a:t>a continuing effect; a repercussion and it occurs with accumulation of sound waves in a space. When the sound source stops but the reflections continue, their amplitude decreasing, until zero is reached. Basically when we had impulse input we got decreasing impulse response as output.</a:t>
            </a:r>
            <a:endParaRPr sz="1200">
              <a:solidFill>
                <a:srgbClr val="202124"/>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56ce133fc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56ce133fc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56ce133fc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56ce133fc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rgbClr val="37474F"/>
                </a:solidFill>
                <a:latin typeface="Average"/>
                <a:ea typeface="Average"/>
                <a:cs typeface="Average"/>
                <a:sym typeface="Average"/>
              </a:rPr>
              <a:t>For implementation we read in the signal using the line-in input and vary the parameters using the GUI. </a:t>
            </a:r>
            <a:endParaRPr b="1" sz="1200">
              <a:solidFill>
                <a:srgbClr val="37474F"/>
              </a:solidFill>
              <a:latin typeface="Average"/>
              <a:ea typeface="Average"/>
              <a:cs typeface="Average"/>
              <a:sym typeface="Average"/>
            </a:endParaRPr>
          </a:p>
          <a:p>
            <a:pPr indent="0" lvl="0" marL="0" rtl="0" algn="l">
              <a:lnSpc>
                <a:spcPct val="115000"/>
              </a:lnSpc>
              <a:spcBef>
                <a:spcPts val="1200"/>
              </a:spcBef>
              <a:spcAft>
                <a:spcPts val="0"/>
              </a:spcAft>
              <a:buClr>
                <a:schemeClr val="dk1"/>
              </a:buClr>
              <a:buSzPts val="1100"/>
              <a:buFont typeface="Arial"/>
              <a:buNone/>
            </a:pPr>
            <a:r>
              <a:rPr b="1" lang="en-GB" sz="1200">
                <a:solidFill>
                  <a:srgbClr val="37474F"/>
                </a:solidFill>
                <a:latin typeface="Average"/>
                <a:ea typeface="Average"/>
                <a:cs typeface="Average"/>
                <a:sym typeface="Average"/>
              </a:rPr>
              <a:t>P0 = Amplitude </a:t>
            </a:r>
            <a:endParaRPr b="1" sz="1200">
              <a:solidFill>
                <a:srgbClr val="37474F"/>
              </a:solidFill>
              <a:latin typeface="Average"/>
              <a:ea typeface="Average"/>
              <a:cs typeface="Average"/>
              <a:sym typeface="Average"/>
            </a:endParaRPr>
          </a:p>
          <a:p>
            <a:pPr indent="0" lvl="0" marL="0" rtl="0" algn="l">
              <a:lnSpc>
                <a:spcPct val="115000"/>
              </a:lnSpc>
              <a:spcBef>
                <a:spcPts val="1200"/>
              </a:spcBef>
              <a:spcAft>
                <a:spcPts val="0"/>
              </a:spcAft>
              <a:buNone/>
            </a:pPr>
            <a:r>
              <a:rPr b="1" lang="en-GB" sz="1200">
                <a:solidFill>
                  <a:srgbClr val="37474F"/>
                </a:solidFill>
                <a:latin typeface="Average"/>
                <a:ea typeface="Average"/>
                <a:cs typeface="Average"/>
                <a:sym typeface="Average"/>
              </a:rPr>
              <a:t>P1 = N delay factor </a:t>
            </a:r>
            <a:endParaRPr b="1" sz="1200">
              <a:solidFill>
                <a:srgbClr val="37474F"/>
              </a:solidFill>
              <a:latin typeface="Average"/>
              <a:ea typeface="Average"/>
              <a:cs typeface="Average"/>
              <a:sym typeface="Average"/>
            </a:endParaRPr>
          </a:p>
          <a:p>
            <a:pPr indent="0" lvl="0" marL="0" rtl="0" algn="l">
              <a:lnSpc>
                <a:spcPct val="115000"/>
              </a:lnSpc>
              <a:spcBef>
                <a:spcPts val="1200"/>
              </a:spcBef>
              <a:spcAft>
                <a:spcPts val="1200"/>
              </a:spcAft>
              <a:buClr>
                <a:schemeClr val="dk1"/>
              </a:buClr>
              <a:buSzPts val="1100"/>
              <a:buFont typeface="Arial"/>
              <a:buNone/>
            </a:pPr>
            <a:r>
              <a:rPr b="1" lang="en-GB" sz="1200">
                <a:solidFill>
                  <a:srgbClr val="37474F"/>
                </a:solidFill>
                <a:latin typeface="Average"/>
                <a:ea typeface="Average"/>
                <a:cs typeface="Average"/>
                <a:sym typeface="Average"/>
              </a:rPr>
              <a:t>At first P0 is zero so no flanger effect, even if the delay factor is changing.</a:t>
            </a:r>
            <a:endParaRPr b="1" sz="1200">
              <a:solidFill>
                <a:srgbClr val="37474F"/>
              </a:solidFill>
              <a:latin typeface="Average"/>
              <a:ea typeface="Average"/>
              <a:cs typeface="Average"/>
              <a:sym typeface="Average"/>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5768b6b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5768b6b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5768b6b90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5768b6b90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Clr>
                <a:schemeClr val="dk1"/>
              </a:buClr>
              <a:buSzPts val="852"/>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5768b6b9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5768b6b9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want to impulse response of the </a:t>
            </a:r>
            <a:r>
              <a:rPr lang="en-GB"/>
              <a:t>system</a:t>
            </a:r>
            <a:r>
              <a:rPr lang="en-GB"/>
              <a:t> to be sinusoidal. We take the sinus inverse Z transformation.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5768b6b9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5768b6b9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Clr>
                <a:schemeClr val="dk1"/>
              </a:buClr>
              <a:buSzPts val="852"/>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5768b6b9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5768b6b9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t/>
            </a:r>
            <a:endParaRPr sz="800">
              <a:solidFill>
                <a:schemeClr val="dk1"/>
              </a:solidFill>
              <a:latin typeface="Average"/>
              <a:ea typeface="Average"/>
              <a:cs typeface="Average"/>
              <a:sym typeface="Average"/>
            </a:endParaRPr>
          </a:p>
          <a:p>
            <a:pPr indent="0" lvl="0" marL="0" rtl="0" algn="l">
              <a:spcBef>
                <a:spcPts val="1200"/>
              </a:spcBef>
              <a:spcAft>
                <a:spcPts val="0"/>
              </a:spcAft>
              <a:buNone/>
            </a:pPr>
            <a:r>
              <a:t/>
            </a:r>
            <a:endParaRPr sz="5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5768b6b9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5768b6b9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5768b6b9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5768b6b9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5768b6b9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5768b6b9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56ce133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56ce133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5768b6b9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5768b6b9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45d162fe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45d162fe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37474F"/>
                </a:solidFill>
                <a:latin typeface="Average"/>
                <a:ea typeface="Average"/>
                <a:cs typeface="Average"/>
                <a:sym typeface="Average"/>
              </a:rPr>
              <a:t>The lookup table is a different method to generate a sine wave(such as the sinosoidal signal).</a:t>
            </a:r>
            <a:endParaRPr b="1" sz="1200">
              <a:solidFill>
                <a:srgbClr val="37474F"/>
              </a:solidFill>
              <a:latin typeface="Average"/>
              <a:ea typeface="Average"/>
              <a:cs typeface="Average"/>
              <a:sym typeface="Average"/>
            </a:endParaRPr>
          </a:p>
          <a:p>
            <a:pPr indent="0" lvl="0" marL="0" rtl="0" algn="l">
              <a:lnSpc>
                <a:spcPct val="115000"/>
              </a:lnSpc>
              <a:spcBef>
                <a:spcPts val="1200"/>
              </a:spcBef>
              <a:spcAft>
                <a:spcPts val="0"/>
              </a:spcAft>
              <a:buNone/>
            </a:pPr>
            <a:r>
              <a:rPr lang="en-GB">
                <a:solidFill>
                  <a:srgbClr val="0D1117"/>
                </a:solidFill>
              </a:rPr>
              <a:t>Output frequency of the sine wave depends on sample rate and look up table size. </a:t>
            </a:r>
            <a:endParaRPr>
              <a:solidFill>
                <a:srgbClr val="0D1117"/>
              </a:solidFill>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5768b6b9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5768b6b9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rgbClr val="37474F"/>
                </a:solidFill>
                <a:latin typeface="Average"/>
                <a:ea typeface="Average"/>
                <a:cs typeface="Average"/>
                <a:sym typeface="Average"/>
              </a:rPr>
              <a:t>The table size is defined, in this case is an 8 value table.</a:t>
            </a:r>
            <a:endParaRPr b="1" sz="1200">
              <a:solidFill>
                <a:srgbClr val="37474F"/>
              </a:solidFill>
              <a:latin typeface="Average"/>
              <a:ea typeface="Average"/>
              <a:cs typeface="Average"/>
              <a:sym typeface="Average"/>
            </a:endParaRPr>
          </a:p>
          <a:p>
            <a:pPr indent="0" lvl="0" marL="0" rtl="0" algn="l">
              <a:lnSpc>
                <a:spcPct val="115000"/>
              </a:lnSpc>
              <a:spcBef>
                <a:spcPts val="1200"/>
              </a:spcBef>
              <a:spcAft>
                <a:spcPts val="0"/>
              </a:spcAft>
              <a:buClr>
                <a:schemeClr val="dk1"/>
              </a:buClr>
              <a:buSzPts val="1100"/>
              <a:buFont typeface="Arial"/>
              <a:buNone/>
            </a:pPr>
            <a:r>
              <a:rPr b="1" lang="en-GB" sz="1200">
                <a:solidFill>
                  <a:srgbClr val="37474F"/>
                </a:solidFill>
                <a:latin typeface="Average"/>
                <a:ea typeface="Average"/>
                <a:cs typeface="Average"/>
                <a:sym typeface="Average"/>
              </a:rPr>
              <a:t>And then for each position of the table, the sine value corresponding to each position is obtained. Which is then provided in the array. As a reference for the sine wave behavior.</a:t>
            </a:r>
            <a:endParaRPr b="1" sz="1200">
              <a:solidFill>
                <a:srgbClr val="37474F"/>
              </a:solidFill>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5768b6b9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5768b6b9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5768b6b9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5768b6b9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5768b6b90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5768b6b90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5768b6b90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5768b6b90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5a1c4d6bf_7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5a1c4d6bf_7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first there’s no signal because amplitude is zero. </a:t>
            </a:r>
            <a:endParaRPr/>
          </a:p>
          <a:p>
            <a:pPr indent="0" lvl="0" marL="0" rtl="0" algn="l">
              <a:spcBef>
                <a:spcPts val="0"/>
              </a:spcBef>
              <a:spcAft>
                <a:spcPts val="0"/>
              </a:spcAft>
              <a:buNone/>
            </a:pPr>
            <a:r>
              <a:rPr lang="en-GB"/>
              <a:t>We read the signal with the scope</a:t>
            </a:r>
            <a:endParaRPr/>
          </a:p>
          <a:p>
            <a:pPr indent="0" lvl="0" marL="0" rtl="0" algn="l">
              <a:spcBef>
                <a:spcPts val="0"/>
              </a:spcBef>
              <a:spcAft>
                <a:spcPts val="0"/>
              </a:spcAft>
              <a:buNone/>
            </a:pPr>
            <a:r>
              <a:rPr lang="en-GB"/>
              <a:t>Then by increasing the amplitude and the frequency, the signal changes, and we can proof with the cursors that the frequency of the signal is equal to the one we desire. </a:t>
            </a:r>
            <a:endParaRPr/>
          </a:p>
          <a:p>
            <a:pPr indent="0" lvl="0" marL="0" rtl="0" algn="l">
              <a:spcBef>
                <a:spcPts val="0"/>
              </a:spcBef>
              <a:spcAft>
                <a:spcPts val="0"/>
              </a:spcAft>
              <a:buNone/>
            </a:pPr>
            <a:r>
              <a:rPr b="1" lang="en-GB"/>
              <a:t>If he asks: 100 Hz to 1000 Hz </a:t>
            </a:r>
            <a:endParaRPr b="1"/>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5768b6b90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5768b6b90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5768b6b90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5768b6b90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56ce133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56ce133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840"/>
              </a:lnSpc>
              <a:spcBef>
                <a:spcPts val="1200"/>
              </a:spcBef>
              <a:spcAft>
                <a:spcPts val="0"/>
              </a:spcAft>
              <a:buClr>
                <a:schemeClr val="dk1"/>
              </a:buClr>
              <a:buSzPts val="1100"/>
              <a:buFont typeface="Arial"/>
              <a:buNone/>
            </a:pPr>
            <a:r>
              <a:rPr lang="en-GB" sz="1200">
                <a:solidFill>
                  <a:schemeClr val="dk1"/>
                </a:solidFill>
                <a:latin typeface="Average"/>
                <a:ea typeface="Average"/>
                <a:cs typeface="Average"/>
                <a:sym typeface="Average"/>
              </a:rPr>
              <a:t>-To get understand the Reverberation we should also understand the IIR Filter.</a:t>
            </a:r>
            <a:br>
              <a:rPr lang="en-GB" sz="1200">
                <a:solidFill>
                  <a:schemeClr val="dk1"/>
                </a:solidFill>
                <a:latin typeface="Average"/>
                <a:ea typeface="Average"/>
                <a:cs typeface="Average"/>
                <a:sym typeface="Average"/>
              </a:rPr>
            </a:br>
            <a:r>
              <a:rPr lang="en-GB" sz="1200">
                <a:solidFill>
                  <a:schemeClr val="dk1"/>
                </a:solidFill>
                <a:latin typeface="Average"/>
                <a:ea typeface="Average"/>
                <a:cs typeface="Average"/>
                <a:sym typeface="Average"/>
              </a:rPr>
              <a:t>-The output of the filter is computed by using the current and previous inputs</a:t>
            </a:r>
            <a:r>
              <a:rPr lang="en-GB" sz="1200">
                <a:solidFill>
                  <a:schemeClr val="dk1"/>
                </a:solidFill>
                <a:latin typeface="Average"/>
                <a:ea typeface="Average"/>
                <a:cs typeface="Average"/>
                <a:sym typeface="Average"/>
              </a:rPr>
              <a:t> and pre</a:t>
            </a:r>
            <a:r>
              <a:rPr lang="en-GB" sz="1200">
                <a:solidFill>
                  <a:schemeClr val="dk1"/>
                </a:solidFill>
                <a:latin typeface="Average"/>
                <a:ea typeface="Average"/>
                <a:cs typeface="Average"/>
                <a:sym typeface="Average"/>
              </a:rPr>
              <a:t>vious outputs.</a:t>
            </a:r>
            <a:br>
              <a:rPr lang="en-GB" sz="1200">
                <a:solidFill>
                  <a:schemeClr val="dk1"/>
                </a:solidFill>
                <a:latin typeface="Average"/>
                <a:ea typeface="Average"/>
                <a:cs typeface="Average"/>
                <a:sym typeface="Average"/>
              </a:rPr>
            </a:br>
            <a:r>
              <a:rPr b="1" lang="en-GB" sz="1200">
                <a:solidFill>
                  <a:schemeClr val="dk1"/>
                </a:solidFill>
                <a:latin typeface="Average"/>
                <a:ea typeface="Average"/>
                <a:cs typeface="Average"/>
                <a:sym typeface="Average"/>
              </a:rPr>
              <a:t>-The impulse response is “infinite” because there is feedback in the filter;</a:t>
            </a:r>
            <a:r>
              <a:rPr lang="en-GB" sz="1200">
                <a:solidFill>
                  <a:schemeClr val="dk1"/>
                </a:solidFill>
                <a:latin typeface="Average"/>
                <a:ea typeface="Average"/>
                <a:cs typeface="Average"/>
                <a:sym typeface="Average"/>
              </a:rPr>
              <a:t> if you put in an impulse, an infinite number of non-zero values will come out.</a:t>
            </a:r>
            <a:endParaRPr sz="1200">
              <a:solidFill>
                <a:schemeClr val="dk1"/>
              </a:solidFill>
              <a:latin typeface="Average"/>
              <a:ea typeface="Average"/>
              <a:cs typeface="Average"/>
              <a:sym typeface="Average"/>
            </a:endParaRPr>
          </a:p>
          <a:p>
            <a:pPr indent="0" lvl="0" marL="0" rtl="0" algn="l">
              <a:spcBef>
                <a:spcPts val="700"/>
              </a:spcBef>
              <a:spcAft>
                <a:spcPts val="0"/>
              </a:spcAft>
              <a:buNone/>
            </a:pPr>
            <a:r>
              <a:t/>
            </a:r>
            <a:endParaRPr sz="1200">
              <a:latin typeface="Average"/>
              <a:ea typeface="Average"/>
              <a:cs typeface="Average"/>
              <a:sym typeface="Average"/>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5768b6b90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5768b6b90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5768b6b90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5768b6b90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15768b6b90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15768b6b90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15768b6b90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15768b6b90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5768b6b90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15768b6b90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45d162fe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45d162fe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56ce133f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56ce133f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Boundry condition for reverberation: The parameter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56ce133f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56ce133f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56ce133f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56ce133f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Representing the mathematical expression in Matlab, </a:t>
            </a:r>
            <a:r>
              <a:rPr lang="en-GB" sz="1200">
                <a:solidFill>
                  <a:schemeClr val="dk1"/>
                </a:solidFill>
                <a:latin typeface="Average"/>
                <a:ea typeface="Average"/>
                <a:cs typeface="Average"/>
                <a:sym typeface="Average"/>
              </a:rPr>
              <a:t>Here, choose the gain </a:t>
            </a:r>
            <a:r>
              <a:rPr b="1" lang="en-GB" sz="1200">
                <a:solidFill>
                  <a:schemeClr val="dk1"/>
                </a:solidFill>
                <a:latin typeface="Average"/>
                <a:ea typeface="Average"/>
                <a:cs typeface="Average"/>
                <a:sym typeface="Average"/>
              </a:rPr>
              <a:t>α </a:t>
            </a:r>
            <a:r>
              <a:rPr lang="en-GB" sz="1200">
                <a:solidFill>
                  <a:schemeClr val="dk1"/>
                </a:solidFill>
                <a:latin typeface="Average"/>
                <a:ea typeface="Average"/>
                <a:cs typeface="Average"/>
                <a:sym typeface="Average"/>
              </a:rPr>
              <a:t>to be 0.7 and the delay factor N to be 1</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holdenzlL/reverberation_N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xWYFxYXwj84HmDmKsCnESNGsDkvVtwwa/view" TargetMode="Externa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Audio_signal_processing" TargetMode="External"/><Relationship Id="rId4" Type="http://schemas.openxmlformats.org/officeDocument/2006/relationships/hyperlink" Target="https://en.wikipedia.org/wiki/Audio_signal" TargetMode="External"/><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en.wikipedia.org/wiki/Signal_processing" TargetMode="External"/><Relationship Id="rId4" Type="http://schemas.openxmlformats.org/officeDocument/2006/relationships/hyperlink" Target="https://en.wikipedia.org/wiki/Filter_(signal_processing)" TargetMode="External"/><Relationship Id="rId5" Type="http://schemas.openxmlformats.org/officeDocument/2006/relationships/hyperlink" Target="https://en.wikipedia.org/wiki/Impulse_response" TargetMode="External"/><Relationship Id="rId6"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en.wikipedia.org/wiki/Signal_processing" TargetMode="External"/><Relationship Id="rId4" Type="http://schemas.openxmlformats.org/officeDocument/2006/relationships/hyperlink" Target="https://en.wikipedia.org/wiki/Filter_(signal_processing)" TargetMode="External"/><Relationship Id="rId9" Type="http://schemas.openxmlformats.org/officeDocument/2006/relationships/image" Target="../media/image25.png"/><Relationship Id="rId5" Type="http://schemas.openxmlformats.org/officeDocument/2006/relationships/hyperlink" Target="https://en.wikipedia.org/wiki/Signal_processing" TargetMode="External"/><Relationship Id="rId6" Type="http://schemas.openxmlformats.org/officeDocument/2006/relationships/hyperlink" Target="https://en.wikipedia.org/wiki/Interference_(wave_propagation)" TargetMode="External"/><Relationship Id="rId7" Type="http://schemas.openxmlformats.org/officeDocument/2006/relationships/hyperlink" Target="https://en.wikipedia.org/wiki/Frequency_response" TargetMode="External"/><Relationship Id="rId8" Type="http://schemas.openxmlformats.org/officeDocument/2006/relationships/hyperlink" Target="https://en.wikipedia.org/wiki/Com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6.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drive.google.com/file/d/1AqBFT64tX494vBtLSCcEy0pT-QlPx0oC/view" TargetMode="Externa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8.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7PsYJei85Ae21acx1aqSuiMF7q_1J23/view" TargetMode="Externa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8.png"/><Relationship Id="rId4" Type="http://schemas.openxmlformats.org/officeDocument/2006/relationships/image" Target="../media/image41.png"/><Relationship Id="rId5"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4.jp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drive.google.com/file/d/1UnKPcdldvSq6O7YiZGnToCyjgklCX6g6/view" TargetMode="External"/><Relationship Id="rId4" Type="http://schemas.openxmlformats.org/officeDocument/2006/relationships/image" Target="../media/image38.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mcuoneclipse.com/2021/05/01/visual-studio-code-for-c-c-with-arm-cortex-m-part-1/"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Native Signal Processing</a:t>
            </a:r>
            <a:endParaRPr/>
          </a:p>
          <a:p>
            <a:pPr indent="0" lvl="0" marL="0" rtl="0" algn="l">
              <a:spcBef>
                <a:spcPts val="0"/>
              </a:spcBef>
              <a:spcAft>
                <a:spcPts val="0"/>
              </a:spcAft>
              <a:buNone/>
            </a:pPr>
            <a:r>
              <a:rPr lang="en-GB"/>
              <a:t>Prof. Christian Langen</a:t>
            </a:r>
            <a:endParaRPr/>
          </a:p>
        </p:txBody>
      </p:sp>
      <p:sp>
        <p:nvSpPr>
          <p:cNvPr id="60" name="Google Shape;60;p13"/>
          <p:cNvSpPr txBox="1"/>
          <p:nvPr>
            <p:ph idx="4294967295"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852"/>
              <a:buNone/>
            </a:pPr>
            <a:r>
              <a:rPr lang="en-GB" sz="2027">
                <a:solidFill>
                  <a:schemeClr val="lt1"/>
                </a:solidFill>
              </a:rPr>
              <a:t>Lucía Mandujano 68591 </a:t>
            </a:r>
            <a:endParaRPr sz="2027">
              <a:solidFill>
                <a:schemeClr val="lt1"/>
              </a:solidFill>
            </a:endParaRPr>
          </a:p>
          <a:p>
            <a:pPr indent="0" lvl="0" marL="0" rtl="0" algn="r">
              <a:lnSpc>
                <a:spcPct val="80000"/>
              </a:lnSpc>
              <a:spcBef>
                <a:spcPts val="1200"/>
              </a:spcBef>
              <a:spcAft>
                <a:spcPts val="0"/>
              </a:spcAft>
              <a:buSzPts val="852"/>
              <a:buNone/>
            </a:pPr>
            <a:r>
              <a:rPr lang="en-GB" sz="2027">
                <a:solidFill>
                  <a:schemeClr val="lt1"/>
                </a:solidFill>
              </a:rPr>
              <a:t>Yunus Emin </a:t>
            </a:r>
            <a:r>
              <a:rPr lang="en-GB" sz="2027">
                <a:solidFill>
                  <a:schemeClr val="lt1"/>
                </a:solidFill>
              </a:rPr>
              <a:t>Yazici</a:t>
            </a:r>
            <a:r>
              <a:rPr lang="en-GB" sz="2027">
                <a:solidFill>
                  <a:schemeClr val="lt1"/>
                </a:solidFill>
              </a:rPr>
              <a:t> 68571</a:t>
            </a:r>
            <a:endParaRPr sz="2027">
              <a:solidFill>
                <a:schemeClr val="lt1"/>
              </a:solidFill>
            </a:endParaRPr>
          </a:p>
          <a:p>
            <a:pPr indent="0" lvl="0" marL="0" rtl="0" algn="r">
              <a:lnSpc>
                <a:spcPct val="80000"/>
              </a:lnSpc>
              <a:spcBef>
                <a:spcPts val="1200"/>
              </a:spcBef>
              <a:spcAft>
                <a:spcPts val="0"/>
              </a:spcAft>
              <a:buSzPts val="852"/>
              <a:buNone/>
            </a:pPr>
            <a:r>
              <a:rPr lang="en-GB" sz="2027">
                <a:solidFill>
                  <a:schemeClr val="lt1"/>
                </a:solidFill>
              </a:rPr>
              <a:t>Zhilun Li 68572</a:t>
            </a:r>
            <a:endParaRPr sz="2027">
              <a:solidFill>
                <a:schemeClr val="lt1"/>
              </a:solidFill>
            </a:endParaRPr>
          </a:p>
          <a:p>
            <a:pPr indent="0" lvl="0" marL="0" rtl="0" algn="r">
              <a:lnSpc>
                <a:spcPct val="80000"/>
              </a:lnSpc>
              <a:spcBef>
                <a:spcPts val="1200"/>
              </a:spcBef>
              <a:spcAft>
                <a:spcPts val="1200"/>
              </a:spcAft>
              <a:buSzPts val="852"/>
              <a:buNone/>
            </a:pPr>
            <a:r>
              <a:rPr lang="en-GB" sz="2027">
                <a:solidFill>
                  <a:schemeClr val="lt1"/>
                </a:solidFill>
              </a:rPr>
              <a:t>17/02/2022</a:t>
            </a:r>
            <a:endParaRPr sz="2027">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237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rPr>
              <a:t>The MATLAB command filt can be used to generate a discrete-time transfer function.</a:t>
            </a:r>
            <a:endParaRPr>
              <a:solidFill>
                <a:srgbClr val="000000"/>
              </a:solidFill>
            </a:endParaRPr>
          </a:p>
        </p:txBody>
      </p:sp>
      <p:pic>
        <p:nvPicPr>
          <p:cNvPr id="117" name="Google Shape;117;p22"/>
          <p:cNvPicPr preferRelativeResize="0"/>
          <p:nvPr/>
        </p:nvPicPr>
        <p:blipFill>
          <a:blip r:embed="rId3">
            <a:alphaModFix/>
          </a:blip>
          <a:stretch>
            <a:fillRect/>
          </a:stretch>
        </p:blipFill>
        <p:spPr>
          <a:xfrm>
            <a:off x="1660703" y="1059025"/>
            <a:ext cx="6054700" cy="3879350"/>
          </a:xfrm>
          <a:prstGeom prst="rect">
            <a:avLst/>
          </a:prstGeom>
          <a:noFill/>
          <a:ln>
            <a:noFill/>
          </a:ln>
        </p:spPr>
      </p:pic>
      <p:pic>
        <p:nvPicPr>
          <p:cNvPr id="118" name="Google Shape;118;p22"/>
          <p:cNvPicPr preferRelativeResize="0"/>
          <p:nvPr/>
        </p:nvPicPr>
        <p:blipFill>
          <a:blip r:embed="rId4">
            <a:alphaModFix/>
          </a:blip>
          <a:stretch>
            <a:fillRect/>
          </a:stretch>
        </p:blipFill>
        <p:spPr>
          <a:xfrm>
            <a:off x="5133575" y="2073321"/>
            <a:ext cx="3481150" cy="9968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27475" y="410225"/>
            <a:ext cx="2780700" cy="174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rgbClr val="000000"/>
                </a:solidFill>
              </a:rPr>
              <a:t>The MATLAB command zplane provides the z-plane plot for discrete-time systems.</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24" name="Google Shape;124;p23"/>
          <p:cNvPicPr preferRelativeResize="0"/>
          <p:nvPr/>
        </p:nvPicPr>
        <p:blipFill>
          <a:blip r:embed="rId3">
            <a:alphaModFix/>
          </a:blip>
          <a:stretch>
            <a:fillRect/>
          </a:stretch>
        </p:blipFill>
        <p:spPr>
          <a:xfrm>
            <a:off x="3218150" y="0"/>
            <a:ext cx="5925851"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43250" y="410225"/>
            <a:ext cx="2875500" cy="174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rPr>
              <a:t>The MATLAB command impz gives out the impulse response of the transfer function.</a:t>
            </a:r>
            <a:endParaRPr>
              <a:solidFill>
                <a:srgbClr val="000000"/>
              </a:solidFill>
            </a:endParaRPr>
          </a:p>
        </p:txBody>
      </p:sp>
      <p:pic>
        <p:nvPicPr>
          <p:cNvPr id="130" name="Google Shape;130;p24"/>
          <p:cNvPicPr preferRelativeResize="0"/>
          <p:nvPr/>
        </p:nvPicPr>
        <p:blipFill>
          <a:blip r:embed="rId3">
            <a:alphaModFix/>
          </a:blip>
          <a:stretch>
            <a:fillRect/>
          </a:stretch>
        </p:blipFill>
        <p:spPr>
          <a:xfrm>
            <a:off x="3218750" y="0"/>
            <a:ext cx="5925250"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rgbClr val="0D1117"/>
                </a:solidFill>
                <a:latin typeface="Average"/>
                <a:ea typeface="Average"/>
                <a:cs typeface="Average"/>
                <a:sym typeface="Average"/>
              </a:rPr>
              <a:t>System responses with different delay factors and gains.</a:t>
            </a:r>
            <a:endParaRPr sz="1800">
              <a:solidFill>
                <a:srgbClr val="0D1117"/>
              </a:solidFill>
              <a:latin typeface="Average"/>
              <a:ea typeface="Average"/>
              <a:cs typeface="Average"/>
              <a:sym typeface="Average"/>
            </a:endParaRPr>
          </a:p>
          <a:p>
            <a:pPr indent="0" lvl="0" marL="0" rtl="0" algn="l">
              <a:lnSpc>
                <a:spcPct val="115000"/>
              </a:lnSpc>
              <a:spcBef>
                <a:spcPts val="1200"/>
              </a:spcBef>
              <a:spcAft>
                <a:spcPts val="0"/>
              </a:spcAft>
              <a:buNone/>
            </a:pPr>
            <a:r>
              <a:t/>
            </a:r>
            <a:endParaRPr sz="1800">
              <a:solidFill>
                <a:srgbClr val="0D1117"/>
              </a:solidFill>
              <a:latin typeface="Average"/>
              <a:ea typeface="Average"/>
              <a:cs typeface="Average"/>
              <a:sym typeface="Average"/>
            </a:endParaRPr>
          </a:p>
          <a:p>
            <a:pPr indent="0" lvl="0" marL="0" rtl="0" algn="l">
              <a:spcBef>
                <a:spcPts val="0"/>
              </a:spcBef>
              <a:spcAft>
                <a:spcPts val="0"/>
              </a:spcAft>
              <a:buNone/>
            </a:pPr>
            <a:r>
              <a:t/>
            </a:r>
            <a:endParaRPr sz="1800">
              <a:solidFill>
                <a:srgbClr val="0D1117"/>
              </a:solidFill>
              <a:latin typeface="Average"/>
              <a:ea typeface="Average"/>
              <a:cs typeface="Average"/>
              <a:sym typeface="Average"/>
            </a:endParaRPr>
          </a:p>
        </p:txBody>
      </p:sp>
      <p:sp>
        <p:nvSpPr>
          <p:cNvPr id="136" name="Google Shape;136;p25"/>
          <p:cNvSpPr txBox="1"/>
          <p:nvPr>
            <p:ph idx="1" type="body"/>
          </p:nvPr>
        </p:nvSpPr>
        <p:spPr>
          <a:xfrm>
            <a:off x="2066850" y="2054250"/>
            <a:ext cx="5010300" cy="10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accent1"/>
                </a:solidFill>
                <a:hlinkClick r:id="rId3">
                  <a:extLst>
                    <a:ext uri="{A12FA001-AC4F-418D-AE19-62706E023703}">
                      <ahyp:hlinkClr val="tx"/>
                    </a:ext>
                  </a:extLst>
                </a:hlinkClick>
              </a:rPr>
              <a:t>https://github.com/holdenzlL/reverberation_NSP</a:t>
            </a:r>
            <a:endParaRPr>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Simulation with Simulink</a:t>
            </a:r>
            <a:endParaRPr>
              <a:solidFill>
                <a:schemeClr val="lt1"/>
              </a:solidFill>
            </a:endParaRPr>
          </a:p>
        </p:txBody>
      </p:sp>
      <p:sp>
        <p:nvSpPr>
          <p:cNvPr id="142" name="Google Shape;142;p26"/>
          <p:cNvSpPr txBox="1"/>
          <p:nvPr>
            <p:ph idx="1" type="body"/>
          </p:nvPr>
        </p:nvSpPr>
        <p:spPr>
          <a:xfrm>
            <a:off x="991300" y="1152475"/>
            <a:ext cx="7841100" cy="309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974425" y="1152475"/>
            <a:ext cx="7195149" cy="3343276"/>
          </a:xfrm>
          <a:prstGeom prst="rect">
            <a:avLst/>
          </a:prstGeom>
          <a:noFill/>
          <a:ln>
            <a:noFill/>
          </a:ln>
        </p:spPr>
      </p:pic>
      <p:sp>
        <p:nvSpPr>
          <p:cNvPr id="144" name="Google Shape;144;p26"/>
          <p:cNvSpPr txBox="1"/>
          <p:nvPr>
            <p:ph type="title"/>
          </p:nvPr>
        </p:nvSpPr>
        <p:spPr>
          <a:xfrm>
            <a:off x="3882725" y="445025"/>
            <a:ext cx="32391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1200"/>
              </a:spcBef>
              <a:spcAft>
                <a:spcPts val="0"/>
              </a:spcAft>
              <a:buClr>
                <a:schemeClr val="dk1"/>
              </a:buClr>
              <a:buSzPct val="32835"/>
              <a:buFont typeface="Arial"/>
              <a:buNone/>
            </a:pPr>
            <a:r>
              <a:rPr i="1" lang="en-GB" sz="3350">
                <a:solidFill>
                  <a:srgbClr val="C9D1D9"/>
                </a:solidFill>
                <a:highlight>
                  <a:srgbClr val="0D1117"/>
                </a:highlight>
                <a:latin typeface="Times New Roman"/>
                <a:ea typeface="Times New Roman"/>
                <a:cs typeface="Times New Roman"/>
                <a:sym typeface="Times New Roman"/>
              </a:rPr>
              <a:t>y</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x</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αy</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N</a:t>
            </a:r>
            <a:r>
              <a:rPr lang="en-GB" sz="3350">
                <a:solidFill>
                  <a:srgbClr val="C9D1D9"/>
                </a:solidFill>
                <a:highlight>
                  <a:srgbClr val="0D1117"/>
                </a:highlight>
                <a:latin typeface="Times New Roman"/>
                <a:ea typeface="Times New Roman"/>
                <a:cs typeface="Times New Roman"/>
                <a:sym typeface="Times New Roman"/>
              </a:rPr>
              <a:t>]</a:t>
            </a:r>
            <a:endParaRPr sz="3350">
              <a:solidFill>
                <a:srgbClr val="C9D1D9"/>
              </a:solidFill>
              <a:highlight>
                <a:srgbClr val="0D1117"/>
              </a:highlight>
              <a:latin typeface="Times New Roman"/>
              <a:ea typeface="Times New Roman"/>
              <a:cs typeface="Times New Roman"/>
              <a:sym typeface="Times New Roman"/>
            </a:endParaRPr>
          </a:p>
          <a:p>
            <a:pPr indent="0" lvl="0" marL="0" rtl="0" algn="l">
              <a:spcBef>
                <a:spcPts val="1200"/>
              </a:spcBef>
              <a:spcAft>
                <a:spcPts val="0"/>
              </a:spcAft>
              <a:buNone/>
            </a:pPr>
            <a:r>
              <a:t/>
            </a:r>
            <a:endParaRPr i="1" sz="3350">
              <a:solidFill>
                <a:srgbClr val="C9D1D9"/>
              </a:solidFill>
              <a:highlight>
                <a:srgbClr val="0D1117"/>
              </a:highlight>
              <a:latin typeface="Times New Roman"/>
              <a:ea typeface="Times New Roman"/>
              <a:cs typeface="Times New Roman"/>
              <a:sym typeface="Times New Roman"/>
            </a:endParaRPr>
          </a:p>
        </p:txBody>
      </p:sp>
      <p:sp>
        <p:nvSpPr>
          <p:cNvPr id="145" name="Google Shape;145;p26"/>
          <p:cNvSpPr txBox="1"/>
          <p:nvPr/>
        </p:nvSpPr>
        <p:spPr>
          <a:xfrm>
            <a:off x="311700" y="4380525"/>
            <a:ext cx="6415200" cy="72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chemeClr val="lt1"/>
                </a:solidFill>
                <a:highlight>
                  <a:srgbClr val="FFFFFF"/>
                </a:highlight>
                <a:latin typeface="Average"/>
                <a:ea typeface="Average"/>
                <a:cs typeface="Average"/>
                <a:sym typeface="Average"/>
              </a:rPr>
              <a:t>For the component </a:t>
            </a:r>
            <a:r>
              <a:rPr i="1" lang="en-GB" sz="1200">
                <a:solidFill>
                  <a:schemeClr val="lt1"/>
                </a:solidFill>
                <a:highlight>
                  <a:srgbClr val="FFFFFF"/>
                </a:highlight>
                <a:latin typeface="Average"/>
                <a:ea typeface="Average"/>
                <a:cs typeface="Average"/>
                <a:sym typeface="Average"/>
              </a:rPr>
              <a:t>Discrete Impulse</a:t>
            </a:r>
            <a:r>
              <a:rPr lang="en-GB" sz="1200">
                <a:solidFill>
                  <a:schemeClr val="lt1"/>
                </a:solidFill>
                <a:highlight>
                  <a:srgbClr val="FFFFFF"/>
                </a:highlight>
                <a:latin typeface="Average"/>
                <a:ea typeface="Average"/>
                <a:cs typeface="Average"/>
                <a:sym typeface="Average"/>
              </a:rPr>
              <a:t>, the sample time is set to be 1/48000.</a:t>
            </a:r>
            <a:endParaRPr sz="1200">
              <a:solidFill>
                <a:schemeClr val="lt1"/>
              </a:solidFill>
              <a:highlight>
                <a:srgbClr val="FFFFFF"/>
              </a:highlight>
              <a:latin typeface="Average"/>
              <a:ea typeface="Average"/>
              <a:cs typeface="Average"/>
              <a:sym typeface="Average"/>
            </a:endParaRPr>
          </a:p>
          <a:p>
            <a:pPr indent="0" lvl="0" marL="0" rtl="0" algn="l">
              <a:lnSpc>
                <a:spcPct val="115000"/>
              </a:lnSpc>
              <a:spcBef>
                <a:spcPts val="1200"/>
              </a:spcBef>
              <a:spcAft>
                <a:spcPts val="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2000">
                <a:solidFill>
                  <a:schemeClr val="lt1"/>
                </a:solidFill>
                <a:highlight>
                  <a:srgbClr val="FFFFFF"/>
                </a:highlight>
                <a:latin typeface="Average"/>
                <a:ea typeface="Average"/>
                <a:cs typeface="Average"/>
                <a:sym typeface="Average"/>
              </a:rPr>
              <a:t>The output waveform of the oscilloscope is shown below</a:t>
            </a:r>
            <a:endParaRPr sz="2000">
              <a:solidFill>
                <a:schemeClr val="lt1"/>
              </a:solidFill>
              <a:highlight>
                <a:srgbClr val="FFFFFF"/>
              </a:highlight>
              <a:latin typeface="Average"/>
              <a:ea typeface="Average"/>
              <a:cs typeface="Average"/>
              <a:sym typeface="Average"/>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51" name="Google Shape;151;p27"/>
          <p:cNvPicPr preferRelativeResize="0"/>
          <p:nvPr/>
        </p:nvPicPr>
        <p:blipFill>
          <a:blip r:embed="rId3">
            <a:alphaModFix/>
          </a:blip>
          <a:stretch>
            <a:fillRect/>
          </a:stretch>
        </p:blipFill>
        <p:spPr>
          <a:xfrm>
            <a:off x="1552900" y="1017725"/>
            <a:ext cx="6342988" cy="3820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Simulation with Simulink</a:t>
            </a:r>
            <a:endParaRPr>
              <a:solidFill>
                <a:schemeClr val="lt1"/>
              </a:solidFill>
            </a:endParaRPr>
          </a:p>
        </p:txBody>
      </p:sp>
      <p:sp>
        <p:nvSpPr>
          <p:cNvPr id="157" name="Google Shape;157;p28"/>
          <p:cNvSpPr txBox="1"/>
          <p:nvPr>
            <p:ph idx="1" type="body"/>
          </p:nvPr>
        </p:nvSpPr>
        <p:spPr>
          <a:xfrm>
            <a:off x="991300" y="1152475"/>
            <a:ext cx="7841100" cy="309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8"/>
          <p:cNvPicPr preferRelativeResize="0"/>
          <p:nvPr/>
        </p:nvPicPr>
        <p:blipFill>
          <a:blip r:embed="rId3">
            <a:alphaModFix/>
          </a:blip>
          <a:stretch>
            <a:fillRect/>
          </a:stretch>
        </p:blipFill>
        <p:spPr>
          <a:xfrm>
            <a:off x="974425" y="1152475"/>
            <a:ext cx="7195149" cy="3343276"/>
          </a:xfrm>
          <a:prstGeom prst="rect">
            <a:avLst/>
          </a:prstGeom>
          <a:noFill/>
          <a:ln>
            <a:noFill/>
          </a:ln>
        </p:spPr>
      </p:pic>
      <p:sp>
        <p:nvSpPr>
          <p:cNvPr id="159" name="Google Shape;159;p28"/>
          <p:cNvSpPr txBox="1"/>
          <p:nvPr>
            <p:ph type="title"/>
          </p:nvPr>
        </p:nvSpPr>
        <p:spPr>
          <a:xfrm>
            <a:off x="3882725" y="445025"/>
            <a:ext cx="32391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1200"/>
              </a:spcBef>
              <a:spcAft>
                <a:spcPts val="0"/>
              </a:spcAft>
              <a:buClr>
                <a:schemeClr val="dk1"/>
              </a:buClr>
              <a:buSzPct val="32835"/>
              <a:buFont typeface="Arial"/>
              <a:buNone/>
            </a:pPr>
            <a:r>
              <a:rPr i="1" lang="en-GB" sz="3350">
                <a:solidFill>
                  <a:srgbClr val="C9D1D9"/>
                </a:solidFill>
                <a:highlight>
                  <a:srgbClr val="0D1117"/>
                </a:highlight>
                <a:latin typeface="Times New Roman"/>
                <a:ea typeface="Times New Roman"/>
                <a:cs typeface="Times New Roman"/>
                <a:sym typeface="Times New Roman"/>
              </a:rPr>
              <a:t>y</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x</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αy</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N</a:t>
            </a:r>
            <a:r>
              <a:rPr lang="en-GB" sz="3350">
                <a:solidFill>
                  <a:srgbClr val="C9D1D9"/>
                </a:solidFill>
                <a:highlight>
                  <a:srgbClr val="0D1117"/>
                </a:highlight>
                <a:latin typeface="Times New Roman"/>
                <a:ea typeface="Times New Roman"/>
                <a:cs typeface="Times New Roman"/>
                <a:sym typeface="Times New Roman"/>
              </a:rPr>
              <a:t>]</a:t>
            </a:r>
            <a:endParaRPr sz="3350">
              <a:solidFill>
                <a:srgbClr val="C9D1D9"/>
              </a:solidFill>
              <a:highlight>
                <a:srgbClr val="0D1117"/>
              </a:highlight>
              <a:latin typeface="Times New Roman"/>
              <a:ea typeface="Times New Roman"/>
              <a:cs typeface="Times New Roman"/>
              <a:sym typeface="Times New Roman"/>
            </a:endParaRPr>
          </a:p>
          <a:p>
            <a:pPr indent="0" lvl="0" marL="0" rtl="0" algn="l">
              <a:spcBef>
                <a:spcPts val="1200"/>
              </a:spcBef>
              <a:spcAft>
                <a:spcPts val="0"/>
              </a:spcAft>
              <a:buNone/>
            </a:pPr>
            <a:r>
              <a:t/>
            </a:r>
            <a:endParaRPr i="1" sz="3350">
              <a:solidFill>
                <a:srgbClr val="C9D1D9"/>
              </a:solidFill>
              <a:highlight>
                <a:srgbClr val="0D1117"/>
              </a:highlight>
              <a:latin typeface="Times New Roman"/>
              <a:ea typeface="Times New Roman"/>
              <a:cs typeface="Times New Roman"/>
              <a:sym typeface="Times New Roman"/>
            </a:endParaRPr>
          </a:p>
        </p:txBody>
      </p:sp>
      <p:sp>
        <p:nvSpPr>
          <p:cNvPr id="160" name="Google Shape;160;p28"/>
          <p:cNvSpPr txBox="1"/>
          <p:nvPr/>
        </p:nvSpPr>
        <p:spPr>
          <a:xfrm>
            <a:off x="311700" y="4380525"/>
            <a:ext cx="6415200" cy="72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chemeClr val="lt1"/>
                </a:solidFill>
                <a:highlight>
                  <a:srgbClr val="FFFFFF"/>
                </a:highlight>
                <a:latin typeface="Average"/>
                <a:ea typeface="Average"/>
                <a:cs typeface="Average"/>
                <a:sym typeface="Average"/>
              </a:rPr>
              <a:t>For the component </a:t>
            </a:r>
            <a:r>
              <a:rPr i="1" lang="en-GB" sz="1200">
                <a:solidFill>
                  <a:schemeClr val="lt1"/>
                </a:solidFill>
                <a:highlight>
                  <a:srgbClr val="FFFFFF"/>
                </a:highlight>
                <a:latin typeface="Average"/>
                <a:ea typeface="Average"/>
                <a:cs typeface="Average"/>
                <a:sym typeface="Average"/>
              </a:rPr>
              <a:t>Discrete Impulse</a:t>
            </a:r>
            <a:r>
              <a:rPr lang="en-GB" sz="1200">
                <a:solidFill>
                  <a:schemeClr val="lt1"/>
                </a:solidFill>
                <a:highlight>
                  <a:srgbClr val="FFFFFF"/>
                </a:highlight>
                <a:latin typeface="Average"/>
                <a:ea typeface="Average"/>
                <a:cs typeface="Average"/>
                <a:sym typeface="Average"/>
              </a:rPr>
              <a:t>, the sample time is set to be 1/48000.</a:t>
            </a:r>
            <a:endParaRPr sz="1200">
              <a:solidFill>
                <a:schemeClr val="lt1"/>
              </a:solidFill>
              <a:highlight>
                <a:srgbClr val="FFFFFF"/>
              </a:highlight>
              <a:latin typeface="Average"/>
              <a:ea typeface="Average"/>
              <a:cs typeface="Average"/>
              <a:sym typeface="Average"/>
            </a:endParaRPr>
          </a:p>
          <a:p>
            <a:pPr indent="0" lvl="0" marL="0" rtl="0" algn="l">
              <a:lnSpc>
                <a:spcPct val="115000"/>
              </a:lnSpc>
              <a:spcBef>
                <a:spcPts val="120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Simulation with Simulink</a:t>
            </a:r>
            <a:endParaRPr>
              <a:solidFill>
                <a:schemeClr val="lt1"/>
              </a:solidFill>
            </a:endParaRPr>
          </a:p>
        </p:txBody>
      </p:sp>
      <p:pic>
        <p:nvPicPr>
          <p:cNvPr id="166" name="Google Shape;166;p29"/>
          <p:cNvPicPr preferRelativeResize="0"/>
          <p:nvPr/>
        </p:nvPicPr>
        <p:blipFill>
          <a:blip r:embed="rId3">
            <a:alphaModFix/>
          </a:blip>
          <a:stretch>
            <a:fillRect/>
          </a:stretch>
        </p:blipFill>
        <p:spPr>
          <a:xfrm>
            <a:off x="974425" y="1152475"/>
            <a:ext cx="7195149" cy="3343276"/>
          </a:xfrm>
          <a:prstGeom prst="rect">
            <a:avLst/>
          </a:prstGeom>
          <a:noFill/>
          <a:ln>
            <a:noFill/>
          </a:ln>
        </p:spPr>
      </p:pic>
      <p:sp>
        <p:nvSpPr>
          <p:cNvPr id="167" name="Google Shape;167;p29"/>
          <p:cNvSpPr txBox="1"/>
          <p:nvPr>
            <p:ph type="title"/>
          </p:nvPr>
        </p:nvSpPr>
        <p:spPr>
          <a:xfrm>
            <a:off x="3882725" y="445025"/>
            <a:ext cx="32391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1200"/>
              </a:spcBef>
              <a:spcAft>
                <a:spcPts val="0"/>
              </a:spcAft>
              <a:buClr>
                <a:schemeClr val="dk1"/>
              </a:buClr>
              <a:buSzPct val="32835"/>
              <a:buFont typeface="Arial"/>
              <a:buNone/>
            </a:pPr>
            <a:r>
              <a:rPr i="1" lang="en-GB" sz="3350">
                <a:solidFill>
                  <a:srgbClr val="C9D1D9"/>
                </a:solidFill>
                <a:highlight>
                  <a:srgbClr val="0D1117"/>
                </a:highlight>
                <a:latin typeface="Times New Roman"/>
                <a:ea typeface="Times New Roman"/>
                <a:cs typeface="Times New Roman"/>
                <a:sym typeface="Times New Roman"/>
              </a:rPr>
              <a:t>y</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x</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αy</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N</a:t>
            </a:r>
            <a:r>
              <a:rPr lang="en-GB" sz="3350">
                <a:solidFill>
                  <a:srgbClr val="C9D1D9"/>
                </a:solidFill>
                <a:highlight>
                  <a:srgbClr val="0D1117"/>
                </a:highlight>
                <a:latin typeface="Times New Roman"/>
                <a:ea typeface="Times New Roman"/>
                <a:cs typeface="Times New Roman"/>
                <a:sym typeface="Times New Roman"/>
              </a:rPr>
              <a:t>]</a:t>
            </a:r>
            <a:endParaRPr sz="3350">
              <a:solidFill>
                <a:srgbClr val="C9D1D9"/>
              </a:solidFill>
              <a:highlight>
                <a:srgbClr val="0D1117"/>
              </a:highlight>
              <a:latin typeface="Times New Roman"/>
              <a:ea typeface="Times New Roman"/>
              <a:cs typeface="Times New Roman"/>
              <a:sym typeface="Times New Roman"/>
            </a:endParaRPr>
          </a:p>
          <a:p>
            <a:pPr indent="0" lvl="0" marL="0" rtl="0" algn="l">
              <a:spcBef>
                <a:spcPts val="1200"/>
              </a:spcBef>
              <a:spcAft>
                <a:spcPts val="0"/>
              </a:spcAft>
              <a:buNone/>
            </a:pPr>
            <a:r>
              <a:t/>
            </a:r>
            <a:endParaRPr i="1" sz="3350">
              <a:solidFill>
                <a:srgbClr val="C9D1D9"/>
              </a:solidFill>
              <a:highlight>
                <a:srgbClr val="0D1117"/>
              </a:highlight>
              <a:latin typeface="Times New Roman"/>
              <a:ea typeface="Times New Roman"/>
              <a:cs typeface="Times New Roman"/>
              <a:sym typeface="Times New Roman"/>
            </a:endParaRPr>
          </a:p>
        </p:txBody>
      </p:sp>
      <p:sp>
        <p:nvSpPr>
          <p:cNvPr id="168" name="Google Shape;168;p29"/>
          <p:cNvSpPr txBox="1"/>
          <p:nvPr/>
        </p:nvSpPr>
        <p:spPr>
          <a:xfrm>
            <a:off x="311700" y="4380525"/>
            <a:ext cx="6415200" cy="72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chemeClr val="lt1"/>
                </a:solidFill>
                <a:highlight>
                  <a:srgbClr val="FFFFFF"/>
                </a:highlight>
                <a:latin typeface="Average"/>
                <a:ea typeface="Average"/>
                <a:cs typeface="Average"/>
                <a:sym typeface="Average"/>
              </a:rPr>
              <a:t>For the component </a:t>
            </a:r>
            <a:r>
              <a:rPr i="1" lang="en-GB" sz="1200">
                <a:solidFill>
                  <a:schemeClr val="lt1"/>
                </a:solidFill>
                <a:highlight>
                  <a:srgbClr val="FFFFFF"/>
                </a:highlight>
                <a:latin typeface="Average"/>
                <a:ea typeface="Average"/>
                <a:cs typeface="Average"/>
                <a:sym typeface="Average"/>
              </a:rPr>
              <a:t>Discrete Impulse</a:t>
            </a:r>
            <a:r>
              <a:rPr lang="en-GB" sz="1200">
                <a:solidFill>
                  <a:schemeClr val="lt1"/>
                </a:solidFill>
                <a:highlight>
                  <a:srgbClr val="FFFFFF"/>
                </a:highlight>
                <a:latin typeface="Average"/>
                <a:ea typeface="Average"/>
                <a:cs typeface="Average"/>
                <a:sym typeface="Average"/>
              </a:rPr>
              <a:t>, the sample time is set to be 1/48000.</a:t>
            </a:r>
            <a:endParaRPr sz="1200">
              <a:solidFill>
                <a:schemeClr val="lt1"/>
              </a:solidFill>
              <a:highlight>
                <a:srgbClr val="FFFFFF"/>
              </a:highlight>
              <a:latin typeface="Average"/>
              <a:ea typeface="Average"/>
              <a:cs typeface="Average"/>
              <a:sym typeface="Average"/>
            </a:endParaRPr>
          </a:p>
          <a:p>
            <a:pPr indent="0" lvl="0" marL="0" rtl="0" algn="l">
              <a:lnSpc>
                <a:spcPct val="115000"/>
              </a:lnSpc>
              <a:spcBef>
                <a:spcPts val="1200"/>
              </a:spcBef>
              <a:spcAft>
                <a:spcPts val="0"/>
              </a:spcAft>
              <a:buNone/>
            </a:pPr>
            <a:r>
              <a:t/>
            </a:r>
            <a:endParaRPr sz="1100"/>
          </a:p>
        </p:txBody>
      </p:sp>
      <p:sp>
        <p:nvSpPr>
          <p:cNvPr id="169" name="Google Shape;169;p29"/>
          <p:cNvSpPr/>
          <p:nvPr/>
        </p:nvSpPr>
        <p:spPr>
          <a:xfrm>
            <a:off x="5816825" y="2450175"/>
            <a:ext cx="822900" cy="1159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nvSpPr>
        <p:spPr>
          <a:xfrm>
            <a:off x="6726900" y="2722125"/>
            <a:ext cx="20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latin typeface="Average"/>
                <a:ea typeface="Average"/>
                <a:cs typeface="Average"/>
                <a:sym typeface="Average"/>
              </a:rPr>
              <a:t>Adjustable Buffer</a:t>
            </a:r>
            <a:endParaRPr>
              <a:solidFill>
                <a:srgbClr val="FF0000"/>
              </a:solidFill>
              <a:latin typeface="Average"/>
              <a:ea typeface="Average"/>
              <a:cs typeface="Average"/>
              <a:sym typeface="Average"/>
            </a:endParaRPr>
          </a:p>
        </p:txBody>
      </p:sp>
      <p:sp>
        <p:nvSpPr>
          <p:cNvPr id="171" name="Google Shape;171;p29"/>
          <p:cNvSpPr txBox="1"/>
          <p:nvPr/>
        </p:nvSpPr>
        <p:spPr>
          <a:xfrm>
            <a:off x="1815350" y="2829825"/>
            <a:ext cx="14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latin typeface="Average"/>
                <a:ea typeface="Average"/>
                <a:cs typeface="Average"/>
                <a:sym typeface="Average"/>
              </a:rPr>
              <a:t>Adjustable Gain</a:t>
            </a:r>
            <a:endParaRPr>
              <a:solidFill>
                <a:srgbClr val="FF0000"/>
              </a:solidFill>
              <a:latin typeface="Average"/>
              <a:ea typeface="Average"/>
              <a:cs typeface="Average"/>
              <a:sym typeface="Average"/>
            </a:endParaRPr>
          </a:p>
        </p:txBody>
      </p:sp>
      <p:sp>
        <p:nvSpPr>
          <p:cNvPr id="172" name="Google Shape;172;p29"/>
          <p:cNvSpPr/>
          <p:nvPr/>
        </p:nvSpPr>
        <p:spPr>
          <a:xfrm>
            <a:off x="3350700" y="2640000"/>
            <a:ext cx="822900" cy="1159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a:off x="1815350" y="1260375"/>
            <a:ext cx="1402800" cy="720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a:off x="6176075" y="1373800"/>
            <a:ext cx="1402800" cy="720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txBox="1"/>
          <p:nvPr/>
        </p:nvSpPr>
        <p:spPr>
          <a:xfrm>
            <a:off x="1724600" y="1980675"/>
            <a:ext cx="140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latin typeface="Average"/>
                <a:ea typeface="Average"/>
                <a:cs typeface="Average"/>
                <a:sym typeface="Average"/>
              </a:rPr>
              <a:t>Using DMA for input and output</a:t>
            </a:r>
            <a:endParaRPr>
              <a:solidFill>
                <a:srgbClr val="FF0000"/>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Reverberation Coding Part</a:t>
            </a:r>
            <a:endParaRPr>
              <a:solidFill>
                <a:schemeClr val="lt1"/>
              </a:solidFill>
            </a:endParaRPr>
          </a:p>
        </p:txBody>
      </p:sp>
      <p:pic>
        <p:nvPicPr>
          <p:cNvPr id="181" name="Google Shape;181;p30"/>
          <p:cNvPicPr preferRelativeResize="0"/>
          <p:nvPr/>
        </p:nvPicPr>
        <p:blipFill>
          <a:blip r:embed="rId3">
            <a:alphaModFix/>
          </a:blip>
          <a:stretch>
            <a:fillRect/>
          </a:stretch>
        </p:blipFill>
        <p:spPr>
          <a:xfrm>
            <a:off x="152400" y="1170125"/>
            <a:ext cx="8839199" cy="3089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1"/>
          <p:cNvPicPr preferRelativeResize="0"/>
          <p:nvPr/>
        </p:nvPicPr>
        <p:blipFill>
          <a:blip r:embed="rId3">
            <a:alphaModFix/>
          </a:blip>
          <a:stretch>
            <a:fillRect/>
          </a:stretch>
        </p:blipFill>
        <p:spPr>
          <a:xfrm>
            <a:off x="152400" y="1156963"/>
            <a:ext cx="8839199" cy="282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PROJECTS</a:t>
            </a:r>
            <a:endParaRPr>
              <a:solidFill>
                <a:schemeClr val="lt1"/>
              </a:solidFill>
            </a:endParaRPr>
          </a:p>
          <a:p>
            <a:pPr indent="0" lvl="0" marL="0" rtl="0" algn="l">
              <a:spcBef>
                <a:spcPts val="0"/>
              </a:spcBef>
              <a:spcAft>
                <a:spcPts val="0"/>
              </a:spcAft>
              <a:buNone/>
            </a:pPr>
            <a:r>
              <a:t/>
            </a:r>
            <a:endParaRPr>
              <a:solidFill>
                <a:schemeClr val="lt1"/>
              </a:solidFill>
            </a:endParaRPr>
          </a:p>
          <a:p>
            <a:pPr indent="-400050" lvl="0" marL="457200" rtl="0" algn="l">
              <a:spcBef>
                <a:spcPts val="0"/>
              </a:spcBef>
              <a:spcAft>
                <a:spcPts val="0"/>
              </a:spcAft>
              <a:buClr>
                <a:schemeClr val="lt1"/>
              </a:buClr>
              <a:buSzPct val="100000"/>
              <a:buChar char="●"/>
            </a:pPr>
            <a:r>
              <a:rPr lang="en-GB">
                <a:solidFill>
                  <a:schemeClr val="lt1"/>
                </a:solidFill>
              </a:rPr>
              <a:t>Audio Effects: Reverberation and Flanger</a:t>
            </a:r>
            <a:endParaRPr>
              <a:solidFill>
                <a:schemeClr val="lt1"/>
              </a:solidFill>
            </a:endParaRPr>
          </a:p>
          <a:p>
            <a:pPr indent="-400050" lvl="0" marL="457200" rtl="0" algn="l">
              <a:spcBef>
                <a:spcPts val="0"/>
              </a:spcBef>
              <a:spcAft>
                <a:spcPts val="0"/>
              </a:spcAft>
              <a:buClr>
                <a:schemeClr val="lt1"/>
              </a:buClr>
              <a:buSzPct val="100000"/>
              <a:buChar char="●"/>
            </a:pPr>
            <a:r>
              <a:rPr lang="en-GB">
                <a:solidFill>
                  <a:schemeClr val="lt1"/>
                </a:solidFill>
              </a:rPr>
              <a:t>Signal Generator</a:t>
            </a:r>
            <a:endParaRPr>
              <a:solidFill>
                <a:schemeClr val="lt1"/>
              </a:solidFill>
            </a:endParaRPr>
          </a:p>
          <a:p>
            <a:pPr indent="-400050" lvl="0" marL="457200" rtl="0" algn="l">
              <a:spcBef>
                <a:spcPts val="0"/>
              </a:spcBef>
              <a:spcAft>
                <a:spcPts val="0"/>
              </a:spcAft>
              <a:buClr>
                <a:schemeClr val="lt1"/>
              </a:buClr>
              <a:buSzPct val="100000"/>
              <a:buChar char="●"/>
            </a:pPr>
            <a:r>
              <a:rPr lang="en-GB">
                <a:solidFill>
                  <a:schemeClr val="lt1"/>
                </a:solidFill>
              </a:rPr>
              <a:t>VS Code Template for NSP Project*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br>
              <a:rPr lang="en-GB">
                <a:solidFill>
                  <a:schemeClr val="lt1"/>
                </a:solidFill>
              </a:rPr>
            </a:b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2"/>
          <p:cNvPicPr preferRelativeResize="0"/>
          <p:nvPr/>
        </p:nvPicPr>
        <p:blipFill>
          <a:blip r:embed="rId3">
            <a:alphaModFix/>
          </a:blip>
          <a:stretch>
            <a:fillRect/>
          </a:stretch>
        </p:blipFill>
        <p:spPr>
          <a:xfrm>
            <a:off x="152400" y="755788"/>
            <a:ext cx="8839201" cy="3631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3"/>
          <p:cNvPicPr preferRelativeResize="0"/>
          <p:nvPr/>
        </p:nvPicPr>
        <p:blipFill>
          <a:blip r:embed="rId3">
            <a:alphaModFix/>
          </a:blip>
          <a:stretch>
            <a:fillRect/>
          </a:stretch>
        </p:blipFill>
        <p:spPr>
          <a:xfrm>
            <a:off x="831563" y="0"/>
            <a:ext cx="7480875" cy="2712025"/>
          </a:xfrm>
          <a:prstGeom prst="rect">
            <a:avLst/>
          </a:prstGeom>
          <a:noFill/>
          <a:ln>
            <a:noFill/>
          </a:ln>
        </p:spPr>
      </p:pic>
      <p:pic>
        <p:nvPicPr>
          <p:cNvPr id="197" name="Google Shape;197;p33"/>
          <p:cNvPicPr preferRelativeResize="0"/>
          <p:nvPr/>
        </p:nvPicPr>
        <p:blipFill>
          <a:blip r:embed="rId4">
            <a:alphaModFix/>
          </a:blip>
          <a:stretch>
            <a:fillRect/>
          </a:stretch>
        </p:blipFill>
        <p:spPr>
          <a:xfrm>
            <a:off x="2075987" y="2712025"/>
            <a:ext cx="4992025" cy="23195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Reverberation Video</a:t>
            </a:r>
            <a:endParaRPr>
              <a:solidFill>
                <a:schemeClr val="lt1"/>
              </a:solidFill>
            </a:endParaRPr>
          </a:p>
        </p:txBody>
      </p:sp>
      <p:pic>
        <p:nvPicPr>
          <p:cNvPr id="203" name="Google Shape;203;p34" title="IMG_9901.MOV">
            <a:hlinkClick r:id="rId3"/>
          </p:cNvPr>
          <p:cNvPicPr preferRelativeResize="0"/>
          <p:nvPr/>
        </p:nvPicPr>
        <p:blipFill>
          <a:blip r:embed="rId4">
            <a:alphaModFix/>
          </a:blip>
          <a:stretch>
            <a:fillRect/>
          </a:stretch>
        </p:blipFill>
        <p:spPr>
          <a:xfrm>
            <a:off x="1327975" y="1017725"/>
            <a:ext cx="6792845"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idx="1" type="body"/>
          </p:nvPr>
        </p:nvSpPr>
        <p:spPr>
          <a:xfrm>
            <a:off x="343250" y="410225"/>
            <a:ext cx="2875500" cy="174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rPr>
              <a:t>The MATLAB command impz gives out the impulse response of the transfer function.</a:t>
            </a:r>
            <a:endParaRPr>
              <a:solidFill>
                <a:srgbClr val="000000"/>
              </a:solidFill>
            </a:endParaRPr>
          </a:p>
        </p:txBody>
      </p:sp>
      <p:pic>
        <p:nvPicPr>
          <p:cNvPr id="209" name="Google Shape;209;p35"/>
          <p:cNvPicPr preferRelativeResize="0"/>
          <p:nvPr/>
        </p:nvPicPr>
        <p:blipFill>
          <a:blip r:embed="rId3">
            <a:alphaModFix/>
          </a:blip>
          <a:stretch>
            <a:fillRect/>
          </a:stretch>
        </p:blipFill>
        <p:spPr>
          <a:xfrm>
            <a:off x="3218750" y="0"/>
            <a:ext cx="5925250"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What is Flanger Effect ?</a:t>
            </a:r>
            <a:endParaRPr>
              <a:solidFill>
                <a:schemeClr val="lt1"/>
              </a:solidFill>
            </a:endParaRPr>
          </a:p>
        </p:txBody>
      </p:sp>
      <p:sp>
        <p:nvSpPr>
          <p:cNvPr id="215" name="Google Shape;215;p36"/>
          <p:cNvSpPr txBox="1"/>
          <p:nvPr>
            <p:ph idx="1" type="body"/>
          </p:nvPr>
        </p:nvSpPr>
        <p:spPr>
          <a:xfrm>
            <a:off x="311700" y="1099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lt1"/>
                </a:solidFill>
              </a:rPr>
              <a:t>Flanging</a:t>
            </a:r>
            <a:r>
              <a:rPr lang="en-GB">
                <a:solidFill>
                  <a:schemeClr val="lt1"/>
                </a:solidFill>
              </a:rPr>
              <a:t> is an </a:t>
            </a:r>
            <a:r>
              <a:rPr lang="en-GB">
                <a:solidFill>
                  <a:schemeClr val="lt1"/>
                </a:solidFill>
                <a:uFill>
                  <a:noFill/>
                </a:uFill>
                <a:hlinkClick r:id="rId3">
                  <a:extLst>
                    <a:ext uri="{A12FA001-AC4F-418D-AE19-62706E023703}">
                      <ahyp:hlinkClr val="tx"/>
                    </a:ext>
                  </a:extLst>
                </a:hlinkClick>
              </a:rPr>
              <a:t>audio effect</a:t>
            </a:r>
            <a:r>
              <a:rPr lang="en-GB">
                <a:solidFill>
                  <a:schemeClr val="lt1"/>
                </a:solidFill>
              </a:rPr>
              <a:t> produced by mixing two  </a:t>
            </a:r>
            <a:r>
              <a:rPr lang="en-GB">
                <a:solidFill>
                  <a:schemeClr val="lt1"/>
                </a:solidFill>
                <a:uFill>
                  <a:noFill/>
                </a:uFill>
                <a:hlinkClick r:id="rId4">
                  <a:extLst>
                    <a:ext uri="{A12FA001-AC4F-418D-AE19-62706E023703}">
                      <ahyp:hlinkClr val="tx"/>
                    </a:ext>
                  </a:extLst>
                </a:hlinkClick>
              </a:rPr>
              <a:t>signals</a:t>
            </a:r>
            <a:r>
              <a:rPr lang="en-GB">
                <a:solidFill>
                  <a:schemeClr val="lt1"/>
                </a:solidFill>
              </a:rPr>
              <a:t> together. The input signal and a delayed gained input signal, to generate an output. </a:t>
            </a:r>
            <a:endParaRPr>
              <a:solidFill>
                <a:schemeClr val="lt1"/>
              </a:solidFill>
            </a:endParaRPr>
          </a:p>
          <a:p>
            <a:pPr indent="0" lvl="0" marL="0" rtl="0" algn="l">
              <a:spcBef>
                <a:spcPts val="1200"/>
              </a:spcBef>
              <a:spcAft>
                <a:spcPts val="1200"/>
              </a:spcAft>
              <a:buNone/>
            </a:pPr>
            <a:r>
              <a:t/>
            </a:r>
            <a:endParaRPr>
              <a:solidFill>
                <a:schemeClr val="dk1"/>
              </a:solidFill>
              <a:highlight>
                <a:srgbClr val="FFFFFF"/>
              </a:highlight>
            </a:endParaRPr>
          </a:p>
        </p:txBody>
      </p:sp>
      <p:pic>
        <p:nvPicPr>
          <p:cNvPr id="216" name="Google Shape;216;p36"/>
          <p:cNvPicPr preferRelativeResize="0"/>
          <p:nvPr/>
        </p:nvPicPr>
        <p:blipFill>
          <a:blip r:embed="rId5">
            <a:alphaModFix/>
          </a:blip>
          <a:stretch>
            <a:fillRect/>
          </a:stretch>
        </p:blipFill>
        <p:spPr>
          <a:xfrm>
            <a:off x="201388" y="2044288"/>
            <a:ext cx="8741224" cy="1527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FIR Filter (Finite Impulse Response)</a:t>
            </a:r>
            <a:endParaRPr>
              <a:solidFill>
                <a:schemeClr val="lt1"/>
              </a:solidFill>
            </a:endParaRPr>
          </a:p>
        </p:txBody>
      </p:sp>
      <p:sp>
        <p:nvSpPr>
          <p:cNvPr id="222" name="Google Shape;222;p37"/>
          <p:cNvSpPr txBox="1"/>
          <p:nvPr>
            <p:ph idx="1" type="body"/>
          </p:nvPr>
        </p:nvSpPr>
        <p:spPr>
          <a:xfrm>
            <a:off x="311700" y="1152475"/>
            <a:ext cx="34518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000000"/>
                </a:solidFill>
              </a:rPr>
              <a:t>In </a:t>
            </a:r>
            <a:r>
              <a:rPr lang="en-GB">
                <a:solidFill>
                  <a:srgbClr val="000000"/>
                </a:solidFill>
                <a:uFill>
                  <a:noFill/>
                </a:uFill>
                <a:hlinkClick r:id="rId3">
                  <a:extLst>
                    <a:ext uri="{A12FA001-AC4F-418D-AE19-62706E023703}">
                      <ahyp:hlinkClr val="tx"/>
                    </a:ext>
                  </a:extLst>
                </a:hlinkClick>
              </a:rPr>
              <a:t>signal processing</a:t>
            </a:r>
            <a:r>
              <a:rPr lang="en-GB">
                <a:solidFill>
                  <a:srgbClr val="000000"/>
                </a:solidFill>
              </a:rPr>
              <a:t>, a finite impulse response (FIR) filter is a </a:t>
            </a:r>
            <a:r>
              <a:rPr lang="en-GB">
                <a:solidFill>
                  <a:srgbClr val="000000"/>
                </a:solidFill>
                <a:uFill>
                  <a:noFill/>
                </a:uFill>
                <a:hlinkClick r:id="rId4">
                  <a:extLst>
                    <a:ext uri="{A12FA001-AC4F-418D-AE19-62706E023703}">
                      <ahyp:hlinkClr val="tx"/>
                    </a:ext>
                  </a:extLst>
                </a:hlinkClick>
              </a:rPr>
              <a:t>filter</a:t>
            </a:r>
            <a:r>
              <a:rPr lang="en-GB">
                <a:solidFill>
                  <a:srgbClr val="000000"/>
                </a:solidFill>
              </a:rPr>
              <a:t> whose </a:t>
            </a:r>
            <a:r>
              <a:rPr lang="en-GB">
                <a:solidFill>
                  <a:srgbClr val="000000"/>
                </a:solidFill>
                <a:uFill>
                  <a:noFill/>
                </a:uFill>
                <a:hlinkClick r:id="rId5">
                  <a:extLst>
                    <a:ext uri="{A12FA001-AC4F-418D-AE19-62706E023703}">
                      <ahyp:hlinkClr val="tx"/>
                    </a:ext>
                  </a:extLst>
                </a:hlinkClick>
              </a:rPr>
              <a:t>impulse response</a:t>
            </a:r>
            <a:r>
              <a:rPr lang="en-GB">
                <a:solidFill>
                  <a:srgbClr val="000000"/>
                </a:solidFill>
              </a:rPr>
              <a:t> (or response to any finite length input) is of </a:t>
            </a:r>
            <a:r>
              <a:rPr i="1" lang="en-GB">
                <a:solidFill>
                  <a:srgbClr val="000000"/>
                </a:solidFill>
              </a:rPr>
              <a:t>finite</a:t>
            </a:r>
            <a:r>
              <a:rPr lang="en-GB">
                <a:solidFill>
                  <a:srgbClr val="000000"/>
                </a:solidFill>
              </a:rPr>
              <a:t> duration, because it settles to zero in finite time.</a:t>
            </a:r>
            <a:endParaRPr>
              <a:solidFill>
                <a:srgbClr val="000000"/>
              </a:solidFill>
            </a:endParaRPr>
          </a:p>
        </p:txBody>
      </p:sp>
      <p:sp>
        <p:nvSpPr>
          <p:cNvPr id="223" name="Google Shape;223;p37"/>
          <p:cNvSpPr/>
          <p:nvPr/>
        </p:nvSpPr>
        <p:spPr>
          <a:xfrm>
            <a:off x="3972625" y="1491475"/>
            <a:ext cx="5042400" cy="2397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7"/>
          <p:cNvPicPr preferRelativeResize="0"/>
          <p:nvPr/>
        </p:nvPicPr>
        <p:blipFill>
          <a:blip r:embed="rId6">
            <a:alphaModFix/>
          </a:blip>
          <a:stretch>
            <a:fillRect/>
          </a:stretch>
        </p:blipFill>
        <p:spPr>
          <a:xfrm>
            <a:off x="3967350" y="1488225"/>
            <a:ext cx="5042275" cy="231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Comb Filter</a:t>
            </a:r>
            <a:endParaRPr>
              <a:solidFill>
                <a:schemeClr val="lt1"/>
              </a:solidFill>
            </a:endParaRPr>
          </a:p>
        </p:txBody>
      </p:sp>
      <p:sp>
        <p:nvSpPr>
          <p:cNvPr id="230" name="Google Shape;23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solidFill>
                  <a:srgbClr val="0D1117"/>
                </a:solidFill>
              </a:rPr>
              <a:t>In </a:t>
            </a:r>
            <a:r>
              <a:rPr lang="en-GB">
                <a:solidFill>
                  <a:srgbClr val="0D1117"/>
                </a:solidFill>
                <a:uFill>
                  <a:noFill/>
                </a:uFill>
                <a:hlinkClick r:id="rId3">
                  <a:extLst>
                    <a:ext uri="{A12FA001-AC4F-418D-AE19-62706E023703}">
                      <ahyp:hlinkClr val="tx"/>
                    </a:ext>
                  </a:extLst>
                </a:hlinkClick>
              </a:rPr>
              <a:t>signal processing</a:t>
            </a:r>
            <a:r>
              <a:rPr lang="en-GB">
                <a:solidFill>
                  <a:srgbClr val="0D1117"/>
                </a:solidFill>
              </a:rPr>
              <a:t>, a comb filter is a type of FIR </a:t>
            </a:r>
            <a:r>
              <a:rPr lang="en-GB">
                <a:solidFill>
                  <a:srgbClr val="0D1117"/>
                </a:solidFill>
                <a:uFill>
                  <a:noFill/>
                </a:uFill>
                <a:hlinkClick r:id="rId4">
                  <a:extLst>
                    <a:ext uri="{A12FA001-AC4F-418D-AE19-62706E023703}">
                      <ahyp:hlinkClr val="tx"/>
                    </a:ext>
                  </a:extLst>
                </a:hlinkClick>
              </a:rPr>
              <a:t>filter</a:t>
            </a:r>
            <a:r>
              <a:rPr lang="en-GB">
                <a:solidFill>
                  <a:srgbClr val="0D1117"/>
                </a:solidFill>
              </a:rPr>
              <a:t> implemented by adding a delayed version of a </a:t>
            </a:r>
            <a:r>
              <a:rPr lang="en-GB">
                <a:solidFill>
                  <a:srgbClr val="0D1117"/>
                </a:solidFill>
                <a:uFill>
                  <a:noFill/>
                </a:uFill>
                <a:hlinkClick r:id="rId5">
                  <a:extLst>
                    <a:ext uri="{A12FA001-AC4F-418D-AE19-62706E023703}">
                      <ahyp:hlinkClr val="tx"/>
                    </a:ext>
                  </a:extLst>
                </a:hlinkClick>
              </a:rPr>
              <a:t>signal</a:t>
            </a:r>
            <a:r>
              <a:rPr lang="en-GB">
                <a:solidFill>
                  <a:srgbClr val="0D1117"/>
                </a:solidFill>
              </a:rPr>
              <a:t> to itself, causing constructive and destructive </a:t>
            </a:r>
            <a:r>
              <a:rPr lang="en-GB">
                <a:solidFill>
                  <a:srgbClr val="0D1117"/>
                </a:solidFill>
                <a:uFill>
                  <a:noFill/>
                </a:uFill>
                <a:hlinkClick r:id="rId6">
                  <a:extLst>
                    <a:ext uri="{A12FA001-AC4F-418D-AE19-62706E023703}">
                      <ahyp:hlinkClr val="tx"/>
                    </a:ext>
                  </a:extLst>
                </a:hlinkClick>
              </a:rPr>
              <a:t>interference</a:t>
            </a:r>
            <a:r>
              <a:rPr lang="en-GB">
                <a:solidFill>
                  <a:srgbClr val="0D1117"/>
                </a:solidFill>
              </a:rPr>
              <a:t>. The </a:t>
            </a:r>
            <a:r>
              <a:rPr lang="en-GB">
                <a:solidFill>
                  <a:srgbClr val="0D1117"/>
                </a:solidFill>
                <a:uFill>
                  <a:noFill/>
                </a:uFill>
                <a:hlinkClick r:id="rId7">
                  <a:extLst>
                    <a:ext uri="{A12FA001-AC4F-418D-AE19-62706E023703}">
                      <ahyp:hlinkClr val="tx"/>
                    </a:ext>
                  </a:extLst>
                </a:hlinkClick>
              </a:rPr>
              <a:t>frequency response</a:t>
            </a:r>
            <a:r>
              <a:rPr lang="en-GB">
                <a:solidFill>
                  <a:srgbClr val="0D1117"/>
                </a:solidFill>
              </a:rPr>
              <a:t> of a comb filter consists of a series of regularly spaced notches, giving the appearance of a </a:t>
            </a:r>
            <a:r>
              <a:rPr lang="en-GB">
                <a:solidFill>
                  <a:srgbClr val="0D1117"/>
                </a:solidFill>
                <a:uFill>
                  <a:noFill/>
                </a:uFill>
                <a:hlinkClick r:id="rId8">
                  <a:extLst>
                    <a:ext uri="{A12FA001-AC4F-418D-AE19-62706E023703}">
                      <ahyp:hlinkClr val="tx"/>
                    </a:ext>
                  </a:extLst>
                </a:hlinkClick>
              </a:rPr>
              <a:t>comb</a:t>
            </a:r>
            <a:r>
              <a:rPr lang="en-GB">
                <a:solidFill>
                  <a:srgbClr val="0D1117"/>
                </a:solidFill>
              </a:rPr>
              <a:t>.</a:t>
            </a:r>
            <a:endParaRPr>
              <a:solidFill>
                <a:srgbClr val="0D1117"/>
              </a:solidFill>
            </a:endParaRPr>
          </a:p>
          <a:p>
            <a:pPr indent="0" lvl="0" marL="0" rtl="0" algn="l">
              <a:spcBef>
                <a:spcPts val="1200"/>
              </a:spcBef>
              <a:spcAft>
                <a:spcPts val="1200"/>
              </a:spcAft>
              <a:buNone/>
            </a:pPr>
            <a:r>
              <a:t/>
            </a:r>
            <a:endParaRPr>
              <a:solidFill>
                <a:srgbClr val="0D1117"/>
              </a:solidFill>
              <a:highlight>
                <a:srgbClr val="FFFFFF"/>
              </a:highlight>
            </a:endParaRPr>
          </a:p>
        </p:txBody>
      </p:sp>
      <p:sp>
        <p:nvSpPr>
          <p:cNvPr id="231" name="Google Shape;231;p38"/>
          <p:cNvSpPr/>
          <p:nvPr/>
        </p:nvSpPr>
        <p:spPr>
          <a:xfrm>
            <a:off x="1937525" y="2536900"/>
            <a:ext cx="5310900" cy="2132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38"/>
          <p:cNvPicPr preferRelativeResize="0"/>
          <p:nvPr/>
        </p:nvPicPr>
        <p:blipFill>
          <a:blip r:embed="rId9">
            <a:alphaModFix/>
          </a:blip>
          <a:stretch>
            <a:fillRect/>
          </a:stretch>
        </p:blipFill>
        <p:spPr>
          <a:xfrm>
            <a:off x="1941563" y="2517125"/>
            <a:ext cx="5260875" cy="205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idx="1" type="body"/>
          </p:nvPr>
        </p:nvSpPr>
        <p:spPr>
          <a:xfrm>
            <a:off x="311700" y="0"/>
            <a:ext cx="8520600" cy="471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t/>
            </a:r>
            <a:endParaRPr sz="1670">
              <a:solidFill>
                <a:srgbClr val="000000"/>
              </a:solidFill>
              <a:highlight>
                <a:schemeClr val="lt1"/>
              </a:highlight>
            </a:endParaRPr>
          </a:p>
          <a:p>
            <a:pPr indent="0" lvl="0" marL="0" rtl="0" algn="l">
              <a:lnSpc>
                <a:spcPct val="105000"/>
              </a:lnSpc>
              <a:spcBef>
                <a:spcPts val="1200"/>
              </a:spcBef>
              <a:spcAft>
                <a:spcPts val="0"/>
              </a:spcAft>
              <a:buSzPts val="358"/>
              <a:buNone/>
            </a:pPr>
            <a:r>
              <a:rPr lang="en-GB" sz="1670">
                <a:solidFill>
                  <a:srgbClr val="000000"/>
                </a:solidFill>
              </a:rPr>
              <a:t>The Flanger-effect is caused by a comb filter with the difference equation:</a:t>
            </a:r>
            <a:endParaRPr i="1" sz="1670">
              <a:solidFill>
                <a:srgbClr val="000000"/>
              </a:solidFill>
            </a:endParaRPr>
          </a:p>
          <a:p>
            <a:pPr indent="0" lvl="0" marL="0" rtl="0" algn="ctr">
              <a:lnSpc>
                <a:spcPct val="105000"/>
              </a:lnSpc>
              <a:spcBef>
                <a:spcPts val="1200"/>
              </a:spcBef>
              <a:spcAft>
                <a:spcPts val="0"/>
              </a:spcAft>
              <a:buSzPts val="358"/>
              <a:buNone/>
            </a:pPr>
            <a:r>
              <a:t/>
            </a:r>
            <a:endParaRPr i="1" sz="1670">
              <a:solidFill>
                <a:srgbClr val="000000"/>
              </a:solidFill>
              <a:highlight>
                <a:schemeClr val="lt1"/>
              </a:highlight>
            </a:endParaRPr>
          </a:p>
          <a:p>
            <a:pPr indent="0" lvl="0" marL="0" rtl="0" algn="ctr">
              <a:lnSpc>
                <a:spcPct val="105000"/>
              </a:lnSpc>
              <a:spcBef>
                <a:spcPts val="1200"/>
              </a:spcBef>
              <a:spcAft>
                <a:spcPts val="0"/>
              </a:spcAft>
              <a:buSzPts val="358"/>
              <a:buNone/>
            </a:pPr>
            <a:r>
              <a:rPr i="1" lang="en-GB" sz="1670">
                <a:solidFill>
                  <a:srgbClr val="000000"/>
                </a:solidFill>
              </a:rPr>
              <a:t>y</a:t>
            </a:r>
            <a:r>
              <a:rPr lang="en-GB" sz="1670">
                <a:solidFill>
                  <a:srgbClr val="000000"/>
                </a:solidFill>
              </a:rPr>
              <a:t>[</a:t>
            </a:r>
            <a:r>
              <a:rPr i="1" lang="en-GB" sz="1670">
                <a:solidFill>
                  <a:srgbClr val="000000"/>
                </a:solidFill>
              </a:rPr>
              <a:t>k</a:t>
            </a:r>
            <a:r>
              <a:rPr lang="en-GB" sz="1670">
                <a:solidFill>
                  <a:srgbClr val="000000"/>
                </a:solidFill>
              </a:rPr>
              <a:t>]=</a:t>
            </a:r>
            <a:r>
              <a:rPr i="1" lang="en-GB" sz="1670">
                <a:solidFill>
                  <a:srgbClr val="000000"/>
                </a:solidFill>
              </a:rPr>
              <a:t>x</a:t>
            </a:r>
            <a:r>
              <a:rPr lang="en-GB" sz="1670">
                <a:solidFill>
                  <a:srgbClr val="000000"/>
                </a:solidFill>
              </a:rPr>
              <a:t>[</a:t>
            </a:r>
            <a:r>
              <a:rPr i="1" lang="en-GB" sz="1670">
                <a:solidFill>
                  <a:srgbClr val="000000"/>
                </a:solidFill>
              </a:rPr>
              <a:t>k</a:t>
            </a:r>
            <a:r>
              <a:rPr lang="en-GB" sz="1670">
                <a:solidFill>
                  <a:srgbClr val="000000"/>
                </a:solidFill>
              </a:rPr>
              <a:t>]+</a:t>
            </a:r>
            <a:r>
              <a:rPr i="1" lang="en-GB" sz="1670">
                <a:solidFill>
                  <a:srgbClr val="000000"/>
                </a:solidFill>
              </a:rPr>
              <a:t>α</a:t>
            </a:r>
            <a:r>
              <a:rPr lang="en-GB" sz="1670">
                <a:solidFill>
                  <a:srgbClr val="000000"/>
                </a:solidFill>
              </a:rPr>
              <a:t>⋅</a:t>
            </a:r>
            <a:r>
              <a:rPr i="1" lang="en-GB" sz="1670">
                <a:solidFill>
                  <a:srgbClr val="000000"/>
                </a:solidFill>
              </a:rPr>
              <a:t>x</a:t>
            </a:r>
            <a:r>
              <a:rPr lang="en-GB" sz="1670">
                <a:solidFill>
                  <a:srgbClr val="000000"/>
                </a:solidFill>
              </a:rPr>
              <a:t>[</a:t>
            </a:r>
            <a:r>
              <a:rPr i="1" lang="en-GB" sz="1670">
                <a:solidFill>
                  <a:srgbClr val="000000"/>
                </a:solidFill>
              </a:rPr>
              <a:t>k</a:t>
            </a:r>
            <a:r>
              <a:rPr lang="en-GB" sz="1670">
                <a:solidFill>
                  <a:srgbClr val="000000"/>
                </a:solidFill>
              </a:rPr>
              <a:t>−</a:t>
            </a:r>
            <a:r>
              <a:rPr i="1" lang="en-GB" sz="1670">
                <a:solidFill>
                  <a:srgbClr val="000000"/>
                </a:solidFill>
              </a:rPr>
              <a:t>N</a:t>
            </a:r>
            <a:r>
              <a:rPr lang="en-GB" sz="1670">
                <a:solidFill>
                  <a:srgbClr val="000000"/>
                </a:solidFill>
              </a:rPr>
              <a:t>]</a:t>
            </a:r>
            <a:endParaRPr sz="1670">
              <a:solidFill>
                <a:srgbClr val="000000"/>
              </a:solidFill>
            </a:endParaRPr>
          </a:p>
          <a:p>
            <a:pPr indent="0" lvl="0" marL="0" rtl="0" algn="ctr">
              <a:lnSpc>
                <a:spcPct val="105000"/>
              </a:lnSpc>
              <a:spcBef>
                <a:spcPts val="1200"/>
              </a:spcBef>
              <a:spcAft>
                <a:spcPts val="0"/>
              </a:spcAft>
              <a:buSzPts val="358"/>
              <a:buNone/>
            </a:pPr>
            <a:r>
              <a:t/>
            </a:r>
            <a:endParaRPr sz="1670">
              <a:solidFill>
                <a:srgbClr val="000000"/>
              </a:solidFill>
              <a:highlight>
                <a:schemeClr val="lt1"/>
              </a:highlight>
            </a:endParaRPr>
          </a:p>
          <a:p>
            <a:pPr indent="0" lvl="0" marL="0" rtl="0" algn="just">
              <a:lnSpc>
                <a:spcPct val="105000"/>
              </a:lnSpc>
              <a:spcBef>
                <a:spcPts val="1200"/>
              </a:spcBef>
              <a:spcAft>
                <a:spcPts val="0"/>
              </a:spcAft>
              <a:buSzPts val="358"/>
              <a:buNone/>
            </a:pPr>
            <a:r>
              <a:rPr lang="en-GB" sz="1670">
                <a:solidFill>
                  <a:srgbClr val="000000"/>
                </a:solidFill>
              </a:rPr>
              <a:t>Where,</a:t>
            </a:r>
            <a:endParaRPr sz="1670">
              <a:solidFill>
                <a:srgbClr val="000000"/>
              </a:solidFill>
            </a:endParaRPr>
          </a:p>
          <a:p>
            <a:pPr indent="0" lvl="0" marL="0" rtl="0" algn="just">
              <a:lnSpc>
                <a:spcPct val="105000"/>
              </a:lnSpc>
              <a:spcBef>
                <a:spcPts val="1200"/>
              </a:spcBef>
              <a:spcAft>
                <a:spcPts val="0"/>
              </a:spcAft>
              <a:buSzPts val="358"/>
              <a:buNone/>
            </a:pPr>
            <a:r>
              <a:rPr i="1" lang="en-GB" sz="1670">
                <a:solidFill>
                  <a:srgbClr val="000000"/>
                </a:solidFill>
              </a:rPr>
              <a:t>α = amplitude of the delayed signal, strength of the filter and of flanger effect.</a:t>
            </a:r>
            <a:r>
              <a:rPr lang="en-GB" sz="1670">
                <a:solidFill>
                  <a:srgbClr val="000000"/>
                </a:solidFill>
              </a:rPr>
              <a:t> </a:t>
            </a:r>
            <a:endParaRPr sz="1670">
              <a:solidFill>
                <a:srgbClr val="000000"/>
              </a:solidFill>
            </a:endParaRPr>
          </a:p>
          <a:p>
            <a:pPr indent="0" lvl="0" marL="0" rtl="0" algn="just">
              <a:lnSpc>
                <a:spcPct val="105000"/>
              </a:lnSpc>
              <a:spcBef>
                <a:spcPts val="1200"/>
              </a:spcBef>
              <a:spcAft>
                <a:spcPts val="0"/>
              </a:spcAft>
              <a:buSzPts val="358"/>
              <a:buNone/>
            </a:pPr>
            <a:r>
              <a:rPr i="1" lang="en-GB" sz="1670">
                <a:solidFill>
                  <a:srgbClr val="000000"/>
                </a:solidFill>
              </a:rPr>
              <a:t>N = delay time between input signal and delayed input signal. (delay factor)</a:t>
            </a:r>
            <a:endParaRPr i="1" sz="1670">
              <a:solidFill>
                <a:srgbClr val="000000"/>
              </a:solidFill>
            </a:endParaRPr>
          </a:p>
          <a:p>
            <a:pPr indent="0" lvl="0" marL="0" rtl="0" algn="just">
              <a:lnSpc>
                <a:spcPct val="110000"/>
              </a:lnSpc>
              <a:spcBef>
                <a:spcPts val="1200"/>
              </a:spcBef>
              <a:spcAft>
                <a:spcPts val="0"/>
              </a:spcAft>
              <a:buClr>
                <a:schemeClr val="dk1"/>
              </a:buClr>
              <a:buSzPts val="358"/>
              <a:buFont typeface="Arial"/>
              <a:buNone/>
            </a:pPr>
            <a:r>
              <a:t/>
            </a:r>
            <a:endParaRPr sz="1670">
              <a:solidFill>
                <a:srgbClr val="000000"/>
              </a:solidFill>
            </a:endParaRPr>
          </a:p>
          <a:p>
            <a:pPr indent="0" lvl="0" marL="0" rtl="0" algn="just">
              <a:lnSpc>
                <a:spcPct val="110000"/>
              </a:lnSpc>
              <a:spcBef>
                <a:spcPts val="1200"/>
              </a:spcBef>
              <a:spcAft>
                <a:spcPts val="0"/>
              </a:spcAft>
              <a:buClr>
                <a:schemeClr val="dk1"/>
              </a:buClr>
              <a:buSzPts val="358"/>
              <a:buFont typeface="Arial"/>
              <a:buNone/>
            </a:pPr>
            <a:r>
              <a:t/>
            </a:r>
            <a:endParaRPr sz="1670">
              <a:solidFill>
                <a:srgbClr val="000000"/>
              </a:solidFill>
              <a:highlight>
                <a:schemeClr val="accent5"/>
              </a:highlight>
            </a:endParaRPr>
          </a:p>
          <a:p>
            <a:pPr indent="0" lvl="0" marL="0" rtl="0" algn="ctr">
              <a:lnSpc>
                <a:spcPct val="105000"/>
              </a:lnSpc>
              <a:spcBef>
                <a:spcPts val="1200"/>
              </a:spcBef>
              <a:spcAft>
                <a:spcPts val="0"/>
              </a:spcAft>
              <a:buSzPts val="358"/>
              <a:buNone/>
            </a:pPr>
            <a:r>
              <a:t/>
            </a:r>
            <a:endParaRPr sz="2068">
              <a:solidFill>
                <a:srgbClr val="000000"/>
              </a:solidFill>
              <a:highlight>
                <a:schemeClr val="lt1"/>
              </a:highlight>
            </a:endParaRPr>
          </a:p>
          <a:p>
            <a:pPr indent="0" lvl="0" marL="0" rtl="0" algn="ctr">
              <a:lnSpc>
                <a:spcPct val="105000"/>
              </a:lnSpc>
              <a:spcBef>
                <a:spcPts val="1200"/>
              </a:spcBef>
              <a:spcAft>
                <a:spcPts val="1200"/>
              </a:spcAft>
              <a:buSzPts val="358"/>
              <a:buNone/>
            </a:pPr>
            <a:r>
              <a:t/>
            </a:r>
            <a:endParaRPr sz="1028">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System Function</a:t>
            </a:r>
            <a:endParaRPr>
              <a:solidFill>
                <a:schemeClr val="lt1"/>
              </a:solidFill>
            </a:endParaRPr>
          </a:p>
        </p:txBody>
      </p:sp>
      <p:sp>
        <p:nvSpPr>
          <p:cNvPr id="243" name="Google Shape;24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For the system of flanger-effect, the system function is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244" name="Google Shape;244;p40"/>
          <p:cNvPicPr preferRelativeResize="0"/>
          <p:nvPr/>
        </p:nvPicPr>
        <p:blipFill>
          <a:blip r:embed="rId3">
            <a:alphaModFix/>
          </a:blip>
          <a:stretch>
            <a:fillRect/>
          </a:stretch>
        </p:blipFill>
        <p:spPr>
          <a:xfrm>
            <a:off x="1851038" y="2143949"/>
            <a:ext cx="5441925" cy="1433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In MATLAB, represent the coefficient of the numerator by creating an array with only one element, and represent that of the denominator by creating an array with two elements.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en-GB">
                <a:solidFill>
                  <a:srgbClr val="000000"/>
                </a:solidFill>
              </a:rPr>
              <a:t>Here, choose the gain </a:t>
            </a:r>
            <a:r>
              <a:rPr b="1" lang="en-GB">
                <a:solidFill>
                  <a:srgbClr val="000000"/>
                </a:solidFill>
              </a:rPr>
              <a:t>α </a:t>
            </a:r>
            <a:r>
              <a:rPr lang="en-GB">
                <a:solidFill>
                  <a:srgbClr val="000000"/>
                </a:solidFill>
              </a:rPr>
              <a:t>to be 0.7 and the delay factor N to be 1</a:t>
            </a:r>
            <a:endParaRPr>
              <a:solidFill>
                <a:srgbClr val="000000"/>
              </a:solidFill>
            </a:endParaRPr>
          </a:p>
        </p:txBody>
      </p:sp>
      <p:pic>
        <p:nvPicPr>
          <p:cNvPr id="250" name="Google Shape;250;p41"/>
          <p:cNvPicPr preferRelativeResize="0"/>
          <p:nvPr/>
        </p:nvPicPr>
        <p:blipFill>
          <a:blip r:embed="rId3">
            <a:alphaModFix/>
          </a:blip>
          <a:stretch>
            <a:fillRect/>
          </a:stretch>
        </p:blipFill>
        <p:spPr>
          <a:xfrm>
            <a:off x="311700" y="2446934"/>
            <a:ext cx="8520601" cy="11171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Audio Effects: Reverberation and Flanger</a:t>
            </a:r>
            <a:endParaRPr>
              <a:solidFill>
                <a:schemeClr val="lt1"/>
              </a:solidFill>
            </a:endParaRPr>
          </a:p>
        </p:txBody>
      </p:sp>
      <p:sp>
        <p:nvSpPr>
          <p:cNvPr id="71" name="Google Shape;71;p15"/>
          <p:cNvSpPr txBox="1"/>
          <p:nvPr>
            <p:ph idx="1" type="body"/>
          </p:nvPr>
        </p:nvSpPr>
        <p:spPr>
          <a:xfrm>
            <a:off x="311700" y="1168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rgbClr val="0D1117"/>
                </a:solidFill>
              </a:rPr>
              <a:t>Write a program that is reading a signal from the microphone or line-in input, optionally adds a reverberation (repeated echo) or flanger effect, and outputs the signal on the line-out output.</a:t>
            </a:r>
            <a:endParaRPr>
              <a:solidFill>
                <a:srgbClr val="0D1117"/>
              </a:solidFill>
            </a:endParaRPr>
          </a:p>
          <a:p>
            <a:pPr indent="0" lvl="0" marL="0" rtl="0" algn="l">
              <a:spcBef>
                <a:spcPts val="1200"/>
              </a:spcBef>
              <a:spcAft>
                <a:spcPts val="1200"/>
              </a:spcAft>
              <a:buNone/>
            </a:pPr>
            <a:r>
              <a:t/>
            </a:r>
            <a:endParaRPr>
              <a:solidFill>
                <a:srgbClr val="0D1117"/>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idx="1" type="body"/>
          </p:nvPr>
        </p:nvSpPr>
        <p:spPr>
          <a:xfrm>
            <a:off x="311700" y="662375"/>
            <a:ext cx="8520600" cy="390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The MATLAB command filt can be used to generate a discrete-time transfer function.</a:t>
            </a:r>
            <a:endParaRPr>
              <a:solidFill>
                <a:schemeClr val="lt1"/>
              </a:solidFill>
            </a:endParaRPr>
          </a:p>
          <a:p>
            <a:pPr indent="0" lvl="0" marL="0" rtl="0" algn="l">
              <a:spcBef>
                <a:spcPts val="1200"/>
              </a:spcBef>
              <a:spcAft>
                <a:spcPts val="1200"/>
              </a:spcAft>
              <a:buNone/>
            </a:pPr>
            <a:r>
              <a:t/>
            </a:r>
            <a:endParaRPr>
              <a:solidFill>
                <a:schemeClr val="dk1"/>
              </a:solidFill>
            </a:endParaRPr>
          </a:p>
        </p:txBody>
      </p:sp>
      <p:pic>
        <p:nvPicPr>
          <p:cNvPr id="256" name="Google Shape;256;p42"/>
          <p:cNvPicPr preferRelativeResize="0"/>
          <p:nvPr/>
        </p:nvPicPr>
        <p:blipFill>
          <a:blip r:embed="rId3">
            <a:alphaModFix/>
          </a:blip>
          <a:stretch>
            <a:fillRect/>
          </a:stretch>
        </p:blipFill>
        <p:spPr>
          <a:xfrm>
            <a:off x="905975" y="1298725"/>
            <a:ext cx="7332054" cy="3270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idx="1" type="body"/>
          </p:nvPr>
        </p:nvSpPr>
        <p:spPr>
          <a:xfrm>
            <a:off x="125450" y="525600"/>
            <a:ext cx="2622600" cy="1634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GB">
                <a:solidFill>
                  <a:schemeClr val="lt1"/>
                </a:solidFill>
              </a:rPr>
              <a:t>The MATLAB command zplane provides the z-plane plot for discrete-time systems.</a:t>
            </a:r>
            <a:endParaRPr>
              <a:solidFill>
                <a:schemeClr val="lt1"/>
              </a:solidFill>
            </a:endParaRPr>
          </a:p>
          <a:p>
            <a:pPr indent="0" lvl="0" marL="0" rtl="0" algn="l">
              <a:spcBef>
                <a:spcPts val="1200"/>
              </a:spcBef>
              <a:spcAft>
                <a:spcPts val="1200"/>
              </a:spcAft>
              <a:buNone/>
            </a:pPr>
            <a:r>
              <a:t/>
            </a:r>
            <a:endParaRPr>
              <a:solidFill>
                <a:schemeClr val="dk1"/>
              </a:solidFill>
            </a:endParaRPr>
          </a:p>
        </p:txBody>
      </p:sp>
      <p:pic>
        <p:nvPicPr>
          <p:cNvPr id="262" name="Google Shape;262;p43"/>
          <p:cNvPicPr preferRelativeResize="0"/>
          <p:nvPr/>
        </p:nvPicPr>
        <p:blipFill rotWithShape="1">
          <a:blip r:embed="rId3">
            <a:alphaModFix/>
          </a:blip>
          <a:srcRect b="0" l="5864" r="0" t="4415"/>
          <a:stretch/>
        </p:blipFill>
        <p:spPr>
          <a:xfrm>
            <a:off x="3003623" y="0"/>
            <a:ext cx="5983552"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idx="1" type="body"/>
          </p:nvPr>
        </p:nvSpPr>
        <p:spPr>
          <a:xfrm>
            <a:off x="182325" y="410225"/>
            <a:ext cx="3218100" cy="431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The MATLAB command impz gives out the impulse response of the transfer function.</a:t>
            </a:r>
            <a:endParaRPr>
              <a:solidFill>
                <a:schemeClr val="lt1"/>
              </a:solidFill>
            </a:endParaRPr>
          </a:p>
        </p:txBody>
      </p:sp>
      <p:pic>
        <p:nvPicPr>
          <p:cNvPr id="268" name="Google Shape;268;p44"/>
          <p:cNvPicPr preferRelativeResize="0"/>
          <p:nvPr/>
        </p:nvPicPr>
        <p:blipFill>
          <a:blip r:embed="rId3">
            <a:alphaModFix/>
          </a:blip>
          <a:stretch>
            <a:fillRect/>
          </a:stretch>
        </p:blipFill>
        <p:spPr>
          <a:xfrm>
            <a:off x="3400413" y="0"/>
            <a:ext cx="5743575"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Simulation with Simulink </a:t>
            </a:r>
            <a:endParaRPr/>
          </a:p>
        </p:txBody>
      </p:sp>
      <p:sp>
        <p:nvSpPr>
          <p:cNvPr id="274" name="Google Shape;27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The Simulink simulation of the Flanger system is shown below.</a:t>
            </a:r>
            <a:endParaRPr>
              <a:solidFill>
                <a:schemeClr val="lt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GB">
                <a:solidFill>
                  <a:schemeClr val="dk1"/>
                </a:solidFill>
              </a:rPr>
              <a:t>For the component </a:t>
            </a:r>
            <a:r>
              <a:rPr i="1" lang="en-GB">
                <a:solidFill>
                  <a:schemeClr val="dk1"/>
                </a:solidFill>
              </a:rPr>
              <a:t>Discrete Impulse, </a:t>
            </a:r>
            <a:r>
              <a:rPr lang="en-GB">
                <a:solidFill>
                  <a:schemeClr val="dk1"/>
                </a:solidFill>
              </a:rPr>
              <a:t>the sample time is set to be 1/48000.</a:t>
            </a:r>
            <a:endParaRPr>
              <a:solidFill>
                <a:schemeClr val="dk1"/>
              </a:solidFill>
            </a:endParaRPr>
          </a:p>
        </p:txBody>
      </p:sp>
      <p:pic>
        <p:nvPicPr>
          <p:cNvPr id="275" name="Google Shape;275;p45"/>
          <p:cNvPicPr preferRelativeResize="0"/>
          <p:nvPr/>
        </p:nvPicPr>
        <p:blipFill>
          <a:blip r:embed="rId3">
            <a:alphaModFix/>
          </a:blip>
          <a:stretch>
            <a:fillRect/>
          </a:stretch>
        </p:blipFill>
        <p:spPr>
          <a:xfrm>
            <a:off x="201388" y="1870963"/>
            <a:ext cx="8741224" cy="1527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idx="1" type="body"/>
          </p:nvPr>
        </p:nvSpPr>
        <p:spPr>
          <a:xfrm>
            <a:off x="311700" y="410225"/>
            <a:ext cx="8520600" cy="415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The output waveform of the oscilloscope is shown below.</a:t>
            </a:r>
            <a:endParaRPr>
              <a:solidFill>
                <a:schemeClr val="lt1"/>
              </a:solidFill>
            </a:endParaRPr>
          </a:p>
        </p:txBody>
      </p:sp>
      <p:pic>
        <p:nvPicPr>
          <p:cNvPr id="281" name="Google Shape;281;p46"/>
          <p:cNvPicPr preferRelativeResize="0"/>
          <p:nvPr/>
        </p:nvPicPr>
        <p:blipFill>
          <a:blip r:embed="rId3">
            <a:alphaModFix/>
          </a:blip>
          <a:stretch>
            <a:fillRect/>
          </a:stretch>
        </p:blipFill>
        <p:spPr>
          <a:xfrm>
            <a:off x="1018825" y="882775"/>
            <a:ext cx="7004451" cy="3974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Simulation with Simulink </a:t>
            </a:r>
            <a:endParaRPr/>
          </a:p>
        </p:txBody>
      </p:sp>
      <p:sp>
        <p:nvSpPr>
          <p:cNvPr id="287" name="Google Shape;28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The Simulink simulation of the Flanger system is shown below.</a:t>
            </a:r>
            <a:endParaRPr>
              <a:solidFill>
                <a:schemeClr val="lt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GB">
                <a:solidFill>
                  <a:schemeClr val="dk1"/>
                </a:solidFill>
              </a:rPr>
              <a:t>For the component </a:t>
            </a:r>
            <a:r>
              <a:rPr i="1" lang="en-GB">
                <a:solidFill>
                  <a:schemeClr val="dk1"/>
                </a:solidFill>
              </a:rPr>
              <a:t>Discrete Impulse, </a:t>
            </a:r>
            <a:r>
              <a:rPr lang="en-GB">
                <a:solidFill>
                  <a:schemeClr val="dk1"/>
                </a:solidFill>
              </a:rPr>
              <a:t>the sample time is set to be 1/48000.</a:t>
            </a:r>
            <a:endParaRPr>
              <a:solidFill>
                <a:schemeClr val="dk1"/>
              </a:solidFill>
            </a:endParaRPr>
          </a:p>
        </p:txBody>
      </p:sp>
      <p:pic>
        <p:nvPicPr>
          <p:cNvPr id="288" name="Google Shape;288;p47"/>
          <p:cNvPicPr preferRelativeResize="0"/>
          <p:nvPr/>
        </p:nvPicPr>
        <p:blipFill>
          <a:blip r:embed="rId3">
            <a:alphaModFix/>
          </a:blip>
          <a:stretch>
            <a:fillRect/>
          </a:stretch>
        </p:blipFill>
        <p:spPr>
          <a:xfrm>
            <a:off x="201388" y="1870963"/>
            <a:ext cx="8741224" cy="1527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Simulation with Simulink </a:t>
            </a:r>
            <a:endParaRPr/>
          </a:p>
        </p:txBody>
      </p:sp>
      <p:sp>
        <p:nvSpPr>
          <p:cNvPr id="294" name="Google Shape;29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The Simulink simulation of the Flanger system is shown below.</a:t>
            </a:r>
            <a:endParaRPr>
              <a:solidFill>
                <a:schemeClr val="lt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GB">
                <a:solidFill>
                  <a:schemeClr val="dk1"/>
                </a:solidFill>
              </a:rPr>
              <a:t>For the component </a:t>
            </a:r>
            <a:r>
              <a:rPr i="1" lang="en-GB">
                <a:solidFill>
                  <a:schemeClr val="dk1"/>
                </a:solidFill>
              </a:rPr>
              <a:t>Discrete Impulse, </a:t>
            </a:r>
            <a:r>
              <a:rPr lang="en-GB">
                <a:solidFill>
                  <a:schemeClr val="dk1"/>
                </a:solidFill>
              </a:rPr>
              <a:t>the sample time is set to be 1/48000.</a:t>
            </a:r>
            <a:endParaRPr>
              <a:solidFill>
                <a:schemeClr val="dk1"/>
              </a:solidFill>
            </a:endParaRPr>
          </a:p>
        </p:txBody>
      </p:sp>
      <p:pic>
        <p:nvPicPr>
          <p:cNvPr id="295" name="Google Shape;295;p48"/>
          <p:cNvPicPr preferRelativeResize="0"/>
          <p:nvPr/>
        </p:nvPicPr>
        <p:blipFill>
          <a:blip r:embed="rId3">
            <a:alphaModFix/>
          </a:blip>
          <a:stretch>
            <a:fillRect/>
          </a:stretch>
        </p:blipFill>
        <p:spPr>
          <a:xfrm>
            <a:off x="201388" y="1870963"/>
            <a:ext cx="8741224" cy="1527025"/>
          </a:xfrm>
          <a:prstGeom prst="rect">
            <a:avLst/>
          </a:prstGeom>
          <a:noFill/>
          <a:ln>
            <a:noFill/>
          </a:ln>
        </p:spPr>
      </p:pic>
      <p:sp>
        <p:nvSpPr>
          <p:cNvPr id="296" name="Google Shape;296;p48"/>
          <p:cNvSpPr/>
          <p:nvPr/>
        </p:nvSpPr>
        <p:spPr>
          <a:xfrm>
            <a:off x="4455363" y="1782225"/>
            <a:ext cx="822900" cy="1159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8"/>
          <p:cNvSpPr txBox="1"/>
          <p:nvPr/>
        </p:nvSpPr>
        <p:spPr>
          <a:xfrm>
            <a:off x="2204900" y="2941725"/>
            <a:ext cx="20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latin typeface="Average"/>
                <a:ea typeface="Average"/>
                <a:cs typeface="Average"/>
                <a:sym typeface="Average"/>
              </a:rPr>
              <a:t>Adjustable Buffer</a:t>
            </a:r>
            <a:endParaRPr>
              <a:solidFill>
                <a:srgbClr val="FF0000"/>
              </a:solidFill>
              <a:latin typeface="Average"/>
              <a:ea typeface="Average"/>
              <a:cs typeface="Average"/>
              <a:sym typeface="Average"/>
            </a:endParaRPr>
          </a:p>
        </p:txBody>
      </p:sp>
      <p:sp>
        <p:nvSpPr>
          <p:cNvPr id="298" name="Google Shape;298;p48"/>
          <p:cNvSpPr/>
          <p:nvPr/>
        </p:nvSpPr>
        <p:spPr>
          <a:xfrm>
            <a:off x="2395250" y="1782225"/>
            <a:ext cx="822900" cy="1159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8"/>
          <p:cNvSpPr/>
          <p:nvPr/>
        </p:nvSpPr>
        <p:spPr>
          <a:xfrm>
            <a:off x="1276700" y="2001825"/>
            <a:ext cx="934200" cy="720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8"/>
          <p:cNvSpPr/>
          <p:nvPr/>
        </p:nvSpPr>
        <p:spPr>
          <a:xfrm>
            <a:off x="7522725" y="2161875"/>
            <a:ext cx="650700" cy="400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8"/>
          <p:cNvSpPr txBox="1"/>
          <p:nvPr/>
        </p:nvSpPr>
        <p:spPr>
          <a:xfrm>
            <a:off x="7146675" y="1174150"/>
            <a:ext cx="140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latin typeface="Average"/>
                <a:ea typeface="Average"/>
                <a:cs typeface="Average"/>
                <a:sym typeface="Average"/>
              </a:rPr>
              <a:t>Using DMA for input and output</a:t>
            </a:r>
            <a:endParaRPr>
              <a:solidFill>
                <a:srgbClr val="FF0000"/>
              </a:solidFill>
              <a:latin typeface="Average"/>
              <a:ea typeface="Average"/>
              <a:cs typeface="Average"/>
              <a:sym typeface="Averag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solidFill>
                  <a:schemeClr val="lt1"/>
                </a:solidFill>
              </a:rPr>
              <a:t>Flanger</a:t>
            </a:r>
            <a:r>
              <a:rPr lang="en-GB">
                <a:solidFill>
                  <a:schemeClr val="lt1"/>
                </a:solidFill>
              </a:rPr>
              <a:t> Coding Part</a:t>
            </a:r>
            <a:endParaRPr>
              <a:solidFill>
                <a:schemeClr val="lt1"/>
              </a:solidFill>
            </a:endParaRPr>
          </a:p>
          <a:p>
            <a:pPr indent="0" lvl="0" marL="0" rtl="0" algn="l">
              <a:spcBef>
                <a:spcPts val="0"/>
              </a:spcBef>
              <a:spcAft>
                <a:spcPts val="0"/>
              </a:spcAft>
              <a:buNone/>
            </a:pPr>
            <a:r>
              <a:t/>
            </a:r>
            <a:endParaRPr/>
          </a:p>
        </p:txBody>
      </p:sp>
      <p:pic>
        <p:nvPicPr>
          <p:cNvPr id="307" name="Google Shape;307;p49"/>
          <p:cNvPicPr preferRelativeResize="0"/>
          <p:nvPr/>
        </p:nvPicPr>
        <p:blipFill>
          <a:blip r:embed="rId3">
            <a:alphaModFix/>
          </a:blip>
          <a:stretch>
            <a:fillRect/>
          </a:stretch>
        </p:blipFill>
        <p:spPr>
          <a:xfrm>
            <a:off x="152400" y="1170125"/>
            <a:ext cx="8839198" cy="342208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50"/>
          <p:cNvPicPr preferRelativeResize="0"/>
          <p:nvPr/>
        </p:nvPicPr>
        <p:blipFill>
          <a:blip r:embed="rId3">
            <a:alphaModFix/>
          </a:blip>
          <a:stretch>
            <a:fillRect/>
          </a:stretch>
        </p:blipFill>
        <p:spPr>
          <a:xfrm>
            <a:off x="152400" y="1243738"/>
            <a:ext cx="8839200" cy="2656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243777" y="591777"/>
            <a:ext cx="8656425" cy="395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What is the reverberation?	</a:t>
            </a:r>
            <a:endParaRPr>
              <a:solidFill>
                <a:schemeClr val="lt1"/>
              </a:solidFil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rPr>
              <a:t>Reverberation (also known as reverb), in acoustics, is a persistence of sound, or echo after a sound is produced. Reverberation is created when a sound or signal is reflected causing numerous reflections to build up and then decay as the sound is absorbed by the surfaces of objects in the space. This is most noticeable when the sound source stops but the reflections continue, their amplitude decreasing, until zero is reached.</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52"/>
          <p:cNvPicPr preferRelativeResize="0"/>
          <p:nvPr/>
        </p:nvPicPr>
        <p:blipFill>
          <a:blip r:embed="rId3">
            <a:alphaModFix/>
          </a:blip>
          <a:stretch>
            <a:fillRect/>
          </a:stretch>
        </p:blipFill>
        <p:spPr>
          <a:xfrm>
            <a:off x="384035" y="130925"/>
            <a:ext cx="8375926" cy="3104800"/>
          </a:xfrm>
          <a:prstGeom prst="rect">
            <a:avLst/>
          </a:prstGeom>
          <a:noFill/>
          <a:ln>
            <a:noFill/>
          </a:ln>
        </p:spPr>
      </p:pic>
      <p:pic>
        <p:nvPicPr>
          <p:cNvPr id="323" name="Google Shape;323;p52"/>
          <p:cNvPicPr preferRelativeResize="0"/>
          <p:nvPr/>
        </p:nvPicPr>
        <p:blipFill>
          <a:blip r:embed="rId4">
            <a:alphaModFix/>
          </a:blip>
          <a:stretch>
            <a:fillRect/>
          </a:stretch>
        </p:blipFill>
        <p:spPr>
          <a:xfrm>
            <a:off x="201388" y="3448138"/>
            <a:ext cx="8741224" cy="1527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Flanger Video</a:t>
            </a:r>
            <a:endParaRPr>
              <a:solidFill>
                <a:schemeClr val="lt1"/>
              </a:solidFill>
            </a:endParaRPr>
          </a:p>
        </p:txBody>
      </p:sp>
      <p:pic>
        <p:nvPicPr>
          <p:cNvPr id="329" name="Google Shape;329;p53" title="IMG_9902.MOV">
            <a:hlinkClick r:id="rId3"/>
          </p:cNvPr>
          <p:cNvPicPr preferRelativeResize="0"/>
          <p:nvPr/>
        </p:nvPicPr>
        <p:blipFill>
          <a:blip r:embed="rId4">
            <a:alphaModFix/>
          </a:blip>
          <a:stretch>
            <a:fillRect/>
          </a:stretch>
        </p:blipFill>
        <p:spPr>
          <a:xfrm>
            <a:off x="810675" y="1096600"/>
            <a:ext cx="7240300" cy="370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Signal Generator</a:t>
            </a:r>
            <a:endParaRPr>
              <a:solidFill>
                <a:schemeClr val="lt1"/>
              </a:solidFill>
            </a:endParaRPr>
          </a:p>
        </p:txBody>
      </p:sp>
      <p:sp>
        <p:nvSpPr>
          <p:cNvPr id="335" name="Google Shape;335;p54"/>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Write a program that generates harmonic oscillations in two ways: </a:t>
            </a:r>
            <a:endParaRPr>
              <a:solidFill>
                <a:srgbClr val="000000"/>
              </a:solidFill>
            </a:endParaRPr>
          </a:p>
          <a:p>
            <a:pPr indent="-342900" lvl="0" marL="457200" rtl="0" algn="l">
              <a:spcBef>
                <a:spcPts val="1200"/>
              </a:spcBef>
              <a:spcAft>
                <a:spcPts val="0"/>
              </a:spcAft>
              <a:buClr>
                <a:srgbClr val="000000"/>
              </a:buClr>
              <a:buSzPts val="1800"/>
              <a:buChar char="●"/>
            </a:pPr>
            <a:r>
              <a:rPr lang="en-GB">
                <a:solidFill>
                  <a:srgbClr val="000000"/>
                </a:solidFill>
              </a:rPr>
              <a:t>IIR filter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By direct digital synthesis (Look up table and calculation) </a:t>
            </a:r>
            <a:endParaRPr>
              <a:solidFill>
                <a:srgbClr val="000000"/>
              </a:solidFill>
            </a:endParaRPr>
          </a:p>
          <a:p>
            <a:pPr indent="0" lvl="0" marL="0" rtl="0" algn="l">
              <a:spcBef>
                <a:spcPts val="1200"/>
              </a:spcBef>
              <a:spcAft>
                <a:spcPts val="1200"/>
              </a:spcAft>
              <a:buNone/>
            </a:pPr>
            <a:r>
              <a:rPr lang="en-GB">
                <a:solidFill>
                  <a:srgbClr val="000000"/>
                </a:solidFill>
              </a:rPr>
              <a:t>For the IIR filter with poles on the unit circle. The frequency should be adjustable. </a:t>
            </a:r>
            <a:endParaRPr>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D1117"/>
                </a:solidFill>
              </a:rPr>
              <a:t>Principle</a:t>
            </a:r>
            <a:endParaRPr>
              <a:solidFill>
                <a:srgbClr val="0D1117"/>
              </a:solidFill>
            </a:endParaRPr>
          </a:p>
        </p:txBody>
      </p:sp>
      <p:sp>
        <p:nvSpPr>
          <p:cNvPr id="341" name="Google Shape;341;p55"/>
          <p:cNvSpPr txBox="1"/>
          <p:nvPr>
            <p:ph idx="1" type="body"/>
          </p:nvPr>
        </p:nvSpPr>
        <p:spPr>
          <a:xfrm>
            <a:off x="311700" y="1441675"/>
            <a:ext cx="8520600" cy="3264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GB">
                <a:solidFill>
                  <a:srgbClr val="0D1117"/>
                </a:solidFill>
              </a:rPr>
              <a:t>One method of sine-wave generation is based on a IIR filter that employs the principle of oscillation. (pole on the unit circle, </a:t>
            </a:r>
            <a:r>
              <a:rPr lang="en-GB">
                <a:solidFill>
                  <a:srgbClr val="0D1117"/>
                </a:solidFill>
              </a:rPr>
              <a:t>system</a:t>
            </a:r>
            <a:r>
              <a:rPr lang="en-GB">
                <a:solidFill>
                  <a:srgbClr val="0D1117"/>
                </a:solidFill>
              </a:rPr>
              <a:t> between the stable and unstable)</a:t>
            </a:r>
            <a:endParaRPr>
              <a:solidFill>
                <a:srgbClr val="0D1117"/>
              </a:solidFill>
            </a:endParaRPr>
          </a:p>
          <a:p>
            <a:pPr indent="0" lvl="0" marL="0" rtl="0" algn="l">
              <a:lnSpc>
                <a:spcPct val="105000"/>
              </a:lnSpc>
              <a:spcBef>
                <a:spcPts val="1200"/>
              </a:spcBef>
              <a:spcAft>
                <a:spcPts val="0"/>
              </a:spcAft>
              <a:buSzPts val="852"/>
              <a:buNone/>
            </a:pPr>
            <a:r>
              <a:t/>
            </a:r>
            <a:endParaRPr>
              <a:solidFill>
                <a:srgbClr val="0D1117"/>
              </a:solidFill>
              <a:highlight>
                <a:srgbClr val="FFFFFF"/>
              </a:highlight>
            </a:endParaRPr>
          </a:p>
          <a:p>
            <a:pPr indent="0" lvl="0" marL="0" rtl="0" algn="l">
              <a:lnSpc>
                <a:spcPct val="105000"/>
              </a:lnSpc>
              <a:spcBef>
                <a:spcPts val="1200"/>
              </a:spcBef>
              <a:spcAft>
                <a:spcPts val="1200"/>
              </a:spcAft>
              <a:buSzPts val="852"/>
              <a:buNone/>
            </a:pPr>
            <a:r>
              <a:t/>
            </a:r>
            <a:endParaRPr>
              <a:solidFill>
                <a:srgbClr val="0D1117"/>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168650" y="41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D1117"/>
                </a:solidFill>
              </a:rPr>
              <a:t>Principle IIR Filter and Derivation of System Function</a:t>
            </a:r>
            <a:endParaRPr>
              <a:solidFill>
                <a:srgbClr val="0D1117"/>
              </a:solidFill>
            </a:endParaRPr>
          </a:p>
        </p:txBody>
      </p:sp>
      <p:sp>
        <p:nvSpPr>
          <p:cNvPr id="347" name="Google Shape;347;p56"/>
          <p:cNvSpPr txBox="1"/>
          <p:nvPr>
            <p:ph idx="1" type="body"/>
          </p:nvPr>
        </p:nvSpPr>
        <p:spPr>
          <a:xfrm>
            <a:off x="168650" y="1017725"/>
            <a:ext cx="8520600" cy="38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Z-transform of si</a:t>
            </a:r>
            <a:r>
              <a:rPr lang="en-GB">
                <a:solidFill>
                  <a:srgbClr val="000000"/>
                </a:solidFill>
              </a:rPr>
              <a:t>nusoidal wave </a:t>
            </a:r>
            <a:endParaRPr>
              <a:solidFill>
                <a:srgbClr val="000000"/>
              </a:solidFill>
            </a:endParaRPr>
          </a:p>
          <a:p>
            <a:pPr indent="0" lvl="0" marL="0" rtl="0" algn="l">
              <a:spcBef>
                <a:spcPts val="1200"/>
              </a:spcBef>
              <a:spcAft>
                <a:spcPts val="0"/>
              </a:spcAft>
              <a:buNone/>
            </a:pPr>
            <a:r>
              <a:t/>
            </a:r>
            <a:endParaRPr>
              <a:solidFill>
                <a:schemeClr val="lt1"/>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a:solidFill>
                  <a:srgbClr val="000000"/>
                </a:solidFill>
              </a:rPr>
              <a:t>Convert system function into difference equation</a:t>
            </a:r>
            <a:endParaRPr>
              <a:solidFill>
                <a:srgbClr val="000000"/>
              </a:solidFill>
            </a:endParaRPr>
          </a:p>
          <a:p>
            <a:pPr indent="0" lvl="0" marL="0" rtl="0" algn="l">
              <a:spcBef>
                <a:spcPts val="0"/>
              </a:spcBef>
              <a:spcAft>
                <a:spcPts val="1200"/>
              </a:spcAft>
              <a:buNone/>
            </a:pPr>
            <a:r>
              <a:t/>
            </a:r>
            <a:endParaRPr>
              <a:solidFill>
                <a:schemeClr val="lt1"/>
              </a:solidFill>
            </a:endParaRPr>
          </a:p>
        </p:txBody>
      </p:sp>
      <p:pic>
        <p:nvPicPr>
          <p:cNvPr id="348" name="Google Shape;348;p56"/>
          <p:cNvPicPr preferRelativeResize="0"/>
          <p:nvPr/>
        </p:nvPicPr>
        <p:blipFill>
          <a:blip r:embed="rId3">
            <a:alphaModFix/>
          </a:blip>
          <a:stretch>
            <a:fillRect/>
          </a:stretch>
        </p:blipFill>
        <p:spPr>
          <a:xfrm>
            <a:off x="1568808" y="1436470"/>
            <a:ext cx="6311200" cy="871025"/>
          </a:xfrm>
          <a:prstGeom prst="rect">
            <a:avLst/>
          </a:prstGeom>
          <a:noFill/>
          <a:ln>
            <a:noFill/>
          </a:ln>
        </p:spPr>
      </p:pic>
      <p:pic>
        <p:nvPicPr>
          <p:cNvPr id="349" name="Google Shape;349;p56"/>
          <p:cNvPicPr preferRelativeResize="0"/>
          <p:nvPr/>
        </p:nvPicPr>
        <p:blipFill>
          <a:blip r:embed="rId4">
            <a:alphaModFix/>
          </a:blip>
          <a:stretch>
            <a:fillRect/>
          </a:stretch>
        </p:blipFill>
        <p:spPr>
          <a:xfrm>
            <a:off x="2174576" y="2761050"/>
            <a:ext cx="5274374" cy="2068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7"/>
          <p:cNvPicPr preferRelativeResize="0"/>
          <p:nvPr/>
        </p:nvPicPr>
        <p:blipFill>
          <a:blip r:embed="rId3">
            <a:alphaModFix/>
          </a:blip>
          <a:stretch>
            <a:fillRect/>
          </a:stretch>
        </p:blipFill>
        <p:spPr>
          <a:xfrm>
            <a:off x="842300" y="725775"/>
            <a:ext cx="7459400" cy="799225"/>
          </a:xfrm>
          <a:prstGeom prst="rect">
            <a:avLst/>
          </a:prstGeom>
          <a:noFill/>
          <a:ln>
            <a:noFill/>
          </a:ln>
        </p:spPr>
      </p:pic>
      <p:sp>
        <p:nvSpPr>
          <p:cNvPr id="355" name="Google Shape;355;p57"/>
          <p:cNvSpPr txBox="1"/>
          <p:nvPr/>
        </p:nvSpPr>
        <p:spPr>
          <a:xfrm>
            <a:off x="209550" y="94675"/>
            <a:ext cx="7194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latin typeface="Oswald"/>
                <a:ea typeface="Oswald"/>
                <a:cs typeface="Oswald"/>
                <a:sym typeface="Oswald"/>
              </a:rPr>
              <a:t>Matlab Simulink</a:t>
            </a:r>
            <a:endParaRPr sz="3000">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356" name="Google Shape;356;p57"/>
          <p:cNvPicPr preferRelativeResize="0"/>
          <p:nvPr/>
        </p:nvPicPr>
        <p:blipFill>
          <a:blip r:embed="rId4">
            <a:alphaModFix/>
          </a:blip>
          <a:stretch>
            <a:fillRect/>
          </a:stretch>
        </p:blipFill>
        <p:spPr>
          <a:xfrm>
            <a:off x="806400" y="1361825"/>
            <a:ext cx="7836005" cy="3781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362" name="Google Shape;362;p58"/>
          <p:cNvPicPr preferRelativeResize="0"/>
          <p:nvPr/>
        </p:nvPicPr>
        <p:blipFill>
          <a:blip r:embed="rId3">
            <a:alphaModFix/>
          </a:blip>
          <a:stretch>
            <a:fillRect/>
          </a:stretch>
        </p:blipFill>
        <p:spPr>
          <a:xfrm>
            <a:off x="262588" y="185212"/>
            <a:ext cx="8618818" cy="47730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D1117"/>
                </a:solidFill>
              </a:rPr>
              <a:t>Output_y for sample rate 1/8000</a:t>
            </a:r>
            <a:endParaRPr>
              <a:solidFill>
                <a:srgbClr val="0D1117"/>
              </a:solidFill>
            </a:endParaRPr>
          </a:p>
        </p:txBody>
      </p:sp>
      <p:sp>
        <p:nvSpPr>
          <p:cNvPr id="368" name="Google Shape;36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9" name="Google Shape;369;p59"/>
          <p:cNvPicPr preferRelativeResize="0"/>
          <p:nvPr/>
        </p:nvPicPr>
        <p:blipFill>
          <a:blip r:embed="rId3">
            <a:alphaModFix/>
          </a:blip>
          <a:stretch>
            <a:fillRect/>
          </a:stretch>
        </p:blipFill>
        <p:spPr>
          <a:xfrm>
            <a:off x="76200" y="1152487"/>
            <a:ext cx="8991601" cy="365283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IIR Filter Coding Part</a:t>
            </a:r>
            <a:endParaRPr>
              <a:solidFill>
                <a:srgbClr val="000000"/>
              </a:solidFill>
            </a:endParaRPr>
          </a:p>
        </p:txBody>
      </p:sp>
      <p:pic>
        <p:nvPicPr>
          <p:cNvPr id="375" name="Google Shape;375;p60"/>
          <p:cNvPicPr preferRelativeResize="0"/>
          <p:nvPr/>
        </p:nvPicPr>
        <p:blipFill>
          <a:blip r:embed="rId3">
            <a:alphaModFix/>
          </a:blip>
          <a:stretch>
            <a:fillRect/>
          </a:stretch>
        </p:blipFill>
        <p:spPr>
          <a:xfrm>
            <a:off x="756975" y="1485300"/>
            <a:ext cx="7630051" cy="334021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61"/>
          <p:cNvPicPr preferRelativeResize="0"/>
          <p:nvPr/>
        </p:nvPicPr>
        <p:blipFill>
          <a:blip r:embed="rId3">
            <a:alphaModFix/>
          </a:blip>
          <a:stretch>
            <a:fillRect/>
          </a:stretch>
        </p:blipFill>
        <p:spPr>
          <a:xfrm>
            <a:off x="152400" y="896638"/>
            <a:ext cx="8839199" cy="335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Reverberation Example</a:t>
            </a:r>
            <a:endParaRPr>
              <a:solidFill>
                <a:schemeClr val="lt1"/>
              </a:solidFill>
            </a:endParaRPr>
          </a:p>
        </p:txBody>
      </p:sp>
      <p:pic>
        <p:nvPicPr>
          <p:cNvPr id="83" name="Google Shape;83;p17" title="Reverberation_effect.ogg.mp3">
            <a:hlinkClick r:id="rId3"/>
          </p:cNvPr>
          <p:cNvPicPr preferRelativeResize="0"/>
          <p:nvPr/>
        </p:nvPicPr>
        <p:blipFill>
          <a:blip r:embed="rId4">
            <a:alphaModFix/>
          </a:blip>
          <a:stretch>
            <a:fillRect/>
          </a:stretch>
        </p:blipFill>
        <p:spPr>
          <a:xfrm>
            <a:off x="2966150" y="1344850"/>
            <a:ext cx="2682200" cy="2682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62"/>
          <p:cNvPicPr preferRelativeResize="0"/>
          <p:nvPr/>
        </p:nvPicPr>
        <p:blipFill>
          <a:blip r:embed="rId3">
            <a:alphaModFix/>
          </a:blip>
          <a:stretch>
            <a:fillRect/>
          </a:stretch>
        </p:blipFill>
        <p:spPr>
          <a:xfrm>
            <a:off x="0" y="77050"/>
            <a:ext cx="5980000" cy="2616250"/>
          </a:xfrm>
          <a:prstGeom prst="rect">
            <a:avLst/>
          </a:prstGeom>
          <a:noFill/>
          <a:ln>
            <a:noFill/>
          </a:ln>
        </p:spPr>
      </p:pic>
      <p:pic>
        <p:nvPicPr>
          <p:cNvPr id="386" name="Google Shape;386;p62"/>
          <p:cNvPicPr preferRelativeResize="0"/>
          <p:nvPr/>
        </p:nvPicPr>
        <p:blipFill>
          <a:blip r:embed="rId4">
            <a:alphaModFix/>
          </a:blip>
          <a:stretch>
            <a:fillRect/>
          </a:stretch>
        </p:blipFill>
        <p:spPr>
          <a:xfrm>
            <a:off x="81274" y="2763025"/>
            <a:ext cx="5665075" cy="2304275"/>
          </a:xfrm>
          <a:prstGeom prst="rect">
            <a:avLst/>
          </a:prstGeom>
          <a:noFill/>
          <a:ln>
            <a:noFill/>
          </a:ln>
        </p:spPr>
      </p:pic>
      <p:pic>
        <p:nvPicPr>
          <p:cNvPr id="387" name="Google Shape;387;p62"/>
          <p:cNvPicPr preferRelativeResize="0"/>
          <p:nvPr/>
        </p:nvPicPr>
        <p:blipFill>
          <a:blip r:embed="rId5">
            <a:alphaModFix/>
          </a:blip>
          <a:stretch>
            <a:fillRect/>
          </a:stretch>
        </p:blipFill>
        <p:spPr>
          <a:xfrm>
            <a:off x="4724400" y="1395011"/>
            <a:ext cx="4185401" cy="201989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D1117"/>
                </a:solidFill>
              </a:rPr>
              <a:t>Look up table</a:t>
            </a:r>
            <a:endParaRPr>
              <a:solidFill>
                <a:srgbClr val="0D1117"/>
              </a:solidFill>
            </a:endParaRPr>
          </a:p>
        </p:txBody>
      </p:sp>
      <p:sp>
        <p:nvSpPr>
          <p:cNvPr id="393" name="Google Shape;393;p63"/>
          <p:cNvSpPr txBox="1"/>
          <p:nvPr>
            <p:ph idx="1" type="body"/>
          </p:nvPr>
        </p:nvSpPr>
        <p:spPr>
          <a:xfrm>
            <a:off x="311700" y="1017725"/>
            <a:ext cx="8520600" cy="10101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GB" sz="2555">
                <a:solidFill>
                  <a:srgbClr val="0D1117"/>
                </a:solidFill>
                <a:highlight>
                  <a:srgbClr val="FFFFFF"/>
                </a:highlight>
              </a:rPr>
              <a:t>Another approach of generating a sine wave is based on a look-up table. Starting with an analog sine wave expression and taking its samples at a fixed regular interval at the rate n. (n is the table size).</a:t>
            </a:r>
            <a:endParaRPr sz="2555">
              <a:solidFill>
                <a:srgbClr val="0D1117"/>
              </a:solidFill>
              <a:highlight>
                <a:srgbClr val="FFFFFF"/>
              </a:highlight>
            </a:endParaRPr>
          </a:p>
          <a:p>
            <a:pPr indent="0" lvl="0" marL="0" rtl="0" algn="l">
              <a:spcBef>
                <a:spcPts val="0"/>
              </a:spcBef>
              <a:spcAft>
                <a:spcPts val="0"/>
              </a:spcAft>
              <a:buNone/>
            </a:pPr>
            <a:r>
              <a:t/>
            </a:r>
            <a:endParaRPr>
              <a:solidFill>
                <a:srgbClr val="0D1117"/>
              </a:solidFill>
              <a:highlight>
                <a:srgbClr val="FFFFFF"/>
              </a:highlight>
            </a:endParaRPr>
          </a:p>
          <a:p>
            <a:pPr indent="0" lvl="0" marL="0" rtl="0" algn="l">
              <a:spcBef>
                <a:spcPts val="1200"/>
              </a:spcBef>
              <a:spcAft>
                <a:spcPts val="1200"/>
              </a:spcAft>
              <a:buNone/>
            </a:pPr>
            <a:r>
              <a:t/>
            </a:r>
            <a:endParaRPr>
              <a:solidFill>
                <a:srgbClr val="0D1117"/>
              </a:solidFill>
              <a:highlight>
                <a:srgbClr val="FFFFFF"/>
              </a:highlight>
            </a:endParaRPr>
          </a:p>
        </p:txBody>
      </p:sp>
      <p:pic>
        <p:nvPicPr>
          <p:cNvPr id="394" name="Google Shape;394;p63"/>
          <p:cNvPicPr preferRelativeResize="0"/>
          <p:nvPr/>
        </p:nvPicPr>
        <p:blipFill rotWithShape="1">
          <a:blip r:embed="rId3">
            <a:alphaModFix/>
          </a:blip>
          <a:srcRect b="5466" l="9711" r="8200" t="4321"/>
          <a:stretch/>
        </p:blipFill>
        <p:spPr>
          <a:xfrm>
            <a:off x="311700" y="1934625"/>
            <a:ext cx="5089099" cy="2781550"/>
          </a:xfrm>
          <a:prstGeom prst="rect">
            <a:avLst/>
          </a:prstGeom>
          <a:noFill/>
          <a:ln>
            <a:noFill/>
          </a:ln>
        </p:spPr>
      </p:pic>
      <p:sp>
        <p:nvSpPr>
          <p:cNvPr id="395" name="Google Shape;395;p63"/>
          <p:cNvSpPr txBox="1"/>
          <p:nvPr/>
        </p:nvSpPr>
        <p:spPr>
          <a:xfrm>
            <a:off x="5563050" y="2066450"/>
            <a:ext cx="32244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solidFill>
                <a:srgbClr val="0D1117"/>
              </a:solidFill>
            </a:endParaRPr>
          </a:p>
          <a:p>
            <a:pPr indent="0" lvl="0" marL="0" rtl="0" algn="l">
              <a:lnSpc>
                <a:spcPct val="115000"/>
              </a:lnSpc>
              <a:spcBef>
                <a:spcPts val="0"/>
              </a:spcBef>
              <a:spcAft>
                <a:spcPts val="0"/>
              </a:spcAft>
              <a:buNone/>
            </a:pPr>
            <a:r>
              <a:rPr lang="en-GB" sz="1100">
                <a:solidFill>
                  <a:srgbClr val="0D1117"/>
                </a:solidFill>
                <a:latin typeface="Average"/>
                <a:ea typeface="Average"/>
                <a:cs typeface="Average"/>
                <a:sym typeface="Average"/>
              </a:rPr>
              <a:t>Output frequency of the sine wave depends on sample rate and look up table size. </a:t>
            </a:r>
            <a:endParaRPr>
              <a:latin typeface="Average"/>
              <a:ea typeface="Average"/>
              <a:cs typeface="Average"/>
              <a:sym typeface="Average"/>
            </a:endParaRPr>
          </a:p>
        </p:txBody>
      </p:sp>
      <p:pic>
        <p:nvPicPr>
          <p:cNvPr id="396" name="Google Shape;396;p63"/>
          <p:cNvPicPr preferRelativeResize="0"/>
          <p:nvPr/>
        </p:nvPicPr>
        <p:blipFill>
          <a:blip r:embed="rId4">
            <a:alphaModFix/>
          </a:blip>
          <a:stretch>
            <a:fillRect/>
          </a:stretch>
        </p:blipFill>
        <p:spPr>
          <a:xfrm>
            <a:off x="6525799" y="3001550"/>
            <a:ext cx="914400" cy="647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Matlab Calculation for first 8 value of sinus </a:t>
            </a:r>
            <a:endParaRPr>
              <a:solidFill>
                <a:srgbClr val="000000"/>
              </a:solidFill>
            </a:endParaRPr>
          </a:p>
        </p:txBody>
      </p:sp>
      <p:pic>
        <p:nvPicPr>
          <p:cNvPr id="402" name="Google Shape;402;p64"/>
          <p:cNvPicPr preferRelativeResize="0"/>
          <p:nvPr/>
        </p:nvPicPr>
        <p:blipFill>
          <a:blip r:embed="rId3">
            <a:alphaModFix/>
          </a:blip>
          <a:stretch>
            <a:fillRect/>
          </a:stretch>
        </p:blipFill>
        <p:spPr>
          <a:xfrm>
            <a:off x="311712" y="1848575"/>
            <a:ext cx="8445625" cy="2163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Look up table Coding Part</a:t>
            </a:r>
            <a:endParaRPr>
              <a:solidFill>
                <a:srgbClr val="000000"/>
              </a:solidFill>
            </a:endParaRPr>
          </a:p>
        </p:txBody>
      </p:sp>
      <p:pic>
        <p:nvPicPr>
          <p:cNvPr id="408" name="Google Shape;408;p65"/>
          <p:cNvPicPr preferRelativeResize="0"/>
          <p:nvPr/>
        </p:nvPicPr>
        <p:blipFill>
          <a:blip r:embed="rId3">
            <a:alphaModFix/>
          </a:blip>
          <a:stretch>
            <a:fillRect/>
          </a:stretch>
        </p:blipFill>
        <p:spPr>
          <a:xfrm>
            <a:off x="152400" y="1548775"/>
            <a:ext cx="8839199" cy="2979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66"/>
          <p:cNvPicPr preferRelativeResize="0"/>
          <p:nvPr/>
        </p:nvPicPr>
        <p:blipFill>
          <a:blip r:embed="rId3">
            <a:alphaModFix/>
          </a:blip>
          <a:stretch>
            <a:fillRect/>
          </a:stretch>
        </p:blipFill>
        <p:spPr>
          <a:xfrm>
            <a:off x="152400" y="1011703"/>
            <a:ext cx="8839201" cy="28064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419" name="Google Shape;419;p67"/>
          <p:cNvPicPr preferRelativeResize="0"/>
          <p:nvPr/>
        </p:nvPicPr>
        <p:blipFill>
          <a:blip r:embed="rId3">
            <a:alphaModFix/>
          </a:blip>
          <a:stretch>
            <a:fillRect/>
          </a:stretch>
        </p:blipFill>
        <p:spPr>
          <a:xfrm>
            <a:off x="152400" y="1154350"/>
            <a:ext cx="8839199" cy="3389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8"/>
          <p:cNvPicPr preferRelativeResize="0"/>
          <p:nvPr/>
        </p:nvPicPr>
        <p:blipFill>
          <a:blip r:embed="rId3">
            <a:alphaModFix/>
          </a:blip>
          <a:stretch>
            <a:fillRect/>
          </a:stretch>
        </p:blipFill>
        <p:spPr>
          <a:xfrm>
            <a:off x="152400" y="1601425"/>
            <a:ext cx="8839200" cy="2406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Look up table demonstration</a:t>
            </a:r>
            <a:endParaRPr>
              <a:solidFill>
                <a:schemeClr val="lt1"/>
              </a:solidFill>
            </a:endParaRPr>
          </a:p>
        </p:txBody>
      </p:sp>
      <p:pic>
        <p:nvPicPr>
          <p:cNvPr id="430" name="Google Shape;430;p69" title="IMG_9909.MOV">
            <a:hlinkClick r:id="rId3"/>
          </p:cNvPr>
          <p:cNvPicPr preferRelativeResize="0"/>
          <p:nvPr/>
        </p:nvPicPr>
        <p:blipFill>
          <a:blip r:embed="rId4">
            <a:alphaModFix/>
          </a:blip>
          <a:stretch>
            <a:fillRect/>
          </a:stretch>
        </p:blipFill>
        <p:spPr>
          <a:xfrm>
            <a:off x="1526375" y="1207248"/>
            <a:ext cx="6091248" cy="3426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VS Code Template for NSP Project</a:t>
            </a:r>
            <a:endParaRPr/>
          </a:p>
        </p:txBody>
      </p:sp>
      <p:sp>
        <p:nvSpPr>
          <p:cNvPr id="436" name="Google Shape;436;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rgbClr val="000000"/>
                </a:solidFill>
              </a:rPr>
              <a:t>Content</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GB">
                <a:solidFill>
                  <a:srgbClr val="000000"/>
                </a:solidFill>
              </a:rPr>
              <a:t>Prerequisite</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How to clone the Repository in the VSCode</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How to build the project</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How to burn the program (.elf) file onto the board</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Archive: How to use the terminal to build the project</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Reference</a:t>
            </a:r>
            <a:endParaRPr>
              <a:solidFill>
                <a:srgbClr val="000000"/>
              </a:solidFill>
            </a:endParaRPr>
          </a:p>
          <a:p>
            <a:pPr indent="0" lvl="0" marL="0" rtl="0" algn="l">
              <a:spcBef>
                <a:spcPts val="1200"/>
              </a:spcBef>
              <a:spcAft>
                <a:spcPts val="0"/>
              </a:spcAft>
              <a:buNone/>
            </a:pPr>
            <a:r>
              <a:rPr lang="en-GB">
                <a:solidFill>
                  <a:srgbClr val="000000"/>
                </a:solidFill>
              </a:rPr>
              <a:t>https://github.com/holdenzlL/NSP_Template-for-VS-Code</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1. Prerequisite</a:t>
            </a:r>
            <a:endParaRPr>
              <a:solidFill>
                <a:srgbClr val="000000"/>
              </a:solidFill>
            </a:endParaRPr>
          </a:p>
        </p:txBody>
      </p:sp>
      <p:sp>
        <p:nvSpPr>
          <p:cNvPr id="442" name="Google Shape;442;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1. Have gnu arm building tools installed/downloaded.</a:t>
            </a:r>
            <a:endParaRPr>
              <a:solidFill>
                <a:srgbClr val="000000"/>
              </a:solidFill>
            </a:endParaRPr>
          </a:p>
          <a:p>
            <a:pPr indent="0" lvl="0" marL="0" rtl="0" algn="l">
              <a:spcBef>
                <a:spcPts val="1200"/>
              </a:spcBef>
              <a:spcAft>
                <a:spcPts val="1200"/>
              </a:spcAft>
              <a:buNone/>
            </a:pPr>
            <a:r>
              <a:rPr lang="en-GB">
                <a:solidFill>
                  <a:srgbClr val="000000"/>
                </a:solidFill>
              </a:rPr>
              <a:t>2. Have make.exe in the system environment variable PATH</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IIR Filter (Infinite impulse response)</a:t>
            </a:r>
            <a:endParaRPr>
              <a:solidFill>
                <a:schemeClr val="lt1"/>
              </a:solidFill>
            </a:endParaRPr>
          </a:p>
        </p:txBody>
      </p:sp>
      <p:sp>
        <p:nvSpPr>
          <p:cNvPr id="89" name="Google Shape;89;p18"/>
          <p:cNvSpPr txBox="1"/>
          <p:nvPr>
            <p:ph idx="1" type="body"/>
          </p:nvPr>
        </p:nvSpPr>
        <p:spPr>
          <a:xfrm>
            <a:off x="5459050" y="1201675"/>
            <a:ext cx="3373200" cy="384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solidFill>
                  <a:srgbClr val="000000"/>
                </a:solidFill>
              </a:rPr>
              <a:t>The output from the filter is computed by using the current and previous inputs and previous outputs. </a:t>
            </a:r>
            <a:endParaRPr>
              <a:solidFill>
                <a:srgbClr val="000000"/>
              </a:solidFill>
            </a:endParaRPr>
          </a:p>
          <a:p>
            <a:pPr indent="0" lvl="0" marL="0" rtl="0" algn="just">
              <a:spcBef>
                <a:spcPts val="1200"/>
              </a:spcBef>
              <a:spcAft>
                <a:spcPts val="1200"/>
              </a:spcAft>
              <a:buNone/>
            </a:pPr>
            <a:r>
              <a:rPr lang="en-GB">
                <a:solidFill>
                  <a:srgbClr val="000000"/>
                </a:solidFill>
              </a:rPr>
              <a:t>Because the filter uses previous values of the output, there is feedback of the output in the filter structure.</a:t>
            </a:r>
            <a:endParaRPr>
              <a:solidFill>
                <a:srgbClr val="000000"/>
              </a:solidFill>
            </a:endParaRPr>
          </a:p>
        </p:txBody>
      </p:sp>
      <p:pic>
        <p:nvPicPr>
          <p:cNvPr id="90" name="Google Shape;90;p18"/>
          <p:cNvPicPr preferRelativeResize="0"/>
          <p:nvPr/>
        </p:nvPicPr>
        <p:blipFill>
          <a:blip r:embed="rId3">
            <a:alphaModFix/>
          </a:blip>
          <a:stretch>
            <a:fillRect/>
          </a:stretch>
        </p:blipFill>
        <p:spPr>
          <a:xfrm>
            <a:off x="433800" y="1277875"/>
            <a:ext cx="4648125" cy="34768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2. How to clone the Repository in the VSCode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448" name="Google Shape;448;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000000"/>
              </a:buClr>
              <a:buSzPct val="100000"/>
              <a:buAutoNum type="arabicPeriod"/>
            </a:pPr>
            <a:r>
              <a:rPr lang="en-GB">
                <a:solidFill>
                  <a:srgbClr val="000000"/>
                </a:solidFill>
              </a:rPr>
              <a:t>Open VSCode and then Open the command palette with the key combination of Ctrl + Shift + P.</a:t>
            </a:r>
            <a:endParaRPr>
              <a:solidFill>
                <a:srgbClr val="000000"/>
              </a:solidFill>
            </a:endParaRPr>
          </a:p>
          <a:p>
            <a:pPr indent="-334327" lvl="0" marL="457200" rtl="0" algn="l">
              <a:spcBef>
                <a:spcPts val="0"/>
              </a:spcBef>
              <a:spcAft>
                <a:spcPts val="0"/>
              </a:spcAft>
              <a:buClr>
                <a:srgbClr val="000000"/>
              </a:buClr>
              <a:buSzPct val="100000"/>
              <a:buAutoNum type="arabicPeriod"/>
            </a:pPr>
            <a:r>
              <a:rPr lang="en-GB">
                <a:solidFill>
                  <a:srgbClr val="000000"/>
                </a:solidFill>
              </a:rPr>
              <a:t>At the command palette prompt, enter gitcl, select the Git: Clone command, and press Enter.</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34327" lvl="0" marL="457200" rtl="0" algn="l">
              <a:spcBef>
                <a:spcPts val="1200"/>
              </a:spcBef>
              <a:spcAft>
                <a:spcPts val="0"/>
              </a:spcAft>
              <a:buClr>
                <a:srgbClr val="000000"/>
              </a:buClr>
              <a:buSzPct val="100000"/>
              <a:buAutoNum type="arabicPeriod"/>
            </a:pPr>
            <a:r>
              <a:rPr lang="en-GB">
                <a:solidFill>
                  <a:srgbClr val="000000"/>
                </a:solidFill>
              </a:rPr>
              <a:t>Enter the URL in the Repository URL field.</a:t>
            </a:r>
            <a:endParaRPr>
              <a:solidFill>
                <a:srgbClr val="000000"/>
              </a:solidFill>
            </a:endParaRPr>
          </a:p>
          <a:p>
            <a:pPr indent="-334327" lvl="0" marL="457200" rtl="0" algn="l">
              <a:spcBef>
                <a:spcPts val="0"/>
              </a:spcBef>
              <a:spcAft>
                <a:spcPts val="0"/>
              </a:spcAft>
              <a:buClr>
                <a:srgbClr val="000000"/>
              </a:buClr>
              <a:buSzPct val="100000"/>
              <a:buAutoNum type="arabicPeriod"/>
            </a:pPr>
            <a:r>
              <a:rPr lang="en-GB">
                <a:solidFill>
                  <a:srgbClr val="000000"/>
                </a:solidFill>
              </a:rPr>
              <a:t>Choose the desired location for Repository.</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449" name="Google Shape;449;p72"/>
          <p:cNvPicPr preferRelativeResize="0"/>
          <p:nvPr/>
        </p:nvPicPr>
        <p:blipFill>
          <a:blip r:embed="rId3">
            <a:alphaModFix/>
          </a:blip>
          <a:stretch>
            <a:fillRect/>
          </a:stretch>
        </p:blipFill>
        <p:spPr>
          <a:xfrm>
            <a:off x="1640075" y="2212975"/>
            <a:ext cx="5715000" cy="1295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3. How to build the project</a:t>
            </a:r>
            <a:endParaRPr>
              <a:solidFill>
                <a:srgbClr val="000000"/>
              </a:solidFill>
            </a:endParaRPr>
          </a:p>
        </p:txBody>
      </p:sp>
      <p:sp>
        <p:nvSpPr>
          <p:cNvPr id="455" name="Google Shape;455;p73"/>
          <p:cNvSpPr txBox="1"/>
          <p:nvPr>
            <p:ph idx="1" type="body"/>
          </p:nvPr>
        </p:nvSpPr>
        <p:spPr>
          <a:xfrm>
            <a:off x="276800" y="1017725"/>
            <a:ext cx="5882700" cy="354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en-GB">
                <a:solidFill>
                  <a:srgbClr val="000000"/>
                </a:solidFill>
              </a:rPr>
              <a:t>There are two build tasks in the ./.vscode/tasks.json, one is to build the project, the other is to clean the project first (delete everything in the build) and then build.</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Go to Terminal -&gt; Configure Default Build Task... -&gt; Select the preferred on</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After configuration, press CTRL + SHIFT + B to build the project</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456" name="Google Shape;456;p73"/>
          <p:cNvPicPr preferRelativeResize="0"/>
          <p:nvPr/>
        </p:nvPicPr>
        <p:blipFill>
          <a:blip r:embed="rId3">
            <a:alphaModFix/>
          </a:blip>
          <a:stretch>
            <a:fillRect/>
          </a:stretch>
        </p:blipFill>
        <p:spPr>
          <a:xfrm>
            <a:off x="6317700" y="1017725"/>
            <a:ext cx="2514600" cy="35433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4. How to burn the program (.elf) file onto the board</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462" name="Google Shape;462;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en-GB">
                <a:solidFill>
                  <a:srgbClr val="000000"/>
                </a:solidFill>
              </a:rPr>
              <a:t>Open the file ./vscode/launch.json to adjust the name of the executable files and the relative paths.</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After adjustment, use F5 or the menu Run &gt; Start Debugging to start a debug session.</a:t>
            </a:r>
            <a:endParaRPr>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5. Archive: How to use the terminal to build the project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468" name="Google Shape;468;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en-GB">
                <a:solidFill>
                  <a:srgbClr val="000000"/>
                </a:solidFill>
              </a:rPr>
              <a:t>Open the VSCode explorer (ctrl+shift+E), right-click the "build" folder, select "Open in integrated terminal".</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go to the folder ./build, and open the terminal.</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configure the project by running the command " cmake -DCMAKE_MAKE_PROGRAM=make.exe -G "Unix Makefiles" .. " at the path ./build</a:t>
            </a:r>
            <a:endParaRPr>
              <a:solidFill>
                <a:srgbClr val="000000"/>
              </a:solidFill>
            </a:endParaRPr>
          </a:p>
          <a:p>
            <a:pPr indent="-342900" lvl="0" marL="457200" rtl="0" algn="l">
              <a:spcBef>
                <a:spcPts val="0"/>
              </a:spcBef>
              <a:spcAft>
                <a:spcPts val="0"/>
              </a:spcAft>
              <a:buClr>
                <a:srgbClr val="000000"/>
              </a:buClr>
              <a:buSzPts val="1800"/>
              <a:buAutoNum type="arabicPeriod"/>
            </a:pPr>
            <a:r>
              <a:rPr lang="en-GB">
                <a:solidFill>
                  <a:srgbClr val="000000"/>
                </a:solidFill>
              </a:rPr>
              <a:t>build the project by running the command " make " at the path ./build</a:t>
            </a:r>
            <a:endParaRPr>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6. Reference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474" name="Google Shape;474;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ighlight>
                  <a:schemeClr val="lt1"/>
                </a:highlight>
                <a:hlinkClick r:id="rId3"/>
              </a:rPr>
              <a:t>https://mcuoneclipse.com/2021/05/01/visual-studio-code-for-c-c-with-arm-cortex-m-part-1/</a:t>
            </a:r>
            <a:endParaRPr>
              <a:solidFill>
                <a:srgbClr val="000000"/>
              </a:solidFill>
              <a:highlight>
                <a:schemeClr val="lt1"/>
              </a:highlight>
            </a:endParaRPr>
          </a:p>
          <a:p>
            <a:pPr indent="0" lvl="0" marL="0" rtl="0" algn="l">
              <a:spcBef>
                <a:spcPts val="1200"/>
              </a:spcBef>
              <a:spcAft>
                <a:spcPts val="1200"/>
              </a:spcAft>
              <a:buNone/>
            </a:pPr>
            <a:r>
              <a:t/>
            </a:r>
            <a:endParaRPr>
              <a:solidFill>
                <a:srgbClr val="000000"/>
              </a:solidFill>
              <a:highlight>
                <a:schemeClr val="lt1"/>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References</a:t>
            </a:r>
            <a:endParaRPr>
              <a:solidFill>
                <a:schemeClr val="lt1"/>
              </a:solidFill>
            </a:endParaRPr>
          </a:p>
        </p:txBody>
      </p:sp>
      <p:sp>
        <p:nvSpPr>
          <p:cNvPr id="480" name="Google Shape;480;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273966" lvl="0" marL="457200" rtl="0" algn="l">
              <a:lnSpc>
                <a:spcPct val="200000"/>
              </a:lnSpc>
              <a:spcBef>
                <a:spcPts val="0"/>
              </a:spcBef>
              <a:spcAft>
                <a:spcPts val="0"/>
              </a:spcAft>
              <a:buClr>
                <a:schemeClr val="lt1"/>
              </a:buClr>
              <a:buSzPct val="100000"/>
              <a:buAutoNum type="arabicPeriod"/>
            </a:pPr>
            <a:r>
              <a:rPr i="1" lang="en-GB" sz="2857">
                <a:solidFill>
                  <a:schemeClr val="lt1"/>
                </a:solidFill>
              </a:rPr>
              <a:t>About Lookup Table Blocks - MATLAB &amp; Simulink</a:t>
            </a:r>
            <a:r>
              <a:rPr lang="en-GB" sz="2857">
                <a:solidFill>
                  <a:schemeClr val="lt1"/>
                </a:solidFill>
              </a:rPr>
              <a:t>. (2022). Mathworks.Com. https://www.mathworks.com/help/simulink/ug/about-lookup-table-blocks.html</a:t>
            </a:r>
            <a:endParaRPr sz="3457">
              <a:solidFill>
                <a:schemeClr val="lt1"/>
              </a:solidFill>
            </a:endParaRPr>
          </a:p>
          <a:p>
            <a:pPr indent="-273966" lvl="0" marL="457200" rtl="0" algn="l">
              <a:lnSpc>
                <a:spcPct val="200000"/>
              </a:lnSpc>
              <a:spcBef>
                <a:spcPts val="0"/>
              </a:spcBef>
              <a:spcAft>
                <a:spcPts val="0"/>
              </a:spcAft>
              <a:buClr>
                <a:schemeClr val="lt1"/>
              </a:buClr>
              <a:buSzPct val="100000"/>
              <a:buAutoNum type="arabicPeriod"/>
            </a:pPr>
            <a:r>
              <a:rPr i="1" lang="en-GB" sz="2857">
                <a:solidFill>
                  <a:schemeClr val="lt1"/>
                </a:solidFill>
              </a:rPr>
              <a:t>IIR Filters - an overview | ScienceDirect Topics</a:t>
            </a:r>
            <a:r>
              <a:rPr lang="en-GB" sz="2857">
                <a:solidFill>
                  <a:schemeClr val="lt1"/>
                </a:solidFill>
              </a:rPr>
              <a:t>. (2012). Sciencedirect.Com. https://www.sciencedirect.com/topics/engineering/iir-filters#:%7E:text=The%20infinite%20impulse%20response%20</a:t>
            </a:r>
            <a:endParaRPr sz="3457">
              <a:solidFill>
                <a:schemeClr val="lt1"/>
              </a:solidFill>
            </a:endParaRPr>
          </a:p>
          <a:p>
            <a:pPr indent="-273966" lvl="0" marL="457200" rtl="0" algn="l">
              <a:lnSpc>
                <a:spcPct val="200000"/>
              </a:lnSpc>
              <a:spcBef>
                <a:spcPts val="0"/>
              </a:spcBef>
              <a:spcAft>
                <a:spcPts val="0"/>
              </a:spcAft>
              <a:buClr>
                <a:schemeClr val="lt1"/>
              </a:buClr>
              <a:buSzPct val="100000"/>
              <a:buAutoNum type="arabicPeriod"/>
            </a:pPr>
            <a:r>
              <a:rPr lang="en-GB" sz="2857">
                <a:solidFill>
                  <a:schemeClr val="lt1"/>
                </a:solidFill>
              </a:rPr>
              <a:t>Wikipedia contributors. (2022, January 31). </a:t>
            </a:r>
            <a:r>
              <a:rPr i="1" lang="en-GB" sz="2857">
                <a:solidFill>
                  <a:schemeClr val="lt1"/>
                </a:solidFill>
              </a:rPr>
              <a:t>Finite impulse response</a:t>
            </a:r>
            <a:r>
              <a:rPr lang="en-GB" sz="2857">
                <a:solidFill>
                  <a:schemeClr val="lt1"/>
                </a:solidFill>
              </a:rPr>
              <a:t>. Wikipedia. https://en.wikipedia.org/wiki/Finite_impulse_response#:%7E:text=In%20signal%20processing%2C%20a%20finite,to%20zero%20in%20finite%20time.&amp;text=FIR%20filters%20can%20be%20discrete,time%2C%20and%20digital%20or%20analog.</a:t>
            </a:r>
            <a:endParaRPr sz="3457">
              <a:solidFill>
                <a:schemeClr val="lt1"/>
              </a:solidFill>
            </a:endParaRPr>
          </a:p>
          <a:p>
            <a:pPr indent="-273966" lvl="0" marL="457200" rtl="0" algn="l">
              <a:lnSpc>
                <a:spcPct val="200000"/>
              </a:lnSpc>
              <a:spcBef>
                <a:spcPts val="0"/>
              </a:spcBef>
              <a:spcAft>
                <a:spcPts val="0"/>
              </a:spcAft>
              <a:buClr>
                <a:schemeClr val="lt1"/>
              </a:buClr>
              <a:buSzPct val="100000"/>
              <a:buAutoNum type="arabicPeriod"/>
            </a:pPr>
            <a:r>
              <a:rPr lang="en-GB" sz="2857">
                <a:solidFill>
                  <a:schemeClr val="lt1"/>
                </a:solidFill>
              </a:rPr>
              <a:t>Wikipedia contributors. (2022a, January 28). </a:t>
            </a:r>
            <a:r>
              <a:rPr i="1" lang="en-GB" sz="2857">
                <a:solidFill>
                  <a:schemeClr val="lt1"/>
                </a:solidFill>
              </a:rPr>
              <a:t>Flanging</a:t>
            </a:r>
            <a:r>
              <a:rPr lang="en-GB" sz="2857">
                <a:solidFill>
                  <a:schemeClr val="lt1"/>
                </a:solidFill>
              </a:rPr>
              <a:t>. Wikipedia. https://en.wikipedia.org/wiki/Flanging#:%7E:text=Flanging%20%2F%CB%88fl%C3%A6,usually%20smaller%20than%2020%20milliseconds.&amp;text=A%20flanger%20is%20an%20effects%20unit%20that%20creates%20this%20effect.</a:t>
            </a:r>
            <a:endParaRPr sz="2857">
              <a:solidFill>
                <a:schemeClr val="lt1"/>
              </a:solidFill>
            </a:endParaRPr>
          </a:p>
          <a:p>
            <a:pPr indent="-273966" lvl="0" marL="457200" rtl="0" algn="l">
              <a:lnSpc>
                <a:spcPct val="200000"/>
              </a:lnSpc>
              <a:spcBef>
                <a:spcPts val="0"/>
              </a:spcBef>
              <a:spcAft>
                <a:spcPts val="0"/>
              </a:spcAft>
              <a:buClr>
                <a:schemeClr val="lt1"/>
              </a:buClr>
              <a:buSzPct val="100000"/>
              <a:buAutoNum type="arabicPeriod"/>
            </a:pPr>
            <a:r>
              <a:rPr lang="en-GB" sz="2857">
                <a:solidFill>
                  <a:schemeClr val="lt1"/>
                </a:solidFill>
              </a:rPr>
              <a:t>Wikipedia contributors. (2021, September 21). </a:t>
            </a:r>
            <a:r>
              <a:rPr i="1" lang="en-GB" sz="2857">
                <a:solidFill>
                  <a:schemeClr val="lt1"/>
                </a:solidFill>
              </a:rPr>
              <a:t>Comb filter</a:t>
            </a:r>
            <a:r>
              <a:rPr lang="en-GB" sz="2857">
                <a:solidFill>
                  <a:schemeClr val="lt1"/>
                </a:solidFill>
              </a:rPr>
              <a:t>. Wikipedia. https://en.wikipedia.org/wiki/Comb_filter#:%7E:text=In%20signal%20processing%2C%20a%20comb,the%20appearance%20of%20a%20comb.</a:t>
            </a:r>
            <a:endParaRPr sz="3457">
              <a:solidFill>
                <a:schemeClr val="lt1"/>
              </a:solidFill>
            </a:endParaRPr>
          </a:p>
          <a:p>
            <a:pPr indent="-273966" lvl="0" marL="457200" rtl="0" algn="l">
              <a:lnSpc>
                <a:spcPct val="200000"/>
              </a:lnSpc>
              <a:spcBef>
                <a:spcPts val="0"/>
              </a:spcBef>
              <a:spcAft>
                <a:spcPts val="0"/>
              </a:spcAft>
              <a:buClr>
                <a:schemeClr val="lt1"/>
              </a:buClr>
              <a:buSzPct val="100000"/>
              <a:buAutoNum type="arabicPeriod"/>
            </a:pPr>
            <a:r>
              <a:rPr lang="en-GB" sz="2857">
                <a:solidFill>
                  <a:schemeClr val="lt1"/>
                </a:solidFill>
              </a:rPr>
              <a:t>Oppenheim, A. V. (2022). </a:t>
            </a:r>
            <a:r>
              <a:rPr i="1" lang="en-GB" sz="2857">
                <a:solidFill>
                  <a:schemeClr val="lt1"/>
                </a:solidFill>
              </a:rPr>
              <a:t>Discrete - Time Signal Processing</a:t>
            </a:r>
            <a:r>
              <a:rPr lang="en-GB" sz="2857">
                <a:solidFill>
                  <a:schemeClr val="lt1"/>
                </a:solidFill>
              </a:rPr>
              <a:t> (3rd ed.). PEARSON INDIA.</a:t>
            </a:r>
            <a:endParaRPr sz="2857">
              <a:solidFill>
                <a:schemeClr val="lt1"/>
              </a:solidFill>
            </a:endParaRPr>
          </a:p>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5616275" y="410225"/>
            <a:ext cx="3239100" cy="5727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1200"/>
              </a:spcBef>
              <a:spcAft>
                <a:spcPts val="0"/>
              </a:spcAft>
              <a:buClr>
                <a:schemeClr val="dk1"/>
              </a:buClr>
              <a:buSzPct val="32835"/>
              <a:buFont typeface="Arial"/>
              <a:buNone/>
            </a:pPr>
            <a:r>
              <a:rPr i="1" lang="en-GB" sz="3350">
                <a:solidFill>
                  <a:srgbClr val="C9D1D9"/>
                </a:solidFill>
                <a:highlight>
                  <a:srgbClr val="0D1117"/>
                </a:highlight>
                <a:latin typeface="Times New Roman"/>
                <a:ea typeface="Times New Roman"/>
                <a:cs typeface="Times New Roman"/>
                <a:sym typeface="Times New Roman"/>
              </a:rPr>
              <a:t>y</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x</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αy</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k</a:t>
            </a:r>
            <a:r>
              <a:rPr lang="en-GB" sz="3350">
                <a:solidFill>
                  <a:srgbClr val="C9D1D9"/>
                </a:solidFill>
                <a:highlight>
                  <a:srgbClr val="0D1117"/>
                </a:highlight>
                <a:latin typeface="Times New Roman"/>
                <a:ea typeface="Times New Roman"/>
                <a:cs typeface="Times New Roman"/>
                <a:sym typeface="Times New Roman"/>
              </a:rPr>
              <a:t>−</a:t>
            </a:r>
            <a:r>
              <a:rPr i="1" lang="en-GB" sz="3350">
                <a:solidFill>
                  <a:srgbClr val="C9D1D9"/>
                </a:solidFill>
                <a:highlight>
                  <a:srgbClr val="0D1117"/>
                </a:highlight>
                <a:latin typeface="Times New Roman"/>
                <a:ea typeface="Times New Roman"/>
                <a:cs typeface="Times New Roman"/>
                <a:sym typeface="Times New Roman"/>
              </a:rPr>
              <a:t>N</a:t>
            </a:r>
            <a:r>
              <a:rPr lang="en-GB" sz="3350">
                <a:solidFill>
                  <a:srgbClr val="C9D1D9"/>
                </a:solidFill>
                <a:highlight>
                  <a:srgbClr val="0D1117"/>
                </a:highlight>
                <a:latin typeface="Times New Roman"/>
                <a:ea typeface="Times New Roman"/>
                <a:cs typeface="Times New Roman"/>
                <a:sym typeface="Times New Roman"/>
              </a:rPr>
              <a:t>]</a:t>
            </a:r>
            <a:endParaRPr sz="3350">
              <a:solidFill>
                <a:srgbClr val="C9D1D9"/>
              </a:solidFill>
              <a:highlight>
                <a:srgbClr val="0D1117"/>
              </a:highlight>
              <a:latin typeface="Times New Roman"/>
              <a:ea typeface="Times New Roman"/>
              <a:cs typeface="Times New Roman"/>
              <a:sym typeface="Times New Roman"/>
            </a:endParaRPr>
          </a:p>
          <a:p>
            <a:pPr indent="0" lvl="0" marL="0" rtl="0" algn="l">
              <a:spcBef>
                <a:spcPts val="1200"/>
              </a:spcBef>
              <a:spcAft>
                <a:spcPts val="0"/>
              </a:spcAft>
              <a:buNone/>
            </a:pPr>
            <a:r>
              <a:t/>
            </a:r>
            <a:endParaRPr i="1" sz="3350">
              <a:solidFill>
                <a:srgbClr val="C9D1D9"/>
              </a:solidFill>
              <a:highlight>
                <a:srgbClr val="0D1117"/>
              </a:highlight>
              <a:latin typeface="Times New Roman"/>
              <a:ea typeface="Times New Roman"/>
              <a:cs typeface="Times New Roman"/>
              <a:sym typeface="Times New Roman"/>
            </a:endParaRPr>
          </a:p>
        </p:txBody>
      </p:sp>
      <p:pic>
        <p:nvPicPr>
          <p:cNvPr id="96" name="Google Shape;96;p19"/>
          <p:cNvPicPr preferRelativeResize="0"/>
          <p:nvPr/>
        </p:nvPicPr>
        <p:blipFill>
          <a:blip r:embed="rId3">
            <a:alphaModFix/>
          </a:blip>
          <a:stretch>
            <a:fillRect/>
          </a:stretch>
        </p:blipFill>
        <p:spPr>
          <a:xfrm>
            <a:off x="380936" y="1349100"/>
            <a:ext cx="5235339" cy="3461699"/>
          </a:xfrm>
          <a:prstGeom prst="rect">
            <a:avLst/>
          </a:prstGeom>
          <a:noFill/>
          <a:ln>
            <a:noFill/>
          </a:ln>
        </p:spPr>
      </p:pic>
      <p:sp>
        <p:nvSpPr>
          <p:cNvPr id="97" name="Google Shape;97;p19"/>
          <p:cNvSpPr txBox="1"/>
          <p:nvPr/>
        </p:nvSpPr>
        <p:spPr>
          <a:xfrm>
            <a:off x="5904900" y="1197363"/>
            <a:ext cx="3239100" cy="3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0D1117"/>
                </a:solidFill>
              </a:rPr>
              <a:t>The parameter </a:t>
            </a:r>
            <a:r>
              <a:rPr b="1" lang="en-GB" sz="1800">
                <a:solidFill>
                  <a:srgbClr val="0D1117"/>
                </a:solidFill>
              </a:rPr>
              <a:t>α</a:t>
            </a:r>
            <a:r>
              <a:rPr lang="en-GB" sz="1800">
                <a:solidFill>
                  <a:srgbClr val="0D1117"/>
                </a:solidFill>
              </a:rPr>
              <a:t> is the gain and </a:t>
            </a:r>
            <a:r>
              <a:rPr b="1" lang="en-GB" sz="1800">
                <a:solidFill>
                  <a:srgbClr val="0D1117"/>
                </a:solidFill>
              </a:rPr>
              <a:t>N</a:t>
            </a:r>
            <a:r>
              <a:rPr lang="en-GB" sz="1800">
                <a:solidFill>
                  <a:srgbClr val="0D1117"/>
                </a:solidFill>
              </a:rPr>
              <a:t> is the delay.</a:t>
            </a:r>
            <a:endParaRPr sz="1800">
              <a:solidFill>
                <a:srgbClr val="0D1117"/>
              </a:solidFill>
            </a:endParaRPr>
          </a:p>
          <a:p>
            <a:pPr indent="0" lvl="0" marL="0" rtl="0" algn="l">
              <a:lnSpc>
                <a:spcPct val="115000"/>
              </a:lnSpc>
              <a:spcBef>
                <a:spcPts val="1200"/>
              </a:spcBef>
              <a:spcAft>
                <a:spcPts val="0"/>
              </a:spcAft>
              <a:buNone/>
            </a:pPr>
            <a:r>
              <a:rPr lang="en-GB" sz="1800">
                <a:solidFill>
                  <a:srgbClr val="0D1117"/>
                </a:solidFill>
              </a:rPr>
              <a:t>The delay should be adjustable between </a:t>
            </a:r>
            <a:endParaRPr sz="1800">
              <a:solidFill>
                <a:srgbClr val="0D1117"/>
              </a:solidFill>
            </a:endParaRPr>
          </a:p>
          <a:p>
            <a:pPr indent="0" lvl="0" marL="0" rtl="0" algn="l">
              <a:lnSpc>
                <a:spcPct val="115000"/>
              </a:lnSpc>
              <a:spcBef>
                <a:spcPts val="1200"/>
              </a:spcBef>
              <a:spcAft>
                <a:spcPts val="0"/>
              </a:spcAft>
              <a:buNone/>
            </a:pPr>
            <a:r>
              <a:rPr b="1" lang="en-GB" sz="1800">
                <a:solidFill>
                  <a:srgbClr val="0D1117"/>
                </a:solidFill>
              </a:rPr>
              <a:t>Tmin = 0s</a:t>
            </a:r>
            <a:r>
              <a:rPr lang="en-GB" sz="1800">
                <a:solidFill>
                  <a:srgbClr val="0D1117"/>
                </a:solidFill>
              </a:rPr>
              <a:t> and </a:t>
            </a:r>
            <a:r>
              <a:rPr b="1" lang="en-GB" sz="1800">
                <a:solidFill>
                  <a:srgbClr val="0D1117"/>
                </a:solidFill>
              </a:rPr>
              <a:t>Tmax = 1s</a:t>
            </a:r>
            <a:endParaRPr b="1" sz="1800">
              <a:solidFill>
                <a:srgbClr val="0D1117"/>
              </a:solidFill>
            </a:endParaRPr>
          </a:p>
          <a:p>
            <a:pPr indent="0" lvl="0" marL="0" rtl="0" algn="l">
              <a:lnSpc>
                <a:spcPct val="115000"/>
              </a:lnSpc>
              <a:spcBef>
                <a:spcPts val="1200"/>
              </a:spcBef>
              <a:spcAft>
                <a:spcPts val="0"/>
              </a:spcAft>
              <a:buNone/>
            </a:pPr>
            <a:r>
              <a:rPr lang="en-GB" sz="1800">
                <a:solidFill>
                  <a:srgbClr val="0D1117"/>
                </a:solidFill>
              </a:rPr>
              <a:t>The gain between </a:t>
            </a:r>
            <a:endParaRPr sz="1800">
              <a:solidFill>
                <a:srgbClr val="0D1117"/>
              </a:solidFill>
            </a:endParaRPr>
          </a:p>
          <a:p>
            <a:pPr indent="0" lvl="0" marL="0" rtl="0" algn="l">
              <a:lnSpc>
                <a:spcPct val="115000"/>
              </a:lnSpc>
              <a:spcBef>
                <a:spcPts val="1200"/>
              </a:spcBef>
              <a:spcAft>
                <a:spcPts val="0"/>
              </a:spcAft>
              <a:buNone/>
            </a:pPr>
            <a:r>
              <a:rPr b="1" lang="en-GB" sz="1800">
                <a:solidFill>
                  <a:srgbClr val="0D1117"/>
                </a:solidFill>
              </a:rPr>
              <a:t>A min = - 60 dB</a:t>
            </a:r>
            <a:r>
              <a:rPr lang="en-GB" sz="1800">
                <a:solidFill>
                  <a:srgbClr val="0D1117"/>
                </a:solidFill>
              </a:rPr>
              <a:t> and</a:t>
            </a:r>
            <a:endParaRPr sz="1800">
              <a:solidFill>
                <a:srgbClr val="0D1117"/>
              </a:solidFill>
            </a:endParaRPr>
          </a:p>
          <a:p>
            <a:pPr indent="0" lvl="0" marL="0" rtl="0" algn="l">
              <a:lnSpc>
                <a:spcPct val="115000"/>
              </a:lnSpc>
              <a:spcBef>
                <a:spcPts val="1200"/>
              </a:spcBef>
              <a:spcAft>
                <a:spcPts val="1200"/>
              </a:spcAft>
              <a:buClr>
                <a:schemeClr val="dk1"/>
              </a:buClr>
              <a:buSzPts val="1100"/>
              <a:buFont typeface="Arial"/>
              <a:buNone/>
            </a:pPr>
            <a:r>
              <a:rPr b="1" lang="en-GB" sz="1800">
                <a:solidFill>
                  <a:srgbClr val="0D1117"/>
                </a:solidFill>
              </a:rPr>
              <a:t>A max = 0 dB.</a:t>
            </a:r>
            <a:endParaRPr b="1" sz="1800">
              <a:solidFill>
                <a:srgbClr val="0D1117"/>
              </a:solidFill>
            </a:endParaRPr>
          </a:p>
        </p:txBody>
      </p:sp>
      <p:sp>
        <p:nvSpPr>
          <p:cNvPr id="98" name="Google Shape;98;p19"/>
          <p:cNvSpPr txBox="1"/>
          <p:nvPr/>
        </p:nvSpPr>
        <p:spPr>
          <a:xfrm>
            <a:off x="0" y="410225"/>
            <a:ext cx="5585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GB" sz="1800"/>
              <a:t>The reverberation effect occurs due to a IIR-filter with the difference equation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Basic principles and MATLAB simulation</a:t>
            </a:r>
            <a:endParaRPr>
              <a:solidFill>
                <a:schemeClr val="lt1"/>
              </a:solidFill>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For the reverberation system, the system function is</a:t>
            </a:r>
            <a:endParaRPr>
              <a:solidFill>
                <a:srgbClr val="000000"/>
              </a:solidFill>
            </a:endParaRPr>
          </a:p>
          <a:p>
            <a:pPr indent="0" lvl="0" marL="0" rtl="0" algn="l">
              <a:spcBef>
                <a:spcPts val="1200"/>
              </a:spcBef>
              <a:spcAft>
                <a:spcPts val="0"/>
              </a:spcAft>
              <a:buNone/>
            </a:pPr>
            <a:r>
              <a:rPr lang="en-GB">
                <a:solidFill>
                  <a:srgbClr val="000000"/>
                </a:solidFill>
              </a:rPr>
              <a:t>The parameter </a:t>
            </a:r>
            <a:r>
              <a:rPr b="1" lang="en-GB">
                <a:solidFill>
                  <a:srgbClr val="000000"/>
                </a:solidFill>
              </a:rPr>
              <a:t>α</a:t>
            </a:r>
            <a:r>
              <a:rPr lang="en-GB">
                <a:solidFill>
                  <a:srgbClr val="000000"/>
                </a:solidFill>
              </a:rPr>
              <a:t> is the gain, </a:t>
            </a:r>
            <a:r>
              <a:rPr b="1" lang="en-GB">
                <a:solidFill>
                  <a:srgbClr val="000000"/>
                </a:solidFill>
              </a:rPr>
              <a:t>N</a:t>
            </a:r>
            <a:r>
              <a:rPr lang="en-GB">
                <a:solidFill>
                  <a:srgbClr val="000000"/>
                </a:solidFill>
              </a:rPr>
              <a:t> is the delay.</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05" name="Google Shape;105;p20"/>
          <p:cNvPicPr preferRelativeResize="0"/>
          <p:nvPr/>
        </p:nvPicPr>
        <p:blipFill>
          <a:blip r:embed="rId3">
            <a:alphaModFix/>
          </a:blip>
          <a:stretch>
            <a:fillRect/>
          </a:stretch>
        </p:blipFill>
        <p:spPr>
          <a:xfrm>
            <a:off x="2110725" y="2298863"/>
            <a:ext cx="4443425" cy="127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In MATLAB, represent the coefficient of the numerator by creating an array with only one element, and represent that of the denominator by creating an array with two elements.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Clr>
                <a:schemeClr val="dk1"/>
              </a:buClr>
              <a:buSzPts val="1100"/>
              <a:buFont typeface="Arial"/>
              <a:buNone/>
            </a:pPr>
            <a:r>
              <a:rPr lang="en-GB">
                <a:solidFill>
                  <a:srgbClr val="000000"/>
                </a:solidFill>
              </a:rPr>
              <a:t>Here, choose the gain </a:t>
            </a:r>
            <a:r>
              <a:rPr b="1" lang="en-GB">
                <a:solidFill>
                  <a:srgbClr val="000000"/>
                </a:solidFill>
              </a:rPr>
              <a:t>α </a:t>
            </a:r>
            <a:r>
              <a:rPr lang="en-GB">
                <a:solidFill>
                  <a:srgbClr val="000000"/>
                </a:solidFill>
              </a:rPr>
              <a:t>to be 0.7 and the delay factor N to be 1</a:t>
            </a:r>
            <a:endParaRPr>
              <a:solidFill>
                <a:srgbClr val="000000"/>
              </a:solidFill>
            </a:endParaRPr>
          </a:p>
        </p:txBody>
      </p:sp>
      <p:pic>
        <p:nvPicPr>
          <p:cNvPr id="111" name="Google Shape;111;p21"/>
          <p:cNvPicPr preferRelativeResize="0"/>
          <p:nvPr/>
        </p:nvPicPr>
        <p:blipFill>
          <a:blip r:embed="rId3">
            <a:alphaModFix/>
          </a:blip>
          <a:stretch>
            <a:fillRect/>
          </a:stretch>
        </p:blipFill>
        <p:spPr>
          <a:xfrm>
            <a:off x="311700" y="2081134"/>
            <a:ext cx="8520601" cy="11171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