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403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706863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810556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043657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CADBD16-5BFB-4D9F-9646-C75D1B53BBB6}" type="datetimeFigureOut">
              <a:rPr lang="en-US" smtClean="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379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3CADBD16-5BFB-4D9F-9646-C75D1B53BBB6}" type="datetimeFigureOut">
              <a:rPr lang="en-US" smtClean="0"/>
              <a:pPr/>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571758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9728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1792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3CADBD16-5BFB-4D9F-9646-C75D1B53BBB6}" type="datetimeFigureOut">
              <a:rPr lang="en-US" smtClean="0"/>
              <a:pPr/>
              <a:t>3/15/2024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016989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3CADBD16-5BFB-4D9F-9646-C75D1B53BBB6}" type="datetimeFigureOut">
              <a:rPr lang="en-US" smtClean="0"/>
              <a:pPr/>
              <a:t>3/15/2024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32654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CADBD16-5BFB-4D9F-9646-C75D1B53BBB6}" type="datetimeFigureOut">
              <a:rPr lang="en-US" smtClean="0"/>
              <a:pPr/>
              <a:t>3/15/2024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1341960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CADBD16-5BFB-4D9F-9646-C75D1B53BBB6}" type="datetimeFigureOut">
              <a:rPr lang="en-US" smtClean="0"/>
              <a:pPr/>
              <a:t>3/15/2024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4095423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CADBD16-5BFB-4D9F-9646-C75D1B53BBB6}" type="datetimeFigureOut">
              <a:rPr lang="en-US" smtClean="0"/>
              <a:pPr/>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545645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CADBD16-5BFB-4D9F-9646-C75D1B53BBB6}" type="datetimeFigureOut">
              <a:rPr lang="en-US" smtClean="0"/>
              <a:pPr/>
              <a:t>3/15/2024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0722274-0FAA-4649-AA4E-4210F4F32167}"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66800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hub.docker.com/search?q=&amp;type=imag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7B70E6-534F-7492-AC7B-30BE7395FE79}"/>
              </a:ext>
            </a:extLst>
          </p:cNvPr>
          <p:cNvSpPr>
            <a:spLocks noGrp="1"/>
          </p:cNvSpPr>
          <p:nvPr>
            <p:ph type="ctrTitle"/>
          </p:nvPr>
        </p:nvSpPr>
        <p:spPr>
          <a:xfrm>
            <a:off x="1143000" y="1181098"/>
            <a:ext cx="4953000" cy="2713170"/>
          </a:xfrm>
        </p:spPr>
        <p:txBody>
          <a:bodyPr>
            <a:normAutofit/>
          </a:bodyPr>
          <a:lstStyle/>
          <a:p>
            <a:r>
              <a:rPr lang="tr-TR" dirty="0" err="1"/>
              <a:t>Docker</a:t>
            </a:r>
            <a:r>
              <a:rPr lang="tr-TR" dirty="0"/>
              <a:t>	</a:t>
            </a:r>
          </a:p>
        </p:txBody>
      </p:sp>
      <p:pic>
        <p:nvPicPr>
          <p:cNvPr id="1026" name="Picture 2" descr="grafik, kırpıntı çizim, yazı tipi, çizgi film içeren bir resim&#10;&#10;Açıklama otomatik olarak oluşturuldu">
            <a:extLst>
              <a:ext uri="{FF2B5EF4-FFF2-40B4-BE49-F238E27FC236}">
                <a16:creationId xmlns:a16="http://schemas.microsoft.com/office/drawing/2014/main" id="{AB4D9222-8CCE-370E-D9F2-49067DE070D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09011" y="2360058"/>
            <a:ext cx="4339521" cy="3706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531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5CF81D86-BDBA-477C-B7DD-8D359BB99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BE7F418-F87C-DD21-DF85-1446F6762736}"/>
              </a:ext>
            </a:extLst>
          </p:cNvPr>
          <p:cNvSpPr>
            <a:spLocks noGrp="1"/>
          </p:cNvSpPr>
          <p:nvPr>
            <p:ph type="title"/>
          </p:nvPr>
        </p:nvSpPr>
        <p:spPr>
          <a:xfrm>
            <a:off x="4974771" y="634946"/>
            <a:ext cx="6574972" cy="1450757"/>
          </a:xfrm>
        </p:spPr>
        <p:txBody>
          <a:bodyPr>
            <a:normAutofit/>
          </a:bodyPr>
          <a:lstStyle/>
          <a:p>
            <a:r>
              <a:rPr lang="tr-TR" b="1" i="0" dirty="0" err="1">
                <a:effectLst/>
                <a:latin typeface="sohne"/>
              </a:rPr>
              <a:t>Docker</a:t>
            </a:r>
            <a:r>
              <a:rPr lang="tr-TR" b="1" i="0" dirty="0">
                <a:effectLst/>
                <a:latin typeface="sohne"/>
              </a:rPr>
              <a:t> Nedir?</a:t>
            </a:r>
            <a:br>
              <a:rPr lang="tr-TR" b="1" i="0" dirty="0">
                <a:effectLst/>
                <a:latin typeface="sohne"/>
              </a:rPr>
            </a:br>
            <a:endParaRPr lang="tr-TR" dirty="0"/>
          </a:p>
        </p:txBody>
      </p:sp>
      <p:pic>
        <p:nvPicPr>
          <p:cNvPr id="2050" name="Picture 2" descr="Docker Nedir? Ne İşe Yarar? • Turhost Blog">
            <a:extLst>
              <a:ext uri="{FF2B5EF4-FFF2-40B4-BE49-F238E27FC236}">
                <a16:creationId xmlns:a16="http://schemas.microsoft.com/office/drawing/2014/main" id="{EDC122FF-2933-3BC5-B153-7CFCB0F296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357" r="15351"/>
          <a:stretch/>
        </p:blipFill>
        <p:spPr bwMode="auto">
          <a:xfrm>
            <a:off x="633999" y="640081"/>
            <a:ext cx="4001315" cy="5314406"/>
          </a:xfrm>
          <a:prstGeom prst="rect">
            <a:avLst/>
          </a:prstGeom>
          <a:noFill/>
          <a:extLst>
            <a:ext uri="{909E8E84-426E-40DD-AFC4-6F175D3DCCD1}">
              <a14:hiddenFill xmlns:a14="http://schemas.microsoft.com/office/drawing/2010/main">
                <a:solidFill>
                  <a:srgbClr val="FFFFFF"/>
                </a:solidFill>
              </a14:hiddenFill>
            </a:ext>
          </a:extLst>
        </p:spPr>
      </p:pic>
      <p:cxnSp>
        <p:nvCxnSpPr>
          <p:cNvPr id="2057" name="Straight Connector 2056">
            <a:extLst>
              <a:ext uri="{FF2B5EF4-FFF2-40B4-BE49-F238E27FC236}">
                <a16:creationId xmlns:a16="http://schemas.microsoft.com/office/drawing/2014/main" id="{C65F3E9C-EF11-4F8F-A621-399C7A3E64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4EA38128-BF64-4A32-B55D-7E597DF267F3}"/>
              </a:ext>
            </a:extLst>
          </p:cNvPr>
          <p:cNvSpPr>
            <a:spLocks noGrp="1"/>
          </p:cNvSpPr>
          <p:nvPr>
            <p:ph idx="1"/>
          </p:nvPr>
        </p:nvSpPr>
        <p:spPr>
          <a:xfrm>
            <a:off x="4974769" y="2198914"/>
            <a:ext cx="6574973" cy="3670180"/>
          </a:xfrm>
        </p:spPr>
        <p:txBody>
          <a:bodyPr>
            <a:normAutofit/>
          </a:bodyPr>
          <a:lstStyle/>
          <a:p>
            <a:r>
              <a:rPr lang="tr-TR" b="0" i="0" dirty="0" err="1">
                <a:effectLst/>
                <a:latin typeface="source-serif-pro"/>
              </a:rPr>
              <a:t>Docker</a:t>
            </a:r>
            <a:r>
              <a:rPr lang="tr-TR" b="0" i="0" dirty="0">
                <a:effectLst/>
                <a:latin typeface="source-serif-pro"/>
              </a:rPr>
              <a:t> en net tanımlamayla </a:t>
            </a:r>
            <a:r>
              <a:rPr lang="tr-TR" b="0" i="0" dirty="0" err="1">
                <a:effectLst/>
                <a:latin typeface="source-serif-pro"/>
              </a:rPr>
              <a:t>open</a:t>
            </a:r>
            <a:r>
              <a:rPr lang="tr-TR" b="0" i="0" dirty="0">
                <a:effectLst/>
                <a:latin typeface="source-serif-pro"/>
              </a:rPr>
              <a:t> </a:t>
            </a:r>
            <a:r>
              <a:rPr lang="tr-TR" b="0" i="0" dirty="0" err="1">
                <a:effectLst/>
                <a:latin typeface="source-serif-pro"/>
              </a:rPr>
              <a:t>source</a:t>
            </a:r>
            <a:r>
              <a:rPr lang="tr-TR" b="0" i="0" dirty="0">
                <a:effectLst/>
                <a:latin typeface="source-serif-pro"/>
              </a:rPr>
              <a:t> bir ‘</a:t>
            </a:r>
            <a:r>
              <a:rPr lang="tr-TR" b="0" i="0" dirty="0" err="1">
                <a:effectLst/>
                <a:latin typeface="source-serif-pro"/>
              </a:rPr>
              <a:t>container</a:t>
            </a:r>
            <a:r>
              <a:rPr lang="tr-TR" b="0" i="0" dirty="0">
                <a:effectLst/>
                <a:latin typeface="source-serif-pro"/>
              </a:rPr>
              <a:t>’ teknolojisidir. </a:t>
            </a:r>
            <a:r>
              <a:rPr lang="tr-TR" b="0" i="0" dirty="0" err="1">
                <a:effectLst/>
                <a:latin typeface="source-serif-pro"/>
              </a:rPr>
              <a:t>Docker</a:t>
            </a:r>
            <a:r>
              <a:rPr lang="tr-TR" b="0" i="0" dirty="0">
                <a:effectLst/>
                <a:latin typeface="source-serif-pro"/>
              </a:rPr>
              <a:t>, aynı işletim sistemi üzerinde, yüzlerce hatta binlerce birbirinden izole ve bağımsız </a:t>
            </a:r>
            <a:r>
              <a:rPr lang="tr-TR" b="0" i="0" dirty="0" err="1">
                <a:effectLst/>
                <a:latin typeface="source-serif-pro"/>
              </a:rPr>
              <a:t>containerlar</a:t>
            </a:r>
            <a:r>
              <a:rPr lang="tr-TR" b="0" i="0" dirty="0">
                <a:effectLst/>
                <a:latin typeface="source-serif-pro"/>
              </a:rPr>
              <a:t> sayesinde sanallaştırma sağlayan bir teknolojidir. Web uygulamalarımızın kolayca kurulumunu, testini, çalışmasını ve </a:t>
            </a:r>
            <a:r>
              <a:rPr lang="tr-TR" b="0" i="0" dirty="0" err="1">
                <a:effectLst/>
                <a:latin typeface="source-serif-pro"/>
              </a:rPr>
              <a:t>deploymentını</a:t>
            </a:r>
            <a:r>
              <a:rPr lang="tr-TR" b="0" i="0" dirty="0">
                <a:effectLst/>
                <a:latin typeface="source-serif-pro"/>
              </a:rPr>
              <a:t> sağlar. Bunun yanında sunucu maliyetlerini önemli ölçüde azaltır.</a:t>
            </a:r>
            <a:endParaRPr lang="tr-TR" dirty="0"/>
          </a:p>
        </p:txBody>
      </p:sp>
      <p:sp>
        <p:nvSpPr>
          <p:cNvPr id="2059" name="Rectangle 2058">
            <a:extLst>
              <a:ext uri="{FF2B5EF4-FFF2-40B4-BE49-F238E27FC236}">
                <a16:creationId xmlns:a16="http://schemas.microsoft.com/office/drawing/2014/main" id="{88AA064E-5F6E-4024-BC28-EDDC3DFC7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2061" name="Rectangle 2060">
            <a:extLst>
              <a:ext uri="{FF2B5EF4-FFF2-40B4-BE49-F238E27FC236}">
                <a16:creationId xmlns:a16="http://schemas.microsoft.com/office/drawing/2014/main" id="{03B29638-4838-4B9B-B9DB-96E542BAF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Tree>
    <p:extLst>
      <p:ext uri="{BB962C8B-B14F-4D97-AF65-F5344CB8AC3E}">
        <p14:creationId xmlns:p14="http://schemas.microsoft.com/office/powerpoint/2010/main" val="956056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A657A7-DDB8-A846-3547-41F54198424F}"/>
              </a:ext>
            </a:extLst>
          </p:cNvPr>
          <p:cNvSpPr>
            <a:spLocks noGrp="1"/>
          </p:cNvSpPr>
          <p:nvPr>
            <p:ph type="title"/>
          </p:nvPr>
        </p:nvSpPr>
        <p:spPr>
          <a:xfrm>
            <a:off x="1097280" y="286603"/>
            <a:ext cx="10058400" cy="1450757"/>
          </a:xfrm>
        </p:spPr>
        <p:txBody>
          <a:bodyPr>
            <a:normAutofit/>
          </a:bodyPr>
          <a:lstStyle/>
          <a:p>
            <a:r>
              <a:rPr lang="tr-TR" b="1" i="0">
                <a:effectLst/>
                <a:latin typeface="sohne"/>
              </a:rPr>
              <a:t>Container Nedir</a:t>
            </a:r>
            <a:br>
              <a:rPr lang="tr-TR" b="1" i="0">
                <a:effectLst/>
                <a:latin typeface="sohne"/>
              </a:rPr>
            </a:br>
            <a:endParaRPr lang="tr-TR" dirty="0"/>
          </a:p>
        </p:txBody>
      </p:sp>
      <p:pic>
        <p:nvPicPr>
          <p:cNvPr id="3074" name="Picture 2" descr="Docker Basics - DEV Community">
            <a:extLst>
              <a:ext uri="{FF2B5EF4-FFF2-40B4-BE49-F238E27FC236}">
                <a16:creationId xmlns:a16="http://schemas.microsoft.com/office/drawing/2014/main" id="{CA24062E-DE33-2806-A344-DBB46F8E44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115" r="3715"/>
          <a:stretch/>
        </p:blipFill>
        <p:spPr bwMode="auto">
          <a:xfrm>
            <a:off x="1317234" y="1916318"/>
            <a:ext cx="2613392" cy="3471012"/>
          </a:xfrm>
          <a:prstGeom prst="rect">
            <a:avLst/>
          </a:prstGeom>
          <a:noFill/>
          <a:extLst>
            <a:ext uri="{909E8E84-426E-40DD-AFC4-6F175D3DCCD1}">
              <a14:hiddenFill xmlns:a14="http://schemas.microsoft.com/office/drawing/2010/main">
                <a:solidFill>
                  <a:srgbClr val="FFFFFF"/>
                </a:solidFill>
              </a14:hiddenFill>
            </a:ext>
          </a:extLst>
        </p:spPr>
      </p:pic>
      <p:sp>
        <p:nvSpPr>
          <p:cNvPr id="3" name="İçerik Yer Tutucusu 2">
            <a:extLst>
              <a:ext uri="{FF2B5EF4-FFF2-40B4-BE49-F238E27FC236}">
                <a16:creationId xmlns:a16="http://schemas.microsoft.com/office/drawing/2014/main" id="{72D88B6D-651E-2F2C-4626-A9429659B070}"/>
              </a:ext>
            </a:extLst>
          </p:cNvPr>
          <p:cNvSpPr>
            <a:spLocks noGrp="1"/>
          </p:cNvSpPr>
          <p:nvPr>
            <p:ph idx="1"/>
          </p:nvPr>
        </p:nvSpPr>
        <p:spPr>
          <a:xfrm>
            <a:off x="4639733" y="1845734"/>
            <a:ext cx="6515947" cy="4023360"/>
          </a:xfrm>
        </p:spPr>
        <p:txBody>
          <a:bodyPr>
            <a:normAutofit/>
          </a:bodyPr>
          <a:lstStyle/>
          <a:p>
            <a:pPr marL="0" indent="0">
              <a:buNone/>
            </a:pPr>
            <a:r>
              <a:rPr lang="tr-TR" b="0" i="0">
                <a:effectLst/>
                <a:latin typeface="source-serif-pro"/>
              </a:rPr>
              <a:t> Docker Daemon tarafından Linux çekirdeği içerisinde birbirinden izole olarak çalıştırılan process’lerin her birine verilen isimdir. Virtual Machine (Sanal Makina) analojisinde Docker’ı Hypervisor’e benzetirsek fiziksel sunucu üzerinde halihazırda koşturulmakta olan her bir işletim sisteminin (sanal sunucunun) Docker’daki karşılığı Container’dır.</a:t>
            </a:r>
            <a:r>
              <a:rPr lang="tr-TR" b="1">
                <a:latin typeface="sohne"/>
              </a:rPr>
              <a:t> </a:t>
            </a:r>
          </a:p>
          <a:p>
            <a:r>
              <a:rPr lang="tr-TR" b="1">
                <a:latin typeface="sohne"/>
              </a:rPr>
              <a:t>Docker Daemon: </a:t>
            </a:r>
            <a:r>
              <a:rPr lang="tr-TR">
                <a:latin typeface="source-serif-pro"/>
              </a:rPr>
              <a:t>Hypervisor’ün dockerdaki karşılığıdır. Bütün CPU ve RAM vb gibi işletim sistemine ait işlerin yapıldığı bölümdür.</a:t>
            </a:r>
          </a:p>
          <a:p>
            <a:endParaRPr lang="tr-TR" dirty="0"/>
          </a:p>
        </p:txBody>
      </p:sp>
    </p:spTree>
    <p:extLst>
      <p:ext uri="{BB962C8B-B14F-4D97-AF65-F5344CB8AC3E}">
        <p14:creationId xmlns:p14="http://schemas.microsoft.com/office/powerpoint/2010/main" val="2064369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4BCC8AF-BE97-0C40-6173-F5FE5C3BC317}"/>
              </a:ext>
            </a:extLst>
          </p:cNvPr>
          <p:cNvSpPr>
            <a:spLocks noGrp="1"/>
          </p:cNvSpPr>
          <p:nvPr>
            <p:ph type="title"/>
          </p:nvPr>
        </p:nvSpPr>
        <p:spPr>
          <a:xfrm>
            <a:off x="642256" y="642257"/>
            <a:ext cx="3417677" cy="5226837"/>
          </a:xfrm>
        </p:spPr>
        <p:txBody>
          <a:bodyPr anchor="t">
            <a:normAutofit/>
          </a:bodyPr>
          <a:lstStyle/>
          <a:p>
            <a:r>
              <a:rPr lang="tr-TR" b="1" i="0" dirty="0">
                <a:effectLst/>
                <a:latin typeface="sohne"/>
              </a:rPr>
              <a:t>Image Nedir</a:t>
            </a:r>
            <a:br>
              <a:rPr lang="tr-TR" b="1" i="0" dirty="0">
                <a:effectLst/>
                <a:latin typeface="sohne"/>
              </a:rPr>
            </a:br>
            <a:endParaRPr lang="tr-TR" dirty="0"/>
          </a:p>
        </p:txBody>
      </p:sp>
      <p:sp>
        <p:nvSpPr>
          <p:cNvPr id="3" name="İçerik Yer Tutucusu 2">
            <a:extLst>
              <a:ext uri="{FF2B5EF4-FFF2-40B4-BE49-F238E27FC236}">
                <a16:creationId xmlns:a16="http://schemas.microsoft.com/office/drawing/2014/main" id="{D9FA11E9-9B04-7775-829B-C683B7176864}"/>
              </a:ext>
            </a:extLst>
          </p:cNvPr>
          <p:cNvSpPr>
            <a:spLocks noGrp="1"/>
          </p:cNvSpPr>
          <p:nvPr>
            <p:ph idx="1"/>
          </p:nvPr>
        </p:nvSpPr>
        <p:spPr>
          <a:xfrm>
            <a:off x="4713512" y="642258"/>
            <a:ext cx="6847117" cy="3091682"/>
          </a:xfrm>
        </p:spPr>
        <p:txBody>
          <a:bodyPr>
            <a:normAutofit/>
          </a:bodyPr>
          <a:lstStyle/>
          <a:p>
            <a:r>
              <a:rPr lang="tr-TR" sz="1700" b="0" i="0" dirty="0" err="1">
                <a:effectLst/>
                <a:latin typeface="source-serif-pro"/>
              </a:rPr>
              <a:t>Containerlar</a:t>
            </a:r>
            <a:r>
              <a:rPr lang="tr-TR" sz="1700" b="0" i="0" dirty="0">
                <a:effectLst/>
                <a:latin typeface="source-serif-pro"/>
              </a:rPr>
              <a:t> </a:t>
            </a:r>
            <a:r>
              <a:rPr lang="tr-TR" sz="1700" b="0" i="0" dirty="0" err="1">
                <a:effectLst/>
                <a:latin typeface="source-serif-pro"/>
              </a:rPr>
              <a:t>layer</a:t>
            </a:r>
            <a:r>
              <a:rPr lang="tr-TR" sz="1700" b="0" i="0" dirty="0">
                <a:effectLst/>
                <a:latin typeface="source-serif-pro"/>
              </a:rPr>
              <a:t> halindeki </a:t>
            </a:r>
            <a:r>
              <a:rPr lang="tr-TR" sz="1700" b="0" i="0" dirty="0" err="1">
                <a:effectLst/>
                <a:latin typeface="source-serif-pro"/>
              </a:rPr>
              <a:t>Image’lardan</a:t>
            </a:r>
            <a:r>
              <a:rPr lang="tr-TR" sz="1700" b="0" i="0" dirty="0">
                <a:effectLst/>
                <a:latin typeface="source-serif-pro"/>
              </a:rPr>
              <a:t> oluşur. </a:t>
            </a:r>
            <a:r>
              <a:rPr lang="tr-TR" sz="1700" b="0" i="0" dirty="0" err="1">
                <a:effectLst/>
                <a:latin typeface="source-serif-pro"/>
              </a:rPr>
              <a:t>Docker</a:t>
            </a:r>
            <a:r>
              <a:rPr lang="tr-TR" sz="1700" b="0" i="0" dirty="0">
                <a:effectLst/>
                <a:latin typeface="source-serif-pro"/>
              </a:rPr>
              <a:t> Image ise </a:t>
            </a:r>
            <a:r>
              <a:rPr lang="tr-TR" sz="1700" b="0" i="0" dirty="0" err="1">
                <a:effectLst/>
                <a:latin typeface="source-serif-pro"/>
              </a:rPr>
              <a:t>containerlara</a:t>
            </a:r>
            <a:r>
              <a:rPr lang="tr-TR" sz="1700" b="0" i="0" dirty="0">
                <a:effectLst/>
                <a:latin typeface="source-serif-pro"/>
              </a:rPr>
              <a:t> kurulacak ve </a:t>
            </a:r>
            <a:r>
              <a:rPr lang="tr-TR" sz="1700" b="0" i="0" dirty="0" err="1">
                <a:effectLst/>
                <a:latin typeface="source-serif-pro"/>
              </a:rPr>
              <a:t>run</a:t>
            </a:r>
            <a:r>
              <a:rPr lang="tr-TR" sz="1700" b="0" i="0" dirty="0">
                <a:effectLst/>
                <a:latin typeface="source-serif-pro"/>
              </a:rPr>
              <a:t> edilecek olan uygulamaların veya OS’lerin </a:t>
            </a:r>
            <a:r>
              <a:rPr lang="tr-TR" sz="1700" b="0" i="0" dirty="0" err="1">
                <a:effectLst/>
                <a:latin typeface="source-serif-pro"/>
              </a:rPr>
              <a:t>image</a:t>
            </a:r>
            <a:r>
              <a:rPr lang="tr-TR" sz="1700" b="0" i="0" dirty="0">
                <a:effectLst/>
                <a:latin typeface="source-serif-pro"/>
              </a:rPr>
              <a:t> dosyalarıdır. Örnek verecek olursak </a:t>
            </a:r>
            <a:r>
              <a:rPr lang="tr-TR" sz="1700" b="0" i="0" dirty="0" err="1">
                <a:effectLst/>
                <a:latin typeface="source-serif-pro"/>
              </a:rPr>
              <a:t>mysql</a:t>
            </a:r>
            <a:r>
              <a:rPr lang="tr-TR" sz="1700" b="0" i="0" dirty="0">
                <a:effectLst/>
                <a:latin typeface="source-serif-pro"/>
              </a:rPr>
              <a:t>, </a:t>
            </a:r>
            <a:r>
              <a:rPr lang="tr-TR" sz="1700" b="0" i="0" dirty="0" err="1">
                <a:effectLst/>
                <a:latin typeface="source-serif-pro"/>
              </a:rPr>
              <a:t>mongodb</a:t>
            </a:r>
            <a:r>
              <a:rPr lang="tr-TR" sz="1700" b="0" i="0" dirty="0">
                <a:effectLst/>
                <a:latin typeface="source-serif-pro"/>
              </a:rPr>
              <a:t>, </a:t>
            </a:r>
            <a:r>
              <a:rPr lang="tr-TR" sz="1700" b="0" i="0" dirty="0" err="1">
                <a:effectLst/>
                <a:latin typeface="source-serif-pro"/>
              </a:rPr>
              <a:t>redis</a:t>
            </a:r>
            <a:r>
              <a:rPr lang="tr-TR" sz="1700" b="0" i="0" dirty="0">
                <a:effectLst/>
                <a:latin typeface="source-serif-pro"/>
              </a:rPr>
              <a:t>, </a:t>
            </a:r>
            <a:r>
              <a:rPr lang="tr-TR" sz="1700" b="0" i="0" dirty="0" err="1">
                <a:effectLst/>
                <a:latin typeface="source-serif-pro"/>
              </a:rPr>
              <a:t>ubuntu</a:t>
            </a:r>
            <a:r>
              <a:rPr lang="tr-TR" sz="1700" b="0" i="0" dirty="0">
                <a:effectLst/>
                <a:latin typeface="source-serif-pro"/>
              </a:rPr>
              <a:t>, </a:t>
            </a:r>
            <a:r>
              <a:rPr lang="tr-TR" sz="1700" b="0" i="0" dirty="0" err="1">
                <a:effectLst/>
                <a:latin typeface="source-serif-pro"/>
              </a:rPr>
              <a:t>mariadb</a:t>
            </a:r>
            <a:r>
              <a:rPr lang="tr-TR" sz="1700" b="0" i="0" dirty="0">
                <a:effectLst/>
                <a:latin typeface="source-serif-pro"/>
              </a:rPr>
              <a:t>.. Yüzlercesi mevcut. </a:t>
            </a:r>
            <a:r>
              <a:rPr lang="tr-TR" sz="1700" b="0" i="0" dirty="0" err="1">
                <a:effectLst/>
                <a:latin typeface="source-serif-pro"/>
              </a:rPr>
              <a:t>Buyrun</a:t>
            </a:r>
            <a:r>
              <a:rPr lang="tr-TR" sz="1700" b="0" i="0" dirty="0">
                <a:effectLst/>
                <a:latin typeface="source-serif-pro"/>
              </a:rPr>
              <a:t>: </a:t>
            </a:r>
            <a:r>
              <a:rPr lang="tr-TR" sz="1700" b="0" i="0" u="sng" dirty="0" err="1">
                <a:effectLst/>
                <a:latin typeface="source-serif-pro"/>
                <a:hlinkClick r:id="rId2"/>
              </a:rPr>
              <a:t>Docker</a:t>
            </a:r>
            <a:r>
              <a:rPr lang="tr-TR" sz="1700" b="0" i="0" u="sng" dirty="0">
                <a:effectLst/>
                <a:latin typeface="source-serif-pro"/>
                <a:hlinkClick r:id="rId2"/>
              </a:rPr>
              <a:t> </a:t>
            </a:r>
            <a:r>
              <a:rPr lang="tr-TR" sz="1700" b="0" i="0" u="sng" dirty="0" err="1">
                <a:effectLst/>
                <a:latin typeface="source-serif-pro"/>
                <a:hlinkClick r:id="rId2"/>
              </a:rPr>
              <a:t>Images</a:t>
            </a:r>
            <a:r>
              <a:rPr lang="tr-TR" sz="1700" b="0" i="0" u="sng" dirty="0">
                <a:effectLst/>
                <a:latin typeface="source-serif-pro"/>
                <a:hlinkClick r:id="rId2"/>
              </a:rPr>
              <a:t> </a:t>
            </a:r>
            <a:r>
              <a:rPr lang="tr-TR" sz="1700" b="0" i="0" u="sng" dirty="0" err="1">
                <a:effectLst/>
                <a:latin typeface="source-serif-pro"/>
                <a:hlinkClick r:id="rId2"/>
              </a:rPr>
              <a:t>List</a:t>
            </a:r>
            <a:r>
              <a:rPr lang="tr-TR" sz="1700" b="0" i="0" dirty="0">
                <a:effectLst/>
                <a:latin typeface="source-serif-pro"/>
              </a:rPr>
              <a:t>.</a:t>
            </a:r>
          </a:p>
          <a:p>
            <a:r>
              <a:rPr lang="tr-TR" sz="1700" b="0" i="0" dirty="0">
                <a:effectLst/>
                <a:latin typeface="source-serif-pro"/>
              </a:rPr>
              <a:t>Fakat burada şöyle bir ayrıntı var. Aslında </a:t>
            </a:r>
            <a:r>
              <a:rPr lang="tr-TR" sz="1700" b="0" i="0" dirty="0" err="1">
                <a:effectLst/>
                <a:latin typeface="source-serif-pro"/>
              </a:rPr>
              <a:t>container</a:t>
            </a:r>
            <a:r>
              <a:rPr lang="tr-TR" sz="1700" b="0" i="0" dirty="0">
                <a:effectLst/>
                <a:latin typeface="source-serif-pro"/>
              </a:rPr>
              <a:t> içerisindeki </a:t>
            </a:r>
            <a:r>
              <a:rPr lang="tr-TR" sz="1700" b="0" i="0" dirty="0" err="1">
                <a:effectLst/>
                <a:latin typeface="source-serif-pro"/>
              </a:rPr>
              <a:t>imagelerin</a:t>
            </a:r>
            <a:r>
              <a:rPr lang="tr-TR" sz="1700" b="0" i="0" dirty="0">
                <a:effectLst/>
                <a:latin typeface="source-serif-pro"/>
              </a:rPr>
              <a:t> içeriklerinin ve tanımlamalarının gerekli tutulduğu bir dosya var. Bu dosyamızın adı: </a:t>
            </a:r>
            <a:r>
              <a:rPr lang="tr-TR" sz="1700" b="1" i="0" dirty="0" err="1">
                <a:effectLst/>
                <a:latin typeface="source-serif-pro"/>
              </a:rPr>
              <a:t>Dockerfile</a:t>
            </a:r>
            <a:r>
              <a:rPr lang="tr-TR" sz="1700" b="0" i="0" dirty="0">
                <a:effectLst/>
                <a:latin typeface="source-serif-pro"/>
              </a:rPr>
              <a:t>. Tamamen bu isimde, ne büyük ne de küçük harflerden oluşan, bir bakıma </a:t>
            </a:r>
            <a:r>
              <a:rPr lang="tr-TR" sz="1700" b="0" i="0" dirty="0" err="1">
                <a:effectLst/>
                <a:latin typeface="source-serif-pro"/>
              </a:rPr>
              <a:t>containerlar</a:t>
            </a:r>
            <a:r>
              <a:rPr lang="tr-TR" sz="1700" b="0" i="0" dirty="0">
                <a:effectLst/>
                <a:latin typeface="source-serif-pro"/>
              </a:rPr>
              <a:t> içindeki </a:t>
            </a:r>
            <a:r>
              <a:rPr lang="tr-TR" sz="1700" b="0" i="0" dirty="0" err="1">
                <a:effectLst/>
                <a:latin typeface="source-serif-pro"/>
              </a:rPr>
              <a:t>imagelerın</a:t>
            </a:r>
            <a:r>
              <a:rPr lang="tr-TR" sz="1700" b="0" i="0" dirty="0">
                <a:effectLst/>
                <a:latin typeface="source-serif-pro"/>
              </a:rPr>
              <a:t> </a:t>
            </a:r>
            <a:r>
              <a:rPr lang="tr-TR" sz="1700" b="0" i="0" dirty="0" err="1">
                <a:effectLst/>
                <a:latin typeface="source-serif-pro"/>
              </a:rPr>
              <a:t>registration’ını</a:t>
            </a:r>
            <a:r>
              <a:rPr lang="tr-TR" sz="1700" b="0" i="0" dirty="0">
                <a:effectLst/>
                <a:latin typeface="source-serif-pro"/>
              </a:rPr>
              <a:t> yapan bir dosya. </a:t>
            </a:r>
            <a:r>
              <a:rPr lang="tr-TR" sz="1700" b="0" i="0" dirty="0" err="1">
                <a:effectLst/>
                <a:latin typeface="source-serif-pro"/>
              </a:rPr>
              <a:t>Burda</a:t>
            </a:r>
            <a:r>
              <a:rPr lang="tr-TR" sz="1700" b="0" i="0" dirty="0">
                <a:effectLst/>
                <a:latin typeface="source-serif-pro"/>
              </a:rPr>
              <a:t> önemli nokta şu: Her bir </a:t>
            </a:r>
            <a:r>
              <a:rPr lang="tr-TR" sz="1700" b="0" i="0" dirty="0" err="1">
                <a:effectLst/>
                <a:latin typeface="source-serif-pro"/>
              </a:rPr>
              <a:t>image</a:t>
            </a:r>
            <a:r>
              <a:rPr lang="tr-TR" sz="1700" b="0" i="0" dirty="0">
                <a:effectLst/>
                <a:latin typeface="source-serif-pro"/>
              </a:rPr>
              <a:t> </a:t>
            </a:r>
            <a:r>
              <a:rPr lang="tr-TR" sz="1700" b="0" i="0" dirty="0" err="1">
                <a:effectLst/>
                <a:latin typeface="source-serif-pro"/>
              </a:rPr>
              <a:t>Dockerfile</a:t>
            </a:r>
            <a:r>
              <a:rPr lang="tr-TR" sz="1700" b="0" i="0" dirty="0">
                <a:effectLst/>
                <a:latin typeface="source-serif-pro"/>
              </a:rPr>
              <a:t> dediğimiz bu dosyanın altında tanımlanması zorunlu.</a:t>
            </a:r>
          </a:p>
        </p:txBody>
      </p:sp>
      <p:pic>
        <p:nvPicPr>
          <p:cNvPr id="4098" name="Picture 2" descr="What is Docker? How to create a Docker image and execute an application  within a container ?">
            <a:extLst>
              <a:ext uri="{FF2B5EF4-FFF2-40B4-BE49-F238E27FC236}">
                <a16:creationId xmlns:a16="http://schemas.microsoft.com/office/drawing/2014/main" id="{084D80D9-6519-653C-FA43-0498BB95E55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08617" y="3994485"/>
            <a:ext cx="5456906" cy="1882632"/>
          </a:xfrm>
          <a:prstGeom prst="rect">
            <a:avLst/>
          </a:prstGeom>
          <a:noFill/>
          <a:extLst>
            <a:ext uri="{909E8E84-426E-40DD-AFC4-6F175D3DCCD1}">
              <a14:hiddenFill xmlns:a14="http://schemas.microsoft.com/office/drawing/2010/main">
                <a:solidFill>
                  <a:srgbClr val="FFFFFF"/>
                </a:solidFill>
              </a14:hiddenFill>
            </a:ext>
          </a:extLst>
        </p:spPr>
      </p:pic>
      <p:sp>
        <p:nvSpPr>
          <p:cNvPr id="4105" name="Rectangle 4104">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4107" name="Rectangle 4106">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Tree>
    <p:extLst>
      <p:ext uri="{BB962C8B-B14F-4D97-AF65-F5344CB8AC3E}">
        <p14:creationId xmlns:p14="http://schemas.microsoft.com/office/powerpoint/2010/main" val="1194776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166ACC-D74C-FD95-31FE-974FC40C3833}"/>
              </a:ext>
            </a:extLst>
          </p:cNvPr>
          <p:cNvSpPr>
            <a:spLocks noGrp="1"/>
          </p:cNvSpPr>
          <p:nvPr>
            <p:ph type="title"/>
          </p:nvPr>
        </p:nvSpPr>
        <p:spPr>
          <a:xfrm>
            <a:off x="1097280" y="286603"/>
            <a:ext cx="10058400" cy="1450757"/>
          </a:xfrm>
        </p:spPr>
        <p:txBody>
          <a:bodyPr>
            <a:normAutofit/>
          </a:bodyPr>
          <a:lstStyle/>
          <a:p>
            <a:r>
              <a:rPr lang="tr-TR" b="1" i="0">
                <a:effectLst/>
                <a:latin typeface="sohne"/>
              </a:rPr>
              <a:t>Docker’ın Avantajları Nelerdir?</a:t>
            </a:r>
            <a:endParaRPr lang="tr-TR" dirty="0"/>
          </a:p>
        </p:txBody>
      </p:sp>
      <p:sp>
        <p:nvSpPr>
          <p:cNvPr id="3" name="İçerik Yer Tutucusu 2">
            <a:extLst>
              <a:ext uri="{FF2B5EF4-FFF2-40B4-BE49-F238E27FC236}">
                <a16:creationId xmlns:a16="http://schemas.microsoft.com/office/drawing/2014/main" id="{DCAA5D61-8859-D16B-E698-2D07DE0B2514}"/>
              </a:ext>
            </a:extLst>
          </p:cNvPr>
          <p:cNvSpPr>
            <a:spLocks noGrp="1"/>
          </p:cNvSpPr>
          <p:nvPr>
            <p:ph idx="1"/>
          </p:nvPr>
        </p:nvSpPr>
        <p:spPr>
          <a:xfrm>
            <a:off x="1097279" y="1845734"/>
            <a:ext cx="6454987" cy="4023360"/>
          </a:xfrm>
        </p:spPr>
        <p:txBody>
          <a:bodyPr>
            <a:normAutofit/>
          </a:bodyPr>
          <a:lstStyle/>
          <a:p>
            <a:pPr>
              <a:buFont typeface="Arial" panose="020B0604020202020204" pitchFamily="34" charset="0"/>
              <a:buChar char="•"/>
            </a:pPr>
            <a:r>
              <a:rPr lang="tr-TR" sz="1300" b="1" i="1" dirty="0" err="1">
                <a:effectLst/>
                <a:latin typeface="source-serif-pro"/>
              </a:rPr>
              <a:t>Docker</a:t>
            </a:r>
            <a:r>
              <a:rPr lang="tr-TR" sz="1300" b="1" i="1" dirty="0">
                <a:effectLst/>
                <a:latin typeface="source-serif-pro"/>
              </a:rPr>
              <a:t> saniyeler içerisinde başlar</a:t>
            </a:r>
            <a:r>
              <a:rPr lang="tr-TR" sz="1300" b="0" i="1" dirty="0">
                <a:effectLst/>
                <a:latin typeface="source-serif-pro"/>
              </a:rPr>
              <a:t>,</a:t>
            </a:r>
            <a:r>
              <a:rPr lang="tr-TR" sz="1300" b="0" i="0" dirty="0">
                <a:effectLst/>
                <a:latin typeface="source-serif-pro"/>
              </a:rPr>
              <a:t> çünkü içerisinde barındırdığı her bir </a:t>
            </a:r>
            <a:r>
              <a:rPr lang="tr-TR" sz="1300" b="0" i="0" dirty="0" err="1">
                <a:effectLst/>
                <a:latin typeface="source-serif-pro"/>
              </a:rPr>
              <a:t>container</a:t>
            </a:r>
            <a:r>
              <a:rPr lang="tr-TR" sz="1300" b="0" i="0" dirty="0">
                <a:effectLst/>
                <a:latin typeface="source-serif-pro"/>
              </a:rPr>
              <a:t> sadece birer </a:t>
            </a:r>
            <a:r>
              <a:rPr lang="tr-TR" sz="1300" b="0" i="0" dirty="0" err="1">
                <a:effectLst/>
                <a:latin typeface="source-serif-pro"/>
              </a:rPr>
              <a:t>processtir</a:t>
            </a:r>
            <a:r>
              <a:rPr lang="tr-TR" sz="1300" b="0" i="0" dirty="0">
                <a:effectLst/>
                <a:latin typeface="source-serif-pro"/>
              </a:rPr>
              <a:t>. Böylece karşımıza </a:t>
            </a:r>
            <a:r>
              <a:rPr lang="tr-TR" sz="1300" b="0" i="0" dirty="0" err="1">
                <a:effectLst/>
                <a:latin typeface="source-serif-pro"/>
              </a:rPr>
              <a:t>lightweight</a:t>
            </a:r>
            <a:r>
              <a:rPr lang="tr-TR" sz="1300" b="0" i="0" dirty="0">
                <a:effectLst/>
                <a:latin typeface="source-serif-pro"/>
              </a:rPr>
              <a:t> bir yapı karşımıza çıkar. Bu da bizi sanal makinelerin hantallığından kurtarmış oluyor aslında :)</a:t>
            </a:r>
          </a:p>
          <a:p>
            <a:pPr>
              <a:buFont typeface="Arial" panose="020B0604020202020204" pitchFamily="34" charset="0"/>
              <a:buChar char="•"/>
            </a:pPr>
            <a:r>
              <a:rPr lang="tr-TR" sz="1300" b="1" i="1" dirty="0">
                <a:effectLst/>
                <a:latin typeface="source-serif-pro"/>
              </a:rPr>
              <a:t>Daha Kolay Yönetim ve Ölçeklendirme: </a:t>
            </a:r>
            <a:r>
              <a:rPr lang="tr-TR" sz="1300" b="0" i="0" dirty="0">
                <a:effectLst/>
                <a:latin typeface="source-serif-pro"/>
              </a:rPr>
              <a:t>Bir sanal makineye göre </a:t>
            </a:r>
            <a:r>
              <a:rPr lang="tr-TR" sz="1300" b="0" i="0" dirty="0" err="1">
                <a:effectLst/>
                <a:latin typeface="source-serif-pro"/>
              </a:rPr>
              <a:t>docker</a:t>
            </a:r>
            <a:r>
              <a:rPr lang="tr-TR" sz="1300" b="0" i="0" dirty="0">
                <a:effectLst/>
                <a:latin typeface="source-serif-pro"/>
              </a:rPr>
              <a:t> üzerindeki </a:t>
            </a:r>
            <a:r>
              <a:rPr lang="tr-TR" sz="1300" b="0" i="0" dirty="0" err="1">
                <a:effectLst/>
                <a:latin typeface="source-serif-pro"/>
              </a:rPr>
              <a:t>containerleri</a:t>
            </a:r>
            <a:r>
              <a:rPr lang="tr-TR" sz="1300" b="0" i="0" dirty="0">
                <a:effectLst/>
                <a:latin typeface="source-serif-pro"/>
              </a:rPr>
              <a:t> çok daha kolay bir şekilde çalıştırabiliriz veya istediğimiz zaman yok edebiliriz. </a:t>
            </a:r>
            <a:r>
              <a:rPr lang="tr-TR" sz="1300" b="1" i="1" dirty="0">
                <a:effectLst/>
                <a:latin typeface="source-serif-pro"/>
              </a:rPr>
              <a:t>Daha İyi Kaynak Kullanımı </a:t>
            </a:r>
            <a:r>
              <a:rPr lang="tr-TR" sz="1300" b="0" i="0" dirty="0">
                <a:effectLst/>
                <a:latin typeface="source-serif-pro"/>
              </a:rPr>
              <a:t>Sanal makinelere göre tek bir sunucu üzerindeki kaynak tüketimi </a:t>
            </a:r>
            <a:r>
              <a:rPr lang="tr-TR" sz="1300" b="0" i="0" dirty="0" err="1">
                <a:effectLst/>
                <a:latin typeface="source-serif-pro"/>
              </a:rPr>
              <a:t>dockerda</a:t>
            </a:r>
            <a:r>
              <a:rPr lang="tr-TR" sz="1300" b="0" i="0" dirty="0">
                <a:effectLst/>
                <a:latin typeface="source-serif-pro"/>
              </a:rPr>
              <a:t> çok daha verimlidir. Daha az kaynak tüketimi ile daha fazla </a:t>
            </a:r>
            <a:r>
              <a:rPr lang="tr-TR" sz="1300" b="0" i="0" dirty="0" err="1">
                <a:effectLst/>
                <a:latin typeface="source-serif-pro"/>
              </a:rPr>
              <a:t>containeri</a:t>
            </a:r>
            <a:r>
              <a:rPr lang="tr-TR" sz="1300" b="0" i="0" dirty="0">
                <a:effectLst/>
                <a:latin typeface="source-serif-pro"/>
              </a:rPr>
              <a:t> çalıştırabiliriz.</a:t>
            </a:r>
          </a:p>
          <a:p>
            <a:pPr>
              <a:buFont typeface="Arial" panose="020B0604020202020204" pitchFamily="34" charset="0"/>
              <a:buChar char="•"/>
            </a:pPr>
            <a:r>
              <a:rPr lang="tr-TR" sz="1300" b="1" i="1" dirty="0">
                <a:effectLst/>
                <a:latin typeface="source-serif-pro"/>
              </a:rPr>
              <a:t>Deployment Verimliliği: </a:t>
            </a:r>
            <a:r>
              <a:rPr lang="tr-TR" sz="1300" b="0" i="0" dirty="0" err="1">
                <a:effectLst/>
                <a:latin typeface="source-serif-pro"/>
              </a:rPr>
              <a:t>Dockerın</a:t>
            </a:r>
            <a:r>
              <a:rPr lang="tr-TR" sz="1300" b="0" i="0" dirty="0">
                <a:effectLst/>
                <a:latin typeface="source-serif-pro"/>
              </a:rPr>
              <a:t> en güzel yanlarında birisi de şu: Siz </a:t>
            </a:r>
            <a:r>
              <a:rPr lang="tr-TR" sz="1300" b="0" i="0" dirty="0" err="1">
                <a:effectLst/>
                <a:latin typeface="source-serif-pro"/>
              </a:rPr>
              <a:t>localinizde</a:t>
            </a:r>
            <a:r>
              <a:rPr lang="tr-TR" sz="1300" b="0" i="0" dirty="0">
                <a:effectLst/>
                <a:latin typeface="source-serif-pro"/>
              </a:rPr>
              <a:t> test ettiniz, uygulamanızı Test veya Live ortamınıza attınız. (veya daha çeşitli ortamlar (dev, </a:t>
            </a:r>
            <a:r>
              <a:rPr lang="tr-TR" sz="1300" b="0" i="0" dirty="0" err="1">
                <a:effectLst/>
                <a:latin typeface="source-serif-pro"/>
              </a:rPr>
              <a:t>staging</a:t>
            </a:r>
            <a:r>
              <a:rPr lang="tr-TR" sz="1300" b="0" i="0" dirty="0">
                <a:effectLst/>
                <a:latin typeface="source-serif-pro"/>
              </a:rPr>
              <a:t>, </a:t>
            </a:r>
            <a:r>
              <a:rPr lang="tr-TR" sz="1300" b="0" i="0" dirty="0" err="1">
                <a:effectLst/>
                <a:latin typeface="source-serif-pro"/>
              </a:rPr>
              <a:t>pre-prod</a:t>
            </a:r>
            <a:r>
              <a:rPr lang="tr-TR" sz="1300" b="0" i="0" dirty="0">
                <a:effectLst/>
                <a:latin typeface="source-serif-pro"/>
              </a:rPr>
              <a:t> vs..) </a:t>
            </a:r>
            <a:r>
              <a:rPr lang="tr-TR" sz="1300" b="0" i="0" dirty="0" err="1">
                <a:effectLst/>
                <a:latin typeface="source-serif-pro"/>
              </a:rPr>
              <a:t>Localde</a:t>
            </a:r>
            <a:r>
              <a:rPr lang="tr-TR" sz="1300" b="0" i="0" dirty="0">
                <a:effectLst/>
                <a:latin typeface="source-serif-pro"/>
              </a:rPr>
              <a:t> çalıştırdığınız her şey burada da aynı şekilde çalışacak. </a:t>
            </a:r>
            <a:r>
              <a:rPr lang="tr-TR" sz="1300" b="0" i="0" dirty="0" err="1">
                <a:effectLst/>
                <a:latin typeface="source-serif-pro"/>
              </a:rPr>
              <a:t>Container</a:t>
            </a:r>
            <a:r>
              <a:rPr lang="tr-TR" sz="1300" b="0" i="0" dirty="0">
                <a:effectLst/>
                <a:latin typeface="source-serif-pro"/>
              </a:rPr>
              <a:t> ve </a:t>
            </a:r>
            <a:r>
              <a:rPr lang="tr-TR" sz="1300" b="0" i="0" dirty="0" err="1">
                <a:effectLst/>
                <a:latin typeface="source-serif-pro"/>
              </a:rPr>
              <a:t>Imagelerin</a:t>
            </a:r>
            <a:r>
              <a:rPr lang="tr-TR" sz="1300" b="0" i="0" dirty="0">
                <a:effectLst/>
                <a:latin typeface="source-serif-pro"/>
              </a:rPr>
              <a:t> tutulduğu </a:t>
            </a:r>
            <a:r>
              <a:rPr lang="tr-TR" sz="1300" b="0" i="0" dirty="0" err="1">
                <a:effectLst/>
                <a:latin typeface="source-serif-pro"/>
              </a:rPr>
              <a:t>dockerfile’ları</a:t>
            </a:r>
            <a:r>
              <a:rPr lang="tr-TR" sz="1300" b="0" i="0" dirty="0">
                <a:effectLst/>
                <a:latin typeface="source-serif-pro"/>
              </a:rPr>
              <a:t> da Git üzerinde tutmanız işinizi daha da kolaylaştıracağından eminim.</a:t>
            </a:r>
          </a:p>
          <a:p>
            <a:pPr>
              <a:buFont typeface="Arial" panose="020B0604020202020204" pitchFamily="34" charset="0"/>
              <a:buChar char="•"/>
            </a:pPr>
            <a:r>
              <a:rPr lang="tr-TR" sz="1300" b="1" i="1" dirty="0">
                <a:effectLst/>
                <a:latin typeface="source-serif-pro"/>
              </a:rPr>
              <a:t>Farklı İşletim Sistemlerine Destek Vermesi</a:t>
            </a:r>
            <a:r>
              <a:rPr lang="tr-TR" sz="1300" b="0" i="0" dirty="0">
                <a:effectLst/>
                <a:latin typeface="source-serif-pro"/>
              </a:rPr>
              <a:t> </a:t>
            </a:r>
            <a:r>
              <a:rPr lang="tr-TR" sz="1300" b="0" i="0" dirty="0" err="1">
                <a:effectLst/>
                <a:latin typeface="source-serif-pro"/>
              </a:rPr>
              <a:t>Docker</a:t>
            </a:r>
            <a:r>
              <a:rPr lang="tr-TR" sz="1300" b="0" i="0" dirty="0">
                <a:effectLst/>
                <a:latin typeface="source-serif-pro"/>
              </a:rPr>
              <a:t> Windows, Linux, </a:t>
            </a:r>
            <a:r>
              <a:rPr lang="tr-TR" sz="1300" b="0" i="0" dirty="0" err="1">
                <a:effectLst/>
                <a:latin typeface="source-serif-pro"/>
              </a:rPr>
              <a:t>MacOs</a:t>
            </a:r>
            <a:r>
              <a:rPr lang="tr-TR" sz="1300" b="0" i="0" dirty="0">
                <a:effectLst/>
                <a:latin typeface="source-serif-pro"/>
              </a:rPr>
              <a:t> gibi farklı işletim sistemlerine destek verir.</a:t>
            </a:r>
          </a:p>
          <a:p>
            <a:pPr>
              <a:buFont typeface="Arial" panose="020B0604020202020204" pitchFamily="34" charset="0"/>
              <a:buChar char="•"/>
            </a:pPr>
            <a:r>
              <a:rPr lang="tr-TR" sz="1300" b="1" i="1" dirty="0">
                <a:effectLst/>
                <a:latin typeface="source-serif-pro"/>
              </a:rPr>
              <a:t>Popüler Cloud Servislerle Entegre Edilebilir. </a:t>
            </a:r>
            <a:r>
              <a:rPr lang="tr-TR" sz="1300" b="0" i="0" dirty="0" err="1">
                <a:effectLst/>
                <a:latin typeface="source-serif-pro"/>
              </a:rPr>
              <a:t>Docker</a:t>
            </a:r>
            <a:r>
              <a:rPr lang="tr-TR" sz="1300" b="0" i="0" dirty="0">
                <a:effectLst/>
                <a:latin typeface="source-serif-pro"/>
              </a:rPr>
              <a:t> , AWS, Microsoft Azure, </a:t>
            </a:r>
            <a:r>
              <a:rPr lang="tr-TR" sz="1300" b="0" i="0" dirty="0" err="1">
                <a:effectLst/>
                <a:latin typeface="source-serif-pro"/>
              </a:rPr>
              <a:t>Ansible</a:t>
            </a:r>
            <a:r>
              <a:rPr lang="tr-TR" sz="1300" b="0" i="0" dirty="0">
                <a:effectLst/>
                <a:latin typeface="source-serif-pro"/>
              </a:rPr>
              <a:t>, </a:t>
            </a:r>
            <a:r>
              <a:rPr lang="tr-TR" sz="1300" b="0" i="0" dirty="0" err="1">
                <a:effectLst/>
                <a:latin typeface="source-serif-pro"/>
              </a:rPr>
              <a:t>Kubernetes</a:t>
            </a:r>
            <a:r>
              <a:rPr lang="tr-TR" sz="1300" b="0" i="0" dirty="0">
                <a:effectLst/>
                <a:latin typeface="source-serif-pro"/>
              </a:rPr>
              <a:t>, </a:t>
            </a:r>
            <a:r>
              <a:rPr lang="tr-TR" sz="1300" b="0" i="0" dirty="0" err="1">
                <a:effectLst/>
                <a:latin typeface="source-serif-pro"/>
              </a:rPr>
              <a:t>Istio</a:t>
            </a:r>
            <a:r>
              <a:rPr lang="tr-TR" sz="1300" b="0" i="0" dirty="0">
                <a:effectLst/>
                <a:latin typeface="source-serif-pro"/>
              </a:rPr>
              <a:t> ve daha fazla </a:t>
            </a:r>
            <a:r>
              <a:rPr lang="tr-TR" sz="1300" b="0" i="0" dirty="0" err="1">
                <a:effectLst/>
                <a:latin typeface="source-serif-pro"/>
              </a:rPr>
              <a:t>tool</a:t>
            </a:r>
            <a:r>
              <a:rPr lang="tr-TR" sz="1300" b="0" i="0" dirty="0">
                <a:effectLst/>
                <a:latin typeface="source-serif-pro"/>
              </a:rPr>
              <a:t> ve </a:t>
            </a:r>
            <a:r>
              <a:rPr lang="tr-TR" sz="1300" b="0" i="0" dirty="0" err="1">
                <a:effectLst/>
                <a:latin typeface="source-serif-pro"/>
              </a:rPr>
              <a:t>cloud</a:t>
            </a:r>
            <a:r>
              <a:rPr lang="tr-TR" sz="1300" b="0" i="0" dirty="0">
                <a:effectLst/>
                <a:latin typeface="source-serif-pro"/>
              </a:rPr>
              <a:t> hizmetlerle entegre şekilde çalışabilir.</a:t>
            </a:r>
          </a:p>
        </p:txBody>
      </p:sp>
      <p:pic>
        <p:nvPicPr>
          <p:cNvPr id="5122" name="Picture 2" descr="Docker nedir ve avantajları nelerdir ?">
            <a:extLst>
              <a:ext uri="{FF2B5EF4-FFF2-40B4-BE49-F238E27FC236}">
                <a16:creationId xmlns:a16="http://schemas.microsoft.com/office/drawing/2014/main" id="{5D4F6DF2-CBDA-ED31-7781-E307755785A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20570" y="2989532"/>
            <a:ext cx="3135109" cy="1324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906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2E7EC1-28F6-6B94-A1EC-DA5A8B121549}"/>
              </a:ext>
            </a:extLst>
          </p:cNvPr>
          <p:cNvSpPr>
            <a:spLocks noGrp="1"/>
          </p:cNvSpPr>
          <p:nvPr>
            <p:ph type="title"/>
          </p:nvPr>
        </p:nvSpPr>
        <p:spPr>
          <a:xfrm>
            <a:off x="1097280" y="286603"/>
            <a:ext cx="10058400" cy="1450757"/>
          </a:xfrm>
        </p:spPr>
        <p:txBody>
          <a:bodyPr>
            <a:normAutofit/>
          </a:bodyPr>
          <a:lstStyle/>
          <a:p>
            <a:r>
              <a:rPr lang="tr-TR" b="1" i="0" err="1">
                <a:effectLst/>
                <a:latin typeface="sohne"/>
              </a:rPr>
              <a:t>Docker</a:t>
            </a:r>
            <a:r>
              <a:rPr lang="tr-TR" b="1" i="0">
                <a:effectLst/>
                <a:latin typeface="sohne"/>
              </a:rPr>
              <a:t> ve Sanal Makine Arasındaki Farklar Nedir?</a:t>
            </a:r>
            <a:endParaRPr lang="tr-TR" dirty="0"/>
          </a:p>
        </p:txBody>
      </p:sp>
      <p:sp>
        <p:nvSpPr>
          <p:cNvPr id="3" name="İçerik Yer Tutucusu 2">
            <a:extLst>
              <a:ext uri="{FF2B5EF4-FFF2-40B4-BE49-F238E27FC236}">
                <a16:creationId xmlns:a16="http://schemas.microsoft.com/office/drawing/2014/main" id="{EE6F2BBB-03BC-9F72-5D02-BE2FA64CD1E8}"/>
              </a:ext>
            </a:extLst>
          </p:cNvPr>
          <p:cNvSpPr>
            <a:spLocks noGrp="1"/>
          </p:cNvSpPr>
          <p:nvPr>
            <p:ph idx="1"/>
          </p:nvPr>
        </p:nvSpPr>
        <p:spPr>
          <a:xfrm>
            <a:off x="1097279" y="1845734"/>
            <a:ext cx="6454987" cy="4023360"/>
          </a:xfrm>
        </p:spPr>
        <p:txBody>
          <a:bodyPr>
            <a:normAutofit lnSpcReduction="10000"/>
          </a:bodyPr>
          <a:lstStyle/>
          <a:p>
            <a:r>
              <a:rPr lang="tr-TR" sz="1600" b="0" i="0" dirty="0" err="1">
                <a:effectLst/>
                <a:latin typeface="source-serif-pro"/>
              </a:rPr>
              <a:t>Docker</a:t>
            </a:r>
            <a:r>
              <a:rPr lang="tr-TR" sz="1600" b="0" i="0" dirty="0">
                <a:effectLst/>
                <a:latin typeface="source-serif-pro"/>
              </a:rPr>
              <a:t> </a:t>
            </a:r>
            <a:r>
              <a:rPr lang="tr-TR" sz="1600" b="0" i="0" dirty="0" err="1">
                <a:effectLst/>
                <a:latin typeface="source-serif-pro"/>
              </a:rPr>
              <a:t>open</a:t>
            </a:r>
            <a:r>
              <a:rPr lang="tr-TR" sz="1600" b="0" i="0" dirty="0">
                <a:effectLst/>
                <a:latin typeface="source-serif-pro"/>
              </a:rPr>
              <a:t> </a:t>
            </a:r>
            <a:r>
              <a:rPr lang="tr-TR" sz="1600" b="0" i="0" dirty="0" err="1">
                <a:effectLst/>
                <a:latin typeface="source-serif-pro"/>
              </a:rPr>
              <a:t>source</a:t>
            </a:r>
            <a:r>
              <a:rPr lang="tr-TR" sz="1600" b="0" i="0" dirty="0">
                <a:effectLst/>
                <a:latin typeface="source-serif-pro"/>
              </a:rPr>
              <a:t> bir sanallaştırma teknolojisidir. Ama bildiğimiz klasik sanal makinelerden (</a:t>
            </a:r>
            <a:r>
              <a:rPr lang="tr-TR" sz="1600" b="0" i="0" dirty="0" err="1">
                <a:effectLst/>
                <a:latin typeface="source-serif-pro"/>
              </a:rPr>
              <a:t>Hypervisor</a:t>
            </a:r>
            <a:r>
              <a:rPr lang="tr-TR" sz="1600" b="0" i="0" dirty="0">
                <a:effectLst/>
                <a:latin typeface="source-serif-pro"/>
              </a:rPr>
              <a:t>, </a:t>
            </a:r>
            <a:r>
              <a:rPr lang="tr-TR" sz="1600" b="0" i="0" dirty="0" err="1">
                <a:effectLst/>
                <a:latin typeface="source-serif-pro"/>
              </a:rPr>
              <a:t>VMware</a:t>
            </a:r>
            <a:r>
              <a:rPr lang="tr-TR" sz="1600" b="0" i="0" dirty="0">
                <a:effectLst/>
                <a:latin typeface="source-serif-pro"/>
              </a:rPr>
              <a:t>) biraz farklı olarak sanallaştırma yapar. Bunun nedeni ise sanal makinelerde bulunan </a:t>
            </a:r>
            <a:r>
              <a:rPr lang="tr-TR" sz="1600" b="0" i="1" dirty="0" err="1">
                <a:effectLst/>
                <a:latin typeface="source-serif-pro"/>
              </a:rPr>
              <a:t>hypervisor</a:t>
            </a:r>
            <a:r>
              <a:rPr lang="tr-TR" sz="1600" b="0" i="1" dirty="0">
                <a:effectLst/>
                <a:latin typeface="source-serif-pro"/>
              </a:rPr>
              <a:t> </a:t>
            </a:r>
            <a:r>
              <a:rPr lang="tr-TR" sz="1600" b="0" i="0" dirty="0">
                <a:effectLst/>
                <a:latin typeface="source-serif-pro"/>
              </a:rPr>
              <a:t>katmanının bulunmaması ve </a:t>
            </a:r>
            <a:r>
              <a:rPr lang="tr-TR" sz="1600" b="0" i="0" dirty="0" err="1">
                <a:effectLst/>
                <a:latin typeface="source-serif-pro"/>
              </a:rPr>
              <a:t>container</a:t>
            </a:r>
            <a:r>
              <a:rPr lang="tr-TR" sz="1600" b="0" i="0" dirty="0">
                <a:effectLst/>
                <a:latin typeface="source-serif-pro"/>
              </a:rPr>
              <a:t> dediğimiz birbirinden tamamen bağımsız ve izole </a:t>
            </a:r>
            <a:r>
              <a:rPr lang="tr-TR" sz="1600" b="0" i="0" dirty="0" err="1">
                <a:effectLst/>
                <a:latin typeface="source-serif-pro"/>
              </a:rPr>
              <a:t>processlerden</a:t>
            </a:r>
            <a:r>
              <a:rPr lang="tr-TR" sz="1600" b="0" i="0" dirty="0">
                <a:effectLst/>
                <a:latin typeface="source-serif-pro"/>
              </a:rPr>
              <a:t> oluşmasıdır. </a:t>
            </a:r>
            <a:r>
              <a:rPr lang="tr-TR" sz="1600" b="0" i="0" dirty="0" err="1">
                <a:effectLst/>
                <a:latin typeface="source-serif-pro"/>
              </a:rPr>
              <a:t>Docker</a:t>
            </a:r>
            <a:r>
              <a:rPr lang="tr-TR" sz="1600" b="0" i="0" dirty="0">
                <a:effectLst/>
                <a:latin typeface="source-serif-pro"/>
              </a:rPr>
              <a:t> üzerinde host edildiği tek bir OS(İşletim sistemi) üzerinde yüzlerce ve binlerce </a:t>
            </a:r>
            <a:r>
              <a:rPr lang="tr-TR" sz="1600" b="0" i="0" dirty="0" err="1">
                <a:effectLst/>
                <a:latin typeface="source-serif-pro"/>
              </a:rPr>
              <a:t>docker</a:t>
            </a:r>
            <a:r>
              <a:rPr lang="tr-TR" sz="1600" b="0" i="0" dirty="0">
                <a:effectLst/>
                <a:latin typeface="source-serif-pro"/>
              </a:rPr>
              <a:t> </a:t>
            </a:r>
            <a:r>
              <a:rPr lang="tr-TR" sz="1600" b="0" i="0" dirty="0" err="1">
                <a:effectLst/>
                <a:latin typeface="source-serif-pro"/>
              </a:rPr>
              <a:t>conteiner</a:t>
            </a:r>
            <a:r>
              <a:rPr lang="tr-TR" sz="1600" b="0" i="0" dirty="0">
                <a:effectLst/>
                <a:latin typeface="source-serif-pro"/>
              </a:rPr>
              <a:t> çalışabilir ve bu </a:t>
            </a:r>
            <a:r>
              <a:rPr lang="tr-TR" sz="1600" b="0" i="0" dirty="0" err="1">
                <a:effectLst/>
                <a:latin typeface="source-serif-pro"/>
              </a:rPr>
              <a:t>conteinerlar</a:t>
            </a:r>
            <a:r>
              <a:rPr lang="tr-TR" sz="1600" b="0" i="0" dirty="0">
                <a:effectLst/>
                <a:latin typeface="source-serif-pro"/>
              </a:rPr>
              <a:t> sistem dosyalarını paylaşımlı olarak kullandıkları için kaynak tüketimleri oldukça düşük olduğu için maliyetleri düşüktür.</a:t>
            </a:r>
          </a:p>
          <a:p>
            <a:r>
              <a:rPr lang="tr-TR" sz="1600" b="0" i="0" dirty="0">
                <a:effectLst/>
                <a:latin typeface="source-serif-pro"/>
              </a:rPr>
              <a:t>Sanal makine sistemlerinde, her bir sanal makine kendi işletim sistemini kullanılır ve kendi kütüphaneleri vardır. Aslında az çok hepimiz </a:t>
            </a:r>
            <a:r>
              <a:rPr lang="tr-TR" sz="1600" b="0" i="0" dirty="0" err="1">
                <a:effectLst/>
                <a:latin typeface="source-serif-pro"/>
              </a:rPr>
              <a:t>VMware</a:t>
            </a:r>
            <a:r>
              <a:rPr lang="tr-TR" sz="1600" b="0" i="0" dirty="0">
                <a:effectLst/>
                <a:latin typeface="source-serif-pro"/>
              </a:rPr>
              <a:t> kullanmışızdır. Örneğin Windows makinemizde </a:t>
            </a:r>
            <a:r>
              <a:rPr lang="tr-TR" sz="1600" b="0" i="0" dirty="0" err="1">
                <a:effectLst/>
                <a:latin typeface="source-serif-pro"/>
              </a:rPr>
              <a:t>MacOs</a:t>
            </a:r>
            <a:r>
              <a:rPr lang="tr-TR" sz="1600" b="0" i="0" dirty="0">
                <a:effectLst/>
                <a:latin typeface="source-serif-pro"/>
              </a:rPr>
              <a:t> işletim sistemini koşturmak istersek </a:t>
            </a:r>
            <a:r>
              <a:rPr lang="tr-TR" sz="1600" b="0" i="0" dirty="0" err="1">
                <a:effectLst/>
                <a:latin typeface="source-serif-pro"/>
              </a:rPr>
              <a:t>VMware</a:t>
            </a:r>
            <a:r>
              <a:rPr lang="tr-TR" sz="1600" b="0" i="0" dirty="0">
                <a:effectLst/>
                <a:latin typeface="source-serif-pro"/>
              </a:rPr>
              <a:t> ile bunu sağlayabiliyoruz. Ama </a:t>
            </a:r>
            <a:r>
              <a:rPr lang="tr-TR" sz="1600" b="0" i="0" dirty="0" err="1">
                <a:effectLst/>
                <a:latin typeface="source-serif-pro"/>
              </a:rPr>
              <a:t>farkettiyseniz</a:t>
            </a:r>
            <a:r>
              <a:rPr lang="tr-TR" sz="1600" b="0" i="0" dirty="0">
                <a:effectLst/>
                <a:latin typeface="source-serif-pro"/>
              </a:rPr>
              <a:t> bu sizin için maliyetli olur çünkü kaynak tüketimi fazladır, çünkü tamamen farklı bir işletim sistemini ayağa kaldırırsınız ve de açılış hızı yavaştır; bir süre beklemek zorunda kalırsınız. Fakat </a:t>
            </a:r>
            <a:r>
              <a:rPr lang="tr-TR" sz="1600" b="0" i="0" dirty="0" err="1">
                <a:effectLst/>
                <a:latin typeface="source-serif-pro"/>
              </a:rPr>
              <a:t>Docker</a:t>
            </a:r>
            <a:r>
              <a:rPr lang="tr-TR" sz="1600" b="0" i="0" dirty="0">
                <a:effectLst/>
                <a:latin typeface="source-serif-pro"/>
              </a:rPr>
              <a:t> teknolojisi, </a:t>
            </a:r>
            <a:r>
              <a:rPr lang="tr-TR" sz="1600" b="0" i="0" dirty="0" err="1">
                <a:effectLst/>
                <a:latin typeface="source-serif-pro"/>
              </a:rPr>
              <a:t>contenierları</a:t>
            </a:r>
            <a:r>
              <a:rPr lang="tr-TR" sz="1600" b="0" i="0" dirty="0">
                <a:effectLst/>
                <a:latin typeface="source-serif-pro"/>
              </a:rPr>
              <a:t> </a:t>
            </a:r>
            <a:r>
              <a:rPr lang="tr-TR" sz="1600" b="0" i="0" dirty="0" err="1">
                <a:effectLst/>
                <a:latin typeface="source-serif-pro"/>
              </a:rPr>
              <a:t>çalıştımak</a:t>
            </a:r>
            <a:r>
              <a:rPr lang="tr-TR" sz="1600" b="0" i="0" dirty="0">
                <a:effectLst/>
                <a:latin typeface="source-serif-pro"/>
              </a:rPr>
              <a:t> için üzerinde host edildiği tek bir işletim sistemine bağlıdır, kaynak tüketimi azdır. Ayrıca </a:t>
            </a:r>
            <a:r>
              <a:rPr lang="tr-TR" sz="1600" b="0" i="0" dirty="0" err="1">
                <a:effectLst/>
                <a:latin typeface="source-serif-pro"/>
              </a:rPr>
              <a:t>conteinerlar</a:t>
            </a:r>
            <a:r>
              <a:rPr lang="tr-TR" sz="1600" b="0" i="0" dirty="0">
                <a:effectLst/>
                <a:latin typeface="source-serif-pro"/>
              </a:rPr>
              <a:t> saniyeler içinde kullanıma hazır hale geliyor, istediğiniz zaten duraklatabiliyor, durdurabiliyor veya yeniden başlatabiliyorsunuz.</a:t>
            </a:r>
          </a:p>
        </p:txBody>
      </p:sp>
      <p:pic>
        <p:nvPicPr>
          <p:cNvPr id="6146" name="Picture 2">
            <a:extLst>
              <a:ext uri="{FF2B5EF4-FFF2-40B4-BE49-F238E27FC236}">
                <a16:creationId xmlns:a16="http://schemas.microsoft.com/office/drawing/2014/main" id="{DDA8FBD8-7B36-55B2-BC09-AF1D2CF4FFF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52266" y="2628900"/>
            <a:ext cx="4556137" cy="193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775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C25EC3-1B98-81EA-CFFE-300D3718FEC0}"/>
              </a:ext>
            </a:extLst>
          </p:cNvPr>
          <p:cNvSpPr>
            <a:spLocks noGrp="1"/>
          </p:cNvSpPr>
          <p:nvPr>
            <p:ph type="title"/>
          </p:nvPr>
        </p:nvSpPr>
        <p:spPr/>
        <p:txBody>
          <a:bodyPr>
            <a:normAutofit/>
          </a:bodyPr>
          <a:lstStyle/>
          <a:p>
            <a:r>
              <a:rPr lang="tr-TR" b="1" i="0" dirty="0">
                <a:solidFill>
                  <a:srgbClr val="242424"/>
                </a:solidFill>
                <a:effectLst/>
                <a:latin typeface="source-serif-pro"/>
              </a:rPr>
              <a:t>VM (Virtual Machine)</a:t>
            </a:r>
            <a:r>
              <a:rPr lang="tr-TR" dirty="0">
                <a:solidFill>
                  <a:srgbClr val="242424"/>
                </a:solidFill>
                <a:latin typeface="source-serif-pro"/>
              </a:rPr>
              <a:t> </a:t>
            </a:r>
            <a:r>
              <a:rPr lang="tr-TR" dirty="0" err="1">
                <a:solidFill>
                  <a:srgbClr val="242424"/>
                </a:solidFill>
                <a:latin typeface="source-serif-pro"/>
              </a:rPr>
              <a:t>vs</a:t>
            </a:r>
            <a:r>
              <a:rPr lang="tr-TR" dirty="0">
                <a:solidFill>
                  <a:srgbClr val="242424"/>
                </a:solidFill>
                <a:latin typeface="source-serif-pro"/>
              </a:rPr>
              <a:t> </a:t>
            </a:r>
            <a:r>
              <a:rPr lang="tr-TR" dirty="0" err="1">
                <a:solidFill>
                  <a:srgbClr val="242424"/>
                </a:solidFill>
                <a:latin typeface="source-serif-pro"/>
              </a:rPr>
              <a:t>Docker</a:t>
            </a:r>
            <a:endParaRPr lang="tr-TR" dirty="0"/>
          </a:p>
        </p:txBody>
      </p:sp>
      <p:sp>
        <p:nvSpPr>
          <p:cNvPr id="3" name="İçerik Yer Tutucusu 2">
            <a:extLst>
              <a:ext uri="{FF2B5EF4-FFF2-40B4-BE49-F238E27FC236}">
                <a16:creationId xmlns:a16="http://schemas.microsoft.com/office/drawing/2014/main" id="{5DBC2B03-75BA-DDD7-CF89-DC6B0AF4A12F}"/>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tr-TR" b="1" i="0" dirty="0">
                <a:solidFill>
                  <a:srgbClr val="242424"/>
                </a:solidFill>
                <a:effectLst/>
                <a:latin typeface="source-serif-pro"/>
              </a:rPr>
              <a:t>VM (Virtual Machine)</a:t>
            </a:r>
            <a:endParaRPr lang="tr-TR" b="0" i="0" dirty="0">
              <a:solidFill>
                <a:srgbClr val="242424"/>
              </a:solidFill>
              <a:effectLst/>
              <a:latin typeface="source-serif-pro"/>
            </a:endParaRPr>
          </a:p>
          <a:p>
            <a:pPr algn="l">
              <a:buFont typeface="Arial" panose="020B0604020202020204" pitchFamily="34" charset="0"/>
              <a:buChar char="•"/>
            </a:pPr>
            <a:r>
              <a:rPr lang="tr-TR" b="0" i="0" dirty="0">
                <a:solidFill>
                  <a:srgbClr val="242424"/>
                </a:solidFill>
                <a:effectLst/>
                <a:latin typeface="source-serif-pro"/>
              </a:rPr>
              <a:t>OS : </a:t>
            </a:r>
            <a:r>
              <a:rPr lang="tr-TR" b="1" i="0" dirty="0">
                <a:solidFill>
                  <a:srgbClr val="242424"/>
                </a:solidFill>
                <a:effectLst/>
                <a:latin typeface="source-serif-pro"/>
              </a:rPr>
              <a:t>Tam işletim sistemi</a:t>
            </a:r>
            <a:endParaRPr lang="tr-TR" b="0" i="0" dirty="0">
              <a:solidFill>
                <a:srgbClr val="242424"/>
              </a:solidFill>
              <a:effectLst/>
              <a:latin typeface="source-serif-pro"/>
            </a:endParaRPr>
          </a:p>
          <a:p>
            <a:pPr algn="l">
              <a:buFont typeface="Arial" panose="020B0604020202020204" pitchFamily="34" charset="0"/>
              <a:buChar char="•"/>
            </a:pPr>
            <a:r>
              <a:rPr lang="tr-TR" b="0" i="0" dirty="0">
                <a:solidFill>
                  <a:srgbClr val="242424"/>
                </a:solidFill>
                <a:effectLst/>
                <a:latin typeface="source-serif-pro"/>
              </a:rPr>
              <a:t>İzolasyon : </a:t>
            </a:r>
            <a:r>
              <a:rPr lang="tr-TR" b="1" i="0" dirty="0">
                <a:solidFill>
                  <a:srgbClr val="242424"/>
                </a:solidFill>
                <a:effectLst/>
                <a:latin typeface="source-serif-pro"/>
              </a:rPr>
              <a:t>Yüksek</a:t>
            </a:r>
            <a:endParaRPr lang="tr-TR" b="0" i="0" dirty="0">
              <a:solidFill>
                <a:srgbClr val="242424"/>
              </a:solidFill>
              <a:effectLst/>
              <a:latin typeface="source-serif-pro"/>
            </a:endParaRPr>
          </a:p>
          <a:p>
            <a:pPr algn="l">
              <a:buFont typeface="Arial" panose="020B0604020202020204" pitchFamily="34" charset="0"/>
              <a:buChar char="•"/>
            </a:pPr>
            <a:r>
              <a:rPr lang="tr-TR" b="0" i="0" dirty="0">
                <a:solidFill>
                  <a:srgbClr val="242424"/>
                </a:solidFill>
                <a:effectLst/>
                <a:latin typeface="source-serif-pro"/>
              </a:rPr>
              <a:t>Çalışır hale gelmesi : </a:t>
            </a:r>
            <a:r>
              <a:rPr lang="tr-TR" b="1" i="0" dirty="0">
                <a:solidFill>
                  <a:srgbClr val="242424"/>
                </a:solidFill>
                <a:effectLst/>
                <a:latin typeface="source-serif-pro"/>
              </a:rPr>
              <a:t>Dakikalar</a:t>
            </a:r>
            <a:endParaRPr lang="tr-TR" b="0" i="0" dirty="0">
              <a:solidFill>
                <a:srgbClr val="242424"/>
              </a:solidFill>
              <a:effectLst/>
              <a:latin typeface="source-serif-pro"/>
            </a:endParaRPr>
          </a:p>
          <a:p>
            <a:pPr algn="l">
              <a:buFont typeface="Arial" panose="020B0604020202020204" pitchFamily="34" charset="0"/>
              <a:buChar char="•"/>
            </a:pPr>
            <a:r>
              <a:rPr lang="tr-TR" b="0" i="0" dirty="0" err="1">
                <a:solidFill>
                  <a:srgbClr val="242424"/>
                </a:solidFill>
                <a:effectLst/>
                <a:latin typeface="source-serif-pro"/>
              </a:rPr>
              <a:t>Versiyonlama</a:t>
            </a:r>
            <a:r>
              <a:rPr lang="tr-TR" b="0" i="0" dirty="0">
                <a:solidFill>
                  <a:srgbClr val="242424"/>
                </a:solidFill>
                <a:effectLst/>
                <a:latin typeface="source-serif-pro"/>
              </a:rPr>
              <a:t> : </a:t>
            </a:r>
            <a:r>
              <a:rPr lang="tr-TR" b="1" i="0" dirty="0">
                <a:solidFill>
                  <a:srgbClr val="242424"/>
                </a:solidFill>
                <a:effectLst/>
                <a:latin typeface="source-serif-pro"/>
              </a:rPr>
              <a:t>Yok</a:t>
            </a:r>
            <a:endParaRPr lang="tr-TR" b="0" i="0" dirty="0">
              <a:solidFill>
                <a:srgbClr val="242424"/>
              </a:solidFill>
              <a:effectLst/>
              <a:latin typeface="source-serif-pro"/>
            </a:endParaRPr>
          </a:p>
          <a:p>
            <a:pPr algn="l">
              <a:buFont typeface="Arial" panose="020B0604020202020204" pitchFamily="34" charset="0"/>
              <a:buChar char="•"/>
            </a:pPr>
            <a:r>
              <a:rPr lang="tr-TR" b="0" i="0" dirty="0">
                <a:solidFill>
                  <a:srgbClr val="242424"/>
                </a:solidFill>
                <a:effectLst/>
                <a:latin typeface="source-serif-pro"/>
              </a:rPr>
              <a:t>Kolay </a:t>
            </a:r>
            <a:r>
              <a:rPr lang="tr-TR" b="0" i="0" dirty="0" err="1">
                <a:solidFill>
                  <a:srgbClr val="242424"/>
                </a:solidFill>
                <a:effectLst/>
                <a:latin typeface="source-serif-pro"/>
              </a:rPr>
              <a:t>paylaşılabilirlik</a:t>
            </a:r>
            <a:r>
              <a:rPr lang="tr-TR" b="0" i="0" dirty="0">
                <a:solidFill>
                  <a:srgbClr val="242424"/>
                </a:solidFill>
                <a:effectLst/>
                <a:latin typeface="source-serif-pro"/>
              </a:rPr>
              <a:t> : </a:t>
            </a:r>
            <a:r>
              <a:rPr lang="tr-TR" b="1" i="0" dirty="0">
                <a:solidFill>
                  <a:srgbClr val="242424"/>
                </a:solidFill>
                <a:effectLst/>
                <a:latin typeface="source-serif-pro"/>
              </a:rPr>
              <a:t>Düşük</a:t>
            </a:r>
            <a:endParaRPr lang="tr-TR" b="0" i="0" dirty="0">
              <a:solidFill>
                <a:srgbClr val="242424"/>
              </a:solidFill>
              <a:effectLst/>
              <a:latin typeface="source-serif-pro"/>
            </a:endParaRPr>
          </a:p>
          <a:p>
            <a:pPr algn="l"/>
            <a:r>
              <a:rPr lang="tr-TR" b="1" i="0" dirty="0" err="1">
                <a:solidFill>
                  <a:srgbClr val="242424"/>
                </a:solidFill>
                <a:effectLst/>
                <a:latin typeface="source-serif-pro"/>
              </a:rPr>
              <a:t>Docker</a:t>
            </a:r>
            <a:endParaRPr lang="tr-TR" b="0" i="0" dirty="0">
              <a:solidFill>
                <a:srgbClr val="242424"/>
              </a:solidFill>
              <a:effectLst/>
              <a:latin typeface="source-serif-pro"/>
            </a:endParaRPr>
          </a:p>
          <a:p>
            <a:pPr algn="l">
              <a:buFont typeface="Arial" panose="020B0604020202020204" pitchFamily="34" charset="0"/>
              <a:buChar char="•"/>
            </a:pPr>
            <a:r>
              <a:rPr lang="tr-TR" b="0" i="0" dirty="0">
                <a:solidFill>
                  <a:srgbClr val="242424"/>
                </a:solidFill>
                <a:effectLst/>
                <a:latin typeface="source-serif-pro"/>
              </a:rPr>
              <a:t>OS : </a:t>
            </a:r>
            <a:r>
              <a:rPr lang="tr-TR" b="1" i="0" dirty="0">
                <a:solidFill>
                  <a:srgbClr val="242424"/>
                </a:solidFill>
                <a:effectLst/>
                <a:latin typeface="source-serif-pro"/>
              </a:rPr>
              <a:t>Küçültülmüş işletim sistemi imajı</a:t>
            </a:r>
            <a:endParaRPr lang="tr-TR" b="0" i="0" dirty="0">
              <a:solidFill>
                <a:srgbClr val="242424"/>
              </a:solidFill>
              <a:effectLst/>
              <a:latin typeface="source-serif-pro"/>
            </a:endParaRPr>
          </a:p>
          <a:p>
            <a:pPr algn="l">
              <a:buFont typeface="Arial" panose="020B0604020202020204" pitchFamily="34" charset="0"/>
              <a:buChar char="•"/>
            </a:pPr>
            <a:r>
              <a:rPr lang="tr-TR" b="0" i="0" dirty="0">
                <a:solidFill>
                  <a:srgbClr val="242424"/>
                </a:solidFill>
                <a:effectLst/>
                <a:latin typeface="source-serif-pro"/>
              </a:rPr>
              <a:t>İzolasyon : </a:t>
            </a:r>
            <a:r>
              <a:rPr lang="tr-TR" b="1" i="0" dirty="0">
                <a:solidFill>
                  <a:srgbClr val="242424"/>
                </a:solidFill>
                <a:effectLst/>
                <a:latin typeface="source-serif-pro"/>
              </a:rPr>
              <a:t>Daha düşük</a:t>
            </a:r>
            <a:endParaRPr lang="tr-TR" b="0" i="0" dirty="0">
              <a:solidFill>
                <a:srgbClr val="242424"/>
              </a:solidFill>
              <a:effectLst/>
              <a:latin typeface="source-serif-pro"/>
            </a:endParaRPr>
          </a:p>
          <a:p>
            <a:pPr algn="l">
              <a:buFont typeface="Arial" panose="020B0604020202020204" pitchFamily="34" charset="0"/>
              <a:buChar char="•"/>
            </a:pPr>
            <a:r>
              <a:rPr lang="tr-TR" b="0" i="0" dirty="0">
                <a:solidFill>
                  <a:srgbClr val="242424"/>
                </a:solidFill>
                <a:effectLst/>
                <a:latin typeface="source-serif-pro"/>
              </a:rPr>
              <a:t>Çalışır hale gelmesi : </a:t>
            </a:r>
            <a:r>
              <a:rPr lang="tr-TR" b="1" i="0" dirty="0">
                <a:solidFill>
                  <a:srgbClr val="242424"/>
                </a:solidFill>
                <a:effectLst/>
                <a:latin typeface="source-serif-pro"/>
              </a:rPr>
              <a:t>Saniyeler</a:t>
            </a:r>
            <a:endParaRPr lang="tr-TR" b="0" i="0" dirty="0">
              <a:solidFill>
                <a:srgbClr val="242424"/>
              </a:solidFill>
              <a:effectLst/>
              <a:latin typeface="source-serif-pro"/>
            </a:endParaRPr>
          </a:p>
          <a:p>
            <a:pPr algn="l">
              <a:buFont typeface="Arial" panose="020B0604020202020204" pitchFamily="34" charset="0"/>
              <a:buChar char="•"/>
            </a:pPr>
            <a:r>
              <a:rPr lang="tr-TR" b="0" i="0" dirty="0" err="1">
                <a:solidFill>
                  <a:srgbClr val="242424"/>
                </a:solidFill>
                <a:effectLst/>
                <a:latin typeface="source-serif-pro"/>
              </a:rPr>
              <a:t>Versiyonlama</a:t>
            </a:r>
            <a:r>
              <a:rPr lang="tr-TR" b="0" i="0" dirty="0">
                <a:solidFill>
                  <a:srgbClr val="242424"/>
                </a:solidFill>
                <a:effectLst/>
                <a:latin typeface="source-serif-pro"/>
              </a:rPr>
              <a:t> : </a:t>
            </a:r>
            <a:r>
              <a:rPr lang="tr-TR" b="1" i="0" dirty="0">
                <a:solidFill>
                  <a:srgbClr val="242424"/>
                </a:solidFill>
                <a:effectLst/>
                <a:latin typeface="source-serif-pro"/>
              </a:rPr>
              <a:t>Yüksek</a:t>
            </a:r>
            <a:endParaRPr lang="tr-TR" b="0" i="0" dirty="0">
              <a:solidFill>
                <a:srgbClr val="242424"/>
              </a:solidFill>
              <a:effectLst/>
              <a:latin typeface="source-serif-pro"/>
            </a:endParaRPr>
          </a:p>
          <a:p>
            <a:pPr algn="l">
              <a:buFont typeface="Arial" panose="020B0604020202020204" pitchFamily="34" charset="0"/>
              <a:buChar char="•"/>
            </a:pPr>
            <a:r>
              <a:rPr lang="tr-TR" b="0" i="0" dirty="0">
                <a:solidFill>
                  <a:srgbClr val="242424"/>
                </a:solidFill>
                <a:effectLst/>
                <a:latin typeface="source-serif-pro"/>
              </a:rPr>
              <a:t>Kolay </a:t>
            </a:r>
            <a:r>
              <a:rPr lang="tr-TR" b="0" i="0" dirty="0" err="1">
                <a:solidFill>
                  <a:srgbClr val="242424"/>
                </a:solidFill>
                <a:effectLst/>
                <a:latin typeface="source-serif-pro"/>
              </a:rPr>
              <a:t>paylaşılabilirlik</a:t>
            </a:r>
            <a:r>
              <a:rPr lang="tr-TR" b="0" i="0" dirty="0">
                <a:solidFill>
                  <a:srgbClr val="242424"/>
                </a:solidFill>
                <a:effectLst/>
                <a:latin typeface="source-serif-pro"/>
              </a:rPr>
              <a:t> : </a:t>
            </a:r>
            <a:r>
              <a:rPr lang="tr-TR" b="1" i="0" dirty="0">
                <a:solidFill>
                  <a:srgbClr val="242424"/>
                </a:solidFill>
                <a:effectLst/>
                <a:latin typeface="source-serif-pro"/>
              </a:rPr>
              <a:t>Yüksek</a:t>
            </a:r>
            <a:endParaRPr lang="tr-TR" b="0" i="0" dirty="0">
              <a:solidFill>
                <a:srgbClr val="242424"/>
              </a:solidFill>
              <a:effectLst/>
              <a:latin typeface="source-serif-pro"/>
            </a:endParaRPr>
          </a:p>
          <a:p>
            <a:endParaRPr lang="tr-TR" dirty="0"/>
          </a:p>
        </p:txBody>
      </p:sp>
    </p:spTree>
    <p:extLst>
      <p:ext uri="{BB962C8B-B14F-4D97-AF65-F5344CB8AC3E}">
        <p14:creationId xmlns:p14="http://schemas.microsoft.com/office/powerpoint/2010/main" val="2690357823"/>
      </p:ext>
    </p:extLst>
  </p:cSld>
  <p:clrMapOvr>
    <a:masterClrMapping/>
  </p:clrMapOvr>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TotalTime>
  <Words>684</Words>
  <Application>Microsoft Office PowerPoint</Application>
  <PresentationFormat>Geniş ekran</PresentationFormat>
  <Paragraphs>31</Paragraphs>
  <Slides>7</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7</vt:i4>
      </vt:variant>
    </vt:vector>
  </HeadingPairs>
  <TitlesOfParts>
    <vt:vector size="13" baseType="lpstr">
      <vt:lpstr>Arial</vt:lpstr>
      <vt:lpstr>Calibri</vt:lpstr>
      <vt:lpstr>Calibri Light</vt:lpstr>
      <vt:lpstr>sohne</vt:lpstr>
      <vt:lpstr>source-serif-pro</vt:lpstr>
      <vt:lpstr>Geçmişe bakış</vt:lpstr>
      <vt:lpstr>Docker </vt:lpstr>
      <vt:lpstr>Docker Nedir? </vt:lpstr>
      <vt:lpstr>Container Nedir </vt:lpstr>
      <vt:lpstr>Image Nedir </vt:lpstr>
      <vt:lpstr>Docker’ın Avantajları Nelerdir?</vt:lpstr>
      <vt:lpstr>Docker ve Sanal Makine Arasındaki Farklar Nedir?</vt:lpstr>
      <vt:lpstr>VM (Virtual Machine) vs Docker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dc:title>
  <dc:creator>YUNUS EMRE YAZICI</dc:creator>
  <cp:lastModifiedBy>YUNUS EMRE YAZICI</cp:lastModifiedBy>
  <cp:revision>2</cp:revision>
  <dcterms:created xsi:type="dcterms:W3CDTF">2024-03-15T06:45:43Z</dcterms:created>
  <dcterms:modified xsi:type="dcterms:W3CDTF">2024-03-15T07:06:17Z</dcterms:modified>
</cp:coreProperties>
</file>