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2FDAD-A506-4F5A-FEFE-ADE1CA815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A1BE7D6-F152-4865-C680-C9AA5ED1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59B9C2-15CB-D702-8918-FE60B350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6124A1-A04A-2B80-38A5-3C01E486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CC8D28-3E4D-70A3-6C1B-6B86E752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4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170D3-6CFA-8E16-8139-3FBA5EC9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2D4BE0-6D31-37A2-DB2A-41E36903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435FBE-A941-F7B8-06F5-F958D88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101F78-2D9C-0ADE-ECE7-09C2CEBF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68A1C1-EF3E-7D42-A5E0-CA9BCD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52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973CB77-A5B6-A26D-EDDB-63AAE9E6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C0B7C9-8F9A-8461-976E-A981D54C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AB8AFE-0443-145D-B27F-C44FE7F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83FBA2-B808-4EE8-FAC9-13A3F3BF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D80810-0B40-4E17-06EF-D029536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28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62CD5D-D960-4A83-9CC7-4F742821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19F38E-BA2C-C2D6-4A1F-2DA92E3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401500-24F5-187A-6FE7-0A8A3554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29EBC9-AFC4-4161-697F-35CE8E9C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EA0AE8-AD04-6F85-8700-545C5680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53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819531-4ED8-824A-719E-2B19BE44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EA10EA-7E7E-49AC-D3B4-F29E694A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6D97C4-2477-4CC8-4FA0-3F8EA4A6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230703-A0B1-006B-D1B2-2FB1A5ED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5658B0-C4C3-3489-25CB-198B8BA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0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0A95F3-4940-288C-6365-6CD25D01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93DE6D-4ACF-CC57-6F63-E5B22891F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78AFA6-D755-563E-5A1C-27A1CD23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C1003F-CBFB-16C4-D843-74F3EA43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116195-655F-CF0C-F427-C9AEF2A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13BA3A-5EA8-63AF-5E17-A9CCA76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7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111E43-3B98-9C9D-3DF7-0A6D319C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B94BC9-D941-D184-D3FD-2C4728D1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77174C-6995-CF09-DF44-6614B384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EEB788-1B8E-40DC-FDD2-9D79087EA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8933DF-B0D2-F007-4FD9-FD007A044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895CEBF-B43B-ED6E-61BF-F9322B4D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749818-4B44-9B50-1D6E-4E077909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731C486-BA80-5CC2-2823-6B98286F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0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D8E99-1F34-C669-C9D5-F68214C1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3AACCAF-4D95-8212-CF8F-1EF3D86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84FB7A-2E68-79B4-966B-A7DA8A72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FBC0FD-CD9A-B5DF-16E5-CE0B8857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3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4DAEB77-62B1-D59F-BA8F-90D17A68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6F5C5F-6932-A3B7-49B7-9426AB3B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702C7C-06AC-3B9F-F524-7C7362E4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96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07F144-0C54-0A04-B081-B41E087C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1C0C6A-6667-EB1F-5ADE-1543D353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0C9A08-D140-9A0A-A2FB-7A6B82FA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ECAEC4-D901-AA9A-252A-B2F1BC11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999BD8-A2EF-ED59-F13C-0EE336F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2CCF13-8D4A-6A4B-CB9A-E99BEBD9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13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ABAD04-E817-22DF-E2E6-AA38501A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F03889-2AF7-2CCE-5C78-01B4300D3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FF4B59-09C1-2745-1917-082CE4BA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A0BD990-3A0D-0207-2FBE-AC6D8FA2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86F596-D8C3-E954-2E59-21D37F7D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19FBA5-7AD8-170D-4D6D-F6B9D262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7A13970-06A6-A268-081B-E43E0615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CE0908-AF00-71C1-68E5-9B9C3BD5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316839-CA49-62B5-6947-067D3DC2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9204-1092-4093-8771-3DD37138272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E8ECBB-5A89-9BB5-F7EB-AE5397BC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9EFFB-7099-BF01-4DBF-90C43136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B973-2BBD-4EE3-AAE8-F3211EE98F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2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5606DD-4F47-AFEC-97FF-AFE69674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tr-TR" dirty="0"/>
              <a:t>REST API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F28673-E6C6-03E3-DC63-B4350F3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293" y="3703250"/>
            <a:ext cx="2435507" cy="1122750"/>
          </a:xfrm>
        </p:spPr>
        <p:txBody>
          <a:bodyPr anchor="t">
            <a:normAutofit/>
          </a:bodyPr>
          <a:lstStyle/>
          <a:p>
            <a:pPr algn="l"/>
            <a:endParaRPr lang="tr-TR" sz="2000"/>
          </a:p>
        </p:txBody>
      </p:sp>
      <p:pic>
        <p:nvPicPr>
          <p:cNvPr id="5" name="Resim 4" descr="grafik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D383573D-4840-3DAD-6B48-CA75B8C1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10" y="1266742"/>
            <a:ext cx="5475731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3BEBDA-1500-0C46-FB4C-5BA20326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tr-TR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API NEDİR?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C4668-AD92-9CC0-4126-765BB599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142282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 olarak iki yazılımın birbiriyle iletişime geçmesidir. Bir yazılımın gerçekleştirebileceği işlemlere belirli  koşullar dahilinde dışarıdan erişilip bu işlemlerin kullanılmasını sağlayan arayüzdür.</a:t>
            </a:r>
          </a:p>
          <a:p>
            <a:endParaRPr lang="tr-TR" sz="1400" dirty="0"/>
          </a:p>
        </p:txBody>
      </p:sp>
      <p:pic>
        <p:nvPicPr>
          <p:cNvPr id="5" name="Resim 4" descr="grafik, kırpıntı çizim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83E2F2CD-CDD9-5044-8B4B-17BF26864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r="973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013D2E4-E6A2-01C4-CC65-9500F1746CD7}"/>
              </a:ext>
            </a:extLst>
          </p:cNvPr>
          <p:cNvSpPr txBox="1"/>
          <p:nvPr/>
        </p:nvSpPr>
        <p:spPr>
          <a:xfrm>
            <a:off x="988131" y="3977357"/>
            <a:ext cx="46316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Türkçe kelime anlamı: isteğe bağlı durum transferi yani;</a:t>
            </a:r>
          </a:p>
          <a:p>
            <a:pPr>
              <a:spcAft>
                <a:spcPts val="800"/>
              </a:spcAft>
            </a:pP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İlgili isteğe karşılık gelen verinin JSON/xml formatlarında gönderilmesidir.</a:t>
            </a:r>
          </a:p>
          <a:p>
            <a:pPr>
              <a:spcAft>
                <a:spcPts val="800"/>
              </a:spcAft>
            </a:pP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 API ,Rest </a:t>
            </a:r>
            <a:r>
              <a:rPr lang="tr-T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mimarilerisinin</a:t>
            </a: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prensiplerini taşıyan </a:t>
            </a:r>
            <a:r>
              <a:rPr lang="tr-T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API’lardır</a:t>
            </a: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Tüm prensiplerin karşılanması durumunda </a:t>
            </a:r>
            <a:r>
              <a:rPr lang="tr-T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RestFullApı</a:t>
            </a: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Olarak da adlandırılırlar.</a:t>
            </a:r>
          </a:p>
          <a:p>
            <a:endParaRPr lang="tr-TR" sz="1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E75609F-AB5D-576A-D58E-18D718866749}"/>
              </a:ext>
            </a:extLst>
          </p:cNvPr>
          <p:cNvSpPr txBox="1"/>
          <p:nvPr/>
        </p:nvSpPr>
        <p:spPr>
          <a:xfrm>
            <a:off x="988131" y="3248446"/>
            <a:ext cx="33434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 API nedir??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1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DACC0A-0241-0F0C-0F86-5D6A906B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tr-TR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 API Prensipleri </a:t>
            </a:r>
            <a:br>
              <a:rPr lang="tr-TR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40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F74A9A-9C14-8086-CE93-9D2E6D3F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4343274" cy="4303464"/>
          </a:xfrm>
        </p:spPr>
        <p:txBody>
          <a:bodyPr>
            <a:normAutofit/>
          </a:bodyPr>
          <a:lstStyle/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İstemci -sunucu 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-server)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 tip arayüz 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Uniform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Durumsuzluk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Statelessness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Önbelleklenebilir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Cacheable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Katmanlı Sistem(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Layered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İsteğe bağlı kod(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demand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tr-T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Optional</a:t>
            </a:r>
            <a:r>
              <a:rPr lang="tr-T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tr-TR" sz="2000" dirty="0"/>
          </a:p>
        </p:txBody>
      </p:sp>
      <p:pic>
        <p:nvPicPr>
          <p:cNvPr id="5" name="Resim 4" descr="yazı tipi, grafik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4BBD3A2C-1EA2-6C79-7ECA-BC63B9A7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r="2163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D7F38E-9729-D259-4042-4B94D63E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tr-TR" sz="3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İstemci -sunucu (</a:t>
            </a:r>
            <a:r>
              <a:rPr lang="tr-TR" sz="37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</a:t>
            </a:r>
            <a:r>
              <a:rPr lang="tr-TR" sz="3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-server)</a:t>
            </a:r>
            <a:br>
              <a:rPr lang="tr-TR" sz="3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37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837A2F-73BE-E9A4-84CC-8A102AAC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tr-TR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İstemci isteği gönderen sunucuda ilgili cevabı veren konumdadır. Birbirlerinin sorumluluk alanına girmezler . birbirlerinden bağımsız programlama dilleri ve teknolojileri kullanabilirler.</a:t>
            </a:r>
          </a:p>
          <a:p>
            <a:pPr algn="ctr"/>
            <a:endParaRPr lang="tr-TR" sz="1900"/>
          </a:p>
        </p:txBody>
      </p:sp>
      <p:pic>
        <p:nvPicPr>
          <p:cNvPr id="4" name="Resim 3" descr="metin, diyagram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14379382-B151-4222-C79E-B3FEB232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6" y="2405149"/>
            <a:ext cx="9229331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FDA4B0-447A-A5FE-D069-63A39CBD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 tip arayüz (</a:t>
            </a:r>
            <a:r>
              <a:rPr lang="tr-TR" sz="28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Uniform</a:t>
            </a:r>
            <a:r>
              <a:rPr lang="tr-T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28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</a:t>
            </a:r>
            <a:br>
              <a:rPr lang="tr-TR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2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A1EAD38-C8FC-BB50-75A2-04BECAD64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7" r="2" b="2"/>
          <a:stretch/>
        </p:blipFill>
        <p:spPr>
          <a:xfrm>
            <a:off x="703182" y="1688016"/>
            <a:ext cx="4777381" cy="331222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5594EF-427C-F5C2-436D-C4EFA8AE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Aynı kaynağa yönelik tüm istekler isteğin nerden geldiğinden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bağımısz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olarak aynı şekilde görünmelidir. Bu aynı zamanda istemci-sunucu bağımsızlığını da destekler 4 temel özelliği bulunmaktadır.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Kaynakların tamamlanması , bir kaynak için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sunucya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yapılan istek benzersiz bir URI adresi ile tanımlanmalıdır.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İstemci tarafında kaynağın değiştirilebilmesi.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İstemci ve sunucu birbirlerinin ihtiyaç duyduğu bilgilerin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tanmamını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göndermelidir.</a:t>
            </a:r>
          </a:p>
          <a:p>
            <a:endParaRPr lang="tr-T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Sunucu tarafından gönderilen cevap istenilen verinin yanında bazı ek aksiyonlar da içerebilir.</a:t>
            </a:r>
          </a:p>
          <a:p>
            <a:endParaRPr lang="tr-TR" sz="18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D83B6F3-DA9E-37B5-EE94-CA82DA4E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21" y="4875879"/>
            <a:ext cx="5760720" cy="4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B15507-8BC4-8B61-2B62-D3EC82D8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tr-TR" b="0" i="0" err="1">
                <a:effectLst/>
                <a:latin typeface="InterVariable"/>
              </a:rPr>
              <a:t>Durumsuzluk</a:t>
            </a:r>
            <a:r>
              <a:rPr lang="tr-TR" b="0" i="0">
                <a:effectLst/>
                <a:latin typeface="InterVariable"/>
              </a:rPr>
              <a:t> (</a:t>
            </a:r>
            <a:r>
              <a:rPr lang="tr-TR" b="0" i="0" err="1">
                <a:effectLst/>
                <a:latin typeface="InterVariable"/>
              </a:rPr>
              <a:t>Statelessness</a:t>
            </a:r>
            <a:r>
              <a:rPr lang="tr-TR" b="0" i="0">
                <a:effectLst/>
                <a:latin typeface="InterVariable"/>
              </a:rPr>
              <a:t>) Prensibi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63EBC5-1281-EE5B-4A6A-1E6DD2AB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tr-TR" sz="1800" b="0" i="0">
                <a:effectLst/>
                <a:latin typeface="InterVariable"/>
              </a:rPr>
              <a:t>STATE : Söz konusu veriyi - durumu belirtir, örneğin bir </a:t>
            </a:r>
            <a:r>
              <a:rPr lang="tr-TR" sz="1800" b="0" i="0" err="1">
                <a:effectLst/>
                <a:latin typeface="InterVariable"/>
              </a:rPr>
              <a:t>veritabanı</a:t>
            </a:r>
            <a:r>
              <a:rPr lang="tr-TR" sz="1800" b="0" i="0">
                <a:effectLst/>
                <a:latin typeface="InterVariable"/>
              </a:rPr>
              <a:t> için düşünürsek </a:t>
            </a:r>
            <a:r>
              <a:rPr lang="tr-TR" sz="1800" b="0" i="0" err="1">
                <a:effectLst/>
                <a:latin typeface="InterVariable"/>
              </a:rPr>
              <a:t>veritabanında</a:t>
            </a:r>
            <a:r>
              <a:rPr lang="tr-TR" sz="1800" b="0" i="0">
                <a:effectLst/>
                <a:latin typeface="InterVariable"/>
              </a:rPr>
              <a:t> o an için bulunan veridir. Bir </a:t>
            </a:r>
            <a:r>
              <a:rPr lang="tr-TR" sz="1800" b="0" i="0" err="1">
                <a:effectLst/>
                <a:latin typeface="InterVariable"/>
              </a:rPr>
              <a:t>React</a:t>
            </a:r>
            <a:r>
              <a:rPr lang="tr-TR" sz="1800" b="0" i="0">
                <a:effectLst/>
                <a:latin typeface="InterVariable"/>
              </a:rPr>
              <a:t> uygulamasını düşünürsek herhangi bir </a:t>
            </a:r>
            <a:r>
              <a:rPr lang="tr-TR" sz="1800" b="0" i="0" err="1">
                <a:effectLst/>
                <a:latin typeface="InterVariable"/>
              </a:rPr>
              <a:t>component’ın</a:t>
            </a:r>
            <a:r>
              <a:rPr lang="tr-TR" sz="1800" b="0" i="0">
                <a:effectLst/>
                <a:latin typeface="InterVariable"/>
              </a:rPr>
              <a:t> o an ki durumu. </a:t>
            </a:r>
            <a:r>
              <a:rPr lang="tr-TR" sz="1800" b="0" i="0" err="1">
                <a:effectLst/>
                <a:latin typeface="InterVariable"/>
              </a:rPr>
              <a:t>Modal’ın</a:t>
            </a:r>
            <a:r>
              <a:rPr lang="tr-TR" sz="1800" b="0" i="0">
                <a:effectLst/>
                <a:latin typeface="InterVariable"/>
              </a:rPr>
              <a:t> açık veya kapalı olması, kullanıcının giriş, çıkış durumu gibi.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1" i="0" err="1">
                <a:effectLst/>
                <a:latin typeface="InterVariable"/>
              </a:rPr>
              <a:t>Stateful</a:t>
            </a:r>
            <a:r>
              <a:rPr lang="tr-TR" sz="1800" b="0" i="0">
                <a:effectLst/>
                <a:latin typeface="InterVariable"/>
              </a:rPr>
              <a:t> ( Durum bilgisi olan ) </a:t>
            </a:r>
            <a:r>
              <a:rPr lang="tr-TR" sz="1800" b="0" i="0" err="1">
                <a:effectLst/>
                <a:latin typeface="InterVariable"/>
              </a:rPr>
              <a:t>vs</a:t>
            </a:r>
            <a:r>
              <a:rPr lang="tr-TR" sz="1800" b="0" i="0">
                <a:effectLst/>
                <a:latin typeface="InterVariable"/>
              </a:rPr>
              <a:t> </a:t>
            </a:r>
            <a:r>
              <a:rPr lang="tr-TR" sz="1800" b="1" i="0" err="1">
                <a:effectLst/>
                <a:latin typeface="InterVariable"/>
              </a:rPr>
              <a:t>Stateless</a:t>
            </a:r>
            <a:r>
              <a:rPr lang="tr-TR" sz="1800" b="0" i="0">
                <a:effectLst/>
                <a:latin typeface="InterVariable"/>
              </a:rPr>
              <a:t> ( Durum bilgisi olmayan ) İstemci </a:t>
            </a:r>
            <a:r>
              <a:rPr lang="tr-TR" sz="1800" b="0" i="0" err="1">
                <a:effectLst/>
                <a:latin typeface="InterVariable"/>
              </a:rPr>
              <a:t>tafından</a:t>
            </a:r>
            <a:r>
              <a:rPr lang="tr-TR" sz="1800" b="0" i="0">
                <a:effectLst/>
                <a:latin typeface="InterVariable"/>
              </a:rPr>
              <a:t> gerçekleştirilen her istek birbirinden bağımsızdır ve sunucu bu isteklerin her birini bağımsız olarak değerlendirir. Sunucu istemci tarafından kendisine gönderilen bilgileri tutmamalıdır. Örneğin bir isteğimiz kimlik doğrulama (</a:t>
            </a:r>
            <a:r>
              <a:rPr lang="tr-TR" sz="1800" b="0" i="0" err="1">
                <a:effectLst/>
                <a:latin typeface="InterVariable"/>
              </a:rPr>
              <a:t>Authentication</a:t>
            </a:r>
            <a:r>
              <a:rPr lang="tr-TR" sz="1800" b="0" i="0">
                <a:effectLst/>
                <a:latin typeface="InterVariable"/>
              </a:rPr>
              <a:t>) işlemi gerektiriyorsa ilgili tüm bilgiler (</a:t>
            </a:r>
            <a:r>
              <a:rPr lang="tr-TR" sz="1800" b="0" i="0" err="1">
                <a:effectLst/>
                <a:latin typeface="InterVariable"/>
              </a:rPr>
              <a:t>token</a:t>
            </a:r>
            <a:r>
              <a:rPr lang="tr-TR" sz="1800" b="0" i="0">
                <a:effectLst/>
                <a:latin typeface="InterVariable"/>
              </a:rPr>
              <a:t> vs..) istemci tarafından sunucuya devamlı olarak gönderilmelidir.</a:t>
            </a:r>
          </a:p>
          <a:p>
            <a:endParaRPr lang="tr-TR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DC2EA8-E4D3-32B5-6E2A-A6428714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 sz="28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Önbelleklenebilir</a:t>
            </a:r>
            <a:r>
              <a:rPr lang="tr-T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tr-TR" sz="28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cacheable</a:t>
            </a:r>
            <a:r>
              <a:rPr lang="tr-T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prensibi )</a:t>
            </a:r>
            <a:br>
              <a:rPr lang="tr-TR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2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A740B026-ACC0-753A-AC19-B93E1C7B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24376"/>
            <a:ext cx="4777381" cy="26395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722CA8-D81C-FB07-856F-0DEDCEB8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tr-T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Sunucu gelen isteklere verilen cevapların </a:t>
            </a:r>
            <a:r>
              <a:rPr lang="tr-TR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önbelleklenebilir</a:t>
            </a:r>
            <a:r>
              <a:rPr lang="tr-T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olup olmadığını belirtmelidir.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Örneğin “</a:t>
            </a:r>
            <a:r>
              <a:rPr lang="tr-TR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cache-control</a:t>
            </a:r>
            <a:r>
              <a:rPr lang="tr-T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 “</a:t>
            </a:r>
            <a:r>
              <a:rPr lang="tr-TR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expires</a:t>
            </a:r>
            <a:r>
              <a:rPr lang="tr-T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 gibi http başlıkları önbellek ile ilgili bilgiler taşır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775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2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B85D59-6658-3CF0-56F5-473016F6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 sz="2100" b="0" i="0">
                <a:effectLst/>
                <a:latin typeface="InterVariable"/>
              </a:rPr>
              <a:t>Katmanlı Sistem ( </a:t>
            </a:r>
            <a:r>
              <a:rPr lang="tr-TR" sz="2100" b="0" i="0" err="1">
                <a:effectLst/>
                <a:latin typeface="InterVariable"/>
              </a:rPr>
              <a:t>Layered</a:t>
            </a:r>
            <a:r>
              <a:rPr lang="tr-TR" sz="2100" b="0" i="0">
                <a:effectLst/>
                <a:latin typeface="InterVariable"/>
              </a:rPr>
              <a:t> </a:t>
            </a:r>
            <a:r>
              <a:rPr lang="tr-TR" sz="2100" b="0" i="0" err="1">
                <a:effectLst/>
                <a:latin typeface="InterVariable"/>
              </a:rPr>
              <a:t>System</a:t>
            </a:r>
            <a:r>
              <a:rPr lang="tr-TR" sz="2100" b="0" i="0">
                <a:effectLst/>
                <a:latin typeface="InterVariable"/>
              </a:rPr>
              <a:t> ) Prensibi</a:t>
            </a:r>
            <a:br>
              <a:rPr lang="tr-TR" sz="2100" b="0" i="0">
                <a:effectLst/>
                <a:latin typeface="InterVariable"/>
              </a:rPr>
            </a:br>
            <a:br>
              <a:rPr lang="tr-TR" sz="2100"/>
            </a:br>
            <a:endParaRPr lang="tr-TR" sz="2100"/>
          </a:p>
        </p:txBody>
      </p:sp>
      <p:sp>
        <p:nvSpPr>
          <p:cNvPr id="2063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Layered System">
            <a:extLst>
              <a:ext uri="{FF2B5EF4-FFF2-40B4-BE49-F238E27FC236}">
                <a16:creationId xmlns:a16="http://schemas.microsoft.com/office/drawing/2014/main" id="{25C0E442-2DCA-7929-6F7B-B4170671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552610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73ED76-8F12-3A70-9D96-CAAF3C3F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tr-TR" b="0" i="0">
                <a:effectLst/>
                <a:latin typeface="InterVariable"/>
              </a:rPr>
              <a:t>İstemci – sunucu arasındaki ilişki katmanlara ayrılabilir, ve bileşenler sadece ilişkili oldukları katmanlara karşı sorumlu olurlar.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84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Ekranda bilgisayar betiği">
            <a:extLst>
              <a:ext uri="{FF2B5EF4-FFF2-40B4-BE49-F238E27FC236}">
                <a16:creationId xmlns:a16="http://schemas.microsoft.com/office/drawing/2014/main" id="{212123A3-CB5B-6EFF-F2F1-13CF07F9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D0D366F-455D-4298-97E9-89785ADA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İçerik Yer Tutucusu 2">
            <a:extLst>
              <a:ext uri="{FF2B5EF4-FFF2-40B4-BE49-F238E27FC236}">
                <a16:creationId xmlns:a16="http://schemas.microsoft.com/office/drawing/2014/main" id="{FF5059FE-BB10-4616-071E-793726C9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524343"/>
            <a:ext cx="4458446" cy="3132654"/>
          </a:xfrm>
        </p:spPr>
        <p:txBody>
          <a:bodyPr anchor="ctr">
            <a:normAutofit/>
          </a:bodyPr>
          <a:lstStyle/>
          <a:p>
            <a:r>
              <a:rPr lang="tr-TR" sz="2000" b="0" i="0" dirty="0">
                <a:effectLst/>
                <a:latin typeface="InterVariable"/>
              </a:rPr>
              <a:t>Sunucu, istemci tarafına istemcinin işlevini genişletecek ek kodlar gönderebilir. Bu özellik istemci tarafında yapılması gereken işlemleri hafifletir.</a:t>
            </a:r>
          </a:p>
          <a:p>
            <a:r>
              <a:rPr lang="tr-TR" sz="2000" b="0" i="0" dirty="0">
                <a:effectLst/>
                <a:latin typeface="InterVariable"/>
              </a:rPr>
              <a:t>Örneğin sunucu, istemci tarafına döneceği HTML </a:t>
            </a:r>
            <a:r>
              <a:rPr lang="tr-TR" sz="2000" b="0" i="0">
                <a:effectLst/>
                <a:latin typeface="InterVariable"/>
              </a:rPr>
              <a:t>dökümanın</a:t>
            </a:r>
            <a:r>
              <a:rPr lang="tr-TR" sz="2000" b="0" i="0" dirty="0">
                <a:effectLst/>
                <a:latin typeface="InterVariable"/>
              </a:rPr>
              <a:t> içerisine JavaScript kodları ekleyebilir.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FCDAAB-31D4-1114-2E07-D5FD08EF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1242924"/>
          </a:xfrm>
        </p:spPr>
        <p:txBody>
          <a:bodyPr>
            <a:normAutofit/>
          </a:bodyPr>
          <a:lstStyle/>
          <a:p>
            <a:pPr algn="ctr"/>
            <a:r>
              <a:rPr lang="tr-TR" sz="2500" b="0" i="0" dirty="0">
                <a:effectLst/>
                <a:latin typeface="InterVariable"/>
              </a:rPr>
              <a:t>İsteğe Bağlı Kod ( </a:t>
            </a:r>
            <a:r>
              <a:rPr lang="tr-TR" sz="2500" b="0" i="0" dirty="0" err="1">
                <a:effectLst/>
                <a:latin typeface="InterVariable"/>
              </a:rPr>
              <a:t>Code</a:t>
            </a:r>
            <a:r>
              <a:rPr lang="tr-TR" sz="2500" b="0" i="0" dirty="0">
                <a:effectLst/>
                <a:latin typeface="InterVariable"/>
              </a:rPr>
              <a:t> On </a:t>
            </a:r>
            <a:r>
              <a:rPr lang="tr-TR" sz="2500" b="0" i="0" dirty="0" err="1">
                <a:effectLst/>
                <a:latin typeface="InterVariable"/>
              </a:rPr>
              <a:t>Demand</a:t>
            </a:r>
            <a:r>
              <a:rPr lang="tr-TR" sz="2500" b="0" i="0" dirty="0">
                <a:effectLst/>
                <a:latin typeface="InterVariable"/>
              </a:rPr>
              <a:t> - </a:t>
            </a:r>
            <a:r>
              <a:rPr lang="tr-TR" sz="2500" b="0" i="0" dirty="0" err="1">
                <a:effectLst/>
                <a:latin typeface="InterVariable"/>
              </a:rPr>
              <a:t>Optional</a:t>
            </a:r>
            <a:r>
              <a:rPr lang="tr-TR" sz="2500" b="0" i="0" dirty="0">
                <a:effectLst/>
                <a:latin typeface="InterVariable"/>
              </a:rPr>
              <a:t> ) Prensibi</a:t>
            </a:r>
            <a:br>
              <a:rPr lang="tr-TR" sz="2500" dirty="0"/>
            </a:br>
            <a:endParaRPr lang="tr-TR" sz="2500" dirty="0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434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436</Words>
  <Application>Microsoft Office PowerPoint</Application>
  <PresentationFormat>Geniş ekran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InterVariable</vt:lpstr>
      <vt:lpstr>Symbol</vt:lpstr>
      <vt:lpstr>Office Teması</vt:lpstr>
      <vt:lpstr>REST API</vt:lpstr>
      <vt:lpstr> API NEDİR?</vt:lpstr>
      <vt:lpstr>REST API Prensipleri  </vt:lpstr>
      <vt:lpstr>İstemci -sunucu (client-server) </vt:lpstr>
      <vt:lpstr>Tek tip arayüz (Uniform Interface ) </vt:lpstr>
      <vt:lpstr>Durumsuzluk (Statelessness) Prensibi</vt:lpstr>
      <vt:lpstr>Önbelleklenebilir (cacheable prensibi ) </vt:lpstr>
      <vt:lpstr>Katmanlı Sistem ( Layered System ) Prensibi  </vt:lpstr>
      <vt:lpstr>İsteğe Bağlı Kod ( Code On Demand - Optional ) Prensibi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YUNUS EMRE YAZICI</dc:creator>
  <cp:lastModifiedBy>YUNUS EMRE YAZICI</cp:lastModifiedBy>
  <cp:revision>1</cp:revision>
  <dcterms:created xsi:type="dcterms:W3CDTF">2024-03-15T06:33:20Z</dcterms:created>
  <dcterms:modified xsi:type="dcterms:W3CDTF">2024-03-15T06:44:02Z</dcterms:modified>
</cp:coreProperties>
</file>