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1"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311536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2B07E4-CDF9-4C88-A2F3-04620E58224D}"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91156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2B07E4-CDF9-4C88-A2F3-04620E58224D}"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924657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2B07E4-CDF9-4C88-A2F3-04620E58224D}"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82317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2B07E4-CDF9-4C88-A2F3-04620E58224D}"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367070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3C2B07E4-CDF9-4C88-A2F3-04620E58224D}" type="datetimeFigureOut">
              <a:rPr lang="en-US" smtClean="0"/>
              <a:pPr/>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865122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3C2B07E4-CDF9-4C88-A2F3-04620E58224D}" type="datetimeFigureOut">
              <a:rPr lang="en-US" smtClean="0"/>
              <a:pPr/>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191812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098149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tr-TR"/>
              <a:t>Asıl başlık stilini düzenlemek için tıklayın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683172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3/15/2024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6327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62441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C2B07E4-CDF9-4C88-A2F3-04620E58224D}"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448559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453725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Content Placeholder 3"/>
          <p:cNvSpPr>
            <a:spLocks noGrp="1"/>
          </p:cNvSpPr>
          <p:nvPr>
            <p:ph sz="quarter" idx="13"/>
          </p:nvPr>
        </p:nvSpPr>
        <p:spPr>
          <a:xfrm>
            <a:off x="913774" y="3051012"/>
            <a:ext cx="5106027" cy="27401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3" name="Content Placeholder 5"/>
          <p:cNvSpPr>
            <a:spLocks noGrp="1"/>
          </p:cNvSpPr>
          <p:nvPr>
            <p:ph sz="quarter" idx="14"/>
          </p:nvPr>
        </p:nvSpPr>
        <p:spPr>
          <a:xfrm>
            <a:off x="6172200" y="3051012"/>
            <a:ext cx="5105401" cy="27401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pPr/>
              <a:t>3/15/2024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5428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C2B07E4-CDF9-4C88-A2F3-04620E58224D}" type="datetimeFigureOut">
              <a:rPr lang="en-US" smtClean="0"/>
              <a:pPr/>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831507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C2B07E4-CDF9-4C88-A2F3-04620E58224D}" type="datetimeFigureOut">
              <a:rPr lang="en-US" smtClean="0"/>
              <a:pPr/>
              <a:t>3/15/2024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66525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tr-TR"/>
              <a:t>Asıl başlık stilini düzenlemek için tıklayın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2B07E4-CDF9-4C88-A2F3-04620E58224D}"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427836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2B07E4-CDF9-4C88-A2F3-04620E58224D}"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414137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C2B07E4-CDF9-4C88-A2F3-04620E58224D}" type="datetimeFigureOut">
              <a:rPr lang="en-US" smtClean="0"/>
              <a:pPr/>
              <a:t>3/15/2024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412875957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49D20D1C-302A-2BA9-2E04-7F6E8BC34F0D}"/>
              </a:ext>
            </a:extLst>
          </p:cNvPr>
          <p:cNvSpPr>
            <a:spLocks noGrp="1"/>
          </p:cNvSpPr>
          <p:nvPr>
            <p:ph type="ctrTitle"/>
          </p:nvPr>
        </p:nvSpPr>
        <p:spPr>
          <a:xfrm>
            <a:off x="1126762" y="1227279"/>
            <a:ext cx="4328819" cy="2509213"/>
          </a:xfrm>
        </p:spPr>
        <p:txBody>
          <a:bodyPr>
            <a:normAutofit/>
          </a:bodyPr>
          <a:lstStyle/>
          <a:p>
            <a:r>
              <a:rPr lang="tr-TR" b="1" kern="100" dirty="0">
                <a:effectLst/>
                <a:latin typeface="Aptos" panose="020B0004020202020204" pitchFamily="34" charset="0"/>
                <a:ea typeface="Aptos" panose="020B0004020202020204" pitchFamily="34" charset="0"/>
                <a:cs typeface="Times New Roman" panose="02020603050405020304" pitchFamily="18" charset="0"/>
              </a:rPr>
              <a:t>Web Sockets </a:t>
            </a:r>
            <a:br>
              <a:rPr lang="tr-TR" kern="100" dirty="0">
                <a:effectLst/>
                <a:latin typeface="Aptos" panose="020B0004020202020204" pitchFamily="34" charset="0"/>
                <a:ea typeface="Aptos" panose="020B0004020202020204" pitchFamily="34" charset="0"/>
                <a:cs typeface="Times New Roman" panose="02020603050405020304" pitchFamily="18" charset="0"/>
              </a:rPr>
            </a:br>
            <a:endParaRPr lang="tr-TR" dirty="0"/>
          </a:p>
        </p:txBody>
      </p:sp>
      <p:sp>
        <p:nvSpPr>
          <p:cNvPr id="3" name="Alt Başlık 2">
            <a:extLst>
              <a:ext uri="{FF2B5EF4-FFF2-40B4-BE49-F238E27FC236}">
                <a16:creationId xmlns:a16="http://schemas.microsoft.com/office/drawing/2014/main" id="{6B86DB9C-EAC8-593A-471B-D0ECC5491EBF}"/>
              </a:ext>
            </a:extLst>
          </p:cNvPr>
          <p:cNvSpPr>
            <a:spLocks noGrp="1"/>
          </p:cNvSpPr>
          <p:nvPr>
            <p:ph type="subTitle" idx="1"/>
          </p:nvPr>
        </p:nvSpPr>
        <p:spPr>
          <a:xfrm>
            <a:off x="1126762" y="3812694"/>
            <a:ext cx="4328819" cy="1371599"/>
          </a:xfrm>
        </p:spPr>
        <p:txBody>
          <a:bodyPr>
            <a:normAutofit/>
          </a:bodyPr>
          <a:lstStyle/>
          <a:p>
            <a:endParaRPr lang="tr-TR">
              <a:solidFill>
                <a:schemeClr val="tx1">
                  <a:lumMod val="50000"/>
                  <a:lumOff val="50000"/>
                </a:schemeClr>
              </a:solidFill>
            </a:endParaRPr>
          </a:p>
        </p:txBody>
      </p:sp>
      <p:pic>
        <p:nvPicPr>
          <p:cNvPr id="20" name="Picture 19">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22" name="Picture 21">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10" name="Grafik 9">
            <a:extLst>
              <a:ext uri="{FF2B5EF4-FFF2-40B4-BE49-F238E27FC236}">
                <a16:creationId xmlns:a16="http://schemas.microsoft.com/office/drawing/2014/main" id="{7B1F032D-1879-2C75-C163-B436949C81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1609194"/>
            <a:ext cx="5132324" cy="3421549"/>
          </a:xfrm>
          <a:prstGeom prst="rect">
            <a:avLst/>
          </a:prstGeom>
        </p:spPr>
      </p:pic>
      <p:pic>
        <p:nvPicPr>
          <p:cNvPr id="24" name="Picture 23">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
        <p:nvSpPr>
          <p:cNvPr id="5" name="AutoShape 2" descr="websockets 12.0 documentation">
            <a:extLst>
              <a:ext uri="{FF2B5EF4-FFF2-40B4-BE49-F238E27FC236}">
                <a16:creationId xmlns:a16="http://schemas.microsoft.com/office/drawing/2014/main" id="{D41E4C31-872E-B58B-19C5-878636B153C6}"/>
              </a:ext>
            </a:extLst>
          </p:cNvPr>
          <p:cNvSpPr>
            <a:spLocks noChangeAspect="1" noChangeArrowheads="1"/>
          </p:cNvSpPr>
          <p:nvPr/>
        </p:nvSpPr>
        <p:spPr bwMode="auto">
          <a:xfrm>
            <a:off x="5943600" y="819150"/>
            <a:ext cx="2762250" cy="2762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3883865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websocket work scheme">
            <a:extLst>
              <a:ext uri="{FF2B5EF4-FFF2-40B4-BE49-F238E27FC236}">
                <a16:creationId xmlns:a16="http://schemas.microsoft.com/office/drawing/2014/main" id="{C921B994-DFF0-F46A-4621-7E3F17EFE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43465" y="1360615"/>
            <a:ext cx="6909479" cy="4145687"/>
          </a:xfrm>
          <a:prstGeom prst="roundRect">
            <a:avLst>
              <a:gd name="adj" fmla="val 298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8" name="Picture 27">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83DB46E4-86E3-10CA-6ACC-5290A481EDBC}"/>
              </a:ext>
            </a:extLst>
          </p:cNvPr>
          <p:cNvSpPr>
            <a:spLocks noGrp="1"/>
          </p:cNvSpPr>
          <p:nvPr>
            <p:ph type="title"/>
          </p:nvPr>
        </p:nvSpPr>
        <p:spPr>
          <a:xfrm>
            <a:off x="8196408" y="640831"/>
            <a:ext cx="3352128" cy="1573863"/>
          </a:xfrm>
        </p:spPr>
        <p:txBody>
          <a:bodyPr>
            <a:normAutofit/>
          </a:bodyPr>
          <a:lstStyle/>
          <a:p>
            <a:pPr algn="l"/>
            <a:r>
              <a:rPr lang="tr-TR" b="1" kern="100">
                <a:effectLst/>
                <a:latin typeface="Aptos" panose="020B0004020202020204" pitchFamily="34" charset="0"/>
                <a:ea typeface="Aptos" panose="020B0004020202020204" pitchFamily="34" charset="0"/>
                <a:cs typeface="Times New Roman" panose="02020603050405020304" pitchFamily="18" charset="0"/>
              </a:rPr>
              <a:t>Web Sockets </a:t>
            </a:r>
            <a:br>
              <a:rPr lang="tr-TR" kern="100">
                <a:effectLst/>
                <a:latin typeface="Aptos" panose="020B0004020202020204" pitchFamily="34" charset="0"/>
                <a:ea typeface="Aptos" panose="020B0004020202020204" pitchFamily="34" charset="0"/>
                <a:cs typeface="Times New Roman" panose="02020603050405020304" pitchFamily="18" charset="0"/>
              </a:rPr>
            </a:br>
            <a:endParaRPr lang="tr-TR"/>
          </a:p>
        </p:txBody>
      </p:sp>
      <p:sp>
        <p:nvSpPr>
          <p:cNvPr id="3" name="İçerik Yer Tutucusu 2">
            <a:extLst>
              <a:ext uri="{FF2B5EF4-FFF2-40B4-BE49-F238E27FC236}">
                <a16:creationId xmlns:a16="http://schemas.microsoft.com/office/drawing/2014/main" id="{4FC66458-364C-F86C-F552-56C64354F6D1}"/>
              </a:ext>
            </a:extLst>
          </p:cNvPr>
          <p:cNvSpPr>
            <a:spLocks noGrp="1"/>
          </p:cNvSpPr>
          <p:nvPr>
            <p:ph idx="1"/>
          </p:nvPr>
        </p:nvSpPr>
        <p:spPr>
          <a:xfrm>
            <a:off x="8196408" y="2367092"/>
            <a:ext cx="3352128" cy="3881309"/>
          </a:xfrm>
        </p:spPr>
        <p:txBody>
          <a:bodyPr>
            <a:normAutofit/>
          </a:bodyPr>
          <a:lstStyle/>
          <a:p>
            <a:pPr>
              <a:lnSpc>
                <a:spcPct val="110000"/>
              </a:lnSpc>
              <a:spcAft>
                <a:spcPts val="800"/>
              </a:spcAft>
            </a:pPr>
            <a:r>
              <a:rPr lang="tr-TR" sz="1100" kern="100">
                <a:effectLst/>
                <a:latin typeface="Aptos" panose="020B0004020202020204" pitchFamily="34" charset="0"/>
                <a:ea typeface="Aptos" panose="020B0004020202020204" pitchFamily="34" charset="0"/>
                <a:cs typeface="Times New Roman" panose="02020603050405020304" pitchFamily="18" charset="0"/>
              </a:rPr>
              <a:t>WebSocket</a:t>
            </a:r>
            <a:r>
              <a:rPr lang="tr-TR" sz="1100" kern="100" dirty="0">
                <a:effectLst/>
                <a:latin typeface="Aptos" panose="020B0004020202020204" pitchFamily="34" charset="0"/>
                <a:ea typeface="Aptos" panose="020B0004020202020204" pitchFamily="34" charset="0"/>
                <a:cs typeface="Times New Roman" panose="02020603050405020304" pitchFamily="18" charset="0"/>
              </a:rPr>
              <a:t>, genellikle istemci-sunucu iletişim kanalında kullanılan çift yönlü bir protokoldür. Doğası gereği iki yönlü olup iletişim istemci-sunucu arasında gidip gelir.</a:t>
            </a:r>
          </a:p>
          <a:p>
            <a:pPr>
              <a:lnSpc>
                <a:spcPct val="110000"/>
              </a:lnSpc>
              <a:spcAft>
                <a:spcPts val="800"/>
              </a:spcAft>
            </a:pPr>
            <a:r>
              <a:rPr lang="tr-TR" sz="1100" kern="100">
                <a:effectLst/>
                <a:latin typeface="Aptos" panose="020B0004020202020204" pitchFamily="34" charset="0"/>
                <a:ea typeface="Aptos" panose="020B0004020202020204" pitchFamily="34" charset="0"/>
                <a:cs typeface="Times New Roman" panose="02020603050405020304" pitchFamily="18" charset="0"/>
              </a:rPr>
              <a:t>WebSocket</a:t>
            </a:r>
            <a:r>
              <a:rPr lang="tr-TR" sz="1100" kern="100" dirty="0">
                <a:effectLst/>
                <a:latin typeface="Aptos" panose="020B0004020202020204" pitchFamily="34" charset="0"/>
                <a:ea typeface="Aptos" panose="020B0004020202020204" pitchFamily="34" charset="0"/>
                <a:cs typeface="Times New Roman" panose="02020603050405020304" pitchFamily="18" charset="0"/>
              </a:rPr>
              <a:t> kullanılarak geliştirilen bağlantı, katılan taraflardan herhangi biri sonlandırana kadar devam eder. Bir taraf bağlantıyı kırınca, ikinci taraf bağlantıyı otomatik olarak kırar ve iletişim sağlanamaz.</a:t>
            </a:r>
          </a:p>
          <a:p>
            <a:pPr>
              <a:lnSpc>
                <a:spcPct val="110000"/>
              </a:lnSpc>
              <a:spcAft>
                <a:spcPts val="800"/>
              </a:spcAft>
            </a:pPr>
            <a:r>
              <a:rPr lang="tr-TR" sz="1100" b="1" kern="100">
                <a:effectLst/>
                <a:latin typeface="AvenirBold"/>
                <a:ea typeface="Aptos" panose="020B0004020202020204" pitchFamily="34" charset="0"/>
                <a:cs typeface="Times New Roman" panose="02020603050405020304" pitchFamily="18" charset="0"/>
              </a:rPr>
              <a:t>WebSocket</a:t>
            </a:r>
            <a:r>
              <a:rPr lang="tr-TR" sz="1100" kern="100" dirty="0">
                <a:effectLst/>
                <a:latin typeface="AvenirRegular"/>
                <a:ea typeface="Aptos" panose="020B0004020202020204" pitchFamily="34" charset="0"/>
                <a:cs typeface="Times New Roman" panose="02020603050405020304" pitchFamily="18" charset="0"/>
              </a:rPr>
              <a:t> iki yönlüdür, </a:t>
            </a:r>
            <a:r>
              <a:rPr lang="tr-TR" sz="1100" kern="100">
                <a:effectLst/>
                <a:latin typeface="AvenirRegular"/>
                <a:ea typeface="Aptos" panose="020B0004020202020204" pitchFamily="34" charset="0"/>
                <a:cs typeface="Times New Roman" panose="02020603050405020304" pitchFamily="18" charset="0"/>
              </a:rPr>
              <a:t>HTTP'nin</a:t>
            </a:r>
            <a:r>
              <a:rPr lang="tr-TR" sz="1100" kern="100" dirty="0">
                <a:effectLst/>
                <a:latin typeface="AvenirRegular"/>
                <a:ea typeface="Aptos" panose="020B0004020202020204" pitchFamily="34" charset="0"/>
                <a:cs typeface="Times New Roman" panose="02020603050405020304" pitchFamily="18" charset="0"/>
              </a:rPr>
              <a:t> aksine </a:t>
            </a:r>
            <a:r>
              <a:rPr lang="tr-TR" sz="1100" kern="100">
                <a:effectLst/>
                <a:latin typeface="AvenirRegular"/>
                <a:ea typeface="Aptos" panose="020B0004020202020204" pitchFamily="34" charset="0"/>
                <a:cs typeface="Times New Roman" panose="02020603050405020304" pitchFamily="18" charset="0"/>
              </a:rPr>
              <a:t>ws</a:t>
            </a:r>
            <a:r>
              <a:rPr lang="tr-TR" sz="1100" kern="100" dirty="0">
                <a:effectLst/>
                <a:latin typeface="AvenirRegular"/>
                <a:ea typeface="Aptos" panose="020B0004020202020204" pitchFamily="34" charset="0"/>
                <a:cs typeface="Times New Roman" panose="02020603050405020304" pitchFamily="18" charset="0"/>
              </a:rPr>
              <a:t>:// veya </a:t>
            </a:r>
            <a:r>
              <a:rPr lang="tr-TR" sz="1100" kern="100">
                <a:effectLst/>
                <a:latin typeface="AvenirRegular"/>
                <a:ea typeface="Aptos" panose="020B0004020202020204" pitchFamily="34" charset="0"/>
                <a:cs typeface="Times New Roman" panose="02020603050405020304" pitchFamily="18" charset="0"/>
              </a:rPr>
              <a:t>wss</a:t>
            </a:r>
            <a:r>
              <a:rPr lang="tr-TR" sz="1100" kern="100" dirty="0">
                <a:effectLst/>
                <a:latin typeface="AvenirRegular"/>
                <a:ea typeface="Aptos" panose="020B0004020202020204" pitchFamily="34" charset="0"/>
                <a:cs typeface="Times New Roman" panose="02020603050405020304" pitchFamily="18" charset="0"/>
              </a:rPr>
              <a:t>:// ile başlar, aynı istemci-sunucu iletişim senaryosunda kullanılan çift yönlü bir protokoldür.</a:t>
            </a:r>
            <a:endParaRPr lang="tr-TR" sz="11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0000"/>
              </a:lnSpc>
            </a:pPr>
            <a:endParaRPr lang="tr-TR" sz="1100" dirty="0"/>
          </a:p>
        </p:txBody>
      </p:sp>
    </p:spTree>
    <p:extLst>
      <p:ext uri="{BB962C8B-B14F-4D97-AF65-F5344CB8AC3E}">
        <p14:creationId xmlns:p14="http://schemas.microsoft.com/office/powerpoint/2010/main" val="287015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7B45EA8-2BCE-43EC-67B3-9606CD91FF93}"/>
              </a:ext>
            </a:extLst>
          </p:cNvPr>
          <p:cNvPicPr>
            <a:picLocks noChangeAspect="1"/>
          </p:cNvPicPr>
          <p:nvPr/>
        </p:nvPicPr>
        <p:blipFill rotWithShape="1">
          <a:blip r:embed="rId2"/>
          <a:srcRect l="19327" r="41499" b="-1"/>
          <a:stretch/>
        </p:blipFill>
        <p:spPr>
          <a:xfrm>
            <a:off x="20" y="10"/>
            <a:ext cx="4024741" cy="6857990"/>
          </a:xfrm>
          <a:prstGeom prst="rect">
            <a:avLst/>
          </a:prstGeom>
        </p:spPr>
      </p:pic>
      <p:sp>
        <p:nvSpPr>
          <p:cNvPr id="11" name="Rectangle 10">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07EA3AF8-5804-099F-2D68-4CEBB6F300B2}"/>
              </a:ext>
            </a:extLst>
          </p:cNvPr>
          <p:cNvSpPr>
            <a:spLocks noGrp="1"/>
          </p:cNvSpPr>
          <p:nvPr>
            <p:ph type="title"/>
          </p:nvPr>
        </p:nvSpPr>
        <p:spPr>
          <a:xfrm>
            <a:off x="4465050" y="618517"/>
            <a:ext cx="6672886" cy="1596177"/>
          </a:xfrm>
        </p:spPr>
        <p:txBody>
          <a:bodyPr>
            <a:normAutofit/>
          </a:bodyPr>
          <a:lstStyle/>
          <a:p>
            <a:r>
              <a:rPr lang="tr-TR" sz="3100" b="1" i="0" err="1">
                <a:effectLst/>
                <a:latin typeface="AvenirBold"/>
              </a:rPr>
              <a:t>WebSocket'ler</a:t>
            </a:r>
            <a:r>
              <a:rPr lang="tr-TR" sz="3100" b="1" i="0">
                <a:effectLst/>
                <a:latin typeface="AvenirBold"/>
              </a:rPr>
              <a:t> Neden Kullanılır?</a:t>
            </a:r>
            <a:br>
              <a:rPr lang="tr-TR" sz="3100" b="0" i="0">
                <a:effectLst/>
                <a:latin typeface="AvenirBold"/>
              </a:rPr>
            </a:br>
            <a:br>
              <a:rPr lang="tr-TR" sz="3100"/>
            </a:br>
            <a:endParaRPr lang="tr-TR" sz="3100"/>
          </a:p>
        </p:txBody>
      </p:sp>
      <p:sp>
        <p:nvSpPr>
          <p:cNvPr id="3" name="İçerik Yer Tutucusu 2">
            <a:extLst>
              <a:ext uri="{FF2B5EF4-FFF2-40B4-BE49-F238E27FC236}">
                <a16:creationId xmlns:a16="http://schemas.microsoft.com/office/drawing/2014/main" id="{2E345935-AC31-8034-DB02-FD7DE2415383}"/>
              </a:ext>
            </a:extLst>
          </p:cNvPr>
          <p:cNvSpPr>
            <a:spLocks noGrp="1"/>
          </p:cNvSpPr>
          <p:nvPr>
            <p:ph idx="1"/>
          </p:nvPr>
        </p:nvSpPr>
        <p:spPr>
          <a:xfrm>
            <a:off x="4465048" y="2367092"/>
            <a:ext cx="6672887" cy="3424107"/>
          </a:xfrm>
        </p:spPr>
        <p:txBody>
          <a:bodyPr>
            <a:normAutofit/>
          </a:bodyPr>
          <a:lstStyle/>
          <a:p>
            <a:pPr>
              <a:lnSpc>
                <a:spcPct val="110000"/>
              </a:lnSpc>
            </a:pPr>
            <a:r>
              <a:rPr lang="tr-TR" sz="1400" b="1" i="0" err="1">
                <a:effectLst/>
                <a:latin typeface="AvenirBold"/>
              </a:rPr>
              <a:t>WebSocket</a:t>
            </a:r>
            <a:r>
              <a:rPr lang="tr-TR" sz="1400" b="0" i="0">
                <a:effectLst/>
                <a:latin typeface="AvenirRegular"/>
              </a:rPr>
              <a:t> fikri, HTTP tabanlı teknolojinin sınırlamalarından doğmuştur. HTTP ile bir istemci bir kaynak ister ve sunucu istenen verilerle yanıt verir.  HTTP tek yönlü bir protokoldür - sunucudan istemciye gönderilen tüm veriler önce istemci tarafından istenmelidir. </a:t>
            </a:r>
          </a:p>
          <a:p>
            <a:pPr>
              <a:lnSpc>
                <a:spcPct val="110000"/>
              </a:lnSpc>
            </a:pPr>
            <a:r>
              <a:rPr lang="tr-TR" sz="1400" b="1" i="0" err="1">
                <a:effectLst/>
                <a:latin typeface="AvenirBold"/>
              </a:rPr>
              <a:t>WebSocket</a:t>
            </a:r>
            <a:r>
              <a:rPr lang="tr-TR" sz="1400" b="0" i="0">
                <a:effectLst/>
                <a:latin typeface="AvenirRegular"/>
              </a:rPr>
              <a:t> ise, </a:t>
            </a:r>
            <a:r>
              <a:rPr lang="tr-TR" sz="1400" b="0" i="0" err="1">
                <a:effectLst/>
                <a:latin typeface="AvenirRegular"/>
              </a:rPr>
              <a:t>UDP'ye</a:t>
            </a:r>
            <a:r>
              <a:rPr lang="tr-TR" sz="1400" b="0" i="0">
                <a:effectLst/>
                <a:latin typeface="AvenirRegular"/>
              </a:rPr>
              <a:t> benzer, ancak TCP'nin güvenilirliği ile mesaj tabanlı veri göndermeye izin verir. </a:t>
            </a:r>
            <a:r>
              <a:rPr lang="tr-TR" sz="1400" b="1" i="0" err="1">
                <a:effectLst/>
                <a:latin typeface="AvenirBold"/>
              </a:rPr>
              <a:t>WebSocket</a:t>
            </a:r>
            <a:r>
              <a:rPr lang="tr-TR" sz="1400" b="0" i="0">
                <a:effectLst/>
                <a:latin typeface="AvenirRegular"/>
              </a:rPr>
              <a:t>, ilk aktarım mekanizması olarak </a:t>
            </a:r>
            <a:r>
              <a:rPr lang="tr-TR" sz="1400" b="0" i="0" err="1">
                <a:effectLst/>
                <a:latin typeface="AvenirRegular"/>
              </a:rPr>
              <a:t>HTTP'yi</a:t>
            </a:r>
            <a:r>
              <a:rPr lang="tr-TR" sz="1400" b="0" i="0">
                <a:effectLst/>
                <a:latin typeface="AvenirRegular"/>
              </a:rPr>
              <a:t> kullanır, ancak HTTP yanıtı alındıktan sonra TCP bağlantısını canlı tutar, böylece istemci ve sunucu arasında ileti göndermek için kullanılabilir. </a:t>
            </a:r>
          </a:p>
          <a:p>
            <a:pPr>
              <a:lnSpc>
                <a:spcPct val="110000"/>
              </a:lnSpc>
            </a:pPr>
            <a:r>
              <a:rPr lang="tr-TR" sz="1400" b="1" i="0" err="1">
                <a:effectLst/>
                <a:latin typeface="AvenirBold"/>
              </a:rPr>
              <a:t>WebSocket</a:t>
            </a:r>
            <a:r>
              <a:rPr lang="tr-TR" sz="1400" b="0" i="0">
                <a:effectLst/>
                <a:latin typeface="AvenirRegular"/>
              </a:rPr>
              <a:t> “gerçek zamanlı” uygulamalar oluşturmamızı sağlar.</a:t>
            </a:r>
          </a:p>
          <a:p>
            <a:pPr>
              <a:lnSpc>
                <a:spcPct val="110000"/>
              </a:lnSpc>
            </a:pPr>
            <a:endParaRPr lang="tr-TR" sz="1400"/>
          </a:p>
        </p:txBody>
      </p:sp>
    </p:spTree>
    <p:extLst>
      <p:ext uri="{BB962C8B-B14F-4D97-AF65-F5344CB8AC3E}">
        <p14:creationId xmlns:p14="http://schemas.microsoft.com/office/powerpoint/2010/main" val="131350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a:extLst>
            <a:ext uri="{FF2B5EF4-FFF2-40B4-BE49-F238E27FC236}">
              <a16:creationId xmlns:a16="http://schemas.microsoft.com/office/drawing/2014/main" id="{ABCE3452-CC82-687A-F2FC-9F51210A22F0}"/>
            </a:ext>
          </a:extLst>
        </p:cNvPr>
        <p:cNvGrpSpPr/>
        <p:nvPr/>
      </p:nvGrpSpPr>
      <p:grpSpPr>
        <a:xfrm>
          <a:off x="0" y="0"/>
          <a:ext cx="0" cy="0"/>
          <a:chOff x="0" y="0"/>
          <a:chExt cx="0" cy="0"/>
        </a:xfrm>
      </p:grpSpPr>
      <p:sp useBgFill="1">
        <p:nvSpPr>
          <p:cNvPr id="37" name="Rectangle 25">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daire, ekran görüntüsü, meneviş mavisi, diyagram içeren bir resim&#10;&#10;Açıklama otomatik olarak oluşturuldu">
            <a:extLst>
              <a:ext uri="{FF2B5EF4-FFF2-40B4-BE49-F238E27FC236}">
                <a16:creationId xmlns:a16="http://schemas.microsoft.com/office/drawing/2014/main" id="{20AA1BC3-1558-4D1E-FA6E-62D9E2EBD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4" y="2371168"/>
            <a:ext cx="3995592" cy="209071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8" name="Picture 27">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0B900D86-86E0-AB88-C007-0572107219ED}"/>
              </a:ext>
            </a:extLst>
          </p:cNvPr>
          <p:cNvSpPr>
            <a:spLocks noGrp="1"/>
          </p:cNvSpPr>
          <p:nvPr>
            <p:ph type="title"/>
          </p:nvPr>
        </p:nvSpPr>
        <p:spPr>
          <a:xfrm>
            <a:off x="5282520" y="618517"/>
            <a:ext cx="5855416" cy="1596177"/>
          </a:xfrm>
        </p:spPr>
        <p:txBody>
          <a:bodyPr>
            <a:normAutofit/>
          </a:bodyPr>
          <a:lstStyle/>
          <a:p>
            <a:r>
              <a:rPr lang="tr-TR" kern="100">
                <a:effectLst/>
                <a:latin typeface="Aptos" panose="020B0004020202020204" pitchFamily="34" charset="0"/>
                <a:ea typeface="Aptos" panose="020B0004020202020204" pitchFamily="34" charset="0"/>
                <a:cs typeface="Times New Roman" panose="02020603050405020304" pitchFamily="18" charset="0"/>
              </a:rPr>
              <a:t>Websocket örnekleri</a:t>
            </a:r>
            <a:br>
              <a:rPr lang="tr-TR" kern="100">
                <a:effectLst/>
                <a:latin typeface="Aptos" panose="020B0004020202020204" pitchFamily="34" charset="0"/>
                <a:ea typeface="Aptos" panose="020B0004020202020204" pitchFamily="34" charset="0"/>
                <a:cs typeface="Times New Roman" panose="02020603050405020304" pitchFamily="18" charset="0"/>
              </a:rPr>
            </a:br>
            <a:endParaRPr lang="tr-TR"/>
          </a:p>
        </p:txBody>
      </p:sp>
      <p:sp>
        <p:nvSpPr>
          <p:cNvPr id="14" name="İçerik Yer Tutucusu 2">
            <a:extLst>
              <a:ext uri="{FF2B5EF4-FFF2-40B4-BE49-F238E27FC236}">
                <a16:creationId xmlns:a16="http://schemas.microsoft.com/office/drawing/2014/main" id="{03FCADD2-07DC-2EB6-A6EE-F16599BACF60}"/>
              </a:ext>
            </a:extLst>
          </p:cNvPr>
          <p:cNvSpPr>
            <a:spLocks noGrp="1"/>
          </p:cNvSpPr>
          <p:nvPr>
            <p:ph idx="1"/>
          </p:nvPr>
        </p:nvSpPr>
        <p:spPr>
          <a:xfrm>
            <a:off x="5282520" y="2367092"/>
            <a:ext cx="5855415" cy="3847444"/>
          </a:xfrm>
        </p:spPr>
        <p:txBody>
          <a:bodyPr>
            <a:normAutofit/>
          </a:bodyPr>
          <a:lstStyle/>
          <a:p>
            <a:pPr>
              <a:lnSpc>
                <a:spcPct val="110000"/>
              </a:lnSpc>
              <a:spcAft>
                <a:spcPts val="800"/>
              </a:spcAft>
            </a:pPr>
            <a:r>
              <a:rPr lang="tr-TR" sz="1100" kern="100">
                <a:effectLst/>
                <a:latin typeface="Aptos" panose="020B0004020202020204" pitchFamily="34" charset="0"/>
                <a:ea typeface="Aptos" panose="020B0004020202020204" pitchFamily="34" charset="0"/>
                <a:cs typeface="Times New Roman" panose="02020603050405020304" pitchFamily="18" charset="0"/>
              </a:rPr>
              <a:t>Gerçek zamanlı web uygulaması geliştirme </a:t>
            </a:r>
          </a:p>
          <a:p>
            <a:pPr>
              <a:lnSpc>
                <a:spcPct val="110000"/>
              </a:lnSpc>
              <a:spcAft>
                <a:spcPts val="800"/>
              </a:spcAft>
            </a:pPr>
            <a:r>
              <a:rPr lang="tr-TR" sz="1100" kern="100" err="1">
                <a:effectLst/>
                <a:latin typeface="Aptos" panose="020B0004020202020204" pitchFamily="34" charset="0"/>
                <a:ea typeface="Aptos" panose="020B0004020202020204" pitchFamily="34" charset="0"/>
                <a:cs typeface="Times New Roman" panose="02020603050405020304" pitchFamily="18" charset="0"/>
              </a:rPr>
              <a:t>WebSocket'un</a:t>
            </a:r>
            <a:r>
              <a:rPr lang="tr-TR" sz="1100" kern="100">
                <a:effectLst/>
                <a:latin typeface="Aptos" panose="020B0004020202020204" pitchFamily="34" charset="0"/>
                <a:ea typeface="Aptos" panose="020B0004020202020204" pitchFamily="34" charset="0"/>
                <a:cs typeface="Times New Roman" panose="02020603050405020304" pitchFamily="18" charset="0"/>
              </a:rPr>
              <a:t> en yaygın kullanımı, sürekli veri görüntülemesine istemci tarafında yardımcı olduğu gerçek zamanlı uygulama geliştirmedir. Arka uç sunucusu bu verileri sürekli olarak geri gönderdiğinde, </a:t>
            </a:r>
            <a:r>
              <a:rPr lang="tr-TR" sz="1100" kern="100" err="1">
                <a:effectLst/>
                <a:latin typeface="Aptos" panose="020B0004020202020204" pitchFamily="34" charset="0"/>
                <a:ea typeface="Aptos" panose="020B0004020202020204" pitchFamily="34" charset="0"/>
                <a:cs typeface="Times New Roman" panose="02020603050405020304" pitchFamily="18" charset="0"/>
              </a:rPr>
              <a:t>WebSocket</a:t>
            </a:r>
            <a:r>
              <a:rPr lang="tr-TR" sz="1100" kern="100">
                <a:effectLst/>
                <a:latin typeface="Aptos" panose="020B0004020202020204" pitchFamily="34" charset="0"/>
                <a:ea typeface="Aptos" panose="020B0004020202020204" pitchFamily="34" charset="0"/>
                <a:cs typeface="Times New Roman" panose="02020603050405020304" pitchFamily="18" charset="0"/>
              </a:rPr>
              <a:t>, bu verilerin zaten açık olan bağlantıda kesintisiz olarak iletilmesine izin verir. </a:t>
            </a:r>
            <a:r>
              <a:rPr lang="tr-TR" sz="1100" kern="100" err="1">
                <a:effectLst/>
                <a:latin typeface="Aptos" panose="020B0004020202020204" pitchFamily="34" charset="0"/>
                <a:ea typeface="Aptos" panose="020B0004020202020204" pitchFamily="34" charset="0"/>
                <a:cs typeface="Times New Roman" panose="02020603050405020304" pitchFamily="18" charset="0"/>
              </a:rPr>
              <a:t>WebSockets'un</a:t>
            </a:r>
            <a:r>
              <a:rPr lang="tr-TR" sz="1100" kern="100">
                <a:effectLst/>
                <a:latin typeface="Aptos" panose="020B0004020202020204" pitchFamily="34" charset="0"/>
                <a:ea typeface="Aptos" panose="020B0004020202020204" pitchFamily="34" charset="0"/>
                <a:cs typeface="Times New Roman" panose="02020603050405020304" pitchFamily="18" charset="0"/>
              </a:rPr>
              <a:t> kullanımı, böyle veri iletimini hızlı hale getirir ve uygulamanın performansını artırır.</a:t>
            </a:r>
          </a:p>
          <a:p>
            <a:pPr>
              <a:lnSpc>
                <a:spcPct val="110000"/>
              </a:lnSpc>
              <a:spcAft>
                <a:spcPts val="800"/>
              </a:spcAft>
            </a:pPr>
            <a:r>
              <a:rPr lang="tr-TR" sz="1100" kern="100">
                <a:effectLst/>
                <a:latin typeface="Aptos" panose="020B0004020202020204" pitchFamily="34" charset="0"/>
                <a:ea typeface="Aptos" panose="020B0004020202020204" pitchFamily="34" charset="0"/>
                <a:cs typeface="Times New Roman" panose="02020603050405020304" pitchFamily="18" charset="0"/>
              </a:rPr>
              <a:t>Bu tür </a:t>
            </a:r>
            <a:r>
              <a:rPr lang="tr-TR" sz="1100" kern="100" err="1">
                <a:effectLst/>
                <a:latin typeface="Aptos" panose="020B0004020202020204" pitchFamily="34" charset="0"/>
                <a:ea typeface="Aptos" panose="020B0004020202020204" pitchFamily="34" charset="0"/>
                <a:cs typeface="Times New Roman" panose="02020603050405020304" pitchFamily="18" charset="0"/>
              </a:rPr>
              <a:t>WebSocket</a:t>
            </a:r>
            <a:r>
              <a:rPr lang="tr-TR" sz="1100" kern="100">
                <a:effectLst/>
                <a:latin typeface="Aptos" panose="020B0004020202020204" pitchFamily="34" charset="0"/>
                <a:ea typeface="Aptos" panose="020B0004020202020204" pitchFamily="34" charset="0"/>
                <a:cs typeface="Times New Roman" panose="02020603050405020304" pitchFamily="18" charset="0"/>
              </a:rPr>
              <a:t> kullanımının gerçek hayattaki bir örneği, </a:t>
            </a:r>
            <a:r>
              <a:rPr lang="tr-TR" sz="1100" kern="100" err="1">
                <a:effectLst/>
                <a:latin typeface="Aptos" panose="020B0004020202020204" pitchFamily="34" charset="0"/>
                <a:ea typeface="Aptos" panose="020B0004020202020204" pitchFamily="34" charset="0"/>
                <a:cs typeface="Times New Roman" panose="02020603050405020304" pitchFamily="18" charset="0"/>
              </a:rPr>
              <a:t>bitcoin</a:t>
            </a:r>
            <a:r>
              <a:rPr lang="tr-TR" sz="1100" kern="100">
                <a:effectLst/>
                <a:latin typeface="Aptos" panose="020B0004020202020204" pitchFamily="34" charset="0"/>
                <a:ea typeface="Aptos" panose="020B0004020202020204" pitchFamily="34" charset="0"/>
                <a:cs typeface="Times New Roman" panose="02020603050405020304" pitchFamily="18" charset="0"/>
              </a:rPr>
              <a:t> ticaret web sitesinde görülebilir. Burada </a:t>
            </a:r>
            <a:r>
              <a:rPr lang="tr-TR" sz="1100" kern="100" err="1">
                <a:effectLst/>
                <a:latin typeface="Aptos" panose="020B0004020202020204" pitchFamily="34" charset="0"/>
                <a:ea typeface="Aptos" panose="020B0004020202020204" pitchFamily="34" charset="0"/>
                <a:cs typeface="Times New Roman" panose="02020603050405020304" pitchFamily="18" charset="0"/>
              </a:rPr>
              <a:t>WebSocket</a:t>
            </a:r>
            <a:r>
              <a:rPr lang="tr-TR" sz="1100" kern="100">
                <a:effectLst/>
                <a:latin typeface="Aptos" panose="020B0004020202020204" pitchFamily="34" charset="0"/>
                <a:ea typeface="Aptos" panose="020B0004020202020204" pitchFamily="34" charset="0"/>
                <a:cs typeface="Times New Roman" panose="02020603050405020304" pitchFamily="18" charset="0"/>
              </a:rPr>
              <a:t>, arka uç sunucu tarafından istemciye gönderilen veri işleme yardımcı olur.</a:t>
            </a:r>
          </a:p>
          <a:p>
            <a:pPr>
              <a:lnSpc>
                <a:spcPct val="110000"/>
              </a:lnSpc>
              <a:spcAft>
                <a:spcPts val="800"/>
              </a:spcAft>
            </a:pPr>
            <a:r>
              <a:rPr lang="tr-TR" sz="1100" kern="100">
                <a:effectLst/>
                <a:latin typeface="Aptos" panose="020B0004020202020204" pitchFamily="34" charset="0"/>
                <a:ea typeface="Aptos" panose="020B0004020202020204" pitchFamily="34" charset="0"/>
                <a:cs typeface="Times New Roman" panose="02020603050405020304" pitchFamily="18" charset="0"/>
              </a:rPr>
              <a:t>Oyun uygulaması üzerinde çalışma Oyun uygulaması geliştirirken, sunucunun sürekli olarak veri alması, UI yenilemesi istemeden gerçekleşmelidir. </a:t>
            </a:r>
            <a:r>
              <a:rPr lang="tr-TR" sz="1100" kern="100" err="1">
                <a:effectLst/>
                <a:latin typeface="Aptos" panose="020B0004020202020204" pitchFamily="34" charset="0"/>
                <a:ea typeface="Aptos" panose="020B0004020202020204" pitchFamily="34" charset="0"/>
                <a:cs typeface="Times New Roman" panose="02020603050405020304" pitchFamily="18" charset="0"/>
              </a:rPr>
              <a:t>WebSocket</a:t>
            </a:r>
            <a:r>
              <a:rPr lang="tr-TR" sz="1100" kern="100">
                <a:effectLst/>
                <a:latin typeface="Aptos" panose="020B0004020202020204" pitchFamily="34" charset="0"/>
                <a:ea typeface="Aptos" panose="020B0004020202020204" pitchFamily="34" charset="0"/>
                <a:cs typeface="Times New Roman" panose="02020603050405020304" pitchFamily="18" charset="0"/>
              </a:rPr>
              <a:t>, bu hedefi bozmadan başarır.</a:t>
            </a:r>
          </a:p>
          <a:p>
            <a:pPr>
              <a:lnSpc>
                <a:spcPct val="110000"/>
              </a:lnSpc>
            </a:pPr>
            <a:endParaRPr lang="tr-TR" sz="1100"/>
          </a:p>
        </p:txBody>
      </p:sp>
    </p:spTree>
    <p:extLst>
      <p:ext uri="{BB962C8B-B14F-4D97-AF65-F5344CB8AC3E}">
        <p14:creationId xmlns:p14="http://schemas.microsoft.com/office/powerpoint/2010/main" val="2269538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a:extLst>
            <a:ext uri="{FF2B5EF4-FFF2-40B4-BE49-F238E27FC236}">
              <a16:creationId xmlns:a16="http://schemas.microsoft.com/office/drawing/2014/main" id="{AF2BAA10-0867-0624-5231-E81E1232079A}"/>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metin, ekran görüntüsü, yazı tipi, meneviş mavisi içeren bir resim&#10;&#10;Açıklama otomatik olarak oluşturuldu">
            <a:extLst>
              <a:ext uri="{FF2B5EF4-FFF2-40B4-BE49-F238E27FC236}">
                <a16:creationId xmlns:a16="http://schemas.microsoft.com/office/drawing/2014/main" id="{7D88A2DF-017C-EC32-E3CF-B4002BD39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537704" y="2292658"/>
            <a:ext cx="3840815" cy="2304489"/>
          </a:xfrm>
          <a:prstGeom prst="rect">
            <a:avLst/>
          </a:prstGeom>
          <a:noFill/>
          <a:scene3d>
            <a:camera prst="orthographicFront"/>
            <a:lightRig rig="threePt" dir="t">
              <a:rot lat="0" lon="0" rev="2700000"/>
            </a:lightRig>
          </a:scene3d>
          <a:sp3d contourW="6350">
            <a:bevelT h="38100"/>
            <a:contourClr>
              <a:srgbClr val="C0C0C0"/>
            </a:contourClr>
          </a:sp3d>
        </p:spPr>
      </p:pic>
      <p:pic>
        <p:nvPicPr>
          <p:cNvPr id="18" name="Picture 17">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İçerik Yer Tutucusu 2">
            <a:extLst>
              <a:ext uri="{FF2B5EF4-FFF2-40B4-BE49-F238E27FC236}">
                <a16:creationId xmlns:a16="http://schemas.microsoft.com/office/drawing/2014/main" id="{FF41E9A2-DAEA-9197-8187-348A326616AF}"/>
              </a:ext>
            </a:extLst>
          </p:cNvPr>
          <p:cNvSpPr>
            <a:spLocks noGrp="1"/>
          </p:cNvSpPr>
          <p:nvPr>
            <p:ph idx="1"/>
          </p:nvPr>
        </p:nvSpPr>
        <p:spPr>
          <a:xfrm>
            <a:off x="1054065" y="2367092"/>
            <a:ext cx="5855415" cy="3847444"/>
          </a:xfrm>
        </p:spPr>
        <p:txBody>
          <a:bodyPr>
            <a:normAutofit/>
          </a:bodyPr>
          <a:lstStyle/>
          <a:p>
            <a:pPr>
              <a:lnSpc>
                <a:spcPct val="110000"/>
              </a:lnSpc>
              <a:spcAft>
                <a:spcPts val="800"/>
              </a:spcAft>
            </a:pPr>
            <a:r>
              <a:rPr lang="tr-TR" sz="1100" kern="100" err="1">
                <a:effectLst/>
                <a:latin typeface="Aptos" panose="020B0004020202020204" pitchFamily="34" charset="0"/>
                <a:ea typeface="Aptos" panose="020B0004020202020204" pitchFamily="34" charset="0"/>
                <a:cs typeface="Times New Roman" panose="02020603050405020304" pitchFamily="18" charset="0"/>
              </a:rPr>
              <a:t>WebSocket</a:t>
            </a:r>
            <a:r>
              <a:rPr lang="tr-TR" sz="1100" kern="100">
                <a:effectLst/>
                <a:latin typeface="Aptos" panose="020B0004020202020204" pitchFamily="34" charset="0"/>
                <a:ea typeface="Aptos" panose="020B0004020202020204" pitchFamily="34" charset="0"/>
                <a:cs typeface="Times New Roman" panose="02020603050405020304" pitchFamily="18" charset="0"/>
              </a:rPr>
              <a:t> çerçevelenmiş ve çift yönlü bir protokoldür. Buna karşılık, HTTP, TCP protokolünün üzerinde çalışan tek yönlü bir protokoldür.</a:t>
            </a:r>
          </a:p>
          <a:p>
            <a:pPr>
              <a:lnSpc>
                <a:spcPct val="110000"/>
              </a:lnSpc>
              <a:spcAft>
                <a:spcPts val="800"/>
              </a:spcAft>
            </a:pPr>
            <a:r>
              <a:rPr lang="tr-TR" sz="1100" kern="100" err="1">
                <a:effectLst/>
                <a:latin typeface="Aptos" panose="020B0004020202020204" pitchFamily="34" charset="0"/>
                <a:ea typeface="Aptos" panose="020B0004020202020204" pitchFamily="34" charset="0"/>
                <a:cs typeface="Times New Roman" panose="02020603050405020304" pitchFamily="18" charset="0"/>
              </a:rPr>
              <a:t>WebSocket</a:t>
            </a:r>
            <a:r>
              <a:rPr lang="tr-TR" sz="1100" kern="100">
                <a:effectLst/>
                <a:latin typeface="Aptos" panose="020B0004020202020204" pitchFamily="34" charset="0"/>
                <a:ea typeface="Aptos" panose="020B0004020202020204" pitchFamily="34" charset="0"/>
                <a:cs typeface="Times New Roman" panose="02020603050405020304" pitchFamily="18" charset="0"/>
              </a:rPr>
              <a:t> protokolü sürekli veri iletimini destekleyebildiğinden, genellikle gerçek zamanlı uygulama geliştirmede kullanılır. HTTP </a:t>
            </a:r>
            <a:r>
              <a:rPr lang="tr-TR" sz="1100" kern="100" err="1">
                <a:effectLst/>
                <a:latin typeface="Aptos" panose="020B0004020202020204" pitchFamily="34" charset="0"/>
                <a:ea typeface="Aptos" panose="020B0004020202020204" pitchFamily="34" charset="0"/>
                <a:cs typeface="Times New Roman" panose="02020603050405020304" pitchFamily="18" charset="0"/>
              </a:rPr>
              <a:t>stateless</a:t>
            </a:r>
            <a:r>
              <a:rPr lang="tr-TR" sz="1100" kern="100">
                <a:effectLst/>
                <a:latin typeface="Aptos" panose="020B0004020202020204" pitchFamily="34" charset="0"/>
                <a:ea typeface="Aptos" panose="020B0004020202020204" pitchFamily="34" charset="0"/>
                <a:cs typeface="Times New Roman" panose="02020603050405020304" pitchFamily="18" charset="0"/>
              </a:rPr>
              <a:t> (durumsuz) bir protokoldür ve </a:t>
            </a:r>
            <a:r>
              <a:rPr lang="tr-TR" sz="1100" kern="100" err="1">
                <a:effectLst/>
                <a:latin typeface="Aptos" panose="020B0004020202020204" pitchFamily="34" charset="0"/>
                <a:ea typeface="Aptos" panose="020B0004020202020204" pitchFamily="34" charset="0"/>
                <a:cs typeface="Times New Roman" panose="02020603050405020304" pitchFamily="18" charset="0"/>
              </a:rPr>
              <a:t>RESTful</a:t>
            </a:r>
            <a:r>
              <a:rPr lang="tr-TR" sz="1100" kern="100">
                <a:effectLst/>
                <a:latin typeface="Aptos" panose="020B0004020202020204" pitchFamily="34" charset="0"/>
                <a:ea typeface="Aptos" panose="020B0004020202020204" pitchFamily="34" charset="0"/>
                <a:cs typeface="Times New Roman" panose="02020603050405020304" pitchFamily="18" charset="0"/>
              </a:rPr>
              <a:t> ve SOAP uygulamalarının geliştirilmesi için kullanılır. SOAP hala </a:t>
            </a:r>
            <a:r>
              <a:rPr lang="tr-TR" sz="1100" kern="100" err="1">
                <a:effectLst/>
                <a:latin typeface="Aptos" panose="020B0004020202020204" pitchFamily="34" charset="0"/>
                <a:ea typeface="Aptos" panose="020B0004020202020204" pitchFamily="34" charset="0"/>
                <a:cs typeface="Times New Roman" panose="02020603050405020304" pitchFamily="18" charset="0"/>
              </a:rPr>
              <a:t>HTTP'yi</a:t>
            </a:r>
            <a:r>
              <a:rPr lang="tr-TR" sz="1100" kern="100">
                <a:effectLst/>
                <a:latin typeface="Aptos" panose="020B0004020202020204" pitchFamily="34" charset="0"/>
                <a:ea typeface="Aptos" panose="020B0004020202020204" pitchFamily="34" charset="0"/>
                <a:cs typeface="Times New Roman" panose="02020603050405020304" pitchFamily="18" charset="0"/>
              </a:rPr>
              <a:t> uygulamak için kullanabilir, ancak REST geniş bir şekilde yaygınlaşmıştır ve kullanılmaktadır.</a:t>
            </a:r>
          </a:p>
          <a:p>
            <a:pPr>
              <a:lnSpc>
                <a:spcPct val="110000"/>
              </a:lnSpc>
              <a:spcAft>
                <a:spcPts val="800"/>
              </a:spcAft>
            </a:pPr>
            <a:r>
              <a:rPr lang="tr-TR" sz="1100" kern="100" err="1">
                <a:effectLst/>
                <a:latin typeface="Aptos" panose="020B0004020202020204" pitchFamily="34" charset="0"/>
                <a:ea typeface="Aptos" panose="020B0004020202020204" pitchFamily="34" charset="0"/>
                <a:cs typeface="Times New Roman" panose="02020603050405020304" pitchFamily="18" charset="0"/>
              </a:rPr>
              <a:t>WebSocket'ta</a:t>
            </a:r>
            <a:r>
              <a:rPr lang="tr-TR" sz="1100" kern="100">
                <a:effectLst/>
                <a:latin typeface="Aptos" panose="020B0004020202020204" pitchFamily="34" charset="0"/>
                <a:ea typeface="Aptos" panose="020B0004020202020204" pitchFamily="34" charset="0"/>
                <a:cs typeface="Times New Roman" panose="02020603050405020304" pitchFamily="18" charset="0"/>
              </a:rPr>
              <a:t> iletişim her iki uçta da gerçekleşir, bu da onu daha hızlı bir protokol yapar. </a:t>
            </a:r>
            <a:r>
              <a:rPr lang="tr-TR" sz="1100" kern="100" err="1">
                <a:effectLst/>
                <a:latin typeface="Aptos" panose="020B0004020202020204" pitchFamily="34" charset="0"/>
                <a:ea typeface="Aptos" panose="020B0004020202020204" pitchFamily="34" charset="0"/>
                <a:cs typeface="Times New Roman" panose="02020603050405020304" pitchFamily="18" charset="0"/>
              </a:rPr>
              <a:t>HTTP'de</a:t>
            </a:r>
            <a:r>
              <a:rPr lang="tr-TR" sz="1100" kern="100">
                <a:effectLst/>
                <a:latin typeface="Aptos" panose="020B0004020202020204" pitchFamily="34" charset="0"/>
                <a:ea typeface="Aptos" panose="020B0004020202020204" pitchFamily="34" charset="0"/>
                <a:cs typeface="Times New Roman" panose="02020603050405020304" pitchFamily="18" charset="0"/>
              </a:rPr>
              <a:t> bağlantı bir uçta kurulur ve bu da </a:t>
            </a:r>
            <a:r>
              <a:rPr lang="tr-TR" sz="1100" kern="100" err="1">
                <a:effectLst/>
                <a:latin typeface="Aptos" panose="020B0004020202020204" pitchFamily="34" charset="0"/>
                <a:ea typeface="Aptos" panose="020B0004020202020204" pitchFamily="34" charset="0"/>
                <a:cs typeface="Times New Roman" panose="02020603050405020304" pitchFamily="18" charset="0"/>
              </a:rPr>
              <a:t>WebSocket'ten</a:t>
            </a:r>
            <a:r>
              <a:rPr lang="tr-TR" sz="1100" kern="100">
                <a:effectLst/>
                <a:latin typeface="Aptos" panose="020B0004020202020204" pitchFamily="34" charset="0"/>
                <a:ea typeface="Aptos" panose="020B0004020202020204" pitchFamily="34" charset="0"/>
                <a:cs typeface="Times New Roman" panose="02020603050405020304" pitchFamily="18" charset="0"/>
              </a:rPr>
              <a:t> biraz daha yavaş yapar.</a:t>
            </a:r>
          </a:p>
          <a:p>
            <a:pPr>
              <a:lnSpc>
                <a:spcPct val="110000"/>
              </a:lnSpc>
              <a:spcAft>
                <a:spcPts val="800"/>
              </a:spcAft>
            </a:pPr>
            <a:r>
              <a:rPr lang="tr-TR" sz="1100" kern="100" err="1">
                <a:effectLst/>
                <a:latin typeface="Aptos" panose="020B0004020202020204" pitchFamily="34" charset="0"/>
                <a:ea typeface="Aptos" panose="020B0004020202020204" pitchFamily="34" charset="0"/>
                <a:cs typeface="Times New Roman" panose="02020603050405020304" pitchFamily="18" charset="0"/>
              </a:rPr>
              <a:t>WebSocket</a:t>
            </a:r>
            <a:r>
              <a:rPr lang="tr-TR" sz="1100" kern="100">
                <a:effectLst/>
                <a:latin typeface="Aptos" panose="020B0004020202020204" pitchFamily="34" charset="0"/>
                <a:ea typeface="Aptos" panose="020B0004020202020204" pitchFamily="34" charset="0"/>
                <a:cs typeface="Times New Roman" panose="02020603050405020304" pitchFamily="18" charset="0"/>
              </a:rPr>
              <a:t>, birleşik bir TCP bağlantısı kullanır ve bağlantıyı sonlandırmak için bir tarafın harekete geçmesi gerekir. Bu gerçekleşene kadar bağlantı aktif kalır. HTTP, her istek için ayrı bir bağlantı kurmak zorundadır. İstek tamamlandığında bağlantı otomatik olarak kesilir.</a:t>
            </a:r>
          </a:p>
          <a:p>
            <a:pPr>
              <a:lnSpc>
                <a:spcPct val="110000"/>
              </a:lnSpc>
            </a:pPr>
            <a:endParaRPr lang="tr-TR" sz="1100"/>
          </a:p>
        </p:txBody>
      </p:sp>
      <p:sp>
        <p:nvSpPr>
          <p:cNvPr id="2" name="Başlık 1">
            <a:extLst>
              <a:ext uri="{FF2B5EF4-FFF2-40B4-BE49-F238E27FC236}">
                <a16:creationId xmlns:a16="http://schemas.microsoft.com/office/drawing/2014/main" id="{ECEA28AA-5820-9EF6-BB6F-8793E05644CD}"/>
              </a:ext>
            </a:extLst>
          </p:cNvPr>
          <p:cNvSpPr>
            <a:spLocks noGrp="1"/>
          </p:cNvSpPr>
          <p:nvPr>
            <p:ph type="title"/>
          </p:nvPr>
        </p:nvSpPr>
        <p:spPr>
          <a:xfrm>
            <a:off x="1054064" y="618517"/>
            <a:ext cx="5855416" cy="1596177"/>
          </a:xfrm>
        </p:spPr>
        <p:txBody>
          <a:bodyPr>
            <a:normAutofit/>
          </a:bodyPr>
          <a:lstStyle/>
          <a:p>
            <a:r>
              <a:rPr lang="tr-TR" b="1" kern="100">
                <a:effectLst/>
                <a:latin typeface="Aptos" panose="020B0004020202020204" pitchFamily="34" charset="0"/>
                <a:ea typeface="Aptos" panose="020B0004020202020204" pitchFamily="34" charset="0"/>
                <a:cs typeface="Times New Roman" panose="02020603050405020304" pitchFamily="18" charset="0"/>
              </a:rPr>
              <a:t>WebSocket vs http</a:t>
            </a:r>
            <a:br>
              <a:rPr lang="tr-TR" kern="100">
                <a:effectLst/>
                <a:latin typeface="Aptos" panose="020B0004020202020204" pitchFamily="34" charset="0"/>
                <a:ea typeface="Aptos" panose="020B0004020202020204" pitchFamily="34" charset="0"/>
                <a:cs typeface="Times New Roman" panose="02020603050405020304" pitchFamily="18" charset="0"/>
              </a:rPr>
            </a:br>
            <a:endParaRPr lang="tr-TR"/>
          </a:p>
        </p:txBody>
      </p:sp>
    </p:spTree>
    <p:extLst>
      <p:ext uri="{BB962C8B-B14F-4D97-AF65-F5344CB8AC3E}">
        <p14:creationId xmlns:p14="http://schemas.microsoft.com/office/powerpoint/2010/main" val="2707522045"/>
      </p:ext>
    </p:extLst>
  </p:cSld>
  <p:clrMapOvr>
    <a:masterClrMapping/>
  </p:clrMapOvr>
</p:sld>
</file>

<file path=ppt/theme/theme1.xml><?xml version="1.0" encoding="utf-8"?>
<a:theme xmlns:a="http://schemas.openxmlformats.org/drawingml/2006/main" name="Damla">
  <a:themeElements>
    <a:clrScheme name="Daml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aml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l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TM04033925[[fn=Damla]]</Template>
  <TotalTime>7</TotalTime>
  <Words>445</Words>
  <Application>Microsoft Office PowerPoint</Application>
  <PresentationFormat>Geniş ekran</PresentationFormat>
  <Paragraphs>19</Paragraphs>
  <Slides>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vt:i4>
      </vt:variant>
    </vt:vector>
  </HeadingPairs>
  <TitlesOfParts>
    <vt:vector size="11" baseType="lpstr">
      <vt:lpstr>Aptos</vt:lpstr>
      <vt:lpstr>Arial</vt:lpstr>
      <vt:lpstr>AvenirBold</vt:lpstr>
      <vt:lpstr>AvenirRegular</vt:lpstr>
      <vt:lpstr>Tw Cen MT</vt:lpstr>
      <vt:lpstr>Damla</vt:lpstr>
      <vt:lpstr>Web Sockets  </vt:lpstr>
      <vt:lpstr>Web Sockets  </vt:lpstr>
      <vt:lpstr>WebSocket'ler Neden Kullanılır?  </vt:lpstr>
      <vt:lpstr>Websocket örnekleri </vt:lpstr>
      <vt:lpstr>WebSocket vs http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Sockets  </dc:title>
  <dc:creator>YUNUS EMRE YAZICI</dc:creator>
  <cp:lastModifiedBy>YUNUS EMRE YAZICI</cp:lastModifiedBy>
  <cp:revision>1</cp:revision>
  <dcterms:created xsi:type="dcterms:W3CDTF">2024-03-15T06:26:02Z</dcterms:created>
  <dcterms:modified xsi:type="dcterms:W3CDTF">2024-03-15T06:33:16Z</dcterms:modified>
</cp:coreProperties>
</file>