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64" r:id="rId4"/>
    <p:sldId id="263" r:id="rId5"/>
    <p:sldId id="260" r:id="rId6"/>
    <p:sldId id="262" r:id="rId7"/>
    <p:sldId id="261" r:id="rId8"/>
    <p:sldId id="265" r:id="rId9"/>
    <p:sldId id="266" r:id="rId10"/>
    <p:sldId id="267" r:id="rId11"/>
    <p:sldId id="271" r:id="rId12"/>
    <p:sldId id="268" r:id="rId13"/>
    <p:sldId id="269" r:id="rId14"/>
    <p:sldId id="270"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774"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8/27/2016</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fi-FI" smtClean="0"/>
              <a:t>Klasifikasi Baku Jabatan Indonesia (</a:t>
            </a:r>
            <a:r>
              <a:rPr lang="en-US" smtClean="0"/>
              <a:t>KBJI) - 2014</a:t>
            </a:r>
            <a:endParaRPr lang="en-US"/>
          </a:p>
        </p:txBody>
      </p:sp>
      <p:sp>
        <p:nvSpPr>
          <p:cNvPr id="3" name="Subtitle 2"/>
          <p:cNvSpPr>
            <a:spLocks noGrp="1"/>
          </p:cNvSpPr>
          <p:nvPr>
            <p:ph type="subTitle" idx="1"/>
          </p:nvPr>
        </p:nvSpPr>
        <p:spPr/>
        <p:txBody>
          <a:bodyPr>
            <a:normAutofit/>
          </a:bodyPr>
          <a:lstStyle/>
          <a:p>
            <a:r>
              <a:rPr lang="en-US" smtClean="0"/>
              <a:t>Teknologi Informasi dan Komunikasi</a:t>
            </a:r>
          </a:p>
          <a:p>
            <a:r>
              <a:rPr lang="en-US" smtClean="0"/>
              <a:t>Rancang Bangun Web &amp; Mobile Apps</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2514.00 - Pemrogram Aplikasi</a:t>
            </a:r>
          </a:p>
        </p:txBody>
      </p:sp>
      <p:sp>
        <p:nvSpPr>
          <p:cNvPr id="3" name="Content Placeholder 2"/>
          <p:cNvSpPr>
            <a:spLocks noGrp="1"/>
          </p:cNvSpPr>
          <p:nvPr>
            <p:ph idx="1"/>
          </p:nvPr>
        </p:nvSpPr>
        <p:spPr/>
        <p:txBody>
          <a:bodyPr>
            <a:normAutofit fontScale="62500" lnSpcReduction="20000"/>
          </a:bodyPr>
          <a:lstStyle/>
          <a:p>
            <a:r>
              <a:rPr lang="en-US" smtClean="0"/>
              <a:t>Pemrogram Aplikasi menulis dan memelihara kode pemrograman yang </a:t>
            </a:r>
            <a:r>
              <a:rPr lang="en-US" smtClean="0"/>
              <a:t>diuraikan </a:t>
            </a:r>
            <a:r>
              <a:rPr lang="en-US" smtClean="0"/>
              <a:t>dalam </a:t>
            </a:r>
            <a:r>
              <a:rPr lang="nn-NO" smtClean="0"/>
              <a:t>instruksi </a:t>
            </a:r>
            <a:r>
              <a:rPr lang="nn-NO" smtClean="0"/>
              <a:t>dan spesifikasi teknis untuk aplikasi perangkat lunak dan sistem operasi.</a:t>
            </a:r>
          </a:p>
          <a:p>
            <a:r>
              <a:rPr lang="en-US" smtClean="0"/>
              <a:t>Tugas meliputi</a:t>
            </a:r>
            <a:r>
              <a:rPr lang="en-US" smtClean="0"/>
              <a:t>: </a:t>
            </a:r>
            <a:endParaRPr lang="en-US" smtClean="0"/>
          </a:p>
          <a:p>
            <a:pPr lvl="1"/>
            <a:r>
              <a:rPr lang="en-US" smtClean="0"/>
              <a:t>menulis </a:t>
            </a:r>
            <a:r>
              <a:rPr lang="en-US" smtClean="0"/>
              <a:t>dan memelihara kode pemprograman yang diuraikan </a:t>
            </a:r>
            <a:r>
              <a:rPr lang="en-US" smtClean="0"/>
              <a:t>dalam </a:t>
            </a:r>
            <a:r>
              <a:rPr lang="en-US" smtClean="0"/>
              <a:t>instruksi dan </a:t>
            </a:r>
            <a:r>
              <a:rPr lang="en-US" smtClean="0"/>
              <a:t>spesifikasi sesuai dengan standar kualitas yang terakreditasi</a:t>
            </a:r>
            <a:r>
              <a:rPr lang="en-US" smtClean="0"/>
              <a:t>; </a:t>
            </a:r>
            <a:endParaRPr lang="en-US" smtClean="0"/>
          </a:p>
          <a:p>
            <a:pPr lvl="1"/>
            <a:r>
              <a:rPr lang="en-US" smtClean="0"/>
              <a:t>merevisi</a:t>
            </a:r>
            <a:r>
              <a:rPr lang="en-US" smtClean="0"/>
              <a:t>, </a:t>
            </a:r>
            <a:r>
              <a:rPr lang="en-US" smtClean="0"/>
              <a:t>memperbaiki </a:t>
            </a:r>
            <a:r>
              <a:rPr lang="en-US" smtClean="0"/>
              <a:t>atau memperluas </a:t>
            </a:r>
            <a:r>
              <a:rPr lang="en-US" smtClean="0"/>
              <a:t>program yang ada untuk meningkatkan efisiensi operasi </a:t>
            </a:r>
            <a:r>
              <a:rPr lang="en-US" smtClean="0"/>
              <a:t>atau </a:t>
            </a:r>
            <a:r>
              <a:rPr lang="en-US" smtClean="0"/>
              <a:t>menyesuaikan </a:t>
            </a:r>
            <a:r>
              <a:rPr lang="sv-SE" smtClean="0"/>
              <a:t>dengan </a:t>
            </a:r>
            <a:r>
              <a:rPr lang="sv-SE" smtClean="0"/>
              <a:t>keperluan baru</a:t>
            </a:r>
            <a:r>
              <a:rPr lang="sv-SE" smtClean="0"/>
              <a:t>; </a:t>
            </a:r>
            <a:endParaRPr lang="sv-SE" smtClean="0"/>
          </a:p>
          <a:p>
            <a:pPr lvl="1"/>
            <a:r>
              <a:rPr lang="sv-SE" smtClean="0"/>
              <a:t>melakukan </a:t>
            </a:r>
            <a:r>
              <a:rPr lang="sv-SE" smtClean="0"/>
              <a:t>uji coba menjalankan aplikasi program dan </a:t>
            </a:r>
            <a:r>
              <a:rPr lang="sv-SE" smtClean="0"/>
              <a:t>perangkat </a:t>
            </a:r>
            <a:r>
              <a:rPr lang="sv-SE" smtClean="0"/>
              <a:t>lunak </a:t>
            </a:r>
            <a:r>
              <a:rPr lang="en-US" smtClean="0"/>
              <a:t>untuk memastikan bahwa aplikasi tersebut menghasilkan informasi yang diinginkan;</a:t>
            </a:r>
          </a:p>
          <a:p>
            <a:pPr lvl="1"/>
            <a:r>
              <a:rPr lang="en-US" smtClean="0"/>
              <a:t>mengumpulkan dan menulis dokumentasi pengembangan program</a:t>
            </a:r>
            <a:r>
              <a:rPr lang="en-US" smtClean="0"/>
              <a:t>; </a:t>
            </a:r>
            <a:endParaRPr lang="en-US" smtClean="0"/>
          </a:p>
          <a:p>
            <a:pPr lvl="1"/>
            <a:r>
              <a:rPr lang="en-US" smtClean="0"/>
              <a:t>mengidentifikasi dan mengkomunikasikan </a:t>
            </a:r>
            <a:r>
              <a:rPr lang="en-US" smtClean="0"/>
              <a:t>masalah teknis, proses dan solusi</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23 Profesional Pendidikan (hlm 205)</a:t>
            </a:r>
            <a:endParaRPr lang="en-US"/>
          </a:p>
        </p:txBody>
      </p:sp>
      <p:sp>
        <p:nvSpPr>
          <p:cNvPr id="3" name="Text Placeholder 2"/>
          <p:cNvSpPr>
            <a:spLocks noGrp="1"/>
          </p:cNvSpPr>
          <p:nvPr>
            <p:ph type="body"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nl-NL" sz="3600" smtClean="0"/>
              <a:t>231 Dosen Universitas dan Pendidikan Tinggi (hlm 205)</a:t>
            </a:r>
            <a:endParaRPr lang="en-US" sz="3600" smtClean="0"/>
          </a:p>
        </p:txBody>
      </p:sp>
      <p:sp>
        <p:nvSpPr>
          <p:cNvPr id="3" name="Content Placeholder 2"/>
          <p:cNvSpPr>
            <a:spLocks noGrp="1"/>
          </p:cNvSpPr>
          <p:nvPr>
            <p:ph idx="1"/>
          </p:nvPr>
        </p:nvSpPr>
        <p:spPr>
          <a:xfrm>
            <a:off x="457200" y="1200150"/>
            <a:ext cx="8229600" cy="3809999"/>
          </a:xfrm>
        </p:spPr>
        <p:txBody>
          <a:bodyPr>
            <a:normAutofit fontScale="55000" lnSpcReduction="20000"/>
          </a:bodyPr>
          <a:lstStyle/>
          <a:p>
            <a:r>
              <a:rPr lang="en-US" smtClean="0"/>
              <a:t>2310 </a:t>
            </a:r>
            <a:r>
              <a:rPr lang="nl-NL" smtClean="0"/>
              <a:t>Dosen Universitas dan </a:t>
            </a:r>
            <a:r>
              <a:rPr lang="nl-NL" smtClean="0"/>
              <a:t>Pendidikan </a:t>
            </a:r>
            <a:r>
              <a:rPr lang="nl-NL" smtClean="0"/>
              <a:t>Tinggi</a:t>
            </a:r>
          </a:p>
          <a:p>
            <a:pPr lvl="1"/>
            <a:r>
              <a:rPr lang="en-US" smtClean="0"/>
              <a:t>Dosen universitas dan pendidikan tinggi mempersiapkan dan memberikan kuliah dan tutorialdalam satu atau lebih subjek dalam kursus studi yang ditentukan di universitas atau institusi pendidikan lainnya yang lebih tinggi. Mereka melakukan penelitian, dan menyiapkan makalah ilmiah dan </a:t>
            </a:r>
            <a:r>
              <a:rPr lang="en-US" smtClean="0"/>
              <a:t>buku</a:t>
            </a:r>
            <a:r>
              <a:rPr lang="en-US" smtClean="0"/>
              <a:t>.</a:t>
            </a:r>
          </a:p>
          <a:p>
            <a:pPr lvl="1"/>
            <a:r>
              <a:rPr lang="en-US" sz="2700" smtClean="0"/>
              <a:t>Tugasnya meliputi: </a:t>
            </a:r>
          </a:p>
          <a:p>
            <a:pPr marL="1371600" lvl="2" indent="-457200">
              <a:buFont typeface="+mj-lt"/>
              <a:buAutoNum type="alphaLcParenR"/>
            </a:pPr>
            <a:r>
              <a:rPr lang="en-US" smtClean="0"/>
              <a:t>merancang </a:t>
            </a:r>
            <a:r>
              <a:rPr lang="en-US" smtClean="0"/>
              <a:t>dan memodifikasi kurikulum dan menyiapkan program studi sesuai dengan persyaratan; </a:t>
            </a:r>
          </a:p>
          <a:p>
            <a:pPr marL="1371600" lvl="2" indent="-457200">
              <a:buFont typeface="+mj-lt"/>
              <a:buAutoNum type="alphaLcParenR"/>
            </a:pPr>
            <a:r>
              <a:rPr lang="en-US" smtClean="0"/>
              <a:t>menyiapkan </a:t>
            </a:r>
            <a:r>
              <a:rPr lang="en-US" smtClean="0"/>
              <a:t>dan menyampaikan kuliah dan memberikan tutorial, seminar dan percobaan laboratorium; </a:t>
            </a:r>
          </a:p>
          <a:p>
            <a:pPr marL="1371600" lvl="2" indent="-457200">
              <a:buFont typeface="+mj-lt"/>
              <a:buAutoNum type="alphaLcParenR"/>
            </a:pPr>
            <a:r>
              <a:rPr lang="en-US" smtClean="0"/>
              <a:t>merangsang </a:t>
            </a:r>
            <a:r>
              <a:rPr lang="en-US" smtClean="0"/>
              <a:t>diskusi dan pemikiran independen antara mahasiswa; </a:t>
            </a:r>
          </a:p>
          <a:p>
            <a:pPr marL="1371600" lvl="2" indent="-457200">
              <a:buFont typeface="+mj-lt"/>
              <a:buAutoNum type="alphaLcParenR"/>
            </a:pPr>
            <a:r>
              <a:rPr lang="en-US" smtClean="0"/>
              <a:t>mengawasi </a:t>
            </a:r>
            <a:r>
              <a:rPr lang="en-US" smtClean="0"/>
              <a:t>pekerjaan eksperimental dan praktis yang dilakukan oleh siswa; </a:t>
            </a:r>
          </a:p>
          <a:p>
            <a:pPr marL="1371600" lvl="2" indent="-457200">
              <a:buFont typeface="+mj-lt"/>
              <a:buAutoNum type="alphaLcParenR"/>
            </a:pPr>
            <a:r>
              <a:rPr lang="en-US" smtClean="0"/>
              <a:t>memberikan</a:t>
            </a:r>
            <a:r>
              <a:rPr lang="en-US" smtClean="0"/>
              <a:t>, mengevaluasi dan menilai tugas dan tes; </a:t>
            </a:r>
          </a:p>
          <a:p>
            <a:pPr marL="1371600" lvl="2" indent="-457200">
              <a:buFont typeface="+mj-lt"/>
              <a:buAutoNum type="alphaLcParenR"/>
            </a:pPr>
            <a:r>
              <a:rPr lang="en-US" smtClean="0"/>
              <a:t>mengarahkan </a:t>
            </a:r>
            <a:r>
              <a:rPr lang="en-US" smtClean="0"/>
              <a:t>penelitian mahasiswa pasca sarjana atau anggota lain dari departemen; </a:t>
            </a:r>
          </a:p>
          <a:p>
            <a:pPr marL="1371600" lvl="2" indent="-457200">
              <a:buFont typeface="+mj-lt"/>
              <a:buAutoNum type="alphaLcParenR"/>
            </a:pPr>
            <a:r>
              <a:rPr lang="en-US" smtClean="0"/>
              <a:t>meneliti </a:t>
            </a:r>
            <a:r>
              <a:rPr lang="en-US" smtClean="0"/>
              <a:t>dan mengembangkan konsep, teori dan metode operasional untuk aplikasi dalam bidang industrial dan lainnya; </a:t>
            </a:r>
          </a:p>
          <a:p>
            <a:pPr marL="1371600" lvl="2" indent="-457200">
              <a:buFont typeface="+mj-lt"/>
              <a:buAutoNum type="alphaLcParenR"/>
            </a:pPr>
            <a:r>
              <a:rPr lang="en-US" smtClean="0"/>
              <a:t>mempersiapkan </a:t>
            </a:r>
            <a:r>
              <a:rPr lang="en-US" smtClean="0"/>
              <a:t>buku, makalah atau artikel ilmiah; </a:t>
            </a:r>
          </a:p>
          <a:p>
            <a:pPr marL="1371600" lvl="2" indent="-457200">
              <a:buFont typeface="+mj-lt"/>
              <a:buAutoNum type="alphaLcParenR"/>
            </a:pPr>
            <a:r>
              <a:rPr lang="en-US" smtClean="0"/>
              <a:t>berpartisipasi </a:t>
            </a:r>
            <a:r>
              <a:rPr lang="en-US" smtClean="0"/>
              <a:t>dalam pertemuan departemen dan fakultas dan dalam konferensi dan seminar; </a:t>
            </a:r>
          </a:p>
          <a:p>
            <a:pPr lvl="1"/>
            <a:endParaRPr lang="en-US" smtClean="0"/>
          </a:p>
          <a:p>
            <a:pPr lvl="1"/>
            <a:endParaRPr lang="en-US"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smtClean="0"/>
              <a:t>231 Dosen Universitas dan Pendidikan Tinggi (hlm </a:t>
            </a:r>
            <a:r>
              <a:rPr lang="nl-NL" smtClean="0"/>
              <a:t>205</a:t>
            </a:r>
            <a:r>
              <a:rPr lang="nl-NL" smtClean="0"/>
              <a:t>)...</a:t>
            </a:r>
            <a:endParaRPr lang="en-US"/>
          </a:p>
        </p:txBody>
      </p:sp>
      <p:sp>
        <p:nvSpPr>
          <p:cNvPr id="3" name="Content Placeholder 2"/>
          <p:cNvSpPr>
            <a:spLocks noGrp="1"/>
          </p:cNvSpPr>
          <p:nvPr>
            <p:ph idx="1"/>
          </p:nvPr>
        </p:nvSpPr>
        <p:spPr/>
        <p:txBody>
          <a:bodyPr>
            <a:normAutofit fontScale="85000" lnSpcReduction="10000"/>
          </a:bodyPr>
          <a:lstStyle/>
          <a:p>
            <a:r>
              <a:rPr lang="en-US" smtClean="0"/>
              <a:t>Contoh </a:t>
            </a:r>
            <a:r>
              <a:rPr lang="en-US" smtClean="0"/>
              <a:t>jabatan diklasifikasikan di </a:t>
            </a:r>
            <a:r>
              <a:rPr lang="en-US" smtClean="0"/>
              <a:t>sini</a:t>
            </a:r>
            <a:r>
              <a:rPr lang="en-US" smtClean="0"/>
              <a:t>:</a:t>
            </a:r>
          </a:p>
          <a:p>
            <a:pPr lvl="1"/>
            <a:r>
              <a:rPr lang="en-US" smtClean="0"/>
              <a:t>Dosen </a:t>
            </a:r>
            <a:r>
              <a:rPr lang="en-US" smtClean="0"/>
              <a:t>pendidikan </a:t>
            </a:r>
            <a:r>
              <a:rPr lang="en-US" smtClean="0"/>
              <a:t>tinggi </a:t>
            </a:r>
            <a:endParaRPr lang="en-US" smtClean="0"/>
          </a:p>
          <a:p>
            <a:pPr lvl="1"/>
            <a:r>
              <a:rPr lang="en-US" smtClean="0"/>
              <a:t>Dosen </a:t>
            </a:r>
            <a:r>
              <a:rPr lang="en-US" smtClean="0"/>
              <a:t>universitas </a:t>
            </a:r>
            <a:endParaRPr lang="en-US" smtClean="0"/>
          </a:p>
          <a:p>
            <a:r>
              <a:rPr lang="en-US" smtClean="0"/>
              <a:t>Beberapa jabatan terkait diklasifikasikan di tempat </a:t>
            </a:r>
            <a:r>
              <a:rPr lang="en-US" smtClean="0"/>
              <a:t>lain</a:t>
            </a:r>
            <a:r>
              <a:rPr lang="en-US" smtClean="0"/>
              <a:t>:</a:t>
            </a:r>
          </a:p>
          <a:p>
            <a:pPr lvl="1"/>
            <a:r>
              <a:rPr lang="en-US" smtClean="0"/>
              <a:t>Rektor </a:t>
            </a:r>
            <a:r>
              <a:rPr lang="en-US" smtClean="0"/>
              <a:t>-</a:t>
            </a:r>
            <a:r>
              <a:rPr lang="en-US" smtClean="0"/>
              <a:t>1120 </a:t>
            </a:r>
            <a:endParaRPr lang="en-US" smtClean="0"/>
          </a:p>
          <a:p>
            <a:pPr lvl="1"/>
            <a:r>
              <a:rPr lang="en-US" smtClean="0"/>
              <a:t>Dekan – 1345</a:t>
            </a:r>
          </a:p>
          <a:p>
            <a:pPr lvl="1"/>
            <a:r>
              <a:rPr lang="sv-SE" smtClean="0"/>
              <a:t>Kepala fakultas pendidikan tinggi </a:t>
            </a:r>
            <a:r>
              <a:rPr lang="sv-SE" smtClean="0"/>
              <a:t>-</a:t>
            </a:r>
            <a:r>
              <a:rPr lang="sv-SE" smtClean="0"/>
              <a:t>1345</a:t>
            </a:r>
          </a:p>
          <a:p>
            <a:pPr lvl="1"/>
            <a:r>
              <a:rPr lang="en-US" smtClean="0"/>
              <a:t>Guru pendidikan kejuruan - 2320</a:t>
            </a:r>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nl-NL" smtClean="0"/>
              <a:t>231 Dosen Universitas dan Pendidikan Tinggi (hlm </a:t>
            </a:r>
            <a:r>
              <a:rPr lang="nl-NL" smtClean="0"/>
              <a:t>205</a:t>
            </a:r>
            <a:r>
              <a:rPr lang="nl-NL" smtClean="0"/>
              <a:t>)...</a:t>
            </a:r>
            <a:endParaRPr lang="en-US"/>
          </a:p>
        </p:txBody>
      </p:sp>
      <p:sp>
        <p:nvSpPr>
          <p:cNvPr id="3" name="Content Placeholder 2"/>
          <p:cNvSpPr>
            <a:spLocks noGrp="1"/>
          </p:cNvSpPr>
          <p:nvPr>
            <p:ph idx="1"/>
          </p:nvPr>
        </p:nvSpPr>
        <p:spPr/>
        <p:txBody>
          <a:bodyPr>
            <a:normAutofit lnSpcReduction="10000"/>
          </a:bodyPr>
          <a:lstStyle/>
          <a:p>
            <a:r>
              <a:rPr lang="en-US" smtClean="0"/>
              <a:t>2310.17 Dosen Ilmu Komputer</a:t>
            </a:r>
          </a:p>
          <a:p>
            <a:pPr lvl="1"/>
            <a:r>
              <a:rPr lang="en-US" smtClean="0"/>
              <a:t>Dosen ilmu komputer memberikan kuliah di tingkat perguruan tinggi dalam ilmu komputer dan subyek-subyek yang berhubungan dengan itu. Melaksanakan tugas seperti dosen ilmu fisika, tetapi mengkhusukan dalam subyek ilmu computer baik sistem dan pemrograman serta yang berhubungan dengan itu.</a:t>
            </a:r>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smtClean="0"/>
              <a:t>Telaah terkait dengan SKL dan Kurikulum</a:t>
            </a:r>
            <a:endParaRPr lang="en-US" sz="3600"/>
          </a:p>
        </p:txBody>
      </p:sp>
      <p:sp>
        <p:nvSpPr>
          <p:cNvPr id="3" name="Content Placeholder 2"/>
          <p:cNvSpPr>
            <a:spLocks noGrp="1"/>
          </p:cNvSpPr>
          <p:nvPr>
            <p:ph idx="1"/>
          </p:nvPr>
        </p:nvSpPr>
        <p:spPr/>
        <p:txBody>
          <a:bodyPr/>
          <a:lstStyle/>
          <a:p>
            <a:r>
              <a:rPr lang="en-US" smtClean="0"/>
              <a:t>Rancang </a:t>
            </a:r>
            <a:r>
              <a:rPr lang="en-US" smtClean="0"/>
              <a:t>Bangun </a:t>
            </a:r>
            <a:r>
              <a:rPr lang="en-US" smtClean="0"/>
              <a:t>Web</a:t>
            </a:r>
          </a:p>
          <a:p>
            <a:pPr lvl="1"/>
            <a:r>
              <a:rPr lang="en-US" smtClean="0"/>
              <a:t>Perancangan Web</a:t>
            </a:r>
          </a:p>
          <a:p>
            <a:pPr lvl="1"/>
            <a:r>
              <a:rPr lang="en-US" smtClean="0"/>
              <a:t>Pemrograman Web</a:t>
            </a:r>
            <a:endParaRPr lang="en-US" smtClean="0"/>
          </a:p>
          <a:p>
            <a:r>
              <a:rPr lang="en-US" smtClean="0"/>
              <a:t>Rancang </a:t>
            </a:r>
            <a:r>
              <a:rPr lang="en-US" smtClean="0"/>
              <a:t>Bangun </a:t>
            </a:r>
            <a:r>
              <a:rPr lang="en-US" smtClean="0"/>
              <a:t>Mobile Apps</a:t>
            </a:r>
          </a:p>
          <a:p>
            <a:pPr lvl="1"/>
            <a:r>
              <a:rPr lang="en-US" smtClean="0"/>
              <a:t>Perancangan Mobile Apps</a:t>
            </a:r>
          </a:p>
          <a:p>
            <a:pPr lvl="1"/>
            <a:r>
              <a:rPr lang="en-US" smtClean="0"/>
              <a:t>Pemrograman Mobile Apps</a:t>
            </a:r>
            <a:endParaRPr lang="en-US" smtClean="0"/>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i-FI" smtClean="0"/>
              <a:t>Klasifikasi Baku </a:t>
            </a:r>
            <a:r>
              <a:rPr lang="fi-FI" smtClean="0"/>
              <a:t>Jabatan </a:t>
            </a:r>
            <a:r>
              <a:rPr lang="fi-FI" smtClean="0"/>
              <a:t>Indonesia (</a:t>
            </a:r>
            <a:r>
              <a:rPr lang="en-US" smtClean="0"/>
              <a:t>KBJI) - 2014</a:t>
            </a:r>
            <a:endParaRPr lang="en-US"/>
          </a:p>
        </p:txBody>
      </p:sp>
      <p:sp>
        <p:nvSpPr>
          <p:cNvPr id="3" name="Content Placeholder 2"/>
          <p:cNvSpPr>
            <a:spLocks noGrp="1"/>
          </p:cNvSpPr>
          <p:nvPr>
            <p:ph idx="1"/>
          </p:nvPr>
        </p:nvSpPr>
        <p:spPr/>
        <p:txBody>
          <a:bodyPr>
            <a:normAutofit fontScale="62500" lnSpcReduction="20000"/>
          </a:bodyPr>
          <a:lstStyle/>
          <a:p>
            <a:r>
              <a:rPr lang="en-US" b="1" smtClean="0"/>
              <a:t>13 Manajer Produksi dan Pelayanan </a:t>
            </a:r>
            <a:r>
              <a:rPr lang="en-US" b="1" smtClean="0"/>
              <a:t>Khusus </a:t>
            </a:r>
            <a:r>
              <a:rPr lang="en-US" b="1" smtClean="0"/>
              <a:t>(hlm 73)</a:t>
            </a:r>
          </a:p>
          <a:p>
            <a:pPr lvl="1"/>
            <a:r>
              <a:rPr lang="en-US" smtClean="0"/>
              <a:t>133 Manajer Layanan Teknologi Informasi dan </a:t>
            </a:r>
            <a:r>
              <a:rPr lang="en-US" smtClean="0"/>
              <a:t>Komunikasi </a:t>
            </a:r>
            <a:r>
              <a:rPr lang="en-US" smtClean="0"/>
              <a:t>(hlm 86)</a:t>
            </a:r>
            <a:endParaRPr lang="en-US" b="1" smtClean="0"/>
          </a:p>
          <a:p>
            <a:r>
              <a:rPr lang="fi-FI" b="1" smtClean="0"/>
              <a:t>21 Ahli Ilmu Pengetahuan dan </a:t>
            </a:r>
            <a:r>
              <a:rPr lang="fi-FI" b="1" smtClean="0"/>
              <a:t>Teknik </a:t>
            </a:r>
            <a:r>
              <a:rPr lang="fi-FI" b="1" smtClean="0"/>
              <a:t>(hlm 119)</a:t>
            </a:r>
          </a:p>
          <a:p>
            <a:pPr lvl="1"/>
            <a:r>
              <a:rPr lang="es-ES" smtClean="0"/>
              <a:t>216 Arsitek, Perencana, Surveyor dan </a:t>
            </a:r>
            <a:r>
              <a:rPr lang="es-ES" smtClean="0"/>
              <a:t>Desainer </a:t>
            </a:r>
            <a:r>
              <a:rPr lang="es-ES" smtClean="0"/>
              <a:t>(hlm 162)</a:t>
            </a:r>
          </a:p>
          <a:p>
            <a:pPr lvl="2"/>
            <a:r>
              <a:rPr lang="en-US" smtClean="0"/>
              <a:t>2166 Perancang grafis dan multimedia</a:t>
            </a:r>
            <a:endParaRPr lang="en-US" b="1" smtClean="0"/>
          </a:p>
          <a:p>
            <a:r>
              <a:rPr lang="en-US" b="1" smtClean="0"/>
              <a:t>25 </a:t>
            </a:r>
            <a:r>
              <a:rPr lang="en-US" b="1" smtClean="0"/>
              <a:t>Profesional Teknologi Informasi </a:t>
            </a:r>
            <a:r>
              <a:rPr lang="en-US" b="1" smtClean="0"/>
              <a:t>dan </a:t>
            </a:r>
            <a:r>
              <a:rPr lang="en-US" b="1" smtClean="0"/>
              <a:t>Komunikasi (hlm 239)</a:t>
            </a:r>
            <a:endParaRPr lang="en-US" b="1" smtClean="0"/>
          </a:p>
          <a:p>
            <a:pPr lvl="1"/>
            <a:r>
              <a:rPr lang="en-US" smtClean="0"/>
              <a:t>251 Analis dan Pengembang Perangkat Lunak </a:t>
            </a:r>
            <a:r>
              <a:rPr lang="en-US" smtClean="0"/>
              <a:t>dan </a:t>
            </a:r>
            <a:r>
              <a:rPr lang="en-US" smtClean="0"/>
              <a:t>Aplikasi (hlm 239)</a:t>
            </a:r>
            <a:endParaRPr lang="en-US" smtClean="0"/>
          </a:p>
          <a:p>
            <a:pPr lvl="1"/>
            <a:r>
              <a:rPr lang="en-US" smtClean="0"/>
              <a:t>252 Profesional Database </a:t>
            </a:r>
            <a:r>
              <a:rPr lang="en-US" smtClean="0"/>
              <a:t>dan </a:t>
            </a:r>
            <a:r>
              <a:rPr lang="en-US" smtClean="0"/>
              <a:t>Jaringan (hlm 246)</a:t>
            </a:r>
          </a:p>
          <a:p>
            <a:r>
              <a:rPr lang="en-US" b="1" smtClean="0"/>
              <a:t>35 Teknisi Informasi dan </a:t>
            </a:r>
            <a:r>
              <a:rPr lang="en-US" b="1" smtClean="0"/>
              <a:t>Komunikasi </a:t>
            </a:r>
            <a:r>
              <a:rPr lang="en-US" b="1" smtClean="0"/>
              <a:t>(hlm 409)</a:t>
            </a:r>
            <a:endParaRPr lang="en-US" b="1" smtClean="0"/>
          </a:p>
          <a:p>
            <a:pPr lvl="1"/>
            <a:r>
              <a:rPr lang="en-US" smtClean="0"/>
              <a:t>351 Teknisi Operasi Teknologi Informasi dan </a:t>
            </a:r>
            <a:r>
              <a:rPr lang="en-US" smtClean="0"/>
              <a:t>Komunikasi </a:t>
            </a:r>
            <a:r>
              <a:rPr lang="en-US" smtClean="0"/>
              <a:t>dan Pendukung </a:t>
            </a:r>
            <a:r>
              <a:rPr lang="en-US" smtClean="0"/>
              <a:t>Pengguna </a:t>
            </a:r>
            <a:r>
              <a:rPr lang="en-US" smtClean="0"/>
              <a:t>(hlm 409)</a:t>
            </a:r>
            <a:endParaRPr lang="en-US" smtClean="0"/>
          </a:p>
          <a:p>
            <a:pPr lvl="1"/>
            <a:r>
              <a:rPr lang="fi-FI" smtClean="0"/>
              <a:t>352 Teknisi Telekomunikasi dan </a:t>
            </a:r>
            <a:r>
              <a:rPr lang="fi-FI" smtClean="0"/>
              <a:t>Penyiaran </a:t>
            </a:r>
            <a:r>
              <a:rPr lang="fi-FI" smtClean="0"/>
              <a:t>(hlm 414)</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25 - Profesional Teknologi Informasi </a:t>
            </a:r>
            <a:r>
              <a:rPr lang="en-US" smtClean="0"/>
              <a:t>dan </a:t>
            </a:r>
            <a:r>
              <a:rPr lang="en-US" smtClean="0"/>
              <a:t>Komunikasi</a:t>
            </a:r>
            <a:endParaRPr lang="en-US"/>
          </a:p>
        </p:txBody>
      </p:sp>
      <p:sp>
        <p:nvSpPr>
          <p:cNvPr id="3" name="Content Placeholder 2"/>
          <p:cNvSpPr>
            <a:spLocks noGrp="1"/>
          </p:cNvSpPr>
          <p:nvPr>
            <p:ph idx="1"/>
          </p:nvPr>
        </p:nvSpPr>
        <p:spPr/>
        <p:txBody>
          <a:bodyPr>
            <a:normAutofit fontScale="92500" lnSpcReduction="20000"/>
          </a:bodyPr>
          <a:lstStyle/>
          <a:p>
            <a:r>
              <a:rPr lang="en-US" smtClean="0"/>
              <a:t>251 </a:t>
            </a:r>
            <a:r>
              <a:rPr lang="en-US" smtClean="0"/>
              <a:t>- Analis dan pengembang perangkat lunak </a:t>
            </a:r>
            <a:r>
              <a:rPr lang="en-US" smtClean="0"/>
              <a:t>dan </a:t>
            </a:r>
            <a:r>
              <a:rPr lang="en-US" smtClean="0"/>
              <a:t>aplikasi</a:t>
            </a:r>
          </a:p>
          <a:p>
            <a:pPr lvl="1"/>
            <a:r>
              <a:rPr lang="en-US" smtClean="0"/>
              <a:t>2511 Analis sistem</a:t>
            </a:r>
          </a:p>
          <a:p>
            <a:pPr lvl="1"/>
            <a:r>
              <a:rPr lang="en-US" smtClean="0"/>
              <a:t>2512 Pengembang </a:t>
            </a:r>
            <a:r>
              <a:rPr lang="en-US" smtClean="0"/>
              <a:t>perangkat </a:t>
            </a:r>
            <a:r>
              <a:rPr lang="en-US" smtClean="0"/>
              <a:t>lunak</a:t>
            </a:r>
          </a:p>
          <a:p>
            <a:pPr lvl="1"/>
            <a:r>
              <a:rPr lang="nl-NL" smtClean="0"/>
              <a:t>2513 Pengembang web </a:t>
            </a:r>
            <a:r>
              <a:rPr lang="nl-NL" smtClean="0"/>
              <a:t>dan </a:t>
            </a:r>
            <a:r>
              <a:rPr lang="nl-NL" smtClean="0"/>
              <a:t>multimedia</a:t>
            </a:r>
          </a:p>
          <a:p>
            <a:pPr lvl="1"/>
            <a:r>
              <a:rPr lang="en-US" smtClean="0"/>
              <a:t>2514 </a:t>
            </a:r>
            <a:r>
              <a:rPr lang="en-US" smtClean="0"/>
              <a:t>Pemrogram </a:t>
            </a:r>
            <a:r>
              <a:rPr lang="en-US" smtClean="0"/>
              <a:t>aplikasi</a:t>
            </a:r>
          </a:p>
          <a:p>
            <a:pPr lvl="1"/>
            <a:r>
              <a:rPr lang="en-US" smtClean="0"/>
              <a:t>2519 Analis dan pengembang perangkat lunak dan aplikasi ytdl</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35 - Teknisi Informasi </a:t>
            </a:r>
            <a:r>
              <a:rPr lang="en-US" smtClean="0"/>
              <a:t>Dan </a:t>
            </a:r>
            <a:r>
              <a:rPr lang="en-US" smtClean="0"/>
              <a:t>Komunikasi</a:t>
            </a:r>
            <a:endParaRPr lang="en-US"/>
          </a:p>
        </p:txBody>
      </p:sp>
      <p:sp>
        <p:nvSpPr>
          <p:cNvPr id="3" name="Content Placeholder 2"/>
          <p:cNvSpPr>
            <a:spLocks noGrp="1"/>
          </p:cNvSpPr>
          <p:nvPr>
            <p:ph idx="1"/>
          </p:nvPr>
        </p:nvSpPr>
        <p:spPr/>
        <p:txBody>
          <a:bodyPr>
            <a:normAutofit fontScale="92500" lnSpcReduction="10000"/>
          </a:bodyPr>
          <a:lstStyle/>
          <a:p>
            <a:r>
              <a:rPr lang="en-US" smtClean="0"/>
              <a:t>351 - Teknisi Operasi Teknologi Informasi Dan Komunikasi Dan Pendukung Pengguna</a:t>
            </a:r>
          </a:p>
          <a:p>
            <a:pPr lvl="1"/>
            <a:r>
              <a:rPr lang="en-US" smtClean="0"/>
              <a:t>3511 Teknisi operasi teknologi informasi dan komunikasi </a:t>
            </a:r>
          </a:p>
          <a:p>
            <a:pPr lvl="1"/>
            <a:r>
              <a:rPr lang="en-US" smtClean="0"/>
              <a:t>3512 Teknisi pendukung penggunaan teknologi informasi dan komunikasi</a:t>
            </a:r>
          </a:p>
          <a:p>
            <a:pPr lvl="1"/>
            <a:r>
              <a:rPr lang="en-US" smtClean="0"/>
              <a:t>3513 Teknisi jaringan dan sistem komputer</a:t>
            </a:r>
          </a:p>
          <a:p>
            <a:pPr lvl="1"/>
            <a:r>
              <a:rPr lang="en-US" smtClean="0"/>
              <a:t>3514 Teknisi web</a:t>
            </a:r>
            <a:endParaRPr lang="en-US"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3514 - Teknisi web</a:t>
            </a:r>
            <a:endParaRPr lang="en-US"/>
          </a:p>
        </p:txBody>
      </p:sp>
      <p:sp>
        <p:nvSpPr>
          <p:cNvPr id="3" name="Content Placeholder 2"/>
          <p:cNvSpPr>
            <a:spLocks noGrp="1"/>
          </p:cNvSpPr>
          <p:nvPr>
            <p:ph idx="1"/>
          </p:nvPr>
        </p:nvSpPr>
        <p:spPr/>
        <p:txBody>
          <a:bodyPr>
            <a:normAutofit fontScale="47500" lnSpcReduction="20000"/>
          </a:bodyPr>
          <a:lstStyle/>
          <a:p>
            <a:r>
              <a:rPr lang="en-US" smtClean="0"/>
              <a:t>Teknisi WEB memelihara, memantau dan mendukung fungsi optimal dari Internet dan situs </a:t>
            </a:r>
            <a:r>
              <a:rPr lang="nl-NL" smtClean="0"/>
              <a:t>intranet dan WEB server hardware dan software. </a:t>
            </a:r>
            <a:r>
              <a:rPr lang="en-US" smtClean="0"/>
              <a:t> </a:t>
            </a:r>
            <a:r>
              <a:rPr lang="en-US" smtClean="0"/>
              <a:t>Tugasnya meliputi:</a:t>
            </a:r>
          </a:p>
          <a:p>
            <a:pPr marL="971550" lvl="1" indent="-514350">
              <a:buFont typeface="+mj-lt"/>
              <a:buAutoNum type="alphaLcParenR"/>
            </a:pPr>
            <a:r>
              <a:rPr lang="en-US" smtClean="0"/>
              <a:t>menginstal, memantau dan mendukung keandalan dan kegunaan dari perangkat keras atau perangkat lunak situs internet dan Intranet atau WEB server; </a:t>
            </a:r>
          </a:p>
          <a:p>
            <a:pPr marL="971550" lvl="1" indent="-514350">
              <a:buFont typeface="+mj-lt"/>
              <a:buAutoNum type="alphaLcParenR"/>
            </a:pPr>
            <a:r>
              <a:rPr lang="en-US" smtClean="0"/>
              <a:t>mengembangkan dan memelihara dokumentasi, kebijakan dan instruksi, mencatat prosedur operasional dan log sistem; </a:t>
            </a:r>
          </a:p>
          <a:p>
            <a:pPr marL="971550" lvl="1" indent="-514350">
              <a:buFont typeface="+mj-lt"/>
              <a:buAutoNum type="alphaLcParenR"/>
            </a:pPr>
            <a:r>
              <a:rPr lang="en-US" smtClean="0"/>
              <a:t>mengembangkan, mengkoordinasi, melaksanakan dan memantau langkah-langkah keamanan; </a:t>
            </a:r>
          </a:p>
          <a:p>
            <a:pPr marL="971550" lvl="1" indent="-514350">
              <a:buFont typeface="+mj-lt"/>
              <a:buAutoNum type="alphaLcParenR"/>
            </a:pPr>
            <a:r>
              <a:rPr lang="en-US" smtClean="0"/>
              <a:t>menganalisis dan membuat rekomendasi untuk meningkatkan kinerja, termasuk upgrade dan memperoleh sistem baru; </a:t>
            </a:r>
          </a:p>
          <a:p>
            <a:pPr marL="971550" lvl="1" indent="-514350">
              <a:buFont typeface="+mj-lt"/>
              <a:buAutoNum type="alphaLcParenR"/>
            </a:pPr>
            <a:r>
              <a:rPr lang="en-US" smtClean="0"/>
              <a:t>menghubungkan dengan, dan memberikan bimbingan, klien dan pengguna; </a:t>
            </a:r>
          </a:p>
          <a:p>
            <a:pPr marL="971550" lvl="1" indent="-514350">
              <a:buFont typeface="+mj-lt"/>
              <a:buAutoNum type="alphaLcParenR"/>
            </a:pPr>
            <a:r>
              <a:rPr lang="en-US" smtClean="0"/>
              <a:t>memodifikasi halaman WEB; </a:t>
            </a:r>
          </a:p>
          <a:p>
            <a:pPr marL="971550" lvl="1" indent="-514350">
              <a:buFont typeface="+mj-lt"/>
              <a:buAutoNum type="alphaLcParenR"/>
            </a:pPr>
            <a:r>
              <a:rPr lang="en-US" smtClean="0"/>
              <a:t>melakukan operasi backup WEB server dan pemulihan. </a:t>
            </a:r>
          </a:p>
          <a:p>
            <a:pPr marL="342900" lvl="1" indent="-342900">
              <a:buFont typeface="Arial" pitchFamily="34" charset="0"/>
              <a:buChar char="•"/>
            </a:pPr>
            <a:r>
              <a:rPr lang="en-US" sz="3200" smtClean="0"/>
              <a:t>Contoh jabatan yang diklasifikasikan di sini:</a:t>
            </a:r>
          </a:p>
          <a:p>
            <a:pPr marL="971550" lvl="1" indent="-514350">
              <a:buFont typeface="+mj-lt"/>
              <a:buAutoNum type="alphaLcParenR"/>
            </a:pPr>
            <a:r>
              <a:rPr lang="en-US" sz="2700" smtClean="0"/>
              <a:t>Administrator Wbsite</a:t>
            </a:r>
          </a:p>
          <a:p>
            <a:pPr marL="971550" lvl="1" indent="-514350">
              <a:buFont typeface="+mj-lt"/>
              <a:buAutoNum type="alphaLcParenR"/>
            </a:pPr>
            <a:r>
              <a:rPr lang="en-US" sz="2700" smtClean="0"/>
              <a:t>Teknisi Website</a:t>
            </a:r>
          </a:p>
          <a:p>
            <a:pPr marL="971550" lvl="1" indent="-514350">
              <a:buFont typeface="+mj-lt"/>
              <a:buAutoNum type="alphaLcParenR"/>
            </a:pPr>
            <a:r>
              <a:rPr lang="en-US" sz="2700" smtClean="0"/>
              <a:t>Webmaster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3514 </a:t>
            </a:r>
            <a:r>
              <a:rPr lang="en-US" smtClean="0"/>
              <a:t>- Teknisi web…</a:t>
            </a:r>
            <a:endParaRPr lang="en-US"/>
          </a:p>
        </p:txBody>
      </p:sp>
      <p:sp>
        <p:nvSpPr>
          <p:cNvPr id="3" name="Content Placeholder 2"/>
          <p:cNvSpPr>
            <a:spLocks noGrp="1"/>
          </p:cNvSpPr>
          <p:nvPr>
            <p:ph idx="1"/>
          </p:nvPr>
        </p:nvSpPr>
        <p:spPr/>
        <p:txBody>
          <a:bodyPr>
            <a:normAutofit fontScale="77500" lnSpcReduction="20000"/>
          </a:bodyPr>
          <a:lstStyle/>
          <a:p>
            <a:r>
              <a:rPr lang="en-US" smtClean="0"/>
              <a:t>Beberapa jabatan terkait yang diklasifikasikan di tempat lain</a:t>
            </a:r>
            <a:r>
              <a:rPr lang="en-US" smtClean="0"/>
              <a:t>: </a:t>
            </a:r>
            <a:endParaRPr lang="en-US" smtClean="0"/>
          </a:p>
          <a:p>
            <a:pPr lvl="1"/>
            <a:r>
              <a:rPr lang="en-US" smtClean="0"/>
              <a:t>Administrator </a:t>
            </a:r>
            <a:r>
              <a:rPr lang="en-US" smtClean="0"/>
              <a:t>sistem komputer -</a:t>
            </a:r>
            <a:r>
              <a:rPr lang="en-US" smtClean="0"/>
              <a:t>2522 </a:t>
            </a:r>
            <a:endParaRPr lang="en-US" smtClean="0"/>
          </a:p>
          <a:p>
            <a:pPr lvl="1"/>
            <a:r>
              <a:rPr lang="en-US" smtClean="0"/>
              <a:t>Administrator </a:t>
            </a:r>
            <a:r>
              <a:rPr lang="en-US" smtClean="0"/>
              <a:t>jaringan - </a:t>
            </a:r>
            <a:r>
              <a:rPr lang="en-US" smtClean="0"/>
              <a:t>2522 </a:t>
            </a:r>
            <a:endParaRPr lang="en-US" smtClean="0"/>
          </a:p>
          <a:p>
            <a:pPr lvl="1"/>
            <a:r>
              <a:rPr lang="en-US" smtClean="0"/>
              <a:t>Administrator </a:t>
            </a:r>
            <a:r>
              <a:rPr lang="en-US" smtClean="0"/>
              <a:t>sistem - </a:t>
            </a:r>
            <a:r>
              <a:rPr lang="en-US" smtClean="0"/>
              <a:t>2522 </a:t>
            </a:r>
            <a:endParaRPr lang="en-US" smtClean="0"/>
          </a:p>
          <a:p>
            <a:pPr lvl="1"/>
            <a:r>
              <a:rPr lang="en-US" smtClean="0"/>
              <a:t>Analis </a:t>
            </a:r>
            <a:r>
              <a:rPr lang="en-US" smtClean="0"/>
              <a:t>sistem - </a:t>
            </a:r>
            <a:r>
              <a:rPr lang="en-US" smtClean="0"/>
              <a:t>2511 </a:t>
            </a:r>
            <a:endParaRPr lang="en-US" smtClean="0"/>
          </a:p>
          <a:p>
            <a:pPr lvl="1"/>
            <a:r>
              <a:rPr lang="en-US" smtClean="0"/>
              <a:t>Desainer </a:t>
            </a:r>
            <a:r>
              <a:rPr lang="en-US" smtClean="0"/>
              <a:t>perangkat lunak komputer -</a:t>
            </a:r>
            <a:r>
              <a:rPr lang="en-US" smtClean="0"/>
              <a:t>2512 </a:t>
            </a:r>
            <a:endParaRPr lang="en-US" smtClean="0"/>
          </a:p>
          <a:p>
            <a:pPr lvl="1"/>
            <a:r>
              <a:rPr lang="en-US" smtClean="0"/>
              <a:t>Desainer </a:t>
            </a:r>
            <a:r>
              <a:rPr lang="en-US" smtClean="0"/>
              <a:t>game komputer -</a:t>
            </a:r>
            <a:r>
              <a:rPr lang="en-US" smtClean="0"/>
              <a:t>2166 </a:t>
            </a:r>
            <a:endParaRPr lang="en-US" smtClean="0"/>
          </a:p>
          <a:p>
            <a:pPr lvl="1"/>
            <a:r>
              <a:rPr lang="en-US" smtClean="0"/>
              <a:t>Desainer </a:t>
            </a:r>
            <a:r>
              <a:rPr lang="en-US" smtClean="0"/>
              <a:t>website - </a:t>
            </a:r>
            <a:r>
              <a:rPr lang="en-US" smtClean="0"/>
              <a:t>2166 </a:t>
            </a:r>
            <a:endParaRPr lang="en-US" smtClean="0"/>
          </a:p>
          <a:p>
            <a:pPr lvl="1"/>
            <a:r>
              <a:rPr lang="en-US" smtClean="0"/>
              <a:t>Pengembang </a:t>
            </a:r>
            <a:r>
              <a:rPr lang="en-US" smtClean="0"/>
              <a:t>situs - 2513</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t>2166.10 - Desainer Website</a:t>
            </a:r>
          </a:p>
        </p:txBody>
      </p:sp>
      <p:sp>
        <p:nvSpPr>
          <p:cNvPr id="3" name="Content Placeholder 2"/>
          <p:cNvSpPr>
            <a:spLocks noGrp="1"/>
          </p:cNvSpPr>
          <p:nvPr>
            <p:ph idx="1"/>
          </p:nvPr>
        </p:nvSpPr>
        <p:spPr>
          <a:xfrm>
            <a:off x="457200" y="1200150"/>
            <a:ext cx="8229600" cy="3657599"/>
          </a:xfrm>
        </p:spPr>
        <p:txBody>
          <a:bodyPr>
            <a:normAutofit fontScale="62500" lnSpcReduction="20000"/>
          </a:bodyPr>
          <a:lstStyle/>
          <a:p>
            <a:r>
              <a:rPr lang="en-US" smtClean="0"/>
              <a:t>Desainer website membuat rancangan website</a:t>
            </a:r>
            <a:r>
              <a:rPr lang="en-US" smtClean="0"/>
              <a:t>. </a:t>
            </a:r>
            <a:endParaRPr lang="en-US" smtClean="0"/>
          </a:p>
          <a:p>
            <a:r>
              <a:rPr lang="en-US" smtClean="0"/>
              <a:t>Tugasnya </a:t>
            </a:r>
            <a:r>
              <a:rPr lang="en-US" smtClean="0"/>
              <a:t>meliputi</a:t>
            </a:r>
            <a:r>
              <a:rPr lang="en-US" smtClean="0"/>
              <a:t>: </a:t>
            </a:r>
            <a:endParaRPr lang="en-US" smtClean="0"/>
          </a:p>
          <a:p>
            <a:pPr lvl="1"/>
            <a:r>
              <a:rPr lang="en-US" smtClean="0"/>
              <a:t>membuat </a:t>
            </a:r>
            <a:r>
              <a:rPr lang="en-US" smtClean="0"/>
              <a:t>rancangan </a:t>
            </a:r>
            <a:r>
              <a:rPr lang="en-US" smtClean="0"/>
              <a:t>layout website</a:t>
            </a:r>
            <a:r>
              <a:rPr lang="en-US" smtClean="0"/>
              <a:t>, </a:t>
            </a:r>
            <a:endParaRPr lang="en-US" smtClean="0"/>
          </a:p>
          <a:p>
            <a:pPr lvl="1"/>
            <a:r>
              <a:rPr lang="en-US" smtClean="0"/>
              <a:t>membuat </a:t>
            </a:r>
            <a:r>
              <a:rPr lang="en-US" smtClean="0"/>
              <a:t>bentuk visualnya</a:t>
            </a:r>
            <a:r>
              <a:rPr lang="en-US" smtClean="0"/>
              <a:t>; </a:t>
            </a:r>
            <a:endParaRPr lang="en-US" smtClean="0"/>
          </a:p>
          <a:p>
            <a:pPr lvl="1"/>
            <a:r>
              <a:rPr lang="en-US" smtClean="0"/>
              <a:t>mengkonversi </a:t>
            </a:r>
            <a:r>
              <a:rPr lang="en-US" smtClean="0"/>
              <a:t>dari file Photoshop, Firework </a:t>
            </a:r>
            <a:r>
              <a:rPr lang="en-US" smtClean="0"/>
              <a:t>atau </a:t>
            </a:r>
            <a:r>
              <a:rPr lang="en-US" smtClean="0"/>
              <a:t>GIMP kedalam </a:t>
            </a:r>
            <a:r>
              <a:rPr lang="en-US" smtClean="0"/>
              <a:t>bentuk HTML dan CSS agar bisa dijalankan dengan baik di web browser</a:t>
            </a:r>
            <a:r>
              <a:rPr lang="en-US" smtClean="0"/>
              <a:t>; </a:t>
            </a:r>
            <a:endParaRPr lang="en-US" smtClean="0"/>
          </a:p>
          <a:p>
            <a:pPr lvl="1"/>
            <a:r>
              <a:rPr lang="en-US" smtClean="0"/>
              <a:t>mengatur tata </a:t>
            </a:r>
            <a:r>
              <a:rPr lang="en-US" smtClean="0"/>
              <a:t>letak elemen-elemen yang ada di sebuah website sesuai dengan bentuk visual </a:t>
            </a:r>
            <a:r>
              <a:rPr lang="en-US" smtClean="0"/>
              <a:t>yang </a:t>
            </a:r>
            <a:r>
              <a:rPr lang="en-US" smtClean="0"/>
              <a:t>sudah dibuat </a:t>
            </a:r>
            <a:r>
              <a:rPr lang="en-US" smtClean="0"/>
              <a:t>sebelumnya</a:t>
            </a:r>
            <a:r>
              <a:rPr lang="en-US" smtClean="0"/>
              <a:t>; </a:t>
            </a:r>
            <a:endParaRPr lang="en-US" smtClean="0"/>
          </a:p>
          <a:p>
            <a:pPr lvl="1"/>
            <a:r>
              <a:rPr lang="en-US" smtClean="0"/>
              <a:t>memberi </a:t>
            </a:r>
            <a:r>
              <a:rPr lang="en-US" smtClean="0"/>
              <a:t>efek tambahan yang diperlukan untuk </a:t>
            </a:r>
            <a:r>
              <a:rPr lang="en-US" smtClean="0"/>
              <a:t>menunjang </a:t>
            </a:r>
            <a:r>
              <a:rPr lang="en-US" smtClean="0"/>
              <a:t>tampilan website</a:t>
            </a:r>
            <a:r>
              <a:rPr lang="en-US" smtClean="0"/>
              <a:t>; </a:t>
            </a:r>
            <a:r>
              <a:rPr lang="en-US" smtClean="0"/>
              <a:t>dan </a:t>
            </a:r>
            <a:endParaRPr lang="en-US" smtClean="0"/>
          </a:p>
          <a:p>
            <a:pPr lvl="1"/>
            <a:r>
              <a:rPr lang="en-US" smtClean="0"/>
              <a:t>melakukan </a:t>
            </a:r>
            <a:r>
              <a:rPr lang="en-US" smtClean="0"/>
              <a:t>validasi terhadap kode-kode HTML, melakukan revisi atau update.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smtClean="0"/>
              <a:t>2513.06 - Pengembang Web</a:t>
            </a:r>
          </a:p>
        </p:txBody>
      </p:sp>
      <p:sp>
        <p:nvSpPr>
          <p:cNvPr id="3" name="Content Placeholder 2"/>
          <p:cNvSpPr>
            <a:spLocks noGrp="1"/>
          </p:cNvSpPr>
          <p:nvPr>
            <p:ph idx="1"/>
          </p:nvPr>
        </p:nvSpPr>
        <p:spPr/>
        <p:txBody>
          <a:bodyPr>
            <a:normAutofit fontScale="70000" lnSpcReduction="20000"/>
          </a:bodyPr>
          <a:lstStyle/>
          <a:p>
            <a:r>
              <a:rPr lang="en-US" smtClean="0"/>
              <a:t>Pengembang web meneliti, menganalisis, mengevaluasi, memprogram, </a:t>
            </a:r>
            <a:r>
              <a:rPr lang="en-US" smtClean="0"/>
              <a:t>dan </a:t>
            </a:r>
            <a:r>
              <a:rPr lang="en-US" smtClean="0"/>
              <a:t>memodifikasi situs.</a:t>
            </a:r>
          </a:p>
          <a:p>
            <a:r>
              <a:rPr lang="en-US" smtClean="0"/>
              <a:t>Tugasnya </a:t>
            </a:r>
            <a:r>
              <a:rPr lang="en-US" smtClean="0"/>
              <a:t>meliputi;</a:t>
            </a:r>
          </a:p>
          <a:p>
            <a:pPr lvl="1"/>
            <a:r>
              <a:rPr lang="en-US" smtClean="0"/>
              <a:t>menganalisis </a:t>
            </a:r>
            <a:r>
              <a:rPr lang="en-US" smtClean="0"/>
              <a:t>dan mengembangkan situs internet </a:t>
            </a:r>
            <a:r>
              <a:rPr lang="en-US" smtClean="0"/>
              <a:t>dengan </a:t>
            </a:r>
            <a:r>
              <a:rPr lang="en-US" smtClean="0"/>
              <a:t>menerapkan campuran </a:t>
            </a:r>
            <a:r>
              <a:rPr lang="en-US" smtClean="0"/>
              <a:t>seni dan kreativitas dengan pemrograman perangkat lunak dan bahasa </a:t>
            </a:r>
            <a:r>
              <a:rPr lang="en-US" smtClean="0"/>
              <a:t>script </a:t>
            </a:r>
            <a:r>
              <a:rPr lang="en-US" smtClean="0"/>
              <a:t>dan interaksi </a:t>
            </a:r>
            <a:r>
              <a:rPr lang="en-US" smtClean="0"/>
              <a:t>dengan lingkungan system operasi</a:t>
            </a:r>
            <a:r>
              <a:rPr lang="en-US" smtClean="0"/>
              <a:t>; </a:t>
            </a:r>
            <a:endParaRPr lang="en-US" smtClean="0"/>
          </a:p>
          <a:p>
            <a:pPr lvl="1"/>
            <a:r>
              <a:rPr lang="en-US" smtClean="0"/>
              <a:t>melakukan </a:t>
            </a:r>
            <a:r>
              <a:rPr lang="en-US" smtClean="0"/>
              <a:t>komunikasi dengan </a:t>
            </a:r>
            <a:r>
              <a:rPr lang="en-US" smtClean="0"/>
              <a:t>spesialis </a:t>
            </a:r>
            <a:r>
              <a:rPr lang="en-US" smtClean="0"/>
              <a:t>jaringan tentang </a:t>
            </a:r>
            <a:r>
              <a:rPr lang="en-US" smtClean="0"/>
              <a:t>-isu terkait web, seperti situs keamanan dan hosting, untuk backup </a:t>
            </a:r>
            <a:r>
              <a:rPr lang="en-US" smtClean="0"/>
              <a:t>situs </a:t>
            </a:r>
            <a:r>
              <a:rPr lang="en-US" smtClean="0"/>
              <a:t>dan perencanaan </a:t>
            </a:r>
            <a:r>
              <a:rPr lang="en-US" smtClean="0"/>
              <a:t>pemulihan jika terjadi bencana terhadap situs tersebut</a:t>
            </a:r>
            <a:r>
              <a:rPr lang="en-US" smtClean="0"/>
              <a:t>; </a:t>
            </a:r>
            <a:endParaRPr lang="en-US" smtClean="0"/>
          </a:p>
          <a:p>
            <a:pPr lvl="1"/>
            <a:r>
              <a:rPr lang="en-US" smtClean="0"/>
              <a:t>mengembangkan dan mengintegrasikan </a:t>
            </a:r>
            <a:r>
              <a:rPr lang="en-US" smtClean="0"/>
              <a:t>kode komputer dengan input khusus lainnya, seperti file gambar, </a:t>
            </a:r>
            <a:r>
              <a:rPr lang="en-US" smtClean="0"/>
              <a:t>file </a:t>
            </a:r>
            <a:r>
              <a:rPr lang="en-US" smtClean="0"/>
              <a:t>audio dan </a:t>
            </a:r>
            <a:r>
              <a:rPr lang="en-US" smtClean="0"/>
              <a:t>bahasa script, untuk menghasilkan, memelihara dan mendukung situs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TotalTime>
  <Words>975</Words>
  <Application>Microsoft Office PowerPoint</Application>
  <PresentationFormat>On-screen Show (16:9)</PresentationFormat>
  <Paragraphs>107</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Klasifikasi Baku Jabatan Indonesia (KBJI) - 2014</vt:lpstr>
      <vt:lpstr>Telaah terkait dengan SKL dan Kurikulum</vt:lpstr>
      <vt:lpstr>Klasifikasi Baku Jabatan Indonesia (KBJI) - 2014</vt:lpstr>
      <vt:lpstr>25 - Profesional Teknologi Informasi dan Komunikasi</vt:lpstr>
      <vt:lpstr>35 - Teknisi Informasi Dan Komunikasi</vt:lpstr>
      <vt:lpstr>3514 - Teknisi web</vt:lpstr>
      <vt:lpstr>3514 - Teknisi web…</vt:lpstr>
      <vt:lpstr>2166.10 - Desainer Website</vt:lpstr>
      <vt:lpstr>2513.06 - Pengembang Web</vt:lpstr>
      <vt:lpstr>2514.00 - Pemrogram Aplikasi</vt:lpstr>
      <vt:lpstr>23 Profesional Pendidikan (hlm 205)</vt:lpstr>
      <vt:lpstr>231 Dosen Universitas dan Pendidikan Tinggi (hlm 205)</vt:lpstr>
      <vt:lpstr>231 Dosen Universitas dan Pendidikan Tinggi (hlm 205)...</vt:lpstr>
      <vt:lpstr>231 Dosen Universitas dan Pendidikan Tinggi (hlm 205)...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Eko</dc:creator>
  <cp:lastModifiedBy>Eko</cp:lastModifiedBy>
  <cp:revision>15</cp:revision>
  <dcterms:created xsi:type="dcterms:W3CDTF">2006-08-16T00:00:00Z</dcterms:created>
  <dcterms:modified xsi:type="dcterms:W3CDTF">2016-08-27T18:48:11Z</dcterms:modified>
</cp:coreProperties>
</file>