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6" r:id="rId3"/>
    <p:sldId id="277" r:id="rId4"/>
    <p:sldId id="269" r:id="rId5"/>
    <p:sldId id="270" r:id="rId6"/>
    <p:sldId id="276" r:id="rId7"/>
    <p:sldId id="257" r:id="rId8"/>
    <p:sldId id="259" r:id="rId9"/>
    <p:sldId id="298" r:id="rId10"/>
    <p:sldId id="299" r:id="rId11"/>
    <p:sldId id="300" r:id="rId12"/>
    <p:sldId id="302" r:id="rId13"/>
    <p:sldId id="301" r:id="rId14"/>
    <p:sldId id="303" r:id="rId15"/>
    <p:sldId id="274" r:id="rId16"/>
    <p:sldId id="271" r:id="rId17"/>
    <p:sldId id="275" r:id="rId18"/>
    <p:sldId id="267" r:id="rId19"/>
    <p:sldId id="288" r:id="rId20"/>
    <p:sldId id="289" r:id="rId21"/>
    <p:sldId id="290" r:id="rId22"/>
    <p:sldId id="292" r:id="rId23"/>
    <p:sldId id="291" r:id="rId24"/>
    <p:sldId id="260" r:id="rId25"/>
    <p:sldId id="261" r:id="rId26"/>
    <p:sldId id="262" r:id="rId27"/>
    <p:sldId id="263" r:id="rId28"/>
    <p:sldId id="264" r:id="rId29"/>
    <p:sldId id="265" r:id="rId30"/>
    <p:sldId id="278" r:id="rId31"/>
    <p:sldId id="281" r:id="rId32"/>
    <p:sldId id="279" r:id="rId33"/>
    <p:sldId id="280" r:id="rId34"/>
    <p:sldId id="282" r:id="rId35"/>
    <p:sldId id="283" r:id="rId36"/>
    <p:sldId id="284" r:id="rId37"/>
    <p:sldId id="285" r:id="rId38"/>
    <p:sldId id="286" r:id="rId39"/>
    <p:sldId id="293" r:id="rId40"/>
    <p:sldId id="294" r:id="rId41"/>
    <p:sldId id="295" r:id="rId42"/>
    <p:sldId id="296" r:id="rId43"/>
    <p:sldId id="287" r:id="rId44"/>
    <p:sldId id="297" r:id="rId4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56" y="-25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3">
        <a:schemeClr val="bg1"/>
      </p:bgRef>
    </p:bg>
    <p:spTree>
      <p:nvGrpSpPr>
        <p:cNvPr id="1" name=""/>
        <p:cNvGrpSpPr/>
        <p:nvPr/>
      </p:nvGrpSpPr>
      <p:grpSpPr>
        <a:xfrm>
          <a:off x="0" y="0"/>
          <a:ext cx="0" cy="0"/>
          <a:chOff x="0" y="0"/>
          <a:chExt cx="0" cy="0"/>
        </a:xfrm>
      </p:grpSpPr>
      <p:sp>
        <p:nvSpPr>
          <p:cNvPr id="12" name="Dikdörtgen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Yuvarlatılmış Dikdörtgen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Alt Başlık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p:txBody>
          <a:bodyPr/>
          <a:lstStyle/>
          <a:p>
            <a:fld id="{A23720DD-5B6D-40BF-8493-A6B52D484E6B}" type="datetimeFigureOut">
              <a:rPr lang="tr-TR" smtClean="0"/>
              <a:t>20.02.2017</a:t>
            </a:fld>
            <a:endParaRPr lang="tr-TR"/>
          </a:p>
        </p:txBody>
      </p:sp>
      <p:sp>
        <p:nvSpPr>
          <p:cNvPr id="17" name="Altbilgi Yer Tutucusu 16"/>
          <p:cNvSpPr>
            <a:spLocks noGrp="1"/>
          </p:cNvSpPr>
          <p:nvPr>
            <p:ph type="ftr" sz="quarter" idx="11"/>
          </p:nvPr>
        </p:nvSpPr>
        <p:spPr/>
        <p:txBody>
          <a:bodyPr/>
          <a:lstStyle/>
          <a:p>
            <a:endParaRPr lang="tr-TR"/>
          </a:p>
        </p:txBody>
      </p:sp>
      <p:sp>
        <p:nvSpPr>
          <p:cNvPr id="29" name="Slayt Numarası Yer Tutucusu 28"/>
          <p:cNvSpPr>
            <a:spLocks noGrp="1"/>
          </p:cNvSpPr>
          <p:nvPr>
            <p:ph type="sldNum" sz="quarter" idx="12"/>
          </p:nvPr>
        </p:nvSpPr>
        <p:spPr/>
        <p:txBody>
          <a:bodyPr lIns="0" tIns="0" rIns="0" bIns="0">
            <a:noAutofit/>
          </a:bodyPr>
          <a:lstStyle>
            <a:lvl1pPr>
              <a:defRPr sz="1400">
                <a:solidFill>
                  <a:srgbClr val="FFFFFF"/>
                </a:solidFill>
              </a:defRPr>
            </a:lvl1pPr>
          </a:lstStyle>
          <a:p>
            <a:fld id="{F302176B-0E47-46AC-8F43-DAB4B8A37D06}" type="slidenum">
              <a:rPr lang="tr-TR" smtClean="0"/>
              <a:t>‹#›</a:t>
            </a:fld>
            <a:endParaRPr lang="tr-TR"/>
          </a:p>
        </p:txBody>
      </p:sp>
      <p:sp>
        <p:nvSpPr>
          <p:cNvPr id="7" name="Dikdörtgen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20.02.2017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41"/>
            <a:ext cx="2011680" cy="5851525"/>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914400" y="274640"/>
            <a:ext cx="55626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20.02.2017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20.02.2017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
        <p:nvSpPr>
          <p:cNvPr id="8" name="İçerik Yer Tutucusu 7"/>
          <p:cNvSpPr>
            <a:spLocks noGrp="1"/>
          </p:cNvSpPr>
          <p:nvPr>
            <p:ph sz="quarter" idx="1"/>
          </p:nvPr>
        </p:nvSpPr>
        <p:spPr>
          <a:xfrm>
            <a:off x="914400" y="1447800"/>
            <a:ext cx="777240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11" name="Dikdörtgen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Yuvarlatılmış Dikdörtgen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722313" y="952500"/>
            <a:ext cx="7772400" cy="1362075"/>
          </a:xfrm>
        </p:spPr>
        <p:txBody>
          <a:bodyPr anchor="b" anchorCtr="0"/>
          <a:lstStyle>
            <a:lvl1pPr algn="l">
              <a:buNone/>
              <a:defRPr sz="4000" b="0" cap="none"/>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p:txBody>
          <a:bodyPr/>
          <a:lstStyle/>
          <a:p>
            <a:fld id="{A23720DD-5B6D-40BF-8493-A6B52D484E6B}" type="datetimeFigureOut">
              <a:rPr lang="tr-TR" smtClean="0"/>
              <a:t>20.02.2017</a:t>
            </a:fld>
            <a:endParaRPr lang="tr-TR"/>
          </a:p>
        </p:txBody>
      </p:sp>
      <p:sp>
        <p:nvSpPr>
          <p:cNvPr id="5" name="Altbilgi Yer Tutucusu 4"/>
          <p:cNvSpPr>
            <a:spLocks noGrp="1"/>
          </p:cNvSpPr>
          <p:nvPr>
            <p:ph type="ftr" sz="quarter" idx="11"/>
          </p:nvPr>
        </p:nvSpPr>
        <p:spPr>
          <a:xfrm>
            <a:off x="800100" y="6172200"/>
            <a:ext cx="4000500" cy="457200"/>
          </a:xfrm>
        </p:spPr>
        <p:txBody>
          <a:bodyPr/>
          <a:lstStyle/>
          <a:p>
            <a:endParaRPr lang="tr-TR"/>
          </a:p>
        </p:txBody>
      </p:sp>
      <p:sp>
        <p:nvSpPr>
          <p:cNvPr id="7" name="Dikdörtgen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ayt Numarası Yer Tutucusu 5"/>
          <p:cNvSpPr>
            <a:spLocks noGrp="1"/>
          </p:cNvSpPr>
          <p:nvPr>
            <p:ph type="sldNum" sz="quarter" idx="12"/>
          </p:nvPr>
        </p:nvSpPr>
        <p:spPr>
          <a:xfrm>
            <a:off x="146304" y="6208776"/>
            <a:ext cx="457200" cy="457200"/>
          </a:xfrm>
        </p:spPr>
        <p:txBody>
          <a:bodyPr/>
          <a:lstStyle/>
          <a:p>
            <a:fld id="{F302176B-0E47-46AC-8F43-DAB4B8A37D06}"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fld id="{A23720DD-5B6D-40BF-8493-A6B52D484E6B}" type="datetimeFigureOut">
              <a:rPr lang="tr-TR" smtClean="0"/>
              <a:t>20.02.2017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
        <p:nvSpPr>
          <p:cNvPr id="9" name="İçerik Yer Tutucusu 8"/>
          <p:cNvSpPr>
            <a:spLocks noGrp="1"/>
          </p:cNvSpPr>
          <p:nvPr>
            <p:ph sz="quarter" idx="1"/>
          </p:nvPr>
        </p:nvSpPr>
        <p:spPr>
          <a:xfrm>
            <a:off x="914400" y="1447800"/>
            <a:ext cx="374904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933950" y="1447800"/>
            <a:ext cx="374904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914400" y="273050"/>
            <a:ext cx="7772400" cy="1143000"/>
          </a:xfrm>
        </p:spPr>
        <p:txBody>
          <a:bodyPr anchor="b" anchorCtr="0"/>
          <a:lstStyle>
            <a:lvl1pPr>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7" name="Veri Yer Tutucusu 6"/>
          <p:cNvSpPr>
            <a:spLocks noGrp="1"/>
          </p:cNvSpPr>
          <p:nvPr>
            <p:ph type="dt" sz="half" idx="10"/>
          </p:nvPr>
        </p:nvSpPr>
        <p:spPr/>
        <p:txBody>
          <a:bodyPr/>
          <a:lstStyle/>
          <a:p>
            <a:fld id="{A23720DD-5B6D-40BF-8493-A6B52D484E6B}" type="datetimeFigureOut">
              <a:rPr lang="tr-TR" smtClean="0"/>
              <a:t>20.02.2017</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302176B-0E47-46AC-8F43-DAB4B8A37D06}" type="slidenum">
              <a:rPr lang="tr-TR" smtClean="0"/>
              <a:t>‹#›</a:t>
            </a:fld>
            <a:endParaRPr lang="tr-TR"/>
          </a:p>
        </p:txBody>
      </p:sp>
      <p:sp>
        <p:nvSpPr>
          <p:cNvPr id="11" name="İçerik Yer Tutucusu 10"/>
          <p:cNvSpPr>
            <a:spLocks noGrp="1"/>
          </p:cNvSpPr>
          <p:nvPr>
            <p:ph sz="half" idx="2"/>
          </p:nvPr>
        </p:nvSpPr>
        <p:spPr>
          <a:xfrm>
            <a:off x="914400" y="2247900"/>
            <a:ext cx="3733800" cy="38862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half" idx="4"/>
          </p:nvPr>
        </p:nvSpPr>
        <p:spPr>
          <a:xfrm>
            <a:off x="4953000" y="2247900"/>
            <a:ext cx="3733800" cy="38862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fld id="{A23720DD-5B6D-40BF-8493-A6B52D484E6B}" type="datetimeFigureOut">
              <a:rPr lang="tr-TR" smtClean="0"/>
              <a:t>20.02.2017</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23720DD-5B6D-40BF-8493-A6B52D484E6B}" type="datetimeFigureOut">
              <a:rPr lang="tr-TR" smtClean="0"/>
              <a:t>20.02.2017</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Dikdörtgen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Yuvarlatılmış Dikdörtgen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914400" y="273050"/>
            <a:ext cx="7772400" cy="1143000"/>
          </a:xfrm>
        </p:spPr>
        <p:txBody>
          <a:bodyPr anchor="b" anchorCtr="0"/>
          <a:lstStyle>
            <a:lvl1pPr algn="l">
              <a:buNone/>
              <a:defRPr sz="4000" b="0"/>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20.02.2017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
        <p:nvSpPr>
          <p:cNvPr id="11" name="İçerik Yer Tutucusu 10"/>
          <p:cNvSpPr>
            <a:spLocks noGrp="1"/>
          </p:cNvSpPr>
          <p:nvPr>
            <p:ph sz="quarter" idx="1"/>
          </p:nvPr>
        </p:nvSpPr>
        <p:spPr>
          <a:xfrm>
            <a:off x="2971800" y="1600200"/>
            <a:ext cx="5715000" cy="44958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tr-TR" smtClean="0"/>
              <a:t>Asıl başlık stili için tıklatın</a:t>
            </a:r>
            <a:endParaRPr kumimoji="0" lang="en-US"/>
          </a:p>
        </p:txBody>
      </p:sp>
      <p:sp>
        <p:nvSpPr>
          <p:cNvPr id="4" name="Metin Yer Tutucusu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20.02.2017</a:t>
            </a:fld>
            <a:endParaRPr lang="tr-TR"/>
          </a:p>
        </p:txBody>
      </p:sp>
      <p:sp>
        <p:nvSpPr>
          <p:cNvPr id="6" name="Altbilgi Yer Tutucusu 5"/>
          <p:cNvSpPr>
            <a:spLocks noGrp="1"/>
          </p:cNvSpPr>
          <p:nvPr>
            <p:ph type="ftr" sz="quarter" idx="11"/>
          </p:nvPr>
        </p:nvSpPr>
        <p:spPr>
          <a:xfrm>
            <a:off x="914400" y="6172200"/>
            <a:ext cx="3886200" cy="457200"/>
          </a:xfrm>
        </p:spPr>
        <p:txBody>
          <a:bodyPr/>
          <a:lstStyle/>
          <a:p>
            <a:endParaRPr lang="tr-TR"/>
          </a:p>
        </p:txBody>
      </p:sp>
      <p:sp>
        <p:nvSpPr>
          <p:cNvPr id="7" name="Slayt Numarası Yer Tutucusu 6"/>
          <p:cNvSpPr>
            <a:spLocks noGrp="1"/>
          </p:cNvSpPr>
          <p:nvPr>
            <p:ph type="sldNum" sz="quarter" idx="12"/>
          </p:nvPr>
        </p:nvSpPr>
        <p:spPr>
          <a:xfrm>
            <a:off x="146304" y="6208776"/>
            <a:ext cx="457200" cy="457200"/>
          </a:xfrm>
        </p:spPr>
        <p:txBody>
          <a:bodyPr/>
          <a:lstStyle/>
          <a:p>
            <a:fld id="{F302176B-0E47-46AC-8F43-DAB4B8A37D06}" type="slidenum">
              <a:rPr lang="tr-TR" smtClean="0"/>
              <a:t>‹#›</a:t>
            </a:fld>
            <a:endParaRPr lang="tr-TR"/>
          </a:p>
        </p:txBody>
      </p:sp>
      <p:sp>
        <p:nvSpPr>
          <p:cNvPr id="11" name="Dikdörtgen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ikdörtgen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Resim Yer Tutucusu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tr-TR" smtClean="0"/>
              <a:t>Resim eklemek için simgeyi tıklatın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Dikdörtgen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Yuvarlatılmış Dikdörtgen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Başlık Yer Tutucusu 21"/>
          <p:cNvSpPr>
            <a:spLocks noGrp="1"/>
          </p:cNvSpPr>
          <p:nvPr>
            <p:ph type="title"/>
          </p:nvPr>
        </p:nvSpPr>
        <p:spPr>
          <a:xfrm>
            <a:off x="914400" y="274638"/>
            <a:ext cx="7772400" cy="1143000"/>
          </a:xfrm>
          <a:prstGeom prst="rect">
            <a:avLst/>
          </a:prstGeom>
        </p:spPr>
        <p:txBody>
          <a:bodyPr bIns="91440" anchor="b" anchorCtr="0">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23720DD-5B6D-40BF-8493-A6B52D484E6B}" type="datetimeFigureOut">
              <a:rPr lang="tr-TR" smtClean="0"/>
              <a:t>20.02.2017</a:t>
            </a:fld>
            <a:endParaRPr lang="tr-TR"/>
          </a:p>
        </p:txBody>
      </p:sp>
      <p:sp>
        <p:nvSpPr>
          <p:cNvPr id="3" name="Altbilgi Yer Tutucusu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tr-TR"/>
          </a:p>
        </p:txBody>
      </p:sp>
      <p:sp>
        <p:nvSpPr>
          <p:cNvPr id="23" name="Slayt Numarası Yer Tutucusu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mongodb.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robomongo.or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www.devveri.com/" TargetMode="External"/><Relationship Id="rId3" Type="http://schemas.openxmlformats.org/officeDocument/2006/relationships/hyperlink" Target="https://gelecegiyazanlar.turkcell.com.tr/" TargetMode="External"/><Relationship Id="rId7" Type="http://schemas.openxmlformats.org/officeDocument/2006/relationships/hyperlink" Target="https://blog.michaelckennedy.net/2010/04/29/mongodb-vs-sql-server-2008-performance-showdown/" TargetMode="External"/><Relationship Id="rId2" Type="http://schemas.openxmlformats.org/officeDocument/2006/relationships/hyperlink" Target="https://www.martinfowler.com/" TargetMode="External"/><Relationship Id="rId1" Type="http://schemas.openxmlformats.org/officeDocument/2006/relationships/slideLayout" Target="../slideLayouts/slideLayout2.xml"/><Relationship Id="rId6" Type="http://schemas.openxmlformats.org/officeDocument/2006/relationships/hyperlink" Target="https://www.mongodb.com/" TargetMode="External"/><Relationship Id="rId5" Type="http://schemas.openxmlformats.org/officeDocument/2006/relationships/hyperlink" Target="http://bilgehanyildiz.com/2015/04/13/mongodb-giris/" TargetMode="External"/><Relationship Id="rId10" Type="http://schemas.openxmlformats.org/officeDocument/2006/relationships/hyperlink" Target="https://www.tutorialspoint.com/mongodb/mongodb_data_modeling.htm" TargetMode="External"/><Relationship Id="rId4" Type="http://schemas.openxmlformats.org/officeDocument/2006/relationships/hyperlink" Target="http://www.academia.edu/8002383/MongoDB" TargetMode="External"/><Relationship Id="rId9" Type="http://schemas.openxmlformats.org/officeDocument/2006/relationships/hyperlink" Target="https://www.mongodb.com/blog/post/6-rules-of-thumb-for-mongodb-schema-design-part-1"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p:txBody>
          <a:bodyPr>
            <a:normAutofit/>
          </a:bodyPr>
          <a:lstStyle/>
          <a:p>
            <a:r>
              <a:rPr lang="tr-TR" sz="1800" dirty="0" smtClean="0"/>
              <a:t>Yunus KAYGUN</a:t>
            </a:r>
            <a:endParaRPr lang="tr-TR" sz="1800" dirty="0"/>
          </a:p>
        </p:txBody>
      </p:sp>
      <p:sp>
        <p:nvSpPr>
          <p:cNvPr id="2" name="Başlık 1"/>
          <p:cNvSpPr>
            <a:spLocks noGrp="1"/>
          </p:cNvSpPr>
          <p:nvPr>
            <p:ph type="ctrTitle"/>
          </p:nvPr>
        </p:nvSpPr>
        <p:spPr/>
        <p:txBody>
          <a:bodyPr>
            <a:normAutofit/>
          </a:bodyPr>
          <a:lstStyle/>
          <a:p>
            <a:r>
              <a:rPr lang="tr-TR" dirty="0" smtClean="0"/>
              <a:t>mongoDB SUNUMU</a:t>
            </a:r>
            <a:endParaRPr lang="tr-TR" dirty="0"/>
          </a:p>
        </p:txBody>
      </p:sp>
      <p:pic>
        <p:nvPicPr>
          <p:cNvPr id="4" name="Picture 2" descr="C:\Users\yunus\Desktop\MongoDB-Logo-5c3a7405a85675366beb3a5ec4c032348c390b3f142f5e6dddf1d78e2df5cb5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3" y="4077072"/>
            <a:ext cx="4842975" cy="1315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805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Bire çok </a:t>
            </a:r>
            <a:r>
              <a:rPr lang="tr-TR" b="1" dirty="0" smtClean="0"/>
              <a:t>ilişki</a:t>
            </a:r>
            <a:endParaRPr lang="tr-TR" dirty="0"/>
          </a:p>
        </p:txBody>
      </p:sp>
      <p:sp>
        <p:nvSpPr>
          <p:cNvPr id="3" name="İçerik Yer Tutucusu 2"/>
          <p:cNvSpPr>
            <a:spLocks noGrp="1"/>
          </p:cNvSpPr>
          <p:nvPr>
            <p:ph sz="quarter" idx="1"/>
          </p:nvPr>
        </p:nvSpPr>
        <p:spPr/>
        <p:txBody>
          <a:bodyPr/>
          <a:lstStyle/>
          <a:p>
            <a:r>
              <a:rPr lang="tr-TR" dirty="0"/>
              <a:t>Buna örnek olarak bir ürün ve bu ürüne ait yedek parçalar verebiliriz.Burada parçalar çok fazla bilgisi olacağı ve parçaların değişkenlikleri yani updatelerinin de çok olacağını düşünerek relational databaselerdeki gibi üründe parçaların idlerini tutup programlama anında gerekli dataları çekip birleştirme yapabiliriz.</a:t>
            </a:r>
            <a:endParaRPr lang="tr-TR" dirty="0"/>
          </a:p>
        </p:txBody>
      </p:sp>
    </p:spTree>
    <p:extLst>
      <p:ext uri="{BB962C8B-B14F-4D97-AF65-F5344CB8AC3E}">
        <p14:creationId xmlns:p14="http://schemas.microsoft.com/office/powerpoint/2010/main" val="1899417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188640"/>
            <a:ext cx="7772400" cy="1143000"/>
          </a:xfrm>
        </p:spPr>
        <p:txBody>
          <a:bodyPr/>
          <a:lstStyle/>
          <a:p>
            <a:r>
              <a:rPr lang="tr-TR" dirty="0" smtClean="0"/>
              <a:t>Normalize Yapı</a:t>
            </a:r>
            <a:endParaRPr lang="tr-TR" dirty="0"/>
          </a:p>
        </p:txBody>
      </p:sp>
      <p:sp>
        <p:nvSpPr>
          <p:cNvPr id="3" name="İçerik Yer Tutucusu 2"/>
          <p:cNvSpPr>
            <a:spLocks noGrp="1"/>
          </p:cNvSpPr>
          <p:nvPr>
            <p:ph sz="quarter" idx="1"/>
          </p:nvPr>
        </p:nvSpPr>
        <p:spPr>
          <a:xfrm>
            <a:off x="899592" y="1844824"/>
            <a:ext cx="7772400" cy="4572000"/>
          </a:xfrm>
        </p:spPr>
        <p:txBody>
          <a:bodyPr>
            <a:normAutofit lnSpcReduction="10000"/>
          </a:bodyPr>
          <a:lstStyle/>
          <a:p>
            <a:pPr marL="0" indent="0" fontAlgn="base">
              <a:buNone/>
            </a:pPr>
            <a:r>
              <a:rPr lang="tr-TR" b="1" dirty="0"/>
              <a:t>{</a:t>
            </a:r>
            <a:endParaRPr lang="tr-TR" dirty="0"/>
          </a:p>
          <a:p>
            <a:pPr marL="0" indent="0" fontAlgn="base">
              <a:buNone/>
            </a:pPr>
            <a:r>
              <a:rPr lang="tr-TR" b="1" dirty="0" smtClean="0"/>
              <a:t>    name </a:t>
            </a:r>
            <a:r>
              <a:rPr lang="tr-TR" b="1" dirty="0"/>
              <a:t>: ‘product A’,</a:t>
            </a:r>
            <a:endParaRPr lang="tr-TR" dirty="0"/>
          </a:p>
          <a:p>
            <a:pPr marL="0" indent="0" fontAlgn="base">
              <a:buNone/>
            </a:pPr>
            <a:r>
              <a:rPr lang="tr-TR" b="1" dirty="0" smtClean="0"/>
              <a:t>    manufacturer </a:t>
            </a:r>
            <a:r>
              <a:rPr lang="tr-TR" b="1" dirty="0"/>
              <a:t>: ‘ABC Company’,</a:t>
            </a:r>
            <a:endParaRPr lang="tr-TR" dirty="0"/>
          </a:p>
          <a:p>
            <a:pPr marL="0" indent="0" fontAlgn="base">
              <a:buNone/>
            </a:pPr>
            <a:r>
              <a:rPr lang="tr-TR" b="1" dirty="0" smtClean="0"/>
              <a:t>    catalog_number</a:t>
            </a:r>
            <a:r>
              <a:rPr lang="tr-TR" b="1" dirty="0"/>
              <a:t>: 1234,</a:t>
            </a:r>
            <a:endParaRPr lang="tr-TR" dirty="0"/>
          </a:p>
          <a:p>
            <a:pPr marL="0" indent="0" fontAlgn="base">
              <a:buNone/>
            </a:pPr>
            <a:r>
              <a:rPr lang="tr-TR" b="1" dirty="0" smtClean="0"/>
              <a:t>    parts </a:t>
            </a:r>
            <a:r>
              <a:rPr lang="tr-TR" b="1" dirty="0"/>
              <a:t>: [     </a:t>
            </a:r>
            <a:endParaRPr lang="tr-TR" b="1" dirty="0" smtClean="0"/>
          </a:p>
          <a:p>
            <a:pPr marL="0" indent="0" fontAlgn="base">
              <a:buNone/>
            </a:pPr>
            <a:r>
              <a:rPr lang="tr-TR" b="1" dirty="0"/>
              <a:t> </a:t>
            </a:r>
            <a:r>
              <a:rPr lang="tr-TR" b="1" dirty="0" smtClean="0"/>
              <a:t>           ObjectID</a:t>
            </a:r>
            <a:r>
              <a:rPr lang="tr-TR" b="1" dirty="0"/>
              <a:t>(‘AAAA</a:t>
            </a:r>
            <a:r>
              <a:rPr lang="tr-TR" b="1" dirty="0" smtClean="0"/>
              <a:t>’), </a:t>
            </a:r>
          </a:p>
          <a:p>
            <a:pPr marL="0" indent="0" fontAlgn="base">
              <a:buNone/>
            </a:pPr>
            <a:r>
              <a:rPr lang="tr-TR" b="1" dirty="0"/>
              <a:t> </a:t>
            </a:r>
            <a:r>
              <a:rPr lang="tr-TR" b="1" dirty="0" smtClean="0"/>
              <a:t>           ObjectID</a:t>
            </a:r>
            <a:r>
              <a:rPr lang="tr-TR" b="1" dirty="0"/>
              <a:t>(‘F17C’),   </a:t>
            </a:r>
            <a:endParaRPr lang="tr-TR" b="1" dirty="0" smtClean="0"/>
          </a:p>
          <a:p>
            <a:pPr marL="0" indent="0" fontAlgn="base">
              <a:buNone/>
            </a:pPr>
            <a:r>
              <a:rPr lang="tr-TR" b="1" dirty="0"/>
              <a:t> </a:t>
            </a:r>
            <a:r>
              <a:rPr lang="tr-TR" b="1" dirty="0" smtClean="0"/>
              <a:t>           ObjectID</a:t>
            </a:r>
            <a:r>
              <a:rPr lang="tr-TR" b="1" dirty="0"/>
              <a:t>(‘D2AA’),</a:t>
            </a:r>
            <a:endParaRPr lang="tr-TR" dirty="0"/>
          </a:p>
          <a:p>
            <a:pPr marL="0" indent="0" fontAlgn="base">
              <a:buNone/>
            </a:pPr>
            <a:r>
              <a:rPr lang="tr-TR" b="1" dirty="0" smtClean="0"/>
              <a:t>    ]</a:t>
            </a:r>
          </a:p>
          <a:p>
            <a:pPr marL="0" indent="0" fontAlgn="base">
              <a:buNone/>
            </a:pPr>
            <a:r>
              <a:rPr lang="tr-TR" b="1" dirty="0" smtClean="0"/>
              <a:t>}</a:t>
            </a:r>
            <a:endParaRPr lang="tr-TR" dirty="0"/>
          </a:p>
          <a:p>
            <a:pPr marL="0" indent="0">
              <a:buNone/>
            </a:pPr>
            <a:endParaRPr lang="tr-TR" dirty="0"/>
          </a:p>
        </p:txBody>
      </p:sp>
    </p:spTree>
    <p:extLst>
      <p:ext uri="{BB962C8B-B14F-4D97-AF65-F5344CB8AC3E}">
        <p14:creationId xmlns:p14="http://schemas.microsoft.com/office/powerpoint/2010/main" val="3189886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83568" y="260648"/>
            <a:ext cx="7772400" cy="1143000"/>
          </a:xfrm>
        </p:spPr>
        <p:txBody>
          <a:bodyPr/>
          <a:lstStyle/>
          <a:p>
            <a:r>
              <a:rPr lang="tr-TR" dirty="0" smtClean="0"/>
              <a:t>Denormalize Yapı</a:t>
            </a:r>
            <a:endParaRPr lang="tr-TR" dirty="0"/>
          </a:p>
        </p:txBody>
      </p:sp>
      <p:sp>
        <p:nvSpPr>
          <p:cNvPr id="3" name="İçerik Yer Tutucusu 2"/>
          <p:cNvSpPr>
            <a:spLocks noGrp="1"/>
          </p:cNvSpPr>
          <p:nvPr>
            <p:ph sz="quarter" idx="1"/>
          </p:nvPr>
        </p:nvSpPr>
        <p:spPr>
          <a:xfrm>
            <a:off x="683568" y="1556792"/>
            <a:ext cx="8075240" cy="4572000"/>
          </a:xfrm>
        </p:spPr>
        <p:txBody>
          <a:bodyPr>
            <a:normAutofit fontScale="85000" lnSpcReduction="20000"/>
          </a:bodyPr>
          <a:lstStyle/>
          <a:p>
            <a:pPr marL="0" indent="0" fontAlgn="base">
              <a:buNone/>
            </a:pPr>
            <a:r>
              <a:rPr lang="tr-TR" b="1" dirty="0"/>
              <a:t>{</a:t>
            </a:r>
            <a:endParaRPr lang="tr-TR" dirty="0"/>
          </a:p>
          <a:p>
            <a:pPr marL="0" indent="0" fontAlgn="base">
              <a:buNone/>
            </a:pPr>
            <a:r>
              <a:rPr lang="tr-TR" b="1" dirty="0" smtClean="0"/>
              <a:t>    name </a:t>
            </a:r>
            <a:r>
              <a:rPr lang="tr-TR" b="1" dirty="0"/>
              <a:t>: ‘product A’,</a:t>
            </a:r>
            <a:endParaRPr lang="tr-TR" dirty="0"/>
          </a:p>
          <a:p>
            <a:pPr marL="0" indent="0" fontAlgn="base">
              <a:buNone/>
            </a:pPr>
            <a:r>
              <a:rPr lang="tr-TR" b="1" dirty="0" smtClean="0"/>
              <a:t>    manufacturer </a:t>
            </a:r>
            <a:r>
              <a:rPr lang="tr-TR" b="1" dirty="0"/>
              <a:t>: ‘ABC Company’,</a:t>
            </a:r>
            <a:endParaRPr lang="tr-TR" dirty="0"/>
          </a:p>
          <a:p>
            <a:pPr marL="0" indent="0" fontAlgn="base">
              <a:buNone/>
            </a:pPr>
            <a:r>
              <a:rPr lang="tr-TR" b="1" dirty="0" smtClean="0"/>
              <a:t>    catalog_number</a:t>
            </a:r>
            <a:r>
              <a:rPr lang="tr-TR" b="1" dirty="0"/>
              <a:t>: 1234,</a:t>
            </a:r>
            <a:endParaRPr lang="tr-TR" dirty="0"/>
          </a:p>
          <a:p>
            <a:pPr marL="0" indent="0" fontAlgn="base">
              <a:buNone/>
            </a:pPr>
            <a:r>
              <a:rPr lang="tr-TR" b="1" dirty="0" smtClean="0"/>
              <a:t>    parts </a:t>
            </a:r>
            <a:r>
              <a:rPr lang="tr-TR" b="1" dirty="0"/>
              <a:t>: [  </a:t>
            </a:r>
            <a:endParaRPr lang="tr-TR" b="1" dirty="0" smtClean="0"/>
          </a:p>
          <a:p>
            <a:pPr marL="0" indent="0" fontAlgn="base">
              <a:buNone/>
            </a:pPr>
            <a:r>
              <a:rPr lang="tr-TR" b="1" dirty="0"/>
              <a:t> </a:t>
            </a:r>
            <a:r>
              <a:rPr lang="tr-TR" b="1" dirty="0" smtClean="0"/>
              <a:t>        { </a:t>
            </a:r>
            <a:r>
              <a:rPr lang="tr-TR" b="1" dirty="0"/>
              <a:t>id : ObjectID(‘AAAA’), name : ‘Parça1</a:t>
            </a:r>
            <a:r>
              <a:rPr lang="tr-TR" b="1" dirty="0" smtClean="0"/>
              <a:t>′},</a:t>
            </a:r>
            <a:r>
              <a:rPr lang="tr-TR" b="1" dirty="0"/>
              <a:t>        </a:t>
            </a:r>
            <a:endParaRPr lang="tr-TR" b="1" dirty="0" smtClean="0"/>
          </a:p>
          <a:p>
            <a:pPr marL="0" indent="0" fontAlgn="base">
              <a:buNone/>
            </a:pPr>
            <a:r>
              <a:rPr lang="tr-TR" b="1" dirty="0" smtClean="0"/>
              <a:t>         { </a:t>
            </a:r>
            <a:r>
              <a:rPr lang="tr-TR" b="1" dirty="0"/>
              <a:t>id: ObjectID(‘F17C’), name : ‘Parça2′ },</a:t>
            </a:r>
            <a:endParaRPr lang="tr-TR" dirty="0"/>
          </a:p>
          <a:p>
            <a:pPr marL="0" indent="0" fontAlgn="base">
              <a:buNone/>
            </a:pPr>
            <a:r>
              <a:rPr lang="tr-TR" b="1" dirty="0" smtClean="0"/>
              <a:t>         { </a:t>
            </a:r>
            <a:r>
              <a:rPr lang="tr-TR" b="1" dirty="0"/>
              <a:t>id: ObjectID(‘D2AA’), name : ‘Parça3′ </a:t>
            </a:r>
            <a:r>
              <a:rPr lang="tr-TR" b="1" dirty="0" smtClean="0"/>
              <a:t>}</a:t>
            </a:r>
            <a:r>
              <a:rPr lang="tr-TR" b="1" dirty="0"/>
              <a:t>   </a:t>
            </a:r>
            <a:endParaRPr lang="tr-TR" b="1" dirty="0" smtClean="0"/>
          </a:p>
          <a:p>
            <a:pPr marL="0" indent="0" fontAlgn="base">
              <a:buNone/>
            </a:pPr>
            <a:r>
              <a:rPr lang="tr-TR" b="1" dirty="0"/>
              <a:t> </a:t>
            </a:r>
            <a:r>
              <a:rPr lang="tr-TR" b="1" dirty="0" smtClean="0"/>
              <a:t>   ]</a:t>
            </a:r>
          </a:p>
          <a:p>
            <a:pPr marL="0" indent="0" fontAlgn="base">
              <a:buNone/>
            </a:pPr>
            <a:r>
              <a:rPr lang="tr-TR" b="1" dirty="0" smtClean="0"/>
              <a:t>}</a:t>
            </a:r>
            <a:endParaRPr lang="tr-TR" dirty="0"/>
          </a:p>
          <a:p>
            <a:pPr marL="0" indent="0">
              <a:buNone/>
            </a:pPr>
            <a:endParaRPr lang="tr-TR" dirty="0" smtClean="0"/>
          </a:p>
          <a:p>
            <a:pPr marL="0" indent="0">
              <a:buNone/>
            </a:pPr>
            <a:r>
              <a:rPr lang="tr-TR" dirty="0"/>
              <a:t>Burada ürünü gösterceğimiz sayfada tek bir nesneyi çekerek ürüne ait yedek parça adlarınıda listeyebiliriz</a:t>
            </a:r>
            <a:endParaRPr lang="tr-TR" dirty="0"/>
          </a:p>
        </p:txBody>
      </p:sp>
    </p:spTree>
    <p:extLst>
      <p:ext uri="{BB962C8B-B14F-4D97-AF65-F5344CB8AC3E}">
        <p14:creationId xmlns:p14="http://schemas.microsoft.com/office/powerpoint/2010/main" val="2585456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p:txBody>
          <a:bodyPr/>
          <a:lstStyle/>
          <a:p>
            <a:r>
              <a:rPr lang="tr-TR" dirty="0"/>
              <a:t>Yukarıda gerekli birleştirmeleri büyük sayıda kayıtlarda yapmak zahmetli olabilir.Burada şu kararıda verebiliriz yukarıdaki örnek için ürüne ait yedek parçaları gösterirken bize gerekecek büyük ihtimalle yedek parçanın adı elimizde olması yeterli </a:t>
            </a:r>
            <a:r>
              <a:rPr lang="tr-TR" dirty="0" smtClean="0"/>
              <a:t>olacaktır.</a:t>
            </a:r>
            <a:endParaRPr lang="tr-TR" dirty="0"/>
          </a:p>
        </p:txBody>
      </p:sp>
      <p:sp>
        <p:nvSpPr>
          <p:cNvPr id="4" name="Başlık 3"/>
          <p:cNvSpPr>
            <a:spLocks noGrp="1"/>
          </p:cNvSpPr>
          <p:nvPr>
            <p:ph type="title"/>
          </p:nvPr>
        </p:nvSpPr>
        <p:spPr/>
        <p:txBody>
          <a:bodyPr/>
          <a:lstStyle/>
          <a:p>
            <a:r>
              <a:rPr lang="tr-TR" dirty="0" smtClean="0"/>
              <a:t>Trade - Off</a:t>
            </a:r>
            <a:endParaRPr lang="tr-TR" dirty="0"/>
          </a:p>
        </p:txBody>
      </p:sp>
    </p:spTree>
    <p:extLst>
      <p:ext uri="{BB962C8B-B14F-4D97-AF65-F5344CB8AC3E}">
        <p14:creationId xmlns:p14="http://schemas.microsoft.com/office/powerpoint/2010/main" val="1618694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Normalize vs Denormalize</a:t>
            </a:r>
            <a:endParaRPr lang="tr-TR" dirty="0"/>
          </a:p>
        </p:txBody>
      </p:sp>
      <p:sp>
        <p:nvSpPr>
          <p:cNvPr id="3" name="İçerik Yer Tutucusu 2"/>
          <p:cNvSpPr>
            <a:spLocks noGrp="1"/>
          </p:cNvSpPr>
          <p:nvPr>
            <p:ph sz="quarter" idx="1"/>
          </p:nvPr>
        </p:nvSpPr>
        <p:spPr>
          <a:xfrm>
            <a:off x="899592" y="1556792"/>
            <a:ext cx="7772400" cy="4572000"/>
          </a:xfrm>
        </p:spPr>
        <p:txBody>
          <a:bodyPr>
            <a:normAutofit lnSpcReduction="10000"/>
          </a:bodyPr>
          <a:lstStyle/>
          <a:p>
            <a:pPr fontAlgn="base"/>
            <a:r>
              <a:rPr lang="tr-TR" dirty="0" smtClean="0"/>
              <a:t>Denormalize yapılararı </a:t>
            </a:r>
            <a:r>
              <a:rPr lang="tr-TR" dirty="0"/>
              <a:t>büyük update maliyetleri yoksa tercih etmeliyiz.Yukarıdaki örnekte olduğu gibi yedek parça isimleri çok fazla değişmeyeceğini var </a:t>
            </a:r>
            <a:r>
              <a:rPr lang="tr-TR" dirty="0" smtClean="0"/>
              <a:t>sayıyoruz.</a:t>
            </a:r>
            <a:endParaRPr lang="tr-TR" dirty="0"/>
          </a:p>
          <a:p>
            <a:pPr fontAlgn="base"/>
            <a:r>
              <a:rPr lang="tr-TR" dirty="0"/>
              <a:t>Bağlantılı kayıt sayısı azsa ve bunlarda başka yerde kullanmayacaksa iç içe doküman yapısında saklayabiliyoruz.Örnek kişiye ait adresler</a:t>
            </a:r>
          </a:p>
          <a:p>
            <a:pPr fontAlgn="base"/>
            <a:r>
              <a:rPr lang="tr-TR" dirty="0"/>
              <a:t>Eğer nesneye tek başına sürekli erişim ihtiyacı varsa embedded şekilde kullanmamaya çalışın</a:t>
            </a:r>
          </a:p>
          <a:p>
            <a:pPr fontAlgn="base"/>
            <a:r>
              <a:rPr lang="tr-TR" b="1" dirty="0"/>
              <a:t>Designınızı uygulamanızın ihtiyaçlarına göre belirleyin</a:t>
            </a:r>
          </a:p>
          <a:p>
            <a:endParaRPr lang="tr-TR" dirty="0"/>
          </a:p>
        </p:txBody>
      </p:sp>
    </p:spTree>
    <p:extLst>
      <p:ext uri="{BB962C8B-B14F-4D97-AF65-F5344CB8AC3E}">
        <p14:creationId xmlns:p14="http://schemas.microsoft.com/office/powerpoint/2010/main" val="2440450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12014"/>
            <a:ext cx="8856984" cy="4617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5348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692696"/>
            <a:ext cx="7772400" cy="1143000"/>
          </a:xfrm>
        </p:spPr>
        <p:txBody>
          <a:bodyPr>
            <a:normAutofit fontScale="90000"/>
          </a:bodyPr>
          <a:lstStyle/>
          <a:p>
            <a:r>
              <a:rPr lang="tr-TR" dirty="0"/>
              <a:t>Nerede </a:t>
            </a:r>
            <a:r>
              <a:rPr lang="tr-TR" dirty="0" smtClean="0"/>
              <a:t>Kullanılabilir</a:t>
            </a:r>
            <a:r>
              <a:rPr lang="tr-TR" dirty="0"/>
              <a:t/>
            </a:r>
            <a:br>
              <a:rPr lang="tr-TR" dirty="0"/>
            </a:br>
            <a:endParaRPr lang="tr-TR" dirty="0"/>
          </a:p>
        </p:txBody>
      </p:sp>
      <p:sp>
        <p:nvSpPr>
          <p:cNvPr id="3" name="İçerik Yer Tutucusu 2"/>
          <p:cNvSpPr>
            <a:spLocks noGrp="1"/>
          </p:cNvSpPr>
          <p:nvPr>
            <p:ph sz="quarter" idx="1"/>
          </p:nvPr>
        </p:nvSpPr>
        <p:spPr/>
        <p:txBody>
          <a:bodyPr/>
          <a:lstStyle/>
          <a:p>
            <a:r>
              <a:rPr lang="tr-TR" dirty="0" smtClean="0"/>
              <a:t>Bloglar </a:t>
            </a:r>
            <a:r>
              <a:rPr lang="tr-TR" dirty="0"/>
              <a:t>(Post, Comment, Like)</a:t>
            </a:r>
          </a:p>
          <a:p>
            <a:r>
              <a:rPr lang="tr-TR" dirty="0" smtClean="0"/>
              <a:t>Üye </a:t>
            </a:r>
            <a:r>
              <a:rPr lang="tr-TR" dirty="0"/>
              <a:t>Bilgileri (Kullanici &gt; Kullanici Detayları)</a:t>
            </a:r>
          </a:p>
          <a:p>
            <a:r>
              <a:rPr lang="tr-TR" dirty="0" smtClean="0"/>
              <a:t>Log </a:t>
            </a:r>
            <a:r>
              <a:rPr lang="tr-TR" dirty="0"/>
              <a:t>datası saklamak</a:t>
            </a:r>
          </a:p>
          <a:p>
            <a:r>
              <a:rPr lang="tr-TR" dirty="0" smtClean="0"/>
              <a:t>Coğrafi </a:t>
            </a:r>
            <a:r>
              <a:rPr lang="tr-TR" dirty="0"/>
              <a:t>bilgi saklamak</a:t>
            </a:r>
          </a:p>
          <a:p>
            <a:r>
              <a:rPr lang="tr-TR" dirty="0" smtClean="0"/>
              <a:t>Zaman </a:t>
            </a:r>
            <a:r>
              <a:rPr lang="tr-TR" dirty="0"/>
              <a:t>içinde yapısı değişecek </a:t>
            </a:r>
            <a:r>
              <a:rPr lang="tr-TR" dirty="0" smtClean="0"/>
              <a:t>uygulamalar</a:t>
            </a:r>
          </a:p>
          <a:p>
            <a:r>
              <a:rPr lang="tr-TR" dirty="0" smtClean="0"/>
              <a:t>Big data projeleri</a:t>
            </a:r>
          </a:p>
          <a:p>
            <a:r>
              <a:rPr lang="tr-TR" dirty="0" smtClean="0"/>
              <a:t>Çoklu sunucu gerektirebilecek dağıtık projeler</a:t>
            </a:r>
            <a:endParaRPr lang="tr-TR" dirty="0"/>
          </a:p>
          <a:p>
            <a:endParaRPr lang="tr-TR" dirty="0"/>
          </a:p>
        </p:txBody>
      </p:sp>
    </p:spTree>
    <p:extLst>
      <p:ext uri="{BB962C8B-B14F-4D97-AF65-F5344CB8AC3E}">
        <p14:creationId xmlns:p14="http://schemas.microsoft.com/office/powerpoint/2010/main" val="159524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052736"/>
            <a:ext cx="8928992" cy="4724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70930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Kimler Kullanıyor</a:t>
            </a:r>
            <a:endParaRPr lang="tr-TR" dirty="0"/>
          </a:p>
        </p:txBody>
      </p:sp>
      <p:pic>
        <p:nvPicPr>
          <p:cNvPr id="3074" name="Picture 2" descr="C:\Users\yunus\Desktop\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42338"/>
            <a:ext cx="7347096" cy="4448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9533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556792"/>
            <a:ext cx="8928992" cy="4032448"/>
          </a:xfrm>
        </p:spPr>
        <p:txBody>
          <a:bodyPr>
            <a:normAutofit/>
          </a:bodyPr>
          <a:lstStyle/>
          <a:p>
            <a:pPr algn="ctr"/>
            <a:r>
              <a:rPr lang="tr-TR" b="1" dirty="0"/>
              <a:t>MongoDB ve SQL </a:t>
            </a:r>
            <a:r>
              <a:rPr lang="tr-TR" b="1" dirty="0" smtClean="0"/>
              <a:t>Server 2008</a:t>
            </a:r>
            <a:r>
              <a:rPr lang="tr-TR" b="1" dirty="0"/>
              <a:t> Karşılaştırmalı </a:t>
            </a:r>
            <a:r>
              <a:rPr lang="tr-TR" b="1" dirty="0" smtClean="0"/>
              <a:t>Performans</a:t>
            </a:r>
            <a:r>
              <a:rPr lang="tr-TR" dirty="0"/>
              <a:t> </a:t>
            </a:r>
            <a:r>
              <a:rPr lang="tr-TR" b="1" dirty="0" smtClean="0"/>
              <a:t>Testleri</a:t>
            </a:r>
            <a:br>
              <a:rPr lang="tr-TR" b="1" dirty="0" smtClean="0"/>
            </a:br>
            <a:r>
              <a:rPr lang="tr-TR" b="1" dirty="0" smtClean="0"/>
              <a:t>(</a:t>
            </a:r>
            <a:r>
              <a:rPr lang="tr-TR" dirty="0" smtClean="0"/>
              <a:t>Michael Kennedy</a:t>
            </a:r>
            <a:r>
              <a:rPr lang="tr-TR" b="1" dirty="0" smtClean="0"/>
              <a:t>)</a:t>
            </a:r>
            <a:r>
              <a:rPr lang="tr-TR" dirty="0"/>
              <a:t/>
            </a:r>
            <a:br>
              <a:rPr lang="tr-TR" dirty="0"/>
            </a:br>
            <a:r>
              <a:rPr lang="tr-TR" dirty="0"/>
              <a:t/>
            </a:r>
            <a:br>
              <a:rPr lang="tr-TR" dirty="0"/>
            </a:br>
            <a:endParaRPr lang="tr-TR" dirty="0"/>
          </a:p>
        </p:txBody>
      </p:sp>
    </p:spTree>
    <p:extLst>
      <p:ext uri="{BB962C8B-B14F-4D97-AF65-F5344CB8AC3E}">
        <p14:creationId xmlns:p14="http://schemas.microsoft.com/office/powerpoint/2010/main" val="392462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NO SQL NEDİR ?</a:t>
            </a:r>
            <a:endParaRPr lang="tr-TR" dirty="0"/>
          </a:p>
        </p:txBody>
      </p:sp>
      <p:sp>
        <p:nvSpPr>
          <p:cNvPr id="3" name="İçerik Yer Tutucusu 2"/>
          <p:cNvSpPr>
            <a:spLocks noGrp="1"/>
          </p:cNvSpPr>
          <p:nvPr>
            <p:ph sz="quarter" idx="1"/>
          </p:nvPr>
        </p:nvSpPr>
        <p:spPr>
          <a:xfrm>
            <a:off x="395536" y="1447800"/>
            <a:ext cx="8291264" cy="5221560"/>
          </a:xfrm>
        </p:spPr>
        <p:txBody>
          <a:bodyPr>
            <a:normAutofit fontScale="92500"/>
          </a:bodyPr>
          <a:lstStyle/>
          <a:p>
            <a:r>
              <a:rPr lang="tr-TR" dirty="0" smtClean="0"/>
              <a:t>Not Only SQL</a:t>
            </a:r>
          </a:p>
          <a:p>
            <a:r>
              <a:rPr lang="tr-TR" dirty="0"/>
              <a:t>RDBMS </a:t>
            </a:r>
            <a:r>
              <a:rPr lang="tr-TR" dirty="0"/>
              <a:t>alternatif olarak ortaya çıkan, aslen internetin gün geçtikçe </a:t>
            </a:r>
            <a:r>
              <a:rPr lang="tr-TR" b="1" dirty="0"/>
              <a:t>artan verisini </a:t>
            </a:r>
            <a:r>
              <a:rPr lang="tr-TR" dirty="0"/>
              <a:t>depolayabilmek ve </a:t>
            </a:r>
            <a:r>
              <a:rPr lang="tr-TR" b="1" dirty="0"/>
              <a:t>yüksek trafiğe</a:t>
            </a:r>
            <a:r>
              <a:rPr lang="tr-TR" dirty="0"/>
              <a:t> sahip sistemlerin ihtiyaçlarına cevap verebilmek amacıyla ortaya çıkmış </a:t>
            </a:r>
            <a:r>
              <a:rPr lang="tr-TR" dirty="0" smtClean="0"/>
              <a:t>yatay olarak</a:t>
            </a:r>
            <a:r>
              <a:rPr lang="tr-TR" dirty="0"/>
              <a:t> ölçeklendirilebilen sistemlere </a:t>
            </a:r>
            <a:r>
              <a:rPr lang="tr-TR" dirty="0" smtClean="0"/>
              <a:t>denir.</a:t>
            </a:r>
          </a:p>
          <a:p>
            <a:r>
              <a:rPr lang="tr-TR" dirty="0"/>
              <a:t>RDBMS’ler işlem (</a:t>
            </a:r>
            <a:r>
              <a:rPr lang="tr-TR" b="1" dirty="0"/>
              <a:t>transaction</a:t>
            </a:r>
            <a:r>
              <a:rPr lang="tr-TR" dirty="0"/>
              <a:t>) tabanlı çalışan sistemlerdir. Bu işlemlerin stabil çalışması ve veri bütünlüğü için ACID (Atomicity, Consistency, Isolation, Durability) kuralları bulunur. NoSQL sistemleri bu kuralların tamamına </a:t>
            </a:r>
            <a:r>
              <a:rPr lang="tr-TR" dirty="0" smtClean="0"/>
              <a:t>uymaz.</a:t>
            </a:r>
          </a:p>
          <a:p>
            <a:r>
              <a:rPr lang="tr-TR" dirty="0" smtClean="0"/>
              <a:t>Google </a:t>
            </a:r>
            <a:r>
              <a:rPr lang="tr-TR" dirty="0"/>
              <a:t>kendi tasarladığı Big Table, Amazon Dynamo ve Facebook’ta Cassandra’yı kullanmaktadır</a:t>
            </a:r>
            <a:r>
              <a:rPr lang="tr-TR" dirty="0" smtClean="0"/>
              <a:t>.</a:t>
            </a:r>
            <a:endParaRPr lang="tr-TR" dirty="0"/>
          </a:p>
        </p:txBody>
      </p:sp>
    </p:spTree>
    <p:extLst>
      <p:ext uri="{BB962C8B-B14F-4D97-AF65-F5344CB8AC3E}">
        <p14:creationId xmlns:p14="http://schemas.microsoft.com/office/powerpoint/2010/main" val="1530671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395536" y="5661248"/>
            <a:ext cx="8291264" cy="792088"/>
          </a:xfrm>
        </p:spPr>
        <p:txBody>
          <a:bodyPr>
            <a:normAutofit fontScale="70000" lnSpcReduction="20000"/>
          </a:bodyPr>
          <a:lstStyle/>
          <a:p>
            <a:r>
              <a:rPr lang="tr-TR" dirty="0"/>
              <a:t>Görüldüğü gibi 1.000 kayıttan sonra ciddi bir fark başlıyor ki 50.000 kayıt SQL Server üzerinde 160 saniye sürerken, aynı işlem MongoDB üzerinde yalnızca birkaç saniye alıyor.</a:t>
            </a:r>
          </a:p>
        </p:txBody>
      </p:sp>
      <p:pic>
        <p:nvPicPr>
          <p:cNvPr id="13315" name="Picture 3" descr="C:\Users\yunus\Desktop\inse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784" y="161200"/>
            <a:ext cx="6214560" cy="5428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2804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395536" y="5373216"/>
            <a:ext cx="7772400" cy="934616"/>
          </a:xfrm>
        </p:spPr>
        <p:txBody>
          <a:bodyPr/>
          <a:lstStyle/>
          <a:p>
            <a:r>
              <a:rPr lang="tr-TR" dirty="0"/>
              <a:t>LinQ ORM aracı kullanılarak basit bir class tanımı ile insert işlemi </a:t>
            </a:r>
            <a:r>
              <a:rPr lang="tr-TR" dirty="0" smtClean="0"/>
              <a:t>yapılıyor. Fark 100 kat.</a:t>
            </a:r>
            <a:endParaRPr lang="tr-TR" dirty="0"/>
          </a:p>
        </p:txBody>
      </p:sp>
      <p:pic>
        <p:nvPicPr>
          <p:cNvPr id="15365" name="Picture 5" descr="C:\Users\yunus\Desktop\or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6632"/>
            <a:ext cx="6477000" cy="509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452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827584" y="5445224"/>
            <a:ext cx="7772400" cy="1006624"/>
          </a:xfrm>
        </p:spPr>
        <p:txBody>
          <a:bodyPr>
            <a:normAutofit fontScale="92500" lnSpcReduction="20000"/>
          </a:bodyPr>
          <a:lstStyle/>
          <a:p>
            <a:r>
              <a:rPr lang="tr-TR" dirty="0"/>
              <a:t>Paralel 5 kullanıcı ile select sorgusu performans sonuçları. 1/3 oranında bir zamanla MongoDB işlemi gerçekleştiriyor.</a:t>
            </a:r>
          </a:p>
          <a:p>
            <a:endParaRPr lang="tr-TR" dirty="0"/>
          </a:p>
        </p:txBody>
      </p:sp>
      <p:pic>
        <p:nvPicPr>
          <p:cNvPr id="17410" name="Picture 2" descr="https://michaelckennedy.files.wordpress.com/2014/03/basic-indexed-query-speed-graph.png?w=528&amp;h=5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16632"/>
            <a:ext cx="5112568" cy="521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914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755576" y="4987280"/>
            <a:ext cx="7772400" cy="1682080"/>
          </a:xfrm>
        </p:spPr>
        <p:txBody>
          <a:bodyPr>
            <a:normAutofit/>
          </a:bodyPr>
          <a:lstStyle/>
          <a:p>
            <a:r>
              <a:rPr lang="tr-TR" dirty="0" smtClean="0"/>
              <a:t>Kompleks </a:t>
            </a:r>
            <a:r>
              <a:rPr lang="tr-TR" dirty="0"/>
              <a:t>sorgulara </a:t>
            </a:r>
            <a:r>
              <a:rPr lang="tr-TR" dirty="0" smtClean="0"/>
              <a:t>bakıyoruz. </a:t>
            </a:r>
            <a:r>
              <a:rPr lang="tr-TR" dirty="0"/>
              <a:t>kompleks sorgularda da MongoDB, SQL </a:t>
            </a:r>
            <a:r>
              <a:rPr lang="tr-TR" dirty="0" smtClean="0"/>
              <a:t>Server’ a </a:t>
            </a:r>
            <a:r>
              <a:rPr lang="tr-TR" dirty="0"/>
              <a:t>oranla 1/3 oranında bir zamanlaişlemi </a:t>
            </a:r>
            <a:r>
              <a:rPr lang="tr-TR" dirty="0" smtClean="0"/>
              <a:t>bitirebiliyor.</a:t>
            </a:r>
            <a:endParaRPr lang="tr-TR" dirty="0"/>
          </a:p>
        </p:txBody>
      </p:sp>
      <p:pic>
        <p:nvPicPr>
          <p:cNvPr id="16386" name="Picture 2" descr="https://michaelckennedy.files.wordpress.com/2014/03/complex-query-speed-graph.png?w=614&amp;h=5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088" y="116632"/>
            <a:ext cx="5487464" cy="4803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535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t>KURULUM</a:t>
            </a:r>
            <a:r>
              <a:rPr lang="tr-TR" dirty="0"/>
              <a:t/>
            </a:r>
            <a:br>
              <a:rPr lang="tr-TR" dirty="0"/>
            </a:br>
            <a:endParaRPr lang="tr-TR" dirty="0"/>
          </a:p>
        </p:txBody>
      </p:sp>
      <p:sp>
        <p:nvSpPr>
          <p:cNvPr id="3" name="İçerik Yer Tutucusu 2"/>
          <p:cNvSpPr>
            <a:spLocks noGrp="1"/>
          </p:cNvSpPr>
          <p:nvPr>
            <p:ph sz="quarter" idx="1"/>
          </p:nvPr>
        </p:nvSpPr>
        <p:spPr/>
        <p:txBody>
          <a:bodyPr/>
          <a:lstStyle/>
          <a:p>
            <a:r>
              <a:rPr lang="tr-TR" dirty="0">
                <a:hlinkClick r:id="rId2"/>
              </a:rPr>
              <a:t>https://</a:t>
            </a:r>
            <a:r>
              <a:rPr lang="tr-TR" dirty="0" smtClean="0">
                <a:hlinkClick r:id="rId2"/>
              </a:rPr>
              <a:t>www.mongodb.com</a:t>
            </a:r>
            <a:r>
              <a:rPr lang="tr-TR" dirty="0" smtClean="0"/>
              <a:t> sitesinden Downloads menüsünden güncel halini indirebilirsiniz.</a:t>
            </a:r>
          </a:p>
          <a:p>
            <a:r>
              <a:rPr lang="tr-TR" dirty="0" smtClean="0"/>
              <a:t>Kurulumu oldukça basit. Kurulum anında Custom seçeneği ile C:\MongoDB klasörüne kurulması daha sonra CMD üzerinden klasöre erişim açısından kolaylık sağlayacaktır.</a:t>
            </a:r>
            <a:endParaRPr lang="tr-TR" dirty="0"/>
          </a:p>
        </p:txBody>
      </p:sp>
    </p:spTree>
    <p:extLst>
      <p:ext uri="{BB962C8B-B14F-4D97-AF65-F5344CB8AC3E}">
        <p14:creationId xmlns:p14="http://schemas.microsoft.com/office/powerpoint/2010/main" val="15559514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p:txBody>
          <a:bodyPr/>
          <a:lstStyle/>
          <a:p>
            <a:r>
              <a:rPr lang="tr-TR" dirty="0" smtClean="0"/>
              <a:t>Kurulumdan sonra C:\MongoDB </a:t>
            </a:r>
            <a:r>
              <a:rPr lang="tr-TR" dirty="0"/>
              <a:t>altında Data klasörü açıyoruz. Yoksa hata verebilir</a:t>
            </a:r>
            <a:r>
              <a:rPr lang="tr-TR" dirty="0" smtClean="0"/>
              <a:t>.</a:t>
            </a:r>
          </a:p>
          <a:p>
            <a:r>
              <a:rPr lang="tr-TR" dirty="0" smtClean="0"/>
              <a:t>bin </a:t>
            </a:r>
            <a:r>
              <a:rPr lang="tr-TR" dirty="0"/>
              <a:t>altında Mongod.exe esas servis ve veritabanı işlemlerini sağlamaktadır.</a:t>
            </a:r>
          </a:p>
          <a:p>
            <a:r>
              <a:rPr lang="tr-TR" dirty="0" smtClean="0"/>
              <a:t>Mongo.exe </a:t>
            </a:r>
            <a:r>
              <a:rPr lang="tr-TR" dirty="0"/>
              <a:t>ise bir Shell uygulaması. Buraya script yazarak veritabanı oluşturabiliriz. Kayıt ekleme, silme..</a:t>
            </a:r>
          </a:p>
          <a:p>
            <a:endParaRPr lang="tr-TR" dirty="0"/>
          </a:p>
        </p:txBody>
      </p:sp>
    </p:spTree>
    <p:extLst>
      <p:ext uri="{BB962C8B-B14F-4D97-AF65-F5344CB8AC3E}">
        <p14:creationId xmlns:p14="http://schemas.microsoft.com/office/powerpoint/2010/main" val="36112481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Mongo Servisi Çalıştırmak</a:t>
            </a:r>
            <a:endParaRPr lang="tr-TR" dirty="0"/>
          </a:p>
        </p:txBody>
      </p:sp>
      <p:sp>
        <p:nvSpPr>
          <p:cNvPr id="3" name="İçerik Yer Tutucusu 2"/>
          <p:cNvSpPr>
            <a:spLocks noGrp="1"/>
          </p:cNvSpPr>
          <p:nvPr>
            <p:ph sz="quarter" idx="1"/>
          </p:nvPr>
        </p:nvSpPr>
        <p:spPr/>
        <p:txBody>
          <a:bodyPr/>
          <a:lstStyle/>
          <a:p>
            <a:pPr marL="0" indent="0">
              <a:buNone/>
            </a:pPr>
            <a:r>
              <a:rPr lang="tr-TR" dirty="0" smtClean="0"/>
              <a:t>	Komut penceresi açıyoruz (cmd) ve aşağıdaki komutları yazıyoruz:</a:t>
            </a:r>
          </a:p>
          <a:p>
            <a:endParaRPr lang="tr-TR" dirty="0" smtClean="0"/>
          </a:p>
          <a:p>
            <a:r>
              <a:rPr lang="tr-TR" dirty="0" smtClean="0"/>
              <a:t>Cd C</a:t>
            </a:r>
            <a:r>
              <a:rPr lang="tr-TR" dirty="0"/>
              <a:t>:\MongoDB\bin</a:t>
            </a:r>
          </a:p>
          <a:p>
            <a:r>
              <a:rPr lang="tr-TR" dirty="0"/>
              <a:t>mongod.exe --dbpath "c:\MongoDB\Data"</a:t>
            </a:r>
          </a:p>
        </p:txBody>
      </p:sp>
    </p:spTree>
    <p:extLst>
      <p:ext uri="{BB962C8B-B14F-4D97-AF65-F5344CB8AC3E}">
        <p14:creationId xmlns:p14="http://schemas.microsoft.com/office/powerpoint/2010/main" val="1951089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Veritabanı İşlemleri</a:t>
            </a:r>
            <a:endParaRPr lang="tr-TR" dirty="0"/>
          </a:p>
        </p:txBody>
      </p:sp>
      <p:sp>
        <p:nvSpPr>
          <p:cNvPr id="3" name="İçerik Yer Tutucusu 2"/>
          <p:cNvSpPr>
            <a:spLocks noGrp="1"/>
          </p:cNvSpPr>
          <p:nvPr>
            <p:ph sz="quarter" idx="1"/>
          </p:nvPr>
        </p:nvSpPr>
        <p:spPr/>
        <p:txBody>
          <a:bodyPr>
            <a:normAutofit lnSpcReduction="10000"/>
          </a:bodyPr>
          <a:lstStyle/>
          <a:p>
            <a:pPr marL="0" indent="0">
              <a:buNone/>
            </a:pPr>
            <a:r>
              <a:rPr lang="tr-TR" dirty="0" smtClean="0"/>
              <a:t>	Komut satırını kapatmadan 2. CMD penceresini açıyoruz ve aşağıdaki kodları yazıyoruz:</a:t>
            </a:r>
          </a:p>
          <a:p>
            <a:r>
              <a:rPr lang="tr-TR" dirty="0"/>
              <a:t>cd c:\mongodb\bin</a:t>
            </a:r>
          </a:p>
          <a:p>
            <a:r>
              <a:rPr lang="tr-TR" dirty="0" smtClean="0"/>
              <a:t>mongo.exe</a:t>
            </a:r>
            <a:endParaRPr lang="tr-TR" dirty="0"/>
          </a:p>
          <a:p>
            <a:r>
              <a:rPr lang="tr-TR" dirty="0"/>
              <a:t>show dbs</a:t>
            </a:r>
          </a:p>
          <a:p>
            <a:r>
              <a:rPr lang="tr-TR" dirty="0"/>
              <a:t>use Test</a:t>
            </a:r>
          </a:p>
          <a:p>
            <a:r>
              <a:rPr lang="tr-TR" dirty="0"/>
              <a:t>db.Kullanici.insert({Ad</a:t>
            </a:r>
            <a:r>
              <a:rPr lang="tr-TR" dirty="0" smtClean="0"/>
              <a:t>:"Yunus", </a:t>
            </a:r>
            <a:r>
              <a:rPr lang="tr-TR" dirty="0"/>
              <a:t>Sehir:"Elazig"})</a:t>
            </a:r>
          </a:p>
          <a:p>
            <a:r>
              <a:rPr lang="tr-TR" dirty="0"/>
              <a:t>show collections</a:t>
            </a:r>
          </a:p>
          <a:p>
            <a:r>
              <a:rPr lang="tr-TR" dirty="0"/>
              <a:t>db.Kullanici.find()</a:t>
            </a:r>
          </a:p>
        </p:txBody>
      </p:sp>
    </p:spTree>
    <p:extLst>
      <p:ext uri="{BB962C8B-B14F-4D97-AF65-F5344CB8AC3E}">
        <p14:creationId xmlns:p14="http://schemas.microsoft.com/office/powerpoint/2010/main" val="1451822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627784" y="476672"/>
            <a:ext cx="5904160" cy="1143000"/>
          </a:xfrm>
        </p:spPr>
        <p:txBody>
          <a:bodyPr/>
          <a:lstStyle/>
          <a:p>
            <a:r>
              <a:rPr lang="tr-TR" dirty="0" smtClean="0"/>
              <a:t>Robomongo</a:t>
            </a:r>
            <a:endParaRPr lang="tr-TR" dirty="0"/>
          </a:p>
        </p:txBody>
      </p:sp>
      <p:sp>
        <p:nvSpPr>
          <p:cNvPr id="3" name="İçerik Yer Tutucusu 2"/>
          <p:cNvSpPr>
            <a:spLocks noGrp="1"/>
          </p:cNvSpPr>
          <p:nvPr>
            <p:ph sz="quarter" idx="1"/>
          </p:nvPr>
        </p:nvSpPr>
        <p:spPr>
          <a:xfrm>
            <a:off x="539552" y="2636912"/>
            <a:ext cx="8229600" cy="4054475"/>
          </a:xfrm>
        </p:spPr>
        <p:txBody>
          <a:bodyPr>
            <a:normAutofit/>
          </a:bodyPr>
          <a:lstStyle/>
          <a:p>
            <a:r>
              <a:rPr lang="tr-TR" dirty="0" smtClean="0"/>
              <a:t>Robomongo görsel bir Mongodb stüdyosudur.</a:t>
            </a:r>
          </a:p>
          <a:p>
            <a:r>
              <a:rPr lang="tr-TR" dirty="0" smtClean="0"/>
              <a:t>Ücretsiz ve açıkkaynak.</a:t>
            </a:r>
          </a:p>
          <a:p>
            <a:r>
              <a:rPr lang="tr-TR" dirty="0" smtClean="0"/>
              <a:t>Basit ve kullanışlı</a:t>
            </a:r>
          </a:p>
          <a:p>
            <a:r>
              <a:rPr lang="tr-TR" dirty="0">
                <a:hlinkClick r:id="rId2"/>
              </a:rPr>
              <a:t>https://robomongo.org</a:t>
            </a:r>
            <a:r>
              <a:rPr lang="tr-TR" dirty="0" smtClean="0">
                <a:hlinkClick r:id="rId2"/>
              </a:rPr>
              <a:t>/</a:t>
            </a:r>
            <a:endParaRPr lang="tr-TR" dirty="0" smtClean="0"/>
          </a:p>
        </p:txBody>
      </p:sp>
      <p:pic>
        <p:nvPicPr>
          <p:cNvPr id="1026" name="Picture 2" descr="C:\Users\yunus\Desktop\robomongo-1024x1024-bfaf40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260648"/>
            <a:ext cx="1811040" cy="1811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4435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Microsoft Servis Oluşturmak</a:t>
            </a:r>
            <a:endParaRPr lang="tr-TR" dirty="0"/>
          </a:p>
        </p:txBody>
      </p:sp>
      <p:sp>
        <p:nvSpPr>
          <p:cNvPr id="3" name="İçerik Yer Tutucusu 2"/>
          <p:cNvSpPr>
            <a:spLocks noGrp="1"/>
          </p:cNvSpPr>
          <p:nvPr>
            <p:ph sz="quarter" idx="1"/>
          </p:nvPr>
        </p:nvSpPr>
        <p:spPr/>
        <p:txBody>
          <a:bodyPr>
            <a:normAutofit/>
          </a:bodyPr>
          <a:lstStyle/>
          <a:p>
            <a:pPr marL="0" indent="0">
              <a:buNone/>
            </a:pPr>
            <a:r>
              <a:rPr lang="tr-TR" dirty="0" smtClean="0"/>
              <a:t>	Her </a:t>
            </a:r>
            <a:r>
              <a:rPr lang="tr-TR" dirty="0"/>
              <a:t>seferinde cmd den uğraşmamak için MS servis oluşturarak otomatik çalışmasını </a:t>
            </a:r>
            <a:r>
              <a:rPr lang="tr-TR" dirty="0" smtClean="0"/>
              <a:t>sağlayabiliriz. Şimdi CMD penceresi yönetici modunda açalım </a:t>
            </a:r>
            <a:r>
              <a:rPr lang="tr-TR" dirty="0"/>
              <a:t>ve sırasıyla aşağıdaki komutları </a:t>
            </a:r>
            <a:r>
              <a:rPr lang="tr-TR" dirty="0" smtClean="0"/>
              <a:t>çalıştıralım</a:t>
            </a:r>
          </a:p>
          <a:p>
            <a:r>
              <a:rPr lang="tr-TR" dirty="0"/>
              <a:t>cd C:\MongoDB\bin</a:t>
            </a:r>
          </a:p>
          <a:p>
            <a:r>
              <a:rPr lang="tr-TR" dirty="0"/>
              <a:t>mongod --install --logpath=C:\MongoDB\bin\mongodb.log --dbpath=C:\MongoDB\data\</a:t>
            </a:r>
          </a:p>
          <a:p>
            <a:endParaRPr lang="tr-TR" dirty="0"/>
          </a:p>
        </p:txBody>
      </p:sp>
    </p:spTree>
    <p:extLst>
      <p:ext uri="{BB962C8B-B14F-4D97-AF65-F5344CB8AC3E}">
        <p14:creationId xmlns:p14="http://schemas.microsoft.com/office/powerpoint/2010/main" val="3359168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14088"/>
            <a:ext cx="8928992" cy="4740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85770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2708920"/>
            <a:ext cx="8928992" cy="1143000"/>
          </a:xfrm>
        </p:spPr>
        <p:txBody>
          <a:bodyPr/>
          <a:lstStyle/>
          <a:p>
            <a:pPr algn="ctr"/>
            <a:r>
              <a:rPr lang="tr-TR" dirty="0" smtClean="0"/>
              <a:t>KODLAMA</a:t>
            </a:r>
            <a:endParaRPr lang="tr-TR" dirty="0"/>
          </a:p>
        </p:txBody>
      </p:sp>
    </p:spTree>
    <p:extLst>
      <p:ext uri="{BB962C8B-B14F-4D97-AF65-F5344CB8AC3E}">
        <p14:creationId xmlns:p14="http://schemas.microsoft.com/office/powerpoint/2010/main" val="20761212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p:txBody>
          <a:bodyPr/>
          <a:lstStyle/>
          <a:p>
            <a:r>
              <a:rPr lang="tr-TR" b="1" dirty="0"/>
              <a:t>use</a:t>
            </a:r>
            <a:r>
              <a:rPr lang="tr-TR" dirty="0"/>
              <a:t> </a:t>
            </a:r>
            <a:r>
              <a:rPr lang="tr-TR" dirty="0" smtClean="0"/>
              <a:t>db_adi</a:t>
            </a:r>
            <a:endParaRPr lang="tr-TR" b="1" dirty="0" smtClean="0"/>
          </a:p>
          <a:p>
            <a:r>
              <a:rPr lang="tr-TR" b="1" dirty="0" smtClean="0"/>
              <a:t>show</a:t>
            </a:r>
            <a:r>
              <a:rPr lang="tr-TR" dirty="0" smtClean="0"/>
              <a:t> dbs</a:t>
            </a:r>
          </a:p>
          <a:p>
            <a:r>
              <a:rPr lang="tr-TR" dirty="0"/>
              <a:t>db.dropDatabase</a:t>
            </a:r>
            <a:r>
              <a:rPr lang="tr-TR" dirty="0" smtClean="0"/>
              <a:t>()</a:t>
            </a:r>
          </a:p>
          <a:p>
            <a:r>
              <a:rPr lang="tr-TR" dirty="0"/>
              <a:t>db.createCollection("pers</a:t>
            </a:r>
            <a:r>
              <a:rPr lang="tr-TR" dirty="0" smtClean="0"/>
              <a:t>")</a:t>
            </a:r>
          </a:p>
          <a:p>
            <a:r>
              <a:rPr lang="tr-TR" dirty="0"/>
              <a:t>db.pers.drop()</a:t>
            </a:r>
            <a:endParaRPr lang="tr-TR" dirty="0"/>
          </a:p>
        </p:txBody>
      </p:sp>
    </p:spTree>
    <p:extLst>
      <p:ext uri="{BB962C8B-B14F-4D97-AF65-F5344CB8AC3E}">
        <p14:creationId xmlns:p14="http://schemas.microsoft.com/office/powerpoint/2010/main" val="34428691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14400" y="274638"/>
            <a:ext cx="7772400" cy="850106"/>
          </a:xfrm>
        </p:spPr>
        <p:txBody>
          <a:bodyPr>
            <a:normAutofit/>
          </a:bodyPr>
          <a:lstStyle/>
          <a:p>
            <a:r>
              <a:rPr lang="tr-TR" sz="2800" b="1" dirty="0" smtClean="0"/>
              <a:t>DÖKÜMAN </a:t>
            </a:r>
            <a:r>
              <a:rPr lang="tr-TR" sz="2800" b="1" dirty="0"/>
              <a:t>EKLEME</a:t>
            </a:r>
            <a:endParaRPr lang="tr-TR" sz="2800" dirty="0"/>
          </a:p>
        </p:txBody>
      </p:sp>
      <p:sp>
        <p:nvSpPr>
          <p:cNvPr id="3" name="İçerik Yer Tutucusu 2"/>
          <p:cNvSpPr>
            <a:spLocks noGrp="1"/>
          </p:cNvSpPr>
          <p:nvPr>
            <p:ph sz="quarter" idx="1"/>
          </p:nvPr>
        </p:nvSpPr>
        <p:spPr>
          <a:xfrm>
            <a:off x="914400" y="1268760"/>
            <a:ext cx="7772400" cy="5256584"/>
          </a:xfrm>
        </p:spPr>
        <p:txBody>
          <a:bodyPr>
            <a:normAutofit/>
          </a:bodyPr>
          <a:lstStyle/>
          <a:p>
            <a:pPr marL="0" indent="0">
              <a:buNone/>
            </a:pPr>
            <a:r>
              <a:rPr lang="tr-TR" dirty="0" smtClean="0"/>
              <a:t>Var kayit </a:t>
            </a:r>
            <a:r>
              <a:rPr lang="tr-TR" dirty="0"/>
              <a:t>= </a:t>
            </a:r>
            <a:r>
              <a:rPr lang="tr-TR" dirty="0" smtClean="0"/>
              <a:t>[{</a:t>
            </a:r>
            <a:endParaRPr lang="tr-TR" dirty="0"/>
          </a:p>
          <a:p>
            <a:pPr marL="0" indent="0">
              <a:buNone/>
            </a:pPr>
            <a:r>
              <a:rPr lang="tr-TR" dirty="0"/>
              <a:t>        "sicil": 2345,</a:t>
            </a:r>
          </a:p>
          <a:p>
            <a:pPr marL="0" indent="0">
              <a:buNone/>
            </a:pPr>
            <a:r>
              <a:rPr lang="tr-TR" dirty="0"/>
              <a:t>        "ad": "ayse okan",</a:t>
            </a:r>
          </a:p>
          <a:p>
            <a:pPr marL="0" indent="0">
              <a:buNone/>
            </a:pPr>
            <a:r>
              <a:rPr lang="tr-TR" dirty="0"/>
              <a:t>        "maas": 3000</a:t>
            </a:r>
          </a:p>
          <a:p>
            <a:pPr marL="0" indent="0">
              <a:buNone/>
            </a:pPr>
            <a:r>
              <a:rPr lang="tr-TR" dirty="0"/>
              <a:t>    </a:t>
            </a:r>
            <a:r>
              <a:rPr lang="tr-TR" dirty="0" smtClean="0"/>
              <a:t>},</a:t>
            </a:r>
            <a:endParaRPr lang="tr-TR" dirty="0"/>
          </a:p>
          <a:p>
            <a:pPr marL="0" indent="0">
              <a:buNone/>
            </a:pPr>
            <a:r>
              <a:rPr lang="tr-TR" dirty="0"/>
              <a:t>    {</a:t>
            </a:r>
          </a:p>
          <a:p>
            <a:pPr marL="0" indent="0">
              <a:buNone/>
            </a:pPr>
            <a:r>
              <a:rPr lang="tr-TR" dirty="0"/>
              <a:t>        "sicil": </a:t>
            </a:r>
            <a:r>
              <a:rPr lang="tr-TR" dirty="0" smtClean="0"/>
              <a:t>1234,</a:t>
            </a:r>
            <a:endParaRPr lang="tr-TR" dirty="0"/>
          </a:p>
          <a:p>
            <a:pPr marL="0" indent="0">
              <a:buNone/>
            </a:pPr>
            <a:r>
              <a:rPr lang="tr-TR" dirty="0"/>
              <a:t>        "ad": "</a:t>
            </a:r>
            <a:r>
              <a:rPr lang="tr-TR" dirty="0" smtClean="0"/>
              <a:t>mahmut sarı",</a:t>
            </a:r>
          </a:p>
          <a:p>
            <a:pPr marL="0" indent="0">
              <a:buNone/>
            </a:pPr>
            <a:r>
              <a:rPr lang="tr-TR" dirty="0" smtClean="0"/>
              <a:t>        "maas": 5000</a:t>
            </a:r>
          </a:p>
          <a:p>
            <a:pPr marL="0" indent="0">
              <a:buNone/>
            </a:pPr>
            <a:r>
              <a:rPr lang="tr-TR" dirty="0" smtClean="0"/>
              <a:t>    }];</a:t>
            </a:r>
          </a:p>
          <a:p>
            <a:pPr marL="0" indent="0">
              <a:buNone/>
            </a:pPr>
            <a:r>
              <a:rPr lang="tr-TR" dirty="0" smtClean="0"/>
              <a:t>db.person.insert(kayit</a:t>
            </a:r>
            <a:r>
              <a:rPr lang="tr-TR" dirty="0"/>
              <a:t>)</a:t>
            </a:r>
            <a:endParaRPr lang="tr-TR" dirty="0"/>
          </a:p>
        </p:txBody>
      </p:sp>
    </p:spTree>
    <p:extLst>
      <p:ext uri="{BB962C8B-B14F-4D97-AF65-F5344CB8AC3E}">
        <p14:creationId xmlns:p14="http://schemas.microsoft.com/office/powerpoint/2010/main" val="27728137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39552" y="274638"/>
            <a:ext cx="8147248" cy="778098"/>
          </a:xfrm>
        </p:spPr>
        <p:txBody>
          <a:bodyPr>
            <a:normAutofit/>
          </a:bodyPr>
          <a:lstStyle/>
          <a:p>
            <a:r>
              <a:rPr lang="tr-TR" sz="2800" b="1" dirty="0"/>
              <a:t>VERİTABANINI SORGULAMAK</a:t>
            </a:r>
            <a:endParaRPr lang="tr-TR" sz="2800" dirty="0"/>
          </a:p>
        </p:txBody>
      </p:sp>
      <p:sp>
        <p:nvSpPr>
          <p:cNvPr id="3" name="İçerik Yer Tutucusu 2"/>
          <p:cNvSpPr>
            <a:spLocks noGrp="1"/>
          </p:cNvSpPr>
          <p:nvPr>
            <p:ph sz="quarter" idx="1"/>
          </p:nvPr>
        </p:nvSpPr>
        <p:spPr>
          <a:xfrm>
            <a:off x="179512" y="1124744"/>
            <a:ext cx="8784976" cy="5400600"/>
          </a:xfrm>
        </p:spPr>
        <p:txBody>
          <a:bodyPr>
            <a:normAutofit/>
          </a:bodyPr>
          <a:lstStyle/>
          <a:p>
            <a:r>
              <a:rPr lang="tr-TR" dirty="0" smtClean="0"/>
              <a:t>db.person.find()</a:t>
            </a:r>
          </a:p>
          <a:p>
            <a:r>
              <a:rPr lang="tr-TR" dirty="0" smtClean="0"/>
              <a:t>db.person.find({</a:t>
            </a:r>
            <a:r>
              <a:rPr lang="tr-TR" dirty="0"/>
              <a:t>"</a:t>
            </a:r>
            <a:r>
              <a:rPr lang="tr-TR" dirty="0" smtClean="0"/>
              <a:t>sicil":1234})</a:t>
            </a:r>
          </a:p>
          <a:p>
            <a:r>
              <a:rPr lang="tr-TR" dirty="0" smtClean="0"/>
              <a:t>db.person.find({</a:t>
            </a:r>
            <a:r>
              <a:rPr lang="tr-TR" dirty="0"/>
              <a:t>"</a:t>
            </a:r>
            <a:r>
              <a:rPr lang="tr-TR" dirty="0" smtClean="0"/>
              <a:t>maas":{$lte:4000}})</a:t>
            </a:r>
          </a:p>
          <a:p>
            <a:r>
              <a:rPr lang="tr-TR" dirty="0" smtClean="0"/>
              <a:t>db.person.find({"ad":{$</a:t>
            </a:r>
            <a:r>
              <a:rPr lang="tr-TR" dirty="0"/>
              <a:t>ne</a:t>
            </a:r>
            <a:r>
              <a:rPr lang="tr-TR" dirty="0" smtClean="0"/>
              <a:t>:</a:t>
            </a:r>
            <a:r>
              <a:rPr lang="tr-TR" dirty="0"/>
              <a:t>"</a:t>
            </a:r>
            <a:r>
              <a:rPr lang="tr-TR" dirty="0" smtClean="0"/>
              <a:t>mahmut sarı"}})</a:t>
            </a:r>
          </a:p>
          <a:p>
            <a:r>
              <a:rPr lang="tr-TR" dirty="0" smtClean="0"/>
              <a:t>db.person.find</a:t>
            </a:r>
            <a:r>
              <a:rPr lang="tr-TR" dirty="0"/>
              <a:t>({$and</a:t>
            </a:r>
            <a:r>
              <a:rPr lang="tr-TR" dirty="0" smtClean="0"/>
              <a:t>:[{"maas":{$lt:4000}}, {</a:t>
            </a:r>
            <a:r>
              <a:rPr lang="tr-TR" dirty="0"/>
              <a:t>"</a:t>
            </a:r>
            <a:r>
              <a:rPr lang="tr-TR" dirty="0" smtClean="0"/>
              <a:t>maas":{$gt:1000}}]})</a:t>
            </a:r>
          </a:p>
          <a:p>
            <a:r>
              <a:rPr lang="tr-TR" dirty="0" smtClean="0"/>
              <a:t>db.person.find</a:t>
            </a:r>
            <a:r>
              <a:rPr lang="tr-TR" dirty="0"/>
              <a:t>({$or</a:t>
            </a:r>
            <a:r>
              <a:rPr lang="tr-TR" dirty="0" smtClean="0"/>
              <a:t>:[{</a:t>
            </a:r>
            <a:r>
              <a:rPr lang="tr-TR" dirty="0"/>
              <a:t>"</a:t>
            </a:r>
            <a:r>
              <a:rPr lang="tr-TR" dirty="0" smtClean="0"/>
              <a:t>sicil":</a:t>
            </a:r>
            <a:r>
              <a:rPr lang="tr-TR" dirty="0"/>
              <a:t>"</a:t>
            </a:r>
            <a:r>
              <a:rPr lang="tr-TR" dirty="0" smtClean="0"/>
              <a:t>1234"},{</a:t>
            </a:r>
            <a:r>
              <a:rPr lang="tr-TR" dirty="0"/>
              <a:t>"</a:t>
            </a:r>
            <a:r>
              <a:rPr lang="tr-TR" dirty="0" smtClean="0"/>
              <a:t>maas":{$gt:3000}}]})</a:t>
            </a:r>
          </a:p>
          <a:p>
            <a:r>
              <a:rPr lang="tr-TR" dirty="0" smtClean="0"/>
              <a:t>db.person.find({}, {"sicil":1, </a:t>
            </a:r>
            <a:r>
              <a:rPr lang="tr-TR" dirty="0"/>
              <a:t>"</a:t>
            </a:r>
            <a:r>
              <a:rPr lang="tr-TR" dirty="0" smtClean="0"/>
              <a:t>maas</a:t>
            </a:r>
            <a:r>
              <a:rPr lang="tr-TR" dirty="0"/>
              <a:t>"</a:t>
            </a:r>
            <a:r>
              <a:rPr lang="tr-TR" dirty="0" smtClean="0"/>
              <a:t>:1})</a:t>
            </a:r>
          </a:p>
          <a:p>
            <a:r>
              <a:rPr lang="tr-TR" dirty="0" smtClean="0"/>
              <a:t>db.person.find</a:t>
            </a:r>
            <a:r>
              <a:rPr lang="tr-TR" dirty="0"/>
              <a:t>().limit(2</a:t>
            </a:r>
            <a:r>
              <a:rPr lang="tr-TR" dirty="0" smtClean="0"/>
              <a:t>)</a:t>
            </a:r>
          </a:p>
          <a:p>
            <a:r>
              <a:rPr lang="tr-TR" dirty="0"/>
              <a:t>db.person.find</a:t>
            </a:r>
            <a:r>
              <a:rPr lang="tr-TR" dirty="0" smtClean="0"/>
              <a:t>().</a:t>
            </a:r>
            <a:r>
              <a:rPr lang="tr-TR" dirty="0"/>
              <a:t>sort({"</a:t>
            </a:r>
            <a:r>
              <a:rPr lang="tr-TR" dirty="0" smtClean="0"/>
              <a:t>ad":</a:t>
            </a:r>
            <a:r>
              <a:rPr lang="tr-TR" dirty="0"/>
              <a:t>1</a:t>
            </a:r>
            <a:r>
              <a:rPr lang="tr-TR" dirty="0" smtClean="0"/>
              <a:t>})</a:t>
            </a:r>
          </a:p>
          <a:p>
            <a:r>
              <a:rPr lang="tr-TR" dirty="0"/>
              <a:t>db.person.find().sort({"ad</a:t>
            </a:r>
            <a:r>
              <a:rPr lang="tr-TR" dirty="0" smtClean="0"/>
              <a:t>":-1</a:t>
            </a:r>
            <a:r>
              <a:rPr lang="tr-TR" dirty="0"/>
              <a:t>})</a:t>
            </a:r>
          </a:p>
          <a:p>
            <a:endParaRPr lang="tr-TR" dirty="0"/>
          </a:p>
          <a:p>
            <a:endParaRPr lang="tr-TR" dirty="0"/>
          </a:p>
        </p:txBody>
      </p:sp>
    </p:spTree>
    <p:extLst>
      <p:ext uri="{BB962C8B-B14F-4D97-AF65-F5344CB8AC3E}">
        <p14:creationId xmlns:p14="http://schemas.microsoft.com/office/powerpoint/2010/main" val="23378024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500" b="1" dirty="0"/>
              <a:t>DİĞER KOŞULLARI UYGULAMA: &gt;, &lt;, &gt;=, &lt;=, !=</a:t>
            </a:r>
            <a:endParaRPr lang="tr-TR" sz="2500" dirty="0"/>
          </a:p>
        </p:txBody>
      </p:sp>
      <p:graphicFrame>
        <p:nvGraphicFramePr>
          <p:cNvPr id="4" name="İçerik Yer Tutucusu 3"/>
          <p:cNvGraphicFramePr>
            <a:graphicFrameLocks noGrp="1"/>
          </p:cNvGraphicFramePr>
          <p:nvPr>
            <p:ph sz="quarter" idx="1"/>
            <p:extLst>
              <p:ext uri="{D42A27DB-BD31-4B8C-83A1-F6EECF244321}">
                <p14:modId xmlns:p14="http://schemas.microsoft.com/office/powerpoint/2010/main" val="2157301156"/>
              </p:ext>
            </p:extLst>
          </p:nvPr>
        </p:nvGraphicFramePr>
        <p:xfrm>
          <a:off x="827583" y="1549642"/>
          <a:ext cx="7776865" cy="4572861"/>
        </p:xfrm>
        <a:graphic>
          <a:graphicData uri="http://schemas.openxmlformats.org/drawingml/2006/table">
            <a:tbl>
              <a:tblPr/>
              <a:tblGrid>
                <a:gridCol w="2448272"/>
                <a:gridCol w="2448272"/>
                <a:gridCol w="2880321"/>
              </a:tblGrid>
              <a:tr h="0">
                <a:tc>
                  <a:txBody>
                    <a:bodyPr/>
                    <a:lstStyle/>
                    <a:p>
                      <a:pPr algn="ctr"/>
                      <a:r>
                        <a:rPr lang="tr-TR" sz="1700" b="1" dirty="0">
                          <a:solidFill>
                            <a:srgbClr val="FFFFFF"/>
                          </a:solidFill>
                          <a:effectLst/>
                        </a:rPr>
                        <a:t>AÇIKLAMA</a:t>
                      </a:r>
                      <a:endParaRPr lang="tr-TR" sz="1700" dirty="0">
                        <a:solidFill>
                          <a:srgbClr val="FFFFFF"/>
                        </a:solidFill>
                        <a:effectLst/>
                      </a:endParaRPr>
                    </a:p>
                  </a:txBody>
                  <a:tcPr marL="71887" marR="71887" marT="35943" marB="35943" anchor="ctr">
                    <a:lnL w="7620" cap="flat" cmpd="sng" algn="ctr">
                      <a:solidFill>
                        <a:srgbClr val="C1C1C1"/>
                      </a:solidFill>
                      <a:prstDash val="dash"/>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C1C1C1"/>
                      </a:solidFill>
                      <a:prstDash val="dash"/>
                      <a:round/>
                      <a:headEnd type="none" w="med" len="med"/>
                      <a:tailEnd type="none" w="med" len="med"/>
                    </a:lnT>
                    <a:lnB w="22860" cap="flat" cmpd="sng" algn="ctr">
                      <a:solidFill>
                        <a:srgbClr val="CCCCCC"/>
                      </a:solidFill>
                      <a:prstDash val="solid"/>
                      <a:round/>
                      <a:headEnd type="none" w="med" len="med"/>
                      <a:tailEnd type="none" w="med" len="med"/>
                    </a:lnB>
                    <a:solidFill>
                      <a:srgbClr val="F16529"/>
                    </a:solidFill>
                  </a:tcPr>
                </a:tc>
                <a:tc>
                  <a:txBody>
                    <a:bodyPr/>
                    <a:lstStyle/>
                    <a:p>
                      <a:pPr algn="ctr"/>
                      <a:r>
                        <a:rPr lang="tr-TR" sz="1700" b="1">
                          <a:solidFill>
                            <a:srgbClr val="FFFFFF"/>
                          </a:solidFill>
                          <a:effectLst/>
                        </a:rPr>
                        <a:t>SQL</a:t>
                      </a:r>
                      <a:endParaRPr lang="tr-TR" sz="1700">
                        <a:solidFill>
                          <a:srgbClr val="FFFFFF"/>
                        </a:solidFill>
                        <a:effectLst/>
                      </a:endParaRPr>
                    </a:p>
                  </a:txBody>
                  <a:tcPr marL="71887" marR="71887" marT="35943" marB="35943"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C1C1C1"/>
                      </a:solidFill>
                      <a:prstDash val="dash"/>
                      <a:round/>
                      <a:headEnd type="none" w="med" len="med"/>
                      <a:tailEnd type="none" w="med" len="med"/>
                    </a:lnT>
                    <a:lnB w="22860" cap="flat" cmpd="sng" algn="ctr">
                      <a:solidFill>
                        <a:srgbClr val="CCCCCC"/>
                      </a:solidFill>
                      <a:prstDash val="solid"/>
                      <a:round/>
                      <a:headEnd type="none" w="med" len="med"/>
                      <a:tailEnd type="none" w="med" len="med"/>
                    </a:lnB>
                    <a:solidFill>
                      <a:srgbClr val="F16529"/>
                    </a:solidFill>
                  </a:tcPr>
                </a:tc>
                <a:tc>
                  <a:txBody>
                    <a:bodyPr/>
                    <a:lstStyle/>
                    <a:p>
                      <a:pPr algn="ctr"/>
                      <a:r>
                        <a:rPr lang="tr-TR" sz="1700" b="1">
                          <a:solidFill>
                            <a:srgbClr val="FFFFFF"/>
                          </a:solidFill>
                          <a:effectLst/>
                        </a:rPr>
                        <a:t>MongoDB</a:t>
                      </a:r>
                      <a:endParaRPr lang="tr-TR" sz="1700">
                        <a:solidFill>
                          <a:srgbClr val="FFFFFF"/>
                        </a:solidFill>
                        <a:effectLst/>
                      </a:endParaRPr>
                    </a:p>
                  </a:txBody>
                  <a:tcPr marL="71887" marR="71887" marT="35943" marB="35943" anchor="ctr">
                    <a:lnL w="7620" cap="flat" cmpd="sng" algn="ctr">
                      <a:solidFill>
                        <a:srgbClr val="FFFFFF"/>
                      </a:solidFill>
                      <a:prstDash val="solid"/>
                      <a:round/>
                      <a:headEnd type="none" w="med" len="med"/>
                      <a:tailEnd type="none" w="med" len="med"/>
                    </a:lnL>
                    <a:lnR w="7620" cap="flat" cmpd="sng" algn="ctr">
                      <a:solidFill>
                        <a:srgbClr val="C1C1C1"/>
                      </a:solidFill>
                      <a:prstDash val="dash"/>
                      <a:round/>
                      <a:headEnd type="none" w="med" len="med"/>
                      <a:tailEnd type="none" w="med" len="med"/>
                    </a:lnR>
                    <a:lnT w="7620" cap="flat" cmpd="sng" algn="ctr">
                      <a:solidFill>
                        <a:srgbClr val="C1C1C1"/>
                      </a:solidFill>
                      <a:prstDash val="dash"/>
                      <a:round/>
                      <a:headEnd type="none" w="med" len="med"/>
                      <a:tailEnd type="none" w="med" len="med"/>
                    </a:lnT>
                    <a:lnB w="22860" cap="flat" cmpd="sng" algn="ctr">
                      <a:solidFill>
                        <a:srgbClr val="CCCCCC"/>
                      </a:solidFill>
                      <a:prstDash val="solid"/>
                      <a:round/>
                      <a:headEnd type="none" w="med" len="med"/>
                      <a:tailEnd type="none" w="med" len="med"/>
                    </a:lnB>
                    <a:solidFill>
                      <a:srgbClr val="F16529"/>
                    </a:solidFill>
                  </a:tcPr>
                </a:tc>
              </a:tr>
              <a:tr h="848264">
                <a:tc>
                  <a:txBody>
                    <a:bodyPr/>
                    <a:lstStyle/>
                    <a:p>
                      <a:r>
                        <a:rPr lang="tr-TR" sz="1700">
                          <a:effectLst/>
                        </a:rPr>
                        <a:t>Anahtar değerden küçük mü?</a:t>
                      </a:r>
                    </a:p>
                  </a:txBody>
                  <a:tcPr marL="71887" marR="71887" marT="35943" marB="35943" anchor="ctr">
                    <a:lnL w="7620" cap="flat" cmpd="sng" algn="ctr">
                      <a:solidFill>
                        <a:srgbClr val="C1C1C1"/>
                      </a:solidFill>
                      <a:prstDash val="dash"/>
                      <a:round/>
                      <a:headEnd type="none" w="med" len="med"/>
                      <a:tailEnd type="none" w="med" len="med"/>
                    </a:lnL>
                    <a:lnR>
                      <a:noFill/>
                    </a:lnR>
                    <a:lnT w="22860" cap="flat" cmpd="sng" algn="ctr">
                      <a:solidFill>
                        <a:srgbClr val="CCCCCC"/>
                      </a:solidFill>
                      <a:prstDash val="solid"/>
                      <a:round/>
                      <a:headEnd type="none" w="med" len="med"/>
                      <a:tailEnd type="none" w="med" len="med"/>
                    </a:lnT>
                    <a:lnB>
                      <a:noFill/>
                    </a:lnB>
                  </a:tcPr>
                </a:tc>
                <a:tc>
                  <a:txBody>
                    <a:bodyPr/>
                    <a:lstStyle/>
                    <a:p>
                      <a:r>
                        <a:rPr lang="tr-TR" sz="1700">
                          <a:effectLst/>
                        </a:rPr>
                        <a:t>anahtar&lt;değer</a:t>
                      </a:r>
                    </a:p>
                  </a:txBody>
                  <a:tcPr marL="71887" marR="71887" marT="35943" marB="35943" anchor="ctr">
                    <a:lnL>
                      <a:noFill/>
                    </a:lnL>
                    <a:lnR>
                      <a:noFill/>
                    </a:lnR>
                    <a:lnT w="22860" cap="flat" cmpd="sng" algn="ctr">
                      <a:solidFill>
                        <a:srgbClr val="CCCCCC"/>
                      </a:solidFill>
                      <a:prstDash val="solid"/>
                      <a:round/>
                      <a:headEnd type="none" w="med" len="med"/>
                      <a:tailEnd type="none" w="med" len="med"/>
                    </a:lnT>
                    <a:lnB>
                      <a:noFill/>
                    </a:lnB>
                  </a:tcPr>
                </a:tc>
                <a:tc>
                  <a:txBody>
                    <a:bodyPr/>
                    <a:lstStyle/>
                    <a:p>
                      <a:r>
                        <a:rPr lang="tr-TR" sz="1700">
                          <a:effectLst/>
                        </a:rPr>
                        <a:t>&lt;anahtar&gt;:{$lt:&lt;değer&gt;}}</a:t>
                      </a:r>
                    </a:p>
                  </a:txBody>
                  <a:tcPr marL="71887" marR="71887" marT="35943" marB="35943" anchor="ctr">
                    <a:lnL>
                      <a:noFill/>
                    </a:lnL>
                    <a:lnR w="7620" cap="flat" cmpd="sng" algn="ctr">
                      <a:solidFill>
                        <a:srgbClr val="C1C1C1"/>
                      </a:solidFill>
                      <a:prstDash val="dash"/>
                      <a:round/>
                      <a:headEnd type="none" w="med" len="med"/>
                      <a:tailEnd type="none" w="med" len="med"/>
                    </a:lnR>
                    <a:lnT w="22860" cap="flat" cmpd="sng" algn="ctr">
                      <a:solidFill>
                        <a:srgbClr val="CCCCCC"/>
                      </a:solidFill>
                      <a:prstDash val="solid"/>
                      <a:round/>
                      <a:headEnd type="none" w="med" len="med"/>
                      <a:tailEnd type="none" w="med" len="med"/>
                    </a:lnT>
                    <a:lnB>
                      <a:noFill/>
                    </a:lnB>
                  </a:tcPr>
                </a:tc>
              </a:tr>
              <a:tr h="848264">
                <a:tc>
                  <a:txBody>
                    <a:bodyPr/>
                    <a:lstStyle/>
                    <a:p>
                      <a:r>
                        <a:rPr lang="tr-TR" sz="1700">
                          <a:effectLst/>
                        </a:rPr>
                        <a:t>Anahtar değerden büyük mü?</a:t>
                      </a:r>
                    </a:p>
                  </a:txBody>
                  <a:tcPr marL="71887" marR="71887" marT="35943" marB="35943" anchor="ctr">
                    <a:lnL w="7620" cap="flat" cmpd="sng" algn="ctr">
                      <a:solidFill>
                        <a:srgbClr val="C1C1C1"/>
                      </a:solidFill>
                      <a:prstDash val="dash"/>
                      <a:round/>
                      <a:headEnd type="none" w="med" len="med"/>
                      <a:tailEnd type="none" w="med" len="med"/>
                    </a:lnL>
                    <a:lnR>
                      <a:noFill/>
                    </a:lnR>
                    <a:lnT>
                      <a:noFill/>
                    </a:lnT>
                    <a:lnB>
                      <a:noFill/>
                    </a:lnB>
                    <a:solidFill>
                      <a:srgbClr val="F8F8F8"/>
                    </a:solidFill>
                  </a:tcPr>
                </a:tc>
                <a:tc>
                  <a:txBody>
                    <a:bodyPr/>
                    <a:lstStyle/>
                    <a:p>
                      <a:r>
                        <a:rPr lang="tr-TR" sz="1700">
                          <a:effectLst/>
                        </a:rPr>
                        <a:t>anahtar&gt;değer</a:t>
                      </a:r>
                    </a:p>
                  </a:txBody>
                  <a:tcPr marL="71887" marR="71887" marT="35943" marB="35943" anchor="ctr">
                    <a:lnL>
                      <a:noFill/>
                    </a:lnL>
                    <a:lnR>
                      <a:noFill/>
                    </a:lnR>
                    <a:lnT>
                      <a:noFill/>
                    </a:lnT>
                    <a:lnB>
                      <a:noFill/>
                    </a:lnB>
                    <a:solidFill>
                      <a:srgbClr val="F8F8F8"/>
                    </a:solidFill>
                  </a:tcPr>
                </a:tc>
                <a:tc>
                  <a:txBody>
                    <a:bodyPr/>
                    <a:lstStyle/>
                    <a:p>
                      <a:r>
                        <a:rPr lang="tr-TR" sz="1700">
                          <a:effectLst/>
                        </a:rPr>
                        <a:t>{&lt;anahtar&gt;:{$gt:&lt;değer&gt;}}</a:t>
                      </a:r>
                    </a:p>
                  </a:txBody>
                  <a:tcPr marL="71887" marR="71887" marT="35943" marB="35943" anchor="ctr">
                    <a:lnL>
                      <a:noFill/>
                    </a:lnL>
                    <a:lnR w="7620" cap="flat" cmpd="sng" algn="ctr">
                      <a:solidFill>
                        <a:srgbClr val="C1C1C1"/>
                      </a:solidFill>
                      <a:prstDash val="dash"/>
                      <a:round/>
                      <a:headEnd type="none" w="med" len="med"/>
                      <a:tailEnd type="none" w="med" len="med"/>
                    </a:lnR>
                    <a:lnT>
                      <a:noFill/>
                    </a:lnT>
                    <a:lnB>
                      <a:noFill/>
                    </a:lnB>
                    <a:solidFill>
                      <a:srgbClr val="F8F8F8"/>
                    </a:solidFill>
                  </a:tcPr>
                </a:tc>
              </a:tr>
              <a:tr h="848264">
                <a:tc>
                  <a:txBody>
                    <a:bodyPr/>
                    <a:lstStyle/>
                    <a:p>
                      <a:r>
                        <a:rPr lang="tr-TR" sz="1700">
                          <a:effectLst/>
                        </a:rPr>
                        <a:t>Anahtar değerden küçük ya da eşit  mi?</a:t>
                      </a:r>
                    </a:p>
                  </a:txBody>
                  <a:tcPr marL="71887" marR="71887" marT="35943" marB="35943" anchor="ctr">
                    <a:lnL w="7620" cap="flat" cmpd="sng" algn="ctr">
                      <a:solidFill>
                        <a:srgbClr val="C1C1C1"/>
                      </a:solidFill>
                      <a:prstDash val="dash"/>
                      <a:round/>
                      <a:headEnd type="none" w="med" len="med"/>
                      <a:tailEnd type="none" w="med" len="med"/>
                    </a:lnL>
                    <a:lnR>
                      <a:noFill/>
                    </a:lnR>
                    <a:lnT>
                      <a:noFill/>
                    </a:lnT>
                    <a:lnB>
                      <a:noFill/>
                    </a:lnB>
                  </a:tcPr>
                </a:tc>
                <a:tc>
                  <a:txBody>
                    <a:bodyPr/>
                    <a:lstStyle/>
                    <a:p>
                      <a:r>
                        <a:rPr lang="tr-TR" sz="1700" dirty="0">
                          <a:effectLst/>
                        </a:rPr>
                        <a:t>anahtar&lt;=değer</a:t>
                      </a:r>
                    </a:p>
                  </a:txBody>
                  <a:tcPr marL="71887" marR="71887" marT="35943" marB="35943" anchor="ctr">
                    <a:lnL>
                      <a:noFill/>
                    </a:lnL>
                    <a:lnR>
                      <a:noFill/>
                    </a:lnR>
                    <a:lnT>
                      <a:noFill/>
                    </a:lnT>
                    <a:lnB>
                      <a:noFill/>
                    </a:lnB>
                  </a:tcPr>
                </a:tc>
                <a:tc>
                  <a:txBody>
                    <a:bodyPr/>
                    <a:lstStyle/>
                    <a:p>
                      <a:r>
                        <a:rPr lang="tr-TR" sz="1700">
                          <a:effectLst/>
                        </a:rPr>
                        <a:t>{&lt;anahtar&gt;:{$lte:&lt;değer&gt;}}</a:t>
                      </a:r>
                    </a:p>
                  </a:txBody>
                  <a:tcPr marL="71887" marR="71887" marT="35943" marB="35943" anchor="ctr">
                    <a:lnL>
                      <a:noFill/>
                    </a:lnL>
                    <a:lnR w="7620" cap="flat" cmpd="sng" algn="ctr">
                      <a:solidFill>
                        <a:srgbClr val="C1C1C1"/>
                      </a:solidFill>
                      <a:prstDash val="dash"/>
                      <a:round/>
                      <a:headEnd type="none" w="med" len="med"/>
                      <a:tailEnd type="none" w="med" len="med"/>
                    </a:lnR>
                    <a:lnT>
                      <a:noFill/>
                    </a:lnT>
                    <a:lnB>
                      <a:noFill/>
                    </a:lnB>
                  </a:tcPr>
                </a:tc>
              </a:tr>
              <a:tr h="1107057">
                <a:tc>
                  <a:txBody>
                    <a:bodyPr/>
                    <a:lstStyle/>
                    <a:p>
                      <a:r>
                        <a:rPr lang="tr-TR" sz="1700">
                          <a:effectLst/>
                        </a:rPr>
                        <a:t>Anahtar değerden büyük ya da eşit  mi?</a:t>
                      </a:r>
                    </a:p>
                  </a:txBody>
                  <a:tcPr marL="71887" marR="71887" marT="35943" marB="35943" anchor="ctr">
                    <a:lnL w="7620" cap="flat" cmpd="sng" algn="ctr">
                      <a:solidFill>
                        <a:srgbClr val="C1C1C1"/>
                      </a:solidFill>
                      <a:prstDash val="dash"/>
                      <a:round/>
                      <a:headEnd type="none" w="med" len="med"/>
                      <a:tailEnd type="none" w="med" len="med"/>
                    </a:lnL>
                    <a:lnR>
                      <a:noFill/>
                    </a:lnR>
                    <a:lnT>
                      <a:noFill/>
                    </a:lnT>
                    <a:lnB>
                      <a:noFill/>
                    </a:lnB>
                    <a:solidFill>
                      <a:srgbClr val="F8F8F8"/>
                    </a:solidFill>
                  </a:tcPr>
                </a:tc>
                <a:tc>
                  <a:txBody>
                    <a:bodyPr/>
                    <a:lstStyle/>
                    <a:p>
                      <a:r>
                        <a:rPr lang="tr-TR" sz="1700">
                          <a:effectLst/>
                        </a:rPr>
                        <a:t>anahtar&gt;=değer</a:t>
                      </a:r>
                    </a:p>
                  </a:txBody>
                  <a:tcPr marL="71887" marR="71887" marT="35943" marB="35943" anchor="ctr">
                    <a:lnL>
                      <a:noFill/>
                    </a:lnL>
                    <a:lnR>
                      <a:noFill/>
                    </a:lnR>
                    <a:lnT>
                      <a:noFill/>
                    </a:lnT>
                    <a:lnB>
                      <a:noFill/>
                    </a:lnB>
                    <a:solidFill>
                      <a:srgbClr val="F8F8F8"/>
                    </a:solidFill>
                  </a:tcPr>
                </a:tc>
                <a:tc>
                  <a:txBody>
                    <a:bodyPr/>
                    <a:lstStyle/>
                    <a:p>
                      <a:r>
                        <a:rPr lang="tr-TR" sz="1700">
                          <a:effectLst/>
                        </a:rPr>
                        <a:t>{&lt;anahtar&gt;:{$gte:&lt;değer&gt;}}</a:t>
                      </a:r>
                    </a:p>
                  </a:txBody>
                  <a:tcPr marL="71887" marR="71887" marT="35943" marB="35943" anchor="ctr">
                    <a:lnL>
                      <a:noFill/>
                    </a:lnL>
                    <a:lnR w="7620" cap="flat" cmpd="sng" algn="ctr">
                      <a:solidFill>
                        <a:srgbClr val="C1C1C1"/>
                      </a:solidFill>
                      <a:prstDash val="dash"/>
                      <a:round/>
                      <a:headEnd type="none" w="med" len="med"/>
                      <a:tailEnd type="none" w="med" len="med"/>
                    </a:lnR>
                    <a:lnT>
                      <a:noFill/>
                    </a:lnT>
                    <a:lnB>
                      <a:noFill/>
                    </a:lnB>
                    <a:solidFill>
                      <a:srgbClr val="F8F8F8"/>
                    </a:solidFill>
                  </a:tcPr>
                </a:tc>
              </a:tr>
              <a:tr h="589472">
                <a:tc>
                  <a:txBody>
                    <a:bodyPr/>
                    <a:lstStyle/>
                    <a:p>
                      <a:r>
                        <a:rPr lang="tr-TR" sz="1700">
                          <a:effectLst/>
                        </a:rPr>
                        <a:t>Anahtar değere eşit değil mi?</a:t>
                      </a:r>
                    </a:p>
                  </a:txBody>
                  <a:tcPr marL="71887" marR="71887" marT="35943" marB="35943" anchor="ctr">
                    <a:lnL w="7620" cap="flat" cmpd="sng" algn="ctr">
                      <a:solidFill>
                        <a:srgbClr val="C1C1C1"/>
                      </a:solidFill>
                      <a:prstDash val="dash"/>
                      <a:round/>
                      <a:headEnd type="none" w="med" len="med"/>
                      <a:tailEnd type="none" w="med" len="med"/>
                    </a:lnL>
                    <a:lnR>
                      <a:noFill/>
                    </a:lnR>
                    <a:lnT>
                      <a:noFill/>
                    </a:lnT>
                    <a:lnB w="7620" cap="flat" cmpd="sng" algn="ctr">
                      <a:solidFill>
                        <a:srgbClr val="C1C1C1"/>
                      </a:solidFill>
                      <a:prstDash val="dash"/>
                      <a:round/>
                      <a:headEnd type="none" w="med" len="med"/>
                      <a:tailEnd type="none" w="med" len="med"/>
                    </a:lnB>
                  </a:tcPr>
                </a:tc>
                <a:tc>
                  <a:txBody>
                    <a:bodyPr/>
                    <a:lstStyle/>
                    <a:p>
                      <a:r>
                        <a:rPr lang="tr-TR" sz="1700">
                          <a:effectLst/>
                        </a:rPr>
                        <a:t>anahtar!=değer</a:t>
                      </a:r>
                    </a:p>
                  </a:txBody>
                  <a:tcPr marL="71887" marR="71887" marT="35943" marB="35943" anchor="ctr">
                    <a:lnL>
                      <a:noFill/>
                    </a:lnL>
                    <a:lnR>
                      <a:noFill/>
                    </a:lnR>
                    <a:lnT>
                      <a:noFill/>
                    </a:lnT>
                    <a:lnB w="7620" cap="flat" cmpd="sng" algn="ctr">
                      <a:solidFill>
                        <a:srgbClr val="C1C1C1"/>
                      </a:solidFill>
                      <a:prstDash val="dash"/>
                      <a:round/>
                      <a:headEnd type="none" w="med" len="med"/>
                      <a:tailEnd type="none" w="med" len="med"/>
                    </a:lnB>
                  </a:tcPr>
                </a:tc>
                <a:tc>
                  <a:txBody>
                    <a:bodyPr/>
                    <a:lstStyle/>
                    <a:p>
                      <a:r>
                        <a:rPr lang="tr-TR" sz="1700" dirty="0">
                          <a:effectLst/>
                        </a:rPr>
                        <a:t>{&lt;anahtar&gt;:{$ne:&lt;değer&gt;}}</a:t>
                      </a:r>
                    </a:p>
                  </a:txBody>
                  <a:tcPr marL="71887" marR="71887" marT="35943" marB="35943" anchor="ctr">
                    <a:lnL>
                      <a:noFill/>
                    </a:lnL>
                    <a:lnR w="7620" cap="flat" cmpd="sng" algn="ctr">
                      <a:solidFill>
                        <a:srgbClr val="C1C1C1"/>
                      </a:solidFill>
                      <a:prstDash val="dash"/>
                      <a:round/>
                      <a:headEnd type="none" w="med" len="med"/>
                      <a:tailEnd type="none" w="med" len="med"/>
                    </a:lnR>
                    <a:lnT>
                      <a:noFill/>
                    </a:lnT>
                    <a:lnB w="7620" cap="flat" cmpd="sng" algn="ctr">
                      <a:solidFill>
                        <a:srgbClr val="C1C1C1"/>
                      </a:solidFill>
                      <a:prstDash val="dash"/>
                      <a:round/>
                      <a:headEnd type="none" w="med" len="med"/>
                      <a:tailEnd type="none" w="med" len="med"/>
                    </a:lnB>
                  </a:tcPr>
                </a:tc>
              </a:tr>
            </a:tbl>
          </a:graphicData>
        </a:graphic>
      </p:graphicFrame>
      <p:sp>
        <p:nvSpPr>
          <p:cNvPr id="5" name="Rectangle 1"/>
          <p:cNvSpPr>
            <a:spLocks noChangeArrowheads="1"/>
          </p:cNvSpPr>
          <p:nvPr/>
        </p:nvSpPr>
        <p:spPr bwMode="auto">
          <a:xfrm>
            <a:off x="2284413" y="1316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cs typeface="Arial" charset="0"/>
              </a:rPr>
              <a:t/>
            </a:r>
            <a:br>
              <a:rPr kumimoji="0" lang="tr-TR" sz="1800" b="0" i="0" u="none" strike="noStrike" cap="none" normalizeH="0" baseline="0" smtClean="0">
                <a:ln>
                  <a:noFill/>
                </a:ln>
                <a:solidFill>
                  <a:schemeClr val="tx1"/>
                </a:solidFill>
                <a:effectLst/>
                <a:latin typeface="Arial" charset="0"/>
                <a:cs typeface="Arial" charset="0"/>
              </a:rPr>
            </a:br>
            <a:endParaRPr kumimoji="0" lang="tr-TR"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5736826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476672"/>
            <a:ext cx="7772400" cy="706090"/>
          </a:xfrm>
        </p:spPr>
        <p:txBody>
          <a:bodyPr>
            <a:normAutofit/>
          </a:bodyPr>
          <a:lstStyle/>
          <a:p>
            <a:r>
              <a:rPr lang="tr-TR" sz="2800" b="1" dirty="0" smtClean="0"/>
              <a:t>Update ve Delete</a:t>
            </a:r>
            <a:endParaRPr lang="tr-TR" sz="2800" dirty="0"/>
          </a:p>
        </p:txBody>
      </p:sp>
      <p:sp>
        <p:nvSpPr>
          <p:cNvPr id="3" name="İçerik Yer Tutucusu 2"/>
          <p:cNvSpPr>
            <a:spLocks noGrp="1"/>
          </p:cNvSpPr>
          <p:nvPr>
            <p:ph sz="quarter" idx="1"/>
          </p:nvPr>
        </p:nvSpPr>
        <p:spPr/>
        <p:txBody>
          <a:bodyPr/>
          <a:lstStyle/>
          <a:p>
            <a:r>
              <a:rPr lang="tr-TR" dirty="0" smtClean="0"/>
              <a:t>db.person.update({</a:t>
            </a:r>
            <a:r>
              <a:rPr lang="tr-TR" dirty="0"/>
              <a:t>"</a:t>
            </a:r>
            <a:r>
              <a:rPr lang="tr-TR" dirty="0" smtClean="0"/>
              <a:t>ad":</a:t>
            </a:r>
            <a:r>
              <a:rPr lang="tr-TR" dirty="0"/>
              <a:t>"</a:t>
            </a:r>
            <a:r>
              <a:rPr lang="tr-TR" dirty="0" smtClean="0"/>
              <a:t>mahmut sarı"} </a:t>
            </a:r>
            <a:r>
              <a:rPr lang="tr-TR" dirty="0"/>
              <a:t>,{$</a:t>
            </a:r>
            <a:r>
              <a:rPr lang="tr-TR" b="1" dirty="0"/>
              <a:t>set</a:t>
            </a:r>
            <a:r>
              <a:rPr lang="tr-TR" dirty="0" smtClean="0"/>
              <a:t>:{‘maas':5500}})</a:t>
            </a:r>
          </a:p>
          <a:p>
            <a:endParaRPr lang="tr-TR" dirty="0"/>
          </a:p>
          <a:p>
            <a:r>
              <a:rPr lang="tr-TR" dirty="0" smtClean="0"/>
              <a:t>db.person.remove({</a:t>
            </a:r>
            <a:r>
              <a:rPr lang="tr-TR" dirty="0"/>
              <a:t>"</a:t>
            </a:r>
            <a:r>
              <a:rPr lang="tr-TR" dirty="0" smtClean="0"/>
              <a:t>sicil":</a:t>
            </a:r>
            <a:r>
              <a:rPr lang="tr-TR" dirty="0"/>
              <a:t>"</a:t>
            </a:r>
            <a:r>
              <a:rPr lang="tr-TR" dirty="0" smtClean="0"/>
              <a:t>1234"})</a:t>
            </a:r>
          </a:p>
          <a:p>
            <a:endParaRPr lang="tr-TR" dirty="0"/>
          </a:p>
          <a:p>
            <a:r>
              <a:rPr lang="tr-TR" dirty="0" smtClean="0"/>
              <a:t>db.person.remove</a:t>
            </a:r>
            <a:r>
              <a:rPr lang="tr-TR" dirty="0"/>
              <a:t>("",0</a:t>
            </a:r>
            <a:r>
              <a:rPr lang="tr-TR" dirty="0" smtClean="0"/>
              <a:t>) //Tümünü Sil</a:t>
            </a:r>
            <a:endParaRPr lang="tr-TR" dirty="0"/>
          </a:p>
        </p:txBody>
      </p:sp>
    </p:spTree>
    <p:extLst>
      <p:ext uri="{BB962C8B-B14F-4D97-AF65-F5344CB8AC3E}">
        <p14:creationId xmlns:p14="http://schemas.microsoft.com/office/powerpoint/2010/main" val="19890701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14400" y="274638"/>
            <a:ext cx="7772400" cy="778098"/>
          </a:xfrm>
        </p:spPr>
        <p:txBody>
          <a:bodyPr>
            <a:normAutofit/>
          </a:bodyPr>
          <a:lstStyle/>
          <a:p>
            <a:r>
              <a:rPr lang="tr-TR" sz="2800" b="1" dirty="0" smtClean="0"/>
              <a:t>İndexleme</a:t>
            </a:r>
            <a:endParaRPr lang="tr-TR" sz="2800" dirty="0"/>
          </a:p>
        </p:txBody>
      </p:sp>
      <p:sp>
        <p:nvSpPr>
          <p:cNvPr id="3" name="İçerik Yer Tutucusu 2"/>
          <p:cNvSpPr>
            <a:spLocks noGrp="1"/>
          </p:cNvSpPr>
          <p:nvPr>
            <p:ph sz="quarter" idx="1"/>
          </p:nvPr>
        </p:nvSpPr>
        <p:spPr>
          <a:xfrm>
            <a:off x="920144" y="980728"/>
            <a:ext cx="7772400" cy="504056"/>
          </a:xfrm>
        </p:spPr>
        <p:txBody>
          <a:bodyPr/>
          <a:lstStyle/>
          <a:p>
            <a:r>
              <a:rPr lang="tr-TR" dirty="0" smtClean="0"/>
              <a:t>db.person.ensureIndex({</a:t>
            </a:r>
            <a:r>
              <a:rPr lang="tr-TR" dirty="0"/>
              <a:t>"</a:t>
            </a:r>
            <a:r>
              <a:rPr lang="tr-TR" dirty="0" smtClean="0"/>
              <a:t>sicil":</a:t>
            </a:r>
            <a:r>
              <a:rPr lang="tr-TR" dirty="0"/>
              <a:t>1})</a:t>
            </a:r>
            <a:endParaRPr lang="tr-TR"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772816"/>
            <a:ext cx="8975786" cy="4718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96495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064" y="1988840"/>
            <a:ext cx="5253848" cy="461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Başlık 1"/>
          <p:cNvSpPr>
            <a:spLocks noGrp="1"/>
          </p:cNvSpPr>
          <p:nvPr>
            <p:ph type="title"/>
          </p:nvPr>
        </p:nvSpPr>
        <p:spPr>
          <a:xfrm>
            <a:off x="539552" y="620688"/>
            <a:ext cx="7772400" cy="634082"/>
          </a:xfrm>
        </p:spPr>
        <p:txBody>
          <a:bodyPr>
            <a:normAutofit fontScale="90000"/>
          </a:bodyPr>
          <a:lstStyle/>
          <a:p>
            <a:r>
              <a:rPr lang="tr-TR" dirty="0"/>
              <a:t>Replica </a:t>
            </a:r>
            <a:r>
              <a:rPr lang="tr-TR" dirty="0" smtClean="0"/>
              <a:t>Set</a:t>
            </a:r>
            <a:endParaRPr lang="tr-TR" dirty="0"/>
          </a:p>
        </p:txBody>
      </p:sp>
      <p:sp>
        <p:nvSpPr>
          <p:cNvPr id="3" name="İçerik Yer Tutucusu 2"/>
          <p:cNvSpPr>
            <a:spLocks noGrp="1"/>
          </p:cNvSpPr>
          <p:nvPr>
            <p:ph sz="quarter" idx="1"/>
          </p:nvPr>
        </p:nvSpPr>
        <p:spPr>
          <a:xfrm>
            <a:off x="539552" y="1268760"/>
            <a:ext cx="7772400" cy="4572000"/>
          </a:xfrm>
        </p:spPr>
        <p:txBody>
          <a:bodyPr/>
          <a:lstStyle/>
          <a:p>
            <a:r>
              <a:rPr lang="tr-TR" dirty="0" smtClean="0"/>
              <a:t>Verilerimizin </a:t>
            </a:r>
            <a:r>
              <a:rPr lang="tr-TR" dirty="0"/>
              <a:t>güvenliği için başka makinelere </a:t>
            </a:r>
            <a:r>
              <a:rPr lang="tr-TR" dirty="0" smtClean="0"/>
              <a:t>kopyalanması</a:t>
            </a:r>
          </a:p>
          <a:p>
            <a:r>
              <a:rPr lang="tr-TR" dirty="0"/>
              <a:t>Sürekli </a:t>
            </a:r>
            <a:r>
              <a:rPr lang="tr-TR" dirty="0" smtClean="0"/>
              <a:t>erişilebilirlik</a:t>
            </a:r>
          </a:p>
          <a:p>
            <a:r>
              <a:rPr lang="tr-TR" dirty="0" smtClean="0"/>
              <a:t>Asenkron çalışır</a:t>
            </a:r>
          </a:p>
        </p:txBody>
      </p:sp>
    </p:spTree>
    <p:extLst>
      <p:ext uri="{BB962C8B-B14F-4D97-AF65-F5344CB8AC3E}">
        <p14:creationId xmlns:p14="http://schemas.microsoft.com/office/powerpoint/2010/main" val="15376328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548680"/>
            <a:ext cx="7772400" cy="706090"/>
          </a:xfrm>
        </p:spPr>
        <p:txBody>
          <a:bodyPr>
            <a:normAutofit fontScale="90000"/>
          </a:bodyPr>
          <a:lstStyle/>
          <a:p>
            <a:r>
              <a:rPr lang="tr-TR" dirty="0" smtClean="0"/>
              <a:t>Sharding</a:t>
            </a:r>
            <a:endParaRPr lang="tr-TR" dirty="0"/>
          </a:p>
        </p:txBody>
      </p:sp>
      <p:sp>
        <p:nvSpPr>
          <p:cNvPr id="3" name="İçerik Yer Tutucusu 2"/>
          <p:cNvSpPr>
            <a:spLocks noGrp="1"/>
          </p:cNvSpPr>
          <p:nvPr>
            <p:ph sz="quarter" idx="1"/>
          </p:nvPr>
        </p:nvSpPr>
        <p:spPr>
          <a:xfrm>
            <a:off x="755576" y="1268760"/>
            <a:ext cx="7772400" cy="4572000"/>
          </a:xfrm>
        </p:spPr>
        <p:txBody>
          <a:bodyPr/>
          <a:lstStyle/>
          <a:p>
            <a:r>
              <a:rPr lang="tr-TR" dirty="0" smtClean="0"/>
              <a:t>Veriyi </a:t>
            </a:r>
            <a:r>
              <a:rPr lang="tr-TR" dirty="0"/>
              <a:t>parçalara ayırmak</a:t>
            </a:r>
          </a:p>
          <a:p>
            <a:r>
              <a:rPr lang="tr-TR" dirty="0" smtClean="0"/>
              <a:t>ShardKey </a:t>
            </a:r>
            <a:r>
              <a:rPr lang="tr-TR" dirty="0"/>
              <a:t>seçimi veriyi eşit parçaya bölecek şekilde olmalıdır</a:t>
            </a:r>
          </a:p>
          <a:p>
            <a:endParaRPr lang="tr-TR" dirty="0"/>
          </a:p>
        </p:txBody>
      </p:sp>
      <p:pic>
        <p:nvPicPr>
          <p:cNvPr id="18434" name="Picture 2" descr="mongodb sharding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2420888"/>
            <a:ext cx="4392488" cy="421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9377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11560" y="260648"/>
            <a:ext cx="7772400" cy="1143000"/>
          </a:xfrm>
        </p:spPr>
        <p:txBody>
          <a:bodyPr>
            <a:normAutofit/>
          </a:bodyPr>
          <a:lstStyle/>
          <a:p>
            <a:r>
              <a:rPr lang="tr-TR" b="1" dirty="0"/>
              <a:t>MongoDB ve C</a:t>
            </a:r>
            <a:r>
              <a:rPr lang="tr-TR" b="1" dirty="0" smtClean="0"/>
              <a:t>#</a:t>
            </a:r>
            <a:endParaRPr lang="tr-TR" dirty="0"/>
          </a:p>
        </p:txBody>
      </p:sp>
      <p:sp>
        <p:nvSpPr>
          <p:cNvPr id="3" name="İçerik Yer Tutucusu 2"/>
          <p:cNvSpPr>
            <a:spLocks noGrp="1"/>
          </p:cNvSpPr>
          <p:nvPr>
            <p:ph sz="quarter" idx="1"/>
          </p:nvPr>
        </p:nvSpPr>
        <p:spPr>
          <a:xfrm>
            <a:off x="611560" y="1447800"/>
            <a:ext cx="8075240" cy="5005536"/>
          </a:xfrm>
        </p:spPr>
        <p:txBody>
          <a:bodyPr>
            <a:normAutofit fontScale="70000" lnSpcReduction="20000"/>
          </a:bodyPr>
          <a:lstStyle/>
          <a:p>
            <a:r>
              <a:rPr lang="tr-TR" dirty="0" smtClean="0"/>
              <a:t>NuGet</a:t>
            </a:r>
            <a:r>
              <a:rPr lang="tr-TR" dirty="0"/>
              <a:t> Packages </a:t>
            </a:r>
            <a:r>
              <a:rPr lang="tr-TR" dirty="0" smtClean="0"/>
              <a:t>üzerinde </a:t>
            </a:r>
            <a:r>
              <a:rPr lang="tr-TR" b="1" dirty="0" smtClean="0"/>
              <a:t>“</a:t>
            </a:r>
            <a:r>
              <a:rPr lang="tr-TR" dirty="0" smtClean="0"/>
              <a:t>Official </a:t>
            </a:r>
            <a:r>
              <a:rPr lang="tr-TR" dirty="0"/>
              <a:t>MongoDB C# </a:t>
            </a:r>
            <a:r>
              <a:rPr lang="tr-TR" dirty="0" smtClean="0"/>
              <a:t>Driver</a:t>
            </a:r>
            <a:r>
              <a:rPr lang="tr-TR" b="1" dirty="0" smtClean="0"/>
              <a:t>”</a:t>
            </a:r>
            <a:r>
              <a:rPr lang="tr-TR" dirty="0" smtClean="0"/>
              <a:t>yazarak mongoDB driverlerini kuruyoruz.</a:t>
            </a:r>
          </a:p>
          <a:p>
            <a:endParaRPr lang="tr-TR" dirty="0"/>
          </a:p>
          <a:p>
            <a:pPr marL="0" indent="0">
              <a:buNone/>
            </a:pPr>
            <a:r>
              <a:rPr lang="tr-TR" dirty="0"/>
              <a:t>static void OgrenciEkle()</a:t>
            </a:r>
          </a:p>
          <a:p>
            <a:pPr marL="0" indent="0">
              <a:buNone/>
            </a:pPr>
            <a:r>
              <a:rPr lang="tr-TR" dirty="0"/>
              <a:t>{</a:t>
            </a:r>
          </a:p>
          <a:p>
            <a:pPr marL="0" indent="0">
              <a:buNone/>
            </a:pPr>
            <a:r>
              <a:rPr lang="tr-TR" dirty="0" smtClean="0"/>
              <a:t>	MongoClient </a:t>
            </a:r>
            <a:r>
              <a:rPr lang="tr-TR" dirty="0"/>
              <a:t>client = new MongoClient();</a:t>
            </a:r>
          </a:p>
          <a:p>
            <a:pPr marL="0" indent="0">
              <a:buNone/>
            </a:pPr>
            <a:r>
              <a:rPr lang="tr-TR" dirty="0"/>
              <a:t>	MongoServer server = client.GetServer();</a:t>
            </a:r>
          </a:p>
          <a:p>
            <a:pPr marL="0" indent="0">
              <a:buNone/>
            </a:pPr>
            <a:r>
              <a:rPr lang="tr-TR" dirty="0"/>
              <a:t>	MongoDatabase db = server.GetDatabase("Ogrenciler");</a:t>
            </a:r>
          </a:p>
          <a:p>
            <a:pPr marL="0" indent="0">
              <a:buNone/>
            </a:pPr>
            <a:r>
              <a:rPr lang="tr-TR" dirty="0"/>
              <a:t>	var ogrenciler = db.GetCollection("Ogrenci");</a:t>
            </a:r>
          </a:p>
          <a:p>
            <a:pPr marL="0" indent="0">
              <a:buNone/>
            </a:pPr>
            <a:r>
              <a:rPr lang="tr-TR" dirty="0"/>
              <a:t>	ogrenciler.Insert(new BsonDocument</a:t>
            </a:r>
          </a:p>
          <a:p>
            <a:pPr marL="0" indent="0">
              <a:buNone/>
            </a:pPr>
            <a:r>
              <a:rPr lang="tr-TR" dirty="0"/>
              <a:t>	{</a:t>
            </a:r>
          </a:p>
          <a:p>
            <a:pPr marL="0" indent="0">
              <a:buNone/>
            </a:pPr>
            <a:r>
              <a:rPr lang="tr-TR" dirty="0"/>
              <a:t>		{"Ad","Ferhat"},</a:t>
            </a:r>
          </a:p>
          <a:p>
            <a:pPr marL="0" indent="0">
              <a:buNone/>
            </a:pPr>
            <a:r>
              <a:rPr lang="tr-TR" dirty="0"/>
              <a:t>		{"Soyad","SARIKAYA"},</a:t>
            </a:r>
          </a:p>
          <a:p>
            <a:pPr marL="0" indent="0">
              <a:buNone/>
            </a:pPr>
            <a:r>
              <a:rPr lang="tr-TR" dirty="0"/>
              <a:t>		{"Yas",36}, </a:t>
            </a:r>
          </a:p>
          <a:p>
            <a:pPr marL="0" indent="0">
              <a:buNone/>
            </a:pPr>
            <a:r>
              <a:rPr lang="tr-TR" dirty="0"/>
              <a:t>		{“Numara”, 123456}</a:t>
            </a:r>
          </a:p>
          <a:p>
            <a:pPr marL="0" indent="0">
              <a:buNone/>
            </a:pPr>
            <a:r>
              <a:rPr lang="tr-TR" dirty="0"/>
              <a:t>	});</a:t>
            </a:r>
          </a:p>
          <a:p>
            <a:pPr marL="0" indent="0">
              <a:buNone/>
            </a:pPr>
            <a:r>
              <a:rPr lang="tr-TR" dirty="0"/>
              <a:t> }</a:t>
            </a:r>
            <a:endParaRPr lang="tr-TR" dirty="0"/>
          </a:p>
        </p:txBody>
      </p:sp>
    </p:spTree>
    <p:extLst>
      <p:ext uri="{BB962C8B-B14F-4D97-AF65-F5344CB8AC3E}">
        <p14:creationId xmlns:p14="http://schemas.microsoft.com/office/powerpoint/2010/main" val="3189590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NO SQL AVANTAJLARI</a:t>
            </a:r>
            <a:endParaRPr lang="tr-TR" dirty="0"/>
          </a:p>
        </p:txBody>
      </p:sp>
      <p:sp>
        <p:nvSpPr>
          <p:cNvPr id="3" name="İçerik Yer Tutucusu 2"/>
          <p:cNvSpPr>
            <a:spLocks noGrp="1"/>
          </p:cNvSpPr>
          <p:nvPr>
            <p:ph sz="quarter" idx="1"/>
          </p:nvPr>
        </p:nvSpPr>
        <p:spPr/>
        <p:txBody>
          <a:bodyPr/>
          <a:lstStyle/>
          <a:p>
            <a:r>
              <a:rPr lang="tr-TR" dirty="0"/>
              <a:t>Okuma yazma performansı olarak </a:t>
            </a:r>
            <a:r>
              <a:rPr lang="tr-TR"/>
              <a:t>RDBMS’lerden </a:t>
            </a:r>
            <a:r>
              <a:rPr lang="tr-TR" smtClean="0"/>
              <a:t>daha </a:t>
            </a:r>
            <a:r>
              <a:rPr lang="tr-TR" dirty="0"/>
              <a:t>performanslı olabilirler.</a:t>
            </a:r>
          </a:p>
          <a:p>
            <a:r>
              <a:rPr lang="tr-TR" dirty="0" smtClean="0"/>
              <a:t>Yatay olarak genişletilebilirler</a:t>
            </a:r>
          </a:p>
          <a:p>
            <a:r>
              <a:rPr lang="tr-TR" dirty="0" smtClean="0"/>
              <a:t>Binlerce sunucu birarada küme olarak çalışabilir ve çok büyük veri üzerinde işlem yapabilirler.</a:t>
            </a:r>
          </a:p>
          <a:p>
            <a:r>
              <a:rPr lang="tr-TR" dirty="0" smtClean="0"/>
              <a:t>Esnek yapı</a:t>
            </a:r>
          </a:p>
          <a:p>
            <a:r>
              <a:rPr lang="tr-TR" dirty="0" smtClean="0"/>
              <a:t>Çoğu açık kaynak ve ücretsiz</a:t>
            </a:r>
          </a:p>
          <a:p>
            <a:r>
              <a:rPr lang="tr-TR" dirty="0" smtClean="0"/>
              <a:t>Ucuz maliyet</a:t>
            </a:r>
          </a:p>
          <a:p>
            <a:endParaRPr lang="tr-TR" dirty="0"/>
          </a:p>
        </p:txBody>
      </p:sp>
    </p:spTree>
    <p:extLst>
      <p:ext uri="{BB962C8B-B14F-4D97-AF65-F5344CB8AC3E}">
        <p14:creationId xmlns:p14="http://schemas.microsoft.com/office/powerpoint/2010/main" val="39487463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179512" y="908720"/>
            <a:ext cx="8784976" cy="5111080"/>
          </a:xfrm>
        </p:spPr>
        <p:txBody>
          <a:bodyPr>
            <a:noAutofit/>
          </a:bodyPr>
          <a:lstStyle/>
          <a:p>
            <a:pPr marL="0" indent="0">
              <a:buNone/>
            </a:pPr>
            <a:r>
              <a:rPr lang="tr-TR" sz="1600" dirty="0"/>
              <a:t>static void OgrenciDuzenle()</a:t>
            </a:r>
          </a:p>
          <a:p>
            <a:pPr marL="0" indent="0">
              <a:buNone/>
            </a:pPr>
            <a:r>
              <a:rPr lang="tr-TR" sz="1600" dirty="0"/>
              <a:t>{</a:t>
            </a:r>
          </a:p>
          <a:p>
            <a:pPr marL="0" indent="0">
              <a:buNone/>
            </a:pPr>
            <a:r>
              <a:rPr lang="tr-TR" sz="1600" dirty="0" smtClean="0"/>
              <a:t>    MongoClient </a:t>
            </a:r>
            <a:r>
              <a:rPr lang="tr-TR" sz="1600" dirty="0"/>
              <a:t>client = new MongoClient</a:t>
            </a:r>
            <a:r>
              <a:rPr lang="tr-TR" sz="1600" dirty="0" smtClean="0"/>
              <a:t>();</a:t>
            </a:r>
          </a:p>
          <a:p>
            <a:pPr marL="0" indent="0">
              <a:buNone/>
            </a:pPr>
            <a:endParaRPr lang="tr-TR" sz="1600" dirty="0"/>
          </a:p>
          <a:p>
            <a:pPr marL="0" indent="0">
              <a:buNone/>
            </a:pPr>
            <a:r>
              <a:rPr lang="tr-TR" sz="1600" dirty="0" smtClean="0"/>
              <a:t>    MongoServer </a:t>
            </a:r>
            <a:r>
              <a:rPr lang="tr-TR" sz="1600" dirty="0"/>
              <a:t>server = client.GetServer</a:t>
            </a:r>
            <a:r>
              <a:rPr lang="tr-TR" sz="1600" dirty="0" smtClean="0"/>
              <a:t>();</a:t>
            </a:r>
          </a:p>
          <a:p>
            <a:pPr marL="0" indent="0">
              <a:buNone/>
            </a:pPr>
            <a:endParaRPr lang="tr-TR" sz="1600" dirty="0"/>
          </a:p>
          <a:p>
            <a:pPr marL="0" indent="0">
              <a:buNone/>
            </a:pPr>
            <a:r>
              <a:rPr lang="tr-TR" sz="1600" dirty="0" smtClean="0"/>
              <a:t>    MongoDatabase </a:t>
            </a:r>
            <a:r>
              <a:rPr lang="tr-TR" sz="1600" dirty="0"/>
              <a:t>db = server.GetDatabase("Ogrenciler</a:t>
            </a:r>
            <a:r>
              <a:rPr lang="tr-TR" sz="1600" dirty="0" smtClean="0"/>
              <a:t>");</a:t>
            </a:r>
          </a:p>
          <a:p>
            <a:pPr marL="0" indent="0">
              <a:buNone/>
            </a:pPr>
            <a:endParaRPr lang="tr-TR" sz="1600" dirty="0"/>
          </a:p>
          <a:p>
            <a:pPr marL="0" indent="0">
              <a:buNone/>
            </a:pPr>
            <a:r>
              <a:rPr lang="tr-TR" sz="1600" dirty="0" smtClean="0"/>
              <a:t>    var </a:t>
            </a:r>
            <a:r>
              <a:rPr lang="tr-TR" sz="1600" dirty="0"/>
              <a:t>ogrenciler = db.GetCollection("Ogrenci</a:t>
            </a:r>
            <a:r>
              <a:rPr lang="tr-TR" sz="1600" dirty="0" smtClean="0"/>
              <a:t>");</a:t>
            </a:r>
          </a:p>
          <a:p>
            <a:pPr marL="0" indent="0">
              <a:buNone/>
            </a:pPr>
            <a:endParaRPr lang="tr-TR" sz="1600" dirty="0"/>
          </a:p>
          <a:p>
            <a:pPr marL="0" indent="0">
              <a:buNone/>
            </a:pPr>
            <a:r>
              <a:rPr lang="tr-TR" sz="1600" dirty="0" smtClean="0"/>
              <a:t>    var </a:t>
            </a:r>
            <a:r>
              <a:rPr lang="tr-TR" sz="1600" dirty="0"/>
              <a:t>sorgu = new QueryDocument {{ "Numara",123456</a:t>
            </a:r>
            <a:r>
              <a:rPr lang="tr-TR" sz="1600" dirty="0" smtClean="0"/>
              <a:t>}};</a:t>
            </a:r>
          </a:p>
          <a:p>
            <a:pPr marL="0" indent="0">
              <a:buNone/>
            </a:pPr>
            <a:endParaRPr lang="tr-TR" sz="1600" dirty="0"/>
          </a:p>
          <a:p>
            <a:pPr marL="0" indent="0">
              <a:buNone/>
            </a:pPr>
            <a:r>
              <a:rPr lang="tr-TR" sz="1600" dirty="0"/>
              <a:t> </a:t>
            </a:r>
            <a:r>
              <a:rPr lang="tr-TR" sz="1600" dirty="0" smtClean="0"/>
              <a:t>   var </a:t>
            </a:r>
            <a:r>
              <a:rPr lang="tr-TR" sz="1600" dirty="0"/>
              <a:t>guncelle = new </a:t>
            </a:r>
            <a:r>
              <a:rPr lang="tr-TR" sz="1600" dirty="0" smtClean="0"/>
              <a:t>UpdateDocument{ </a:t>
            </a:r>
            <a:r>
              <a:rPr lang="tr-TR" sz="1600" dirty="0"/>
              <a:t>{ "$set", new BsonDocument("Soyad", "Sarıkaya") } </a:t>
            </a:r>
            <a:r>
              <a:rPr lang="tr-TR" sz="1600" dirty="0" smtClean="0"/>
              <a:t>};</a:t>
            </a:r>
            <a:endParaRPr lang="tr-TR" sz="1600" dirty="0"/>
          </a:p>
          <a:p>
            <a:pPr marL="0" indent="0">
              <a:buNone/>
            </a:pPr>
            <a:r>
              <a:rPr lang="tr-TR" sz="1600" dirty="0" smtClean="0"/>
              <a:t>    </a:t>
            </a:r>
          </a:p>
          <a:p>
            <a:pPr marL="0" indent="0">
              <a:buNone/>
            </a:pPr>
            <a:r>
              <a:rPr lang="tr-TR" sz="1600" dirty="0"/>
              <a:t> </a:t>
            </a:r>
            <a:r>
              <a:rPr lang="tr-TR" sz="1600" dirty="0" smtClean="0"/>
              <a:t>   ogrenciler.Update(sorgu</a:t>
            </a:r>
            <a:r>
              <a:rPr lang="tr-TR" sz="1600" dirty="0"/>
              <a:t>, guncelle);</a:t>
            </a:r>
          </a:p>
          <a:p>
            <a:pPr marL="0" indent="0">
              <a:buNone/>
            </a:pPr>
            <a:r>
              <a:rPr lang="tr-TR" sz="1600" dirty="0"/>
              <a:t>}</a:t>
            </a:r>
          </a:p>
        </p:txBody>
      </p:sp>
    </p:spTree>
    <p:extLst>
      <p:ext uri="{BB962C8B-B14F-4D97-AF65-F5344CB8AC3E}">
        <p14:creationId xmlns:p14="http://schemas.microsoft.com/office/powerpoint/2010/main" val="29377742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539552" y="908720"/>
            <a:ext cx="8147248" cy="5111080"/>
          </a:xfrm>
        </p:spPr>
        <p:txBody>
          <a:bodyPr>
            <a:normAutofit lnSpcReduction="10000"/>
          </a:bodyPr>
          <a:lstStyle/>
          <a:p>
            <a:pPr marL="0" indent="0">
              <a:buNone/>
            </a:pPr>
            <a:r>
              <a:rPr lang="tr-TR" sz="2000" dirty="0"/>
              <a:t>static void </a:t>
            </a:r>
            <a:r>
              <a:rPr lang="tr-TR" sz="2000" dirty="0" smtClean="0"/>
              <a:t>OgrenciSil()</a:t>
            </a:r>
            <a:endParaRPr lang="tr-TR" sz="2000" dirty="0"/>
          </a:p>
          <a:p>
            <a:pPr marL="0" indent="0">
              <a:buNone/>
            </a:pPr>
            <a:r>
              <a:rPr lang="tr-TR" sz="2000" b="1" dirty="0"/>
              <a:t>{</a:t>
            </a:r>
            <a:endParaRPr lang="tr-TR" sz="2000" dirty="0"/>
          </a:p>
          <a:p>
            <a:pPr marL="0" indent="0">
              <a:buNone/>
            </a:pPr>
            <a:r>
              <a:rPr lang="tr-TR" sz="2000" dirty="0"/>
              <a:t> </a:t>
            </a:r>
            <a:r>
              <a:rPr lang="tr-TR" sz="2000" dirty="0" smtClean="0"/>
              <a:t>   MongoClient </a:t>
            </a:r>
            <a:r>
              <a:rPr lang="tr-TR" sz="2000" dirty="0"/>
              <a:t>client = new MongoClient</a:t>
            </a:r>
            <a:r>
              <a:rPr lang="tr-TR" sz="2000" dirty="0" smtClean="0"/>
              <a:t>();</a:t>
            </a:r>
          </a:p>
          <a:p>
            <a:pPr marL="0" indent="0">
              <a:buNone/>
            </a:pPr>
            <a:endParaRPr lang="tr-TR" sz="2000" dirty="0"/>
          </a:p>
          <a:p>
            <a:pPr marL="0" indent="0">
              <a:buNone/>
            </a:pPr>
            <a:r>
              <a:rPr lang="tr-TR" sz="2000" dirty="0" smtClean="0"/>
              <a:t>    MongoServer </a:t>
            </a:r>
            <a:r>
              <a:rPr lang="tr-TR" sz="2000" dirty="0"/>
              <a:t>server = client.GetServer</a:t>
            </a:r>
            <a:r>
              <a:rPr lang="tr-TR" sz="2000" dirty="0" smtClean="0"/>
              <a:t>();</a:t>
            </a:r>
          </a:p>
          <a:p>
            <a:pPr marL="0" indent="0">
              <a:buNone/>
            </a:pPr>
            <a:endParaRPr lang="tr-TR" sz="2000" dirty="0"/>
          </a:p>
          <a:p>
            <a:pPr marL="0" indent="0">
              <a:buNone/>
            </a:pPr>
            <a:r>
              <a:rPr lang="tr-TR" sz="2000" dirty="0" smtClean="0"/>
              <a:t>    MongoDatabase </a:t>
            </a:r>
            <a:r>
              <a:rPr lang="tr-TR" sz="2000" dirty="0"/>
              <a:t>db = server.GetDatabase("Ogrenciler</a:t>
            </a:r>
            <a:r>
              <a:rPr lang="tr-TR" sz="2000" dirty="0" smtClean="0"/>
              <a:t>");</a:t>
            </a:r>
          </a:p>
          <a:p>
            <a:pPr marL="0" indent="0">
              <a:buNone/>
            </a:pPr>
            <a:endParaRPr lang="tr-TR" sz="2000" dirty="0"/>
          </a:p>
          <a:p>
            <a:pPr marL="0" indent="0">
              <a:buNone/>
            </a:pPr>
            <a:r>
              <a:rPr lang="tr-TR" sz="2000" dirty="0" smtClean="0"/>
              <a:t>    var </a:t>
            </a:r>
            <a:r>
              <a:rPr lang="tr-TR" sz="2000" dirty="0"/>
              <a:t>ogrenciler = db.GetCollection("Ogrenci</a:t>
            </a:r>
            <a:r>
              <a:rPr lang="tr-TR" sz="2000" dirty="0" smtClean="0"/>
              <a:t>");</a:t>
            </a:r>
          </a:p>
          <a:p>
            <a:pPr marL="0" indent="0">
              <a:buNone/>
            </a:pPr>
            <a:endParaRPr lang="tr-TR" sz="2000" dirty="0"/>
          </a:p>
          <a:p>
            <a:pPr marL="0" indent="0">
              <a:buNone/>
            </a:pPr>
            <a:r>
              <a:rPr lang="tr-TR" sz="2000" dirty="0" smtClean="0"/>
              <a:t>    var </a:t>
            </a:r>
            <a:r>
              <a:rPr lang="tr-TR" sz="2000" dirty="0"/>
              <a:t>sorgu = new QueryDocument </a:t>
            </a:r>
            <a:r>
              <a:rPr lang="tr-TR" sz="2000" dirty="0" smtClean="0"/>
              <a:t>{ { </a:t>
            </a:r>
            <a:r>
              <a:rPr lang="tr-TR" sz="2000" dirty="0"/>
              <a:t>"Numara</a:t>
            </a:r>
            <a:r>
              <a:rPr lang="tr-TR" sz="2000" dirty="0" smtClean="0"/>
              <a:t>",123456} };</a:t>
            </a:r>
          </a:p>
          <a:p>
            <a:pPr marL="0" indent="0">
              <a:buNone/>
            </a:pPr>
            <a:endParaRPr lang="tr-TR" sz="2000" dirty="0"/>
          </a:p>
          <a:p>
            <a:pPr marL="0" indent="0">
              <a:buNone/>
            </a:pPr>
            <a:r>
              <a:rPr lang="tr-TR" sz="2000" dirty="0" smtClean="0"/>
              <a:t>    ogrenciler.Remove(sorgu);</a:t>
            </a:r>
            <a:endParaRPr lang="tr-TR" sz="2000" dirty="0"/>
          </a:p>
          <a:p>
            <a:pPr marL="0" indent="0">
              <a:buNone/>
            </a:pPr>
            <a:r>
              <a:rPr lang="tr-TR" sz="2000" dirty="0"/>
              <a:t>}</a:t>
            </a:r>
          </a:p>
          <a:p>
            <a:pPr marL="0" indent="0">
              <a:buNone/>
            </a:pPr>
            <a:endParaRPr lang="tr-TR" sz="2000" dirty="0"/>
          </a:p>
        </p:txBody>
      </p:sp>
    </p:spTree>
    <p:extLst>
      <p:ext uri="{BB962C8B-B14F-4D97-AF65-F5344CB8AC3E}">
        <p14:creationId xmlns:p14="http://schemas.microsoft.com/office/powerpoint/2010/main" val="37576060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539552" y="764704"/>
            <a:ext cx="8003232" cy="5111080"/>
          </a:xfrm>
        </p:spPr>
        <p:txBody>
          <a:bodyPr>
            <a:noAutofit/>
          </a:bodyPr>
          <a:lstStyle/>
          <a:p>
            <a:pPr marL="0" indent="0">
              <a:buNone/>
            </a:pPr>
            <a:r>
              <a:rPr lang="tr-TR" sz="2000" dirty="0"/>
              <a:t>static void OgrenciListele</a:t>
            </a:r>
            <a:r>
              <a:rPr lang="tr-TR" sz="2000" dirty="0" smtClean="0"/>
              <a:t>()</a:t>
            </a:r>
          </a:p>
          <a:p>
            <a:pPr marL="0" indent="0">
              <a:buNone/>
            </a:pPr>
            <a:r>
              <a:rPr lang="tr-TR" sz="2000" dirty="0" smtClean="0"/>
              <a:t>{</a:t>
            </a:r>
          </a:p>
          <a:p>
            <a:pPr marL="0" indent="0">
              <a:buNone/>
            </a:pPr>
            <a:r>
              <a:rPr lang="tr-TR" sz="2000" dirty="0" smtClean="0"/>
              <a:t>    MongoClient </a:t>
            </a:r>
            <a:r>
              <a:rPr lang="tr-TR" sz="2000" dirty="0"/>
              <a:t>client = new MongoClient</a:t>
            </a:r>
            <a:r>
              <a:rPr lang="tr-TR" sz="2000" dirty="0" smtClean="0"/>
              <a:t>();</a:t>
            </a:r>
            <a:endParaRPr lang="tr-TR" sz="2000" dirty="0"/>
          </a:p>
          <a:p>
            <a:pPr marL="0" indent="0">
              <a:buNone/>
            </a:pPr>
            <a:r>
              <a:rPr lang="tr-TR" sz="2000" dirty="0" smtClean="0"/>
              <a:t>    MongoServer </a:t>
            </a:r>
            <a:r>
              <a:rPr lang="tr-TR" sz="2000" dirty="0"/>
              <a:t>server = client.GetServer</a:t>
            </a:r>
            <a:r>
              <a:rPr lang="tr-TR" sz="2000" dirty="0" smtClean="0"/>
              <a:t>();</a:t>
            </a:r>
            <a:endParaRPr lang="tr-TR" sz="2000" dirty="0"/>
          </a:p>
          <a:p>
            <a:pPr marL="0" indent="0">
              <a:buNone/>
            </a:pPr>
            <a:r>
              <a:rPr lang="tr-TR" sz="2000" dirty="0" smtClean="0"/>
              <a:t>    MongoDatabase </a:t>
            </a:r>
            <a:r>
              <a:rPr lang="tr-TR" sz="2000" dirty="0"/>
              <a:t>db = server.GetDatabase("Ogrenciler</a:t>
            </a:r>
            <a:r>
              <a:rPr lang="tr-TR" sz="2000" dirty="0" smtClean="0"/>
              <a:t>");</a:t>
            </a:r>
            <a:endParaRPr lang="tr-TR" sz="2000" dirty="0"/>
          </a:p>
          <a:p>
            <a:pPr marL="0" indent="0">
              <a:buNone/>
            </a:pPr>
            <a:r>
              <a:rPr lang="tr-TR" sz="2000" dirty="0" smtClean="0"/>
              <a:t>    var </a:t>
            </a:r>
            <a:r>
              <a:rPr lang="tr-TR" sz="2000" dirty="0"/>
              <a:t>ogrenciler = db.GetCollection("Ogrenci</a:t>
            </a:r>
            <a:r>
              <a:rPr lang="tr-TR" sz="2000" dirty="0" smtClean="0"/>
              <a:t>");</a:t>
            </a:r>
            <a:endParaRPr lang="tr-TR" sz="2000" dirty="0"/>
          </a:p>
          <a:p>
            <a:pPr marL="0" indent="0">
              <a:buNone/>
            </a:pPr>
            <a:r>
              <a:rPr lang="tr-TR" sz="2000" dirty="0" smtClean="0"/>
              <a:t>    var liste</a:t>
            </a:r>
            <a:r>
              <a:rPr lang="tr-TR" sz="2000" dirty="0"/>
              <a:t> </a:t>
            </a:r>
            <a:r>
              <a:rPr lang="tr-TR" sz="2000" dirty="0" smtClean="0"/>
              <a:t>=</a:t>
            </a:r>
            <a:r>
              <a:rPr lang="tr-TR" sz="2000" dirty="0"/>
              <a:t> ogrenciler.FindAll</a:t>
            </a:r>
            <a:r>
              <a:rPr lang="tr-TR" sz="2000" dirty="0" smtClean="0"/>
              <a:t>();</a:t>
            </a:r>
            <a:endParaRPr lang="tr-TR" sz="2000" dirty="0"/>
          </a:p>
          <a:p>
            <a:pPr marL="0" indent="0">
              <a:buNone/>
            </a:pPr>
            <a:r>
              <a:rPr lang="tr-TR" sz="2000" dirty="0" smtClean="0"/>
              <a:t>    foreach </a:t>
            </a:r>
            <a:r>
              <a:rPr lang="tr-TR" sz="2000" dirty="0"/>
              <a:t>(var ogr in </a:t>
            </a:r>
            <a:r>
              <a:rPr lang="tr-TR" sz="2000" dirty="0" smtClean="0"/>
              <a:t>liste)</a:t>
            </a:r>
          </a:p>
          <a:p>
            <a:pPr marL="0" indent="0">
              <a:buNone/>
            </a:pPr>
            <a:r>
              <a:rPr lang="tr-TR" sz="2000" dirty="0"/>
              <a:t> </a:t>
            </a:r>
            <a:r>
              <a:rPr lang="tr-TR" sz="2000" dirty="0" smtClean="0"/>
              <a:t>   {</a:t>
            </a:r>
            <a:endParaRPr lang="tr-TR" sz="2000" dirty="0"/>
          </a:p>
          <a:p>
            <a:pPr marL="0" indent="0">
              <a:buNone/>
            </a:pPr>
            <a:r>
              <a:rPr lang="tr-TR" sz="2000" dirty="0" smtClean="0"/>
              <a:t>        Console.WriteLine(ogr</a:t>
            </a:r>
            <a:r>
              <a:rPr lang="tr-TR" sz="2000" dirty="0"/>
              <a:t>["Ad"] + " " + ogr["Soyad</a:t>
            </a:r>
            <a:r>
              <a:rPr lang="tr-TR" sz="2000" dirty="0" smtClean="0"/>
              <a:t>"]);</a:t>
            </a:r>
          </a:p>
          <a:p>
            <a:pPr marL="0" indent="0">
              <a:buNone/>
            </a:pPr>
            <a:r>
              <a:rPr lang="tr-TR" sz="2000" dirty="0"/>
              <a:t> </a:t>
            </a:r>
            <a:r>
              <a:rPr lang="tr-TR" sz="2000" dirty="0" smtClean="0"/>
              <a:t>   }</a:t>
            </a:r>
            <a:endParaRPr lang="tr-TR" sz="2000" dirty="0"/>
          </a:p>
          <a:p>
            <a:pPr marL="0" indent="0">
              <a:buNone/>
            </a:pPr>
            <a:r>
              <a:rPr lang="tr-TR" sz="2000" dirty="0"/>
              <a:t>}</a:t>
            </a:r>
          </a:p>
          <a:p>
            <a:pPr marL="0" indent="0">
              <a:buNone/>
            </a:pPr>
            <a:endParaRPr lang="tr-TR" sz="2000" dirty="0"/>
          </a:p>
        </p:txBody>
      </p:sp>
    </p:spTree>
    <p:extLst>
      <p:ext uri="{BB962C8B-B14F-4D97-AF65-F5344CB8AC3E}">
        <p14:creationId xmlns:p14="http://schemas.microsoft.com/office/powerpoint/2010/main" val="14105958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Kaynaklar</a:t>
            </a:r>
            <a:endParaRPr lang="tr-TR" dirty="0"/>
          </a:p>
        </p:txBody>
      </p:sp>
      <p:sp>
        <p:nvSpPr>
          <p:cNvPr id="3" name="İçerik Yer Tutucusu 2"/>
          <p:cNvSpPr>
            <a:spLocks noGrp="1"/>
          </p:cNvSpPr>
          <p:nvPr>
            <p:ph sz="quarter" idx="1"/>
          </p:nvPr>
        </p:nvSpPr>
        <p:spPr/>
        <p:txBody>
          <a:bodyPr>
            <a:normAutofit fontScale="92500" lnSpcReduction="20000"/>
          </a:bodyPr>
          <a:lstStyle/>
          <a:p>
            <a:r>
              <a:rPr lang="tr-TR" dirty="0">
                <a:hlinkClick r:id="rId2"/>
              </a:rPr>
              <a:t>https://www.martinfowler.com</a:t>
            </a:r>
            <a:r>
              <a:rPr lang="tr-TR" dirty="0" smtClean="0">
                <a:hlinkClick r:id="rId2"/>
              </a:rPr>
              <a:t>/</a:t>
            </a:r>
            <a:endParaRPr lang="tr-TR" dirty="0"/>
          </a:p>
          <a:p>
            <a:r>
              <a:rPr lang="tr-TR" dirty="0" smtClean="0">
                <a:hlinkClick r:id="rId3"/>
              </a:rPr>
              <a:t>https</a:t>
            </a:r>
            <a:r>
              <a:rPr lang="tr-TR" dirty="0">
                <a:hlinkClick r:id="rId3"/>
              </a:rPr>
              <a:t>://</a:t>
            </a:r>
            <a:r>
              <a:rPr lang="tr-TR" dirty="0" smtClean="0">
                <a:hlinkClick r:id="rId3"/>
              </a:rPr>
              <a:t>gelecegiyazanlar.turkcell.com.tr</a:t>
            </a:r>
            <a:endParaRPr lang="tr-TR" dirty="0" smtClean="0"/>
          </a:p>
          <a:p>
            <a:r>
              <a:rPr lang="tr-TR" dirty="0">
                <a:hlinkClick r:id="rId4"/>
              </a:rPr>
              <a:t>http://</a:t>
            </a:r>
            <a:r>
              <a:rPr lang="tr-TR" dirty="0" smtClean="0">
                <a:hlinkClick r:id="rId4"/>
              </a:rPr>
              <a:t>www.academia.edu/8002383/MongoDB</a:t>
            </a:r>
            <a:endParaRPr lang="tr-TR" dirty="0" smtClean="0"/>
          </a:p>
          <a:p>
            <a:r>
              <a:rPr lang="tr-TR" dirty="0">
                <a:hlinkClick r:id="rId5"/>
              </a:rPr>
              <a:t>http://bilgehanyildiz.com/2015/04/13/mongodb-giris</a:t>
            </a:r>
            <a:r>
              <a:rPr lang="tr-TR" dirty="0" smtClean="0">
                <a:hlinkClick r:id="rId5"/>
              </a:rPr>
              <a:t>/</a:t>
            </a:r>
            <a:endParaRPr lang="tr-TR" dirty="0" smtClean="0"/>
          </a:p>
          <a:p>
            <a:r>
              <a:rPr lang="tr-TR" dirty="0" smtClean="0">
                <a:hlinkClick r:id="rId6"/>
              </a:rPr>
              <a:t>https</a:t>
            </a:r>
            <a:r>
              <a:rPr lang="tr-TR" dirty="0">
                <a:hlinkClick r:id="rId6"/>
              </a:rPr>
              <a:t>://</a:t>
            </a:r>
            <a:r>
              <a:rPr lang="tr-TR" dirty="0" smtClean="0">
                <a:hlinkClick r:id="rId6"/>
              </a:rPr>
              <a:t>www.mongodb.com</a:t>
            </a:r>
            <a:endParaRPr lang="tr-TR" dirty="0" smtClean="0"/>
          </a:p>
          <a:p>
            <a:r>
              <a:rPr lang="tr-TR" dirty="0" smtClean="0">
                <a:hlinkClick r:id="rId7"/>
              </a:rPr>
              <a:t>https</a:t>
            </a:r>
            <a:r>
              <a:rPr lang="tr-TR" dirty="0">
                <a:hlinkClick r:id="rId7"/>
              </a:rPr>
              <a:t>://blog.michaelckennedy.net/2010/04/29/mongodb-vs-sql-server-2008-performance-showdown</a:t>
            </a:r>
            <a:r>
              <a:rPr lang="tr-TR" dirty="0" smtClean="0">
                <a:hlinkClick r:id="rId7"/>
              </a:rPr>
              <a:t>/</a:t>
            </a:r>
            <a:endParaRPr lang="tr-TR" dirty="0" smtClean="0"/>
          </a:p>
          <a:p>
            <a:r>
              <a:rPr lang="tr-TR" dirty="0">
                <a:hlinkClick r:id="rId8"/>
              </a:rPr>
              <a:t>http</a:t>
            </a:r>
            <a:r>
              <a:rPr lang="tr-TR" dirty="0" smtClean="0">
                <a:hlinkClick r:id="rId8"/>
              </a:rPr>
              <a:t>://www.devveri.com</a:t>
            </a:r>
            <a:endParaRPr lang="tr-TR" dirty="0" smtClean="0"/>
          </a:p>
          <a:p>
            <a:r>
              <a:rPr lang="tr-TR" dirty="0">
                <a:hlinkClick r:id="rId9"/>
              </a:rPr>
              <a:t>https://</a:t>
            </a:r>
            <a:r>
              <a:rPr lang="tr-TR" dirty="0" smtClean="0">
                <a:hlinkClick r:id="rId9"/>
              </a:rPr>
              <a:t>www.mongodb.com/blog/post/6-rules-of-thumb-for-mongodb-schema-design-part-1</a:t>
            </a:r>
            <a:endParaRPr lang="tr-TR" dirty="0" smtClean="0"/>
          </a:p>
          <a:p>
            <a:r>
              <a:rPr lang="tr-TR" dirty="0">
                <a:hlinkClick r:id="rId10"/>
              </a:rPr>
              <a:t>https://</a:t>
            </a:r>
            <a:r>
              <a:rPr lang="tr-TR" dirty="0" smtClean="0">
                <a:hlinkClick r:id="rId10"/>
              </a:rPr>
              <a:t>www.tutorialspoint.com/mongodb/mongodb_data_modeling.htm</a:t>
            </a:r>
            <a:endParaRPr lang="tr-TR" dirty="0" smtClean="0"/>
          </a:p>
          <a:p>
            <a:endParaRPr lang="tr-TR" dirty="0" smtClean="0"/>
          </a:p>
          <a:p>
            <a:endParaRPr lang="tr-TR" dirty="0" smtClean="0"/>
          </a:p>
          <a:p>
            <a:endParaRPr lang="tr-TR" dirty="0"/>
          </a:p>
        </p:txBody>
      </p:sp>
    </p:spTree>
    <p:extLst>
      <p:ext uri="{BB962C8B-B14F-4D97-AF65-F5344CB8AC3E}">
        <p14:creationId xmlns:p14="http://schemas.microsoft.com/office/powerpoint/2010/main" val="16299036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79512" y="2492896"/>
            <a:ext cx="8784976" cy="1719064"/>
          </a:xfrm>
        </p:spPr>
        <p:txBody>
          <a:bodyPr/>
          <a:lstStyle/>
          <a:p>
            <a:pPr algn="ctr"/>
            <a:r>
              <a:rPr lang="tr-TR" dirty="0" smtClean="0"/>
              <a:t>Teşekkürler</a:t>
            </a:r>
            <a:br>
              <a:rPr lang="tr-TR" dirty="0" smtClean="0"/>
            </a:br>
            <a:endParaRPr lang="tr-TR" dirty="0"/>
          </a:p>
        </p:txBody>
      </p:sp>
    </p:spTree>
    <p:extLst>
      <p:ext uri="{BB962C8B-B14F-4D97-AF65-F5344CB8AC3E}">
        <p14:creationId xmlns:p14="http://schemas.microsoft.com/office/powerpoint/2010/main" val="350743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NO SQL DEZAVANTAJLARI</a:t>
            </a:r>
            <a:endParaRPr lang="tr-TR" dirty="0"/>
          </a:p>
        </p:txBody>
      </p:sp>
      <p:sp>
        <p:nvSpPr>
          <p:cNvPr id="3" name="İçerik Yer Tutucusu 2"/>
          <p:cNvSpPr>
            <a:spLocks noGrp="1"/>
          </p:cNvSpPr>
          <p:nvPr>
            <p:ph sz="quarter" idx="1"/>
          </p:nvPr>
        </p:nvSpPr>
        <p:spPr/>
        <p:txBody>
          <a:bodyPr/>
          <a:lstStyle/>
          <a:p>
            <a:r>
              <a:rPr lang="tr-TR" dirty="0" smtClean="0"/>
              <a:t>RDBMS’de yapılan uygulamaların NoSql sistemlerine taşınması zahmetlidir.</a:t>
            </a:r>
          </a:p>
          <a:p>
            <a:r>
              <a:rPr lang="tr-TR" dirty="0" smtClean="0"/>
              <a:t>Transaction kavramı bulunmadığından veri kaybı söz konusu olabilir.</a:t>
            </a:r>
          </a:p>
          <a:p>
            <a:r>
              <a:rPr lang="tr-TR" dirty="0" smtClean="0"/>
              <a:t>Veri güvenliği konusunda RDBMS kadar gelişmiş değildir. </a:t>
            </a:r>
          </a:p>
          <a:p>
            <a:r>
              <a:rPr lang="tr-TR" dirty="0" smtClean="0"/>
              <a:t>Doküman ve profesyonel destek konusundan eksiklikleri olabilir.</a:t>
            </a:r>
          </a:p>
          <a:p>
            <a:endParaRPr lang="tr-TR" dirty="0"/>
          </a:p>
        </p:txBody>
      </p:sp>
    </p:spTree>
    <p:extLst>
      <p:ext uri="{BB962C8B-B14F-4D97-AF65-F5344CB8AC3E}">
        <p14:creationId xmlns:p14="http://schemas.microsoft.com/office/powerpoint/2010/main" val="4111148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12" y="908720"/>
            <a:ext cx="8856984" cy="491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3977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mongoDB NEDİR? (Humongous)</a:t>
            </a:r>
            <a:endParaRPr lang="tr-TR" dirty="0"/>
          </a:p>
        </p:txBody>
      </p:sp>
      <p:sp>
        <p:nvSpPr>
          <p:cNvPr id="3" name="İçerik Yer Tutucusu 2"/>
          <p:cNvSpPr>
            <a:spLocks noGrp="1"/>
          </p:cNvSpPr>
          <p:nvPr>
            <p:ph sz="quarter" idx="1"/>
          </p:nvPr>
        </p:nvSpPr>
        <p:spPr/>
        <p:txBody>
          <a:bodyPr>
            <a:normAutofit fontScale="92500" lnSpcReduction="20000"/>
          </a:bodyPr>
          <a:lstStyle/>
          <a:p>
            <a:r>
              <a:rPr lang="tr-TR" dirty="0"/>
              <a:t>MongoDB</a:t>
            </a:r>
            <a:r>
              <a:rPr lang="tr-TR" dirty="0" smtClean="0"/>
              <a:t>, doküman tabanlı, C++ ile geliştirilen bir NoSql veritabanıdır. Veriler BinaryJson türünde dokümanlarda tutulur.</a:t>
            </a:r>
          </a:p>
          <a:p>
            <a:r>
              <a:rPr lang="tr-TR" dirty="0"/>
              <a:t>MongoDB’nin en önemli özelliği, ilişkisel modeli (relational model) </a:t>
            </a:r>
            <a:r>
              <a:rPr lang="tr-TR" u="sng" dirty="0"/>
              <a:t>kullanmamasıdır</a:t>
            </a:r>
            <a:r>
              <a:rPr lang="tr-TR" dirty="0" smtClean="0"/>
              <a:t>.</a:t>
            </a:r>
          </a:p>
          <a:p>
            <a:r>
              <a:rPr lang="tr-TR" dirty="0" smtClean="0"/>
              <a:t>Tablo yoktur, tasarım yoktur, ilişki yoktur.</a:t>
            </a:r>
          </a:p>
          <a:p>
            <a:r>
              <a:rPr lang="tr-TR" dirty="0"/>
              <a:t>Windows, Linux, Mac, Solaris</a:t>
            </a:r>
            <a:r>
              <a:rPr lang="tr-TR" dirty="0" smtClean="0"/>
              <a:t>.</a:t>
            </a:r>
          </a:p>
          <a:p>
            <a:r>
              <a:rPr lang="tr-TR" dirty="0" smtClean="0"/>
              <a:t>Açık kaynak kodlu</a:t>
            </a:r>
          </a:p>
          <a:p>
            <a:r>
              <a:rPr lang="tr-TR" dirty="0" smtClean="0"/>
              <a:t>Dinamik </a:t>
            </a:r>
            <a:r>
              <a:rPr lang="tr-TR" dirty="0"/>
              <a:t>veri </a:t>
            </a:r>
            <a:r>
              <a:rPr lang="tr-TR" dirty="0" smtClean="0"/>
              <a:t>yapısı</a:t>
            </a:r>
          </a:p>
          <a:p>
            <a:r>
              <a:rPr lang="tr-TR" dirty="0"/>
              <a:t>Ucuz , Hızlı</a:t>
            </a:r>
          </a:p>
          <a:p>
            <a:r>
              <a:rPr lang="tr-TR" dirty="0"/>
              <a:t>Hızlı okuma ve yazma</a:t>
            </a:r>
          </a:p>
          <a:p>
            <a:r>
              <a:rPr lang="tr-TR" dirty="0"/>
              <a:t>Büyük veri ile </a:t>
            </a:r>
            <a:r>
              <a:rPr lang="tr-TR" dirty="0" smtClean="0"/>
              <a:t>çalışabilme</a:t>
            </a:r>
            <a:endParaRPr lang="tr-TR" dirty="0"/>
          </a:p>
        </p:txBody>
      </p:sp>
    </p:spTree>
    <p:extLst>
      <p:ext uri="{BB962C8B-B14F-4D97-AF65-F5344CB8AC3E}">
        <p14:creationId xmlns:p14="http://schemas.microsoft.com/office/powerpoint/2010/main" val="1893771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p:txBody>
          <a:bodyPr>
            <a:normAutofit fontScale="77500" lnSpcReduction="20000"/>
          </a:bodyPr>
          <a:lstStyle/>
          <a:p>
            <a:r>
              <a:rPr lang="tr-TR" sz="3500" dirty="0"/>
              <a:t>Belgeye dayalı modelde, ilişkisel modelin “satır” (row) kavramı yerine, çok daha esnek bir yapı olan “belge” (</a:t>
            </a:r>
            <a:r>
              <a:rPr lang="tr-TR" sz="3500" b="1" dirty="0"/>
              <a:t>document</a:t>
            </a:r>
            <a:r>
              <a:rPr lang="tr-TR" sz="3500" dirty="0"/>
              <a:t>) kavramı kullanılmaktadır. Gömülü belgelere (embedded documents) ve dizilere (arrays) müsaade edilmesi ile, çok karmaşık hiyerarşik yapıları tek bir kayıt (record) içinde saklamak olanaklı hale gelmiştir. </a:t>
            </a:r>
            <a:endParaRPr lang="tr-TR" sz="3500" dirty="0"/>
          </a:p>
          <a:p>
            <a:endParaRPr lang="tr-TR" sz="3500" dirty="0"/>
          </a:p>
          <a:p>
            <a:r>
              <a:rPr lang="tr-TR" sz="3500" dirty="0"/>
              <a:t>MongoDB, basit fakat çok güçlü </a:t>
            </a:r>
            <a:r>
              <a:rPr lang="tr-TR" sz="3500" b="1" dirty="0"/>
              <a:t>JavaScript</a:t>
            </a:r>
            <a:r>
              <a:rPr lang="tr-TR" sz="3500" dirty="0"/>
              <a:t> kabuğu (shell) kullanır ve bunun yardımı ile veri tabanlarının işlenmesi çok daha etkin hale gelir.</a:t>
            </a:r>
          </a:p>
          <a:p>
            <a:endParaRPr lang="tr-TR" dirty="0"/>
          </a:p>
        </p:txBody>
      </p:sp>
    </p:spTree>
    <p:extLst>
      <p:ext uri="{BB962C8B-B14F-4D97-AF65-F5344CB8AC3E}">
        <p14:creationId xmlns:p14="http://schemas.microsoft.com/office/powerpoint/2010/main" val="3608270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mongoDB Database Design</a:t>
            </a:r>
            <a:endParaRPr lang="tr-TR" dirty="0"/>
          </a:p>
        </p:txBody>
      </p:sp>
      <p:sp>
        <p:nvSpPr>
          <p:cNvPr id="3" name="İçerik Yer Tutucusu 2"/>
          <p:cNvSpPr>
            <a:spLocks noGrp="1"/>
          </p:cNvSpPr>
          <p:nvPr>
            <p:ph sz="quarter" idx="1"/>
          </p:nvPr>
        </p:nvSpPr>
        <p:spPr/>
        <p:txBody>
          <a:bodyPr>
            <a:normAutofit fontScale="92500" lnSpcReduction="20000"/>
          </a:bodyPr>
          <a:lstStyle/>
          <a:p>
            <a:r>
              <a:rPr lang="tr-TR" dirty="0"/>
              <a:t>Relational database kavramından farklı olarak artık mongoda nesne </a:t>
            </a:r>
            <a:r>
              <a:rPr lang="tr-TR" dirty="0" smtClean="0"/>
              <a:t>mantığında </a:t>
            </a:r>
            <a:r>
              <a:rPr lang="tr-TR" dirty="0"/>
              <a:t>tasarım düşünmemiz gerekiyor ve mongodbde denormalize yapılarla çalışmaya alışmamız gerekiyor</a:t>
            </a:r>
            <a:r>
              <a:rPr lang="tr-TR" dirty="0" smtClean="0"/>
              <a:t>.</a:t>
            </a:r>
          </a:p>
          <a:p>
            <a:endParaRPr lang="tr-TR" dirty="0" smtClean="0"/>
          </a:p>
          <a:p>
            <a:pPr marL="0" indent="0" fontAlgn="base">
              <a:buNone/>
            </a:pPr>
            <a:r>
              <a:rPr lang="tr-TR" b="1" dirty="0"/>
              <a:t>{</a:t>
            </a:r>
            <a:endParaRPr lang="tr-TR" dirty="0"/>
          </a:p>
          <a:p>
            <a:pPr marL="0" indent="0" fontAlgn="base">
              <a:buNone/>
            </a:pPr>
            <a:r>
              <a:rPr lang="tr-TR" b="1" dirty="0" smtClean="0"/>
              <a:t>    name:Bilgehan</a:t>
            </a:r>
            <a:r>
              <a:rPr lang="tr-TR" b="1" dirty="0"/>
              <a:t>,</a:t>
            </a:r>
            <a:endParaRPr lang="tr-TR" dirty="0"/>
          </a:p>
          <a:p>
            <a:pPr marL="0" indent="0" fontAlgn="base">
              <a:buNone/>
            </a:pPr>
            <a:r>
              <a:rPr lang="tr-TR" b="1" dirty="0" smtClean="0"/>
              <a:t>    addresses </a:t>
            </a:r>
            <a:r>
              <a:rPr lang="tr-TR" b="1" dirty="0"/>
              <a:t>: [</a:t>
            </a:r>
            <a:endParaRPr lang="tr-TR" dirty="0"/>
          </a:p>
          <a:p>
            <a:pPr marL="0" indent="0" fontAlgn="base">
              <a:buNone/>
            </a:pPr>
            <a:r>
              <a:rPr lang="tr-TR" b="1" dirty="0" smtClean="0"/>
              <a:t>        { street</a:t>
            </a:r>
            <a:r>
              <a:rPr lang="tr-TR" b="1" dirty="0"/>
              <a:t>: ‘Ümraniye’, city: ‘istanbul</a:t>
            </a:r>
            <a:r>
              <a:rPr lang="tr-TR" b="1" dirty="0" smtClean="0"/>
              <a:t>’ },</a:t>
            </a:r>
            <a:endParaRPr lang="tr-TR" dirty="0"/>
          </a:p>
          <a:p>
            <a:pPr marL="0" indent="0" fontAlgn="base">
              <a:buNone/>
            </a:pPr>
            <a:r>
              <a:rPr lang="tr-TR" b="1" dirty="0" smtClean="0"/>
              <a:t>        { </a:t>
            </a:r>
            <a:r>
              <a:rPr lang="tr-TR" b="1" dirty="0"/>
              <a:t>street: ‘kızılay’, city: ‘Ankara }</a:t>
            </a:r>
            <a:endParaRPr lang="tr-TR" dirty="0"/>
          </a:p>
          <a:p>
            <a:pPr marL="0" indent="0" fontAlgn="base">
              <a:buNone/>
            </a:pPr>
            <a:r>
              <a:rPr lang="tr-TR" b="1" dirty="0" smtClean="0"/>
              <a:t>    ]</a:t>
            </a:r>
            <a:endParaRPr lang="tr-TR" dirty="0"/>
          </a:p>
          <a:p>
            <a:pPr marL="0" indent="0" fontAlgn="base">
              <a:buNone/>
            </a:pPr>
            <a:r>
              <a:rPr lang="tr-TR" b="1" dirty="0"/>
              <a:t>}</a:t>
            </a:r>
            <a:endParaRPr lang="tr-TR" dirty="0"/>
          </a:p>
          <a:p>
            <a:endParaRPr lang="tr-TR" dirty="0" smtClean="0"/>
          </a:p>
          <a:p>
            <a:endParaRPr lang="tr-TR" dirty="0"/>
          </a:p>
        </p:txBody>
      </p:sp>
    </p:spTree>
    <p:extLst>
      <p:ext uri="{BB962C8B-B14F-4D97-AF65-F5344CB8AC3E}">
        <p14:creationId xmlns:p14="http://schemas.microsoft.com/office/powerpoint/2010/main" val="2103635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isse Senedi">
  <a:themeElements>
    <a:clrScheme name="Bileşik">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Hisse Senedi">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isse Senedi">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4334</TotalTime>
  <Words>1086</Words>
  <Application>Microsoft Office PowerPoint</Application>
  <PresentationFormat>Ekran Gösterisi (4:3)</PresentationFormat>
  <Paragraphs>253</Paragraphs>
  <Slides>44</Slides>
  <Notes>0</Notes>
  <HiddenSlides>0</HiddenSlides>
  <MMClips>0</MMClips>
  <ScaleCrop>false</ScaleCrop>
  <HeadingPairs>
    <vt:vector size="4" baseType="variant">
      <vt:variant>
        <vt:lpstr>Tema</vt:lpstr>
      </vt:variant>
      <vt:variant>
        <vt:i4>1</vt:i4>
      </vt:variant>
      <vt:variant>
        <vt:lpstr>Slayt Başlıkları</vt:lpstr>
      </vt:variant>
      <vt:variant>
        <vt:i4>44</vt:i4>
      </vt:variant>
    </vt:vector>
  </HeadingPairs>
  <TitlesOfParts>
    <vt:vector size="45" baseType="lpstr">
      <vt:lpstr>Hisse Senedi</vt:lpstr>
      <vt:lpstr>mongoDB SUNUMU</vt:lpstr>
      <vt:lpstr>NO SQL NEDİR ?</vt:lpstr>
      <vt:lpstr>PowerPoint Sunusu</vt:lpstr>
      <vt:lpstr>NO SQL AVANTAJLARI</vt:lpstr>
      <vt:lpstr>NO SQL DEZAVANTAJLARI</vt:lpstr>
      <vt:lpstr>PowerPoint Sunusu</vt:lpstr>
      <vt:lpstr>mongoDB NEDİR? (Humongous)</vt:lpstr>
      <vt:lpstr>PowerPoint Sunusu</vt:lpstr>
      <vt:lpstr>mongoDB Database Design</vt:lpstr>
      <vt:lpstr>Bire çok ilişki</vt:lpstr>
      <vt:lpstr>Normalize Yapı</vt:lpstr>
      <vt:lpstr>Denormalize Yapı</vt:lpstr>
      <vt:lpstr>Trade - Off</vt:lpstr>
      <vt:lpstr>Normalize vs Denormalize</vt:lpstr>
      <vt:lpstr>PowerPoint Sunusu</vt:lpstr>
      <vt:lpstr>Nerede Kullanılabilir </vt:lpstr>
      <vt:lpstr>PowerPoint Sunusu</vt:lpstr>
      <vt:lpstr>Kimler Kullanıyor</vt:lpstr>
      <vt:lpstr>MongoDB ve SQL Server 2008 Karşılaştırmalı Performans Testleri (Michael Kennedy)  </vt:lpstr>
      <vt:lpstr>PowerPoint Sunusu</vt:lpstr>
      <vt:lpstr>PowerPoint Sunusu</vt:lpstr>
      <vt:lpstr>PowerPoint Sunusu</vt:lpstr>
      <vt:lpstr>PowerPoint Sunusu</vt:lpstr>
      <vt:lpstr>KURULUM </vt:lpstr>
      <vt:lpstr>PowerPoint Sunusu</vt:lpstr>
      <vt:lpstr>Mongo Servisi Çalıştırmak</vt:lpstr>
      <vt:lpstr>Veritabanı İşlemleri</vt:lpstr>
      <vt:lpstr>Robomongo</vt:lpstr>
      <vt:lpstr>Microsoft Servis Oluşturmak</vt:lpstr>
      <vt:lpstr>KODLAMA</vt:lpstr>
      <vt:lpstr>PowerPoint Sunusu</vt:lpstr>
      <vt:lpstr>DÖKÜMAN EKLEME</vt:lpstr>
      <vt:lpstr>VERİTABANINI SORGULAMAK</vt:lpstr>
      <vt:lpstr>DİĞER KOŞULLARI UYGULAMA: &gt;, &lt;, &gt;=, &lt;=, !=</vt:lpstr>
      <vt:lpstr>Update ve Delete</vt:lpstr>
      <vt:lpstr>İndexleme</vt:lpstr>
      <vt:lpstr>Replica Set</vt:lpstr>
      <vt:lpstr>Sharding</vt:lpstr>
      <vt:lpstr>MongoDB ve C#</vt:lpstr>
      <vt:lpstr>PowerPoint Sunusu</vt:lpstr>
      <vt:lpstr>PowerPoint Sunusu</vt:lpstr>
      <vt:lpstr>PowerPoint Sunusu</vt:lpstr>
      <vt:lpstr>Kaynaklar</vt:lpstr>
      <vt:lpstr>Teşekkürler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Yunus KAYGUN</dc:creator>
  <cp:lastModifiedBy>yunus kaygun</cp:lastModifiedBy>
  <cp:revision>33</cp:revision>
  <dcterms:created xsi:type="dcterms:W3CDTF">2017-02-20T19:47:04Z</dcterms:created>
  <dcterms:modified xsi:type="dcterms:W3CDTF">2017-02-23T20:11:36Z</dcterms:modified>
</cp:coreProperties>
</file>